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Lst>
  <p:notesMasterIdLst>
    <p:notesMasterId r:id="rId85"/>
  </p:notesMasterIdLst>
  <p:handoutMasterIdLst>
    <p:handoutMasterId r:id="rId86"/>
  </p:handoutMasterIdLst>
  <p:sldIdLst>
    <p:sldId id="270" r:id="rId2"/>
    <p:sldId id="945" r:id="rId3"/>
    <p:sldId id="1031" r:id="rId4"/>
    <p:sldId id="1032" r:id="rId5"/>
    <p:sldId id="493" r:id="rId6"/>
    <p:sldId id="651" r:id="rId7"/>
    <p:sldId id="1039" r:id="rId8"/>
    <p:sldId id="865" r:id="rId9"/>
    <p:sldId id="1082" r:id="rId10"/>
    <p:sldId id="404" r:id="rId11"/>
    <p:sldId id="406" r:id="rId12"/>
    <p:sldId id="405" r:id="rId13"/>
    <p:sldId id="408" r:id="rId14"/>
    <p:sldId id="624" r:id="rId15"/>
    <p:sldId id="514" r:id="rId16"/>
    <p:sldId id="615" r:id="rId17"/>
    <p:sldId id="1027" r:id="rId18"/>
    <p:sldId id="617" r:id="rId19"/>
    <p:sldId id="1026" r:id="rId20"/>
    <p:sldId id="576" r:id="rId21"/>
    <p:sldId id="708" r:id="rId22"/>
    <p:sldId id="709" r:id="rId23"/>
    <p:sldId id="683" r:id="rId24"/>
    <p:sldId id="1093" r:id="rId25"/>
    <p:sldId id="1033" r:id="rId26"/>
    <p:sldId id="744" r:id="rId27"/>
    <p:sldId id="745" r:id="rId28"/>
    <p:sldId id="789" r:id="rId29"/>
    <p:sldId id="946" r:id="rId30"/>
    <p:sldId id="952" r:id="rId31"/>
    <p:sldId id="953" r:id="rId32"/>
    <p:sldId id="1034" r:id="rId33"/>
    <p:sldId id="1084" r:id="rId34"/>
    <p:sldId id="1085" r:id="rId35"/>
    <p:sldId id="1086" r:id="rId36"/>
    <p:sldId id="1087" r:id="rId37"/>
    <p:sldId id="1035" r:id="rId38"/>
    <p:sldId id="1083" r:id="rId39"/>
    <p:sldId id="954" r:id="rId40"/>
    <p:sldId id="1029" r:id="rId41"/>
    <p:sldId id="1030" r:id="rId42"/>
    <p:sldId id="947" r:id="rId43"/>
    <p:sldId id="1088" r:id="rId44"/>
    <p:sldId id="948" r:id="rId45"/>
    <p:sldId id="949" r:id="rId46"/>
    <p:sldId id="950" r:id="rId47"/>
    <p:sldId id="961" r:id="rId48"/>
    <p:sldId id="867" r:id="rId49"/>
    <p:sldId id="1044" r:id="rId50"/>
    <p:sldId id="1046" r:id="rId51"/>
    <p:sldId id="1047" r:id="rId52"/>
    <p:sldId id="1089" r:id="rId53"/>
    <p:sldId id="1049" r:id="rId54"/>
    <p:sldId id="1051" r:id="rId55"/>
    <p:sldId id="1053" r:id="rId56"/>
    <p:sldId id="1054" r:id="rId57"/>
    <p:sldId id="1055" r:id="rId58"/>
    <p:sldId id="1056" r:id="rId59"/>
    <p:sldId id="1090" r:id="rId60"/>
    <p:sldId id="1057" r:id="rId61"/>
    <p:sldId id="1059" r:id="rId62"/>
    <p:sldId id="1060" r:id="rId63"/>
    <p:sldId id="1061" r:id="rId64"/>
    <p:sldId id="1062" r:id="rId65"/>
    <p:sldId id="1063" r:id="rId66"/>
    <p:sldId id="1064" r:id="rId67"/>
    <p:sldId id="1065" r:id="rId68"/>
    <p:sldId id="1066" r:id="rId69"/>
    <p:sldId id="1067" r:id="rId70"/>
    <p:sldId id="1068" r:id="rId71"/>
    <p:sldId id="1069" r:id="rId72"/>
    <p:sldId id="1070" r:id="rId73"/>
    <p:sldId id="1071" r:id="rId74"/>
    <p:sldId id="1073" r:id="rId75"/>
    <p:sldId id="1074" r:id="rId76"/>
    <p:sldId id="1076" r:id="rId77"/>
    <p:sldId id="1077" r:id="rId78"/>
    <p:sldId id="1078" r:id="rId79"/>
    <p:sldId id="1079" r:id="rId80"/>
    <p:sldId id="1080" r:id="rId81"/>
    <p:sldId id="1081" r:id="rId82"/>
    <p:sldId id="1092" r:id="rId83"/>
    <p:sldId id="1095" r:id="rId84"/>
  </p:sldIdLst>
  <p:sldSz cx="9144000" cy="6858000" type="screen4x3"/>
  <p:notesSz cx="7302500" cy="9588500"/>
  <p:defaultTextStyle>
    <a:defPPr>
      <a:defRPr lang="en-US"/>
    </a:defPPr>
    <a:lvl1pPr algn="ctr" rtl="0" eaLnBrk="0" fontAlgn="base" hangingPunct="0">
      <a:spcBef>
        <a:spcPct val="0"/>
      </a:spcBef>
      <a:spcAft>
        <a:spcPct val="0"/>
      </a:spcAft>
      <a:defRPr kumimoji="1" sz="12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umimoji="1" sz="12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umimoji="1" sz="12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umimoji="1" sz="12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kumimoji="1" sz="1200" kern="1200">
        <a:solidFill>
          <a:schemeClr val="tx1"/>
        </a:solidFill>
        <a:latin typeface="Arial" pitchFamily="34" charset="0"/>
        <a:ea typeface="+mn-ea"/>
        <a:cs typeface="+mn-cs"/>
      </a:defRPr>
    </a:lvl6pPr>
    <a:lvl7pPr marL="2743200" algn="l" defTabSz="914400" rtl="0" eaLnBrk="1" latinLnBrk="0" hangingPunct="1">
      <a:defRPr kumimoji="1" sz="1200" kern="1200">
        <a:solidFill>
          <a:schemeClr val="tx1"/>
        </a:solidFill>
        <a:latin typeface="Arial" pitchFamily="34" charset="0"/>
        <a:ea typeface="+mn-ea"/>
        <a:cs typeface="+mn-cs"/>
      </a:defRPr>
    </a:lvl7pPr>
    <a:lvl8pPr marL="3200400" algn="l" defTabSz="914400" rtl="0" eaLnBrk="1" latinLnBrk="0" hangingPunct="1">
      <a:defRPr kumimoji="1" sz="1200" kern="1200">
        <a:solidFill>
          <a:schemeClr val="tx1"/>
        </a:solidFill>
        <a:latin typeface="Arial" pitchFamily="34" charset="0"/>
        <a:ea typeface="+mn-ea"/>
        <a:cs typeface="+mn-cs"/>
      </a:defRPr>
    </a:lvl8pPr>
    <a:lvl9pPr marL="3657600" algn="l" defTabSz="914400" rtl="0" eaLnBrk="1" latinLnBrk="0" hangingPunct="1">
      <a:defRPr kumimoji="1" sz="12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C79"/>
    <a:srgbClr val="FFB56B"/>
    <a:srgbClr val="FFAD5B"/>
    <a:srgbClr val="C0C0C0"/>
    <a:srgbClr val="A50021"/>
    <a:srgbClr val="008000"/>
    <a:srgbClr val="33CC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60" autoAdjust="0"/>
  </p:normalViewPr>
  <p:slideViewPr>
    <p:cSldViewPr snapToGrid="0">
      <p:cViewPr varScale="1">
        <p:scale>
          <a:sx n="60" d="100"/>
          <a:sy n="60" d="100"/>
        </p:scale>
        <p:origin x="-1450" y="-77"/>
      </p:cViewPr>
      <p:guideLst>
        <p:guide orient="horz" pos="2249"/>
        <p:guide pos="347"/>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3024"/>
    </p:cViewPr>
  </p:sorterViewPr>
  <p:notesViewPr>
    <p:cSldViewPr snapToGrid="0">
      <p:cViewPr varScale="1">
        <p:scale>
          <a:sx n="41" d="100"/>
          <a:sy n="41" d="100"/>
        </p:scale>
        <p:origin x="-1469" y="-86"/>
      </p:cViewPr>
      <p:guideLst>
        <p:guide orient="horz" pos="3020"/>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1.xml"/><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70" name="Line 6"/>
          <p:cNvSpPr>
            <a:spLocks noChangeShapeType="1"/>
          </p:cNvSpPr>
          <p:nvPr/>
        </p:nvSpPr>
        <p:spPr bwMode="auto">
          <a:xfrm>
            <a:off x="488950" y="244475"/>
            <a:ext cx="6307138" cy="0"/>
          </a:xfrm>
          <a:prstGeom prst="line">
            <a:avLst/>
          </a:prstGeom>
          <a:noFill/>
          <a:ln w="12700">
            <a:solidFill>
              <a:schemeClr val="tx1"/>
            </a:solidFill>
            <a:round/>
            <a:headEnd/>
            <a:tailEnd/>
          </a:ln>
          <a:effectLst/>
        </p:spPr>
        <p:txBody>
          <a:bodyPr wrap="none" anchor="ctr"/>
          <a:lstStyle/>
          <a:p>
            <a:endParaRPr lang="en-US"/>
          </a:p>
        </p:txBody>
      </p:sp>
      <p:sp>
        <p:nvSpPr>
          <p:cNvPr id="139271" name="Line 7"/>
          <p:cNvSpPr>
            <a:spLocks noChangeShapeType="1"/>
          </p:cNvSpPr>
          <p:nvPr/>
        </p:nvSpPr>
        <p:spPr bwMode="auto">
          <a:xfrm>
            <a:off x="488950" y="9137650"/>
            <a:ext cx="6307138" cy="0"/>
          </a:xfrm>
          <a:prstGeom prst="line">
            <a:avLst/>
          </a:prstGeom>
          <a:noFill/>
          <a:ln w="19050">
            <a:solidFill>
              <a:schemeClr val="tx1"/>
            </a:solidFill>
            <a:round/>
            <a:headEnd/>
            <a:tailEnd/>
          </a:ln>
          <a:effectLst/>
        </p:spPr>
        <p:txBody>
          <a:bodyPr wrap="none" anchor="ctr"/>
          <a:lstStyle/>
          <a:p>
            <a:endParaRPr lang="en-US"/>
          </a:p>
        </p:txBody>
      </p:sp>
      <p:sp>
        <p:nvSpPr>
          <p:cNvPr id="139272" name="Rectangle 8"/>
          <p:cNvSpPr>
            <a:spLocks noChangeArrowheads="1"/>
          </p:cNvSpPr>
          <p:nvPr/>
        </p:nvSpPr>
        <p:spPr bwMode="auto">
          <a:xfrm>
            <a:off x="488950" y="0"/>
            <a:ext cx="2655888" cy="485775"/>
          </a:xfrm>
          <a:prstGeom prst="rect">
            <a:avLst/>
          </a:prstGeom>
          <a:noFill/>
          <a:ln w="12700">
            <a:noFill/>
            <a:miter lim="800000"/>
            <a:headEnd type="none" w="sm" len="sm"/>
            <a:tailEnd type="none" w="sm" len="sm"/>
          </a:ln>
          <a:effectLst/>
        </p:spPr>
        <p:txBody>
          <a:bodyPr lIns="98332" tIns="49166" rIns="98332" bIns="49166"/>
          <a:lstStyle/>
          <a:p>
            <a:pPr algn="l" defTabSz="982663"/>
            <a:endParaRPr kumimoji="0" lang="en-US" sz="1000" i="1"/>
          </a:p>
        </p:txBody>
      </p:sp>
      <p:sp>
        <p:nvSpPr>
          <p:cNvPr id="139273" name="Rectangle 9"/>
          <p:cNvSpPr>
            <a:spLocks noChangeArrowheads="1"/>
          </p:cNvSpPr>
          <p:nvPr/>
        </p:nvSpPr>
        <p:spPr bwMode="auto">
          <a:xfrm>
            <a:off x="4141788" y="0"/>
            <a:ext cx="2654300" cy="485775"/>
          </a:xfrm>
          <a:prstGeom prst="rect">
            <a:avLst/>
          </a:prstGeom>
          <a:noFill/>
          <a:ln w="12700">
            <a:noFill/>
            <a:miter lim="800000"/>
            <a:headEnd type="none" w="sm" len="sm"/>
            <a:tailEnd type="none" w="sm" len="sm"/>
          </a:ln>
          <a:effectLst/>
        </p:spPr>
        <p:txBody>
          <a:bodyPr lIns="98332" tIns="49166" rIns="98332" bIns="49166"/>
          <a:lstStyle/>
          <a:p>
            <a:pPr algn="r" defTabSz="982663"/>
            <a:endParaRPr kumimoji="0" lang="en-US" sz="1000" i="1"/>
          </a:p>
        </p:txBody>
      </p:sp>
      <p:sp>
        <p:nvSpPr>
          <p:cNvPr id="139274" name="Rectangle 10"/>
          <p:cNvSpPr>
            <a:spLocks noChangeArrowheads="1"/>
          </p:cNvSpPr>
          <p:nvPr/>
        </p:nvSpPr>
        <p:spPr bwMode="auto">
          <a:xfrm>
            <a:off x="488950" y="9137650"/>
            <a:ext cx="3097213" cy="406400"/>
          </a:xfrm>
          <a:prstGeom prst="rect">
            <a:avLst/>
          </a:prstGeom>
          <a:noFill/>
          <a:ln w="12700">
            <a:noFill/>
            <a:miter lim="800000"/>
            <a:headEnd type="none" w="sm" len="sm"/>
            <a:tailEnd type="none" w="sm" len="sm"/>
          </a:ln>
          <a:effectLst/>
        </p:spPr>
        <p:txBody>
          <a:bodyPr lIns="98332" tIns="49166" rIns="98332" bIns="49166"/>
          <a:lstStyle/>
          <a:p>
            <a:pPr algn="l" defTabSz="982663"/>
            <a:endParaRPr kumimoji="0" lang="en-US" sz="1000" i="1"/>
          </a:p>
        </p:txBody>
      </p:sp>
      <p:sp>
        <p:nvSpPr>
          <p:cNvPr id="139275" name="Rectangle 11"/>
          <p:cNvSpPr>
            <a:spLocks noChangeArrowheads="1"/>
          </p:cNvSpPr>
          <p:nvPr/>
        </p:nvSpPr>
        <p:spPr bwMode="auto">
          <a:xfrm>
            <a:off x="2895600" y="9137650"/>
            <a:ext cx="3900488" cy="406400"/>
          </a:xfrm>
          <a:prstGeom prst="rect">
            <a:avLst/>
          </a:prstGeom>
          <a:noFill/>
          <a:ln w="12700">
            <a:noFill/>
            <a:miter lim="800000"/>
            <a:headEnd type="none" w="sm" len="sm"/>
            <a:tailEnd type="none" w="sm" len="sm"/>
          </a:ln>
          <a:effectLst/>
        </p:spPr>
        <p:txBody>
          <a:bodyPr lIns="98332" tIns="49166" rIns="98332" bIns="49166"/>
          <a:lstStyle/>
          <a:p>
            <a:pPr algn="r" defTabSz="982663"/>
            <a:r>
              <a:rPr kumimoji="0" lang="en-US" sz="1000" i="1"/>
              <a:t>Basic Environmental Statistics - </a:t>
            </a:r>
            <a:fld id="{2F0FD7DF-8411-45E9-9D6E-A8D4DEB7FB3B}" type="slidenum">
              <a:rPr kumimoji="0" lang="en-US" sz="1000" i="1"/>
              <a:pPr algn="r" defTabSz="982663"/>
              <a:t>‹#›</a:t>
            </a:fld>
            <a:endParaRPr kumimoji="0" lang="en-US" sz="1000" i="1"/>
          </a:p>
        </p:txBody>
      </p:sp>
      <p:pic>
        <p:nvPicPr>
          <p:cNvPr id="139276" name="Picture 12" descr="Color Logo"/>
          <p:cNvPicPr>
            <a:picLocks noChangeAspect="1" noChangeArrowheads="1"/>
          </p:cNvPicPr>
          <p:nvPr/>
        </p:nvPicPr>
        <p:blipFill>
          <a:blip r:embed="rId2" cstate="print"/>
          <a:srcRect/>
          <a:stretch>
            <a:fillRect/>
          </a:stretch>
        </p:blipFill>
        <p:spPr bwMode="auto">
          <a:xfrm>
            <a:off x="288925" y="9213850"/>
            <a:ext cx="798513" cy="274638"/>
          </a:xfrm>
          <a:prstGeom prst="rect">
            <a:avLst/>
          </a:prstGeom>
          <a:noFill/>
        </p:spPr>
      </p:pic>
    </p:spTree>
    <p:extLst>
      <p:ext uri="{BB962C8B-B14F-4D97-AF65-F5344CB8AC3E}">
        <p14:creationId xmlns:p14="http://schemas.microsoft.com/office/powerpoint/2010/main" val="3928877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4" name="Line 36"/>
          <p:cNvSpPr>
            <a:spLocks noChangeShapeType="1"/>
          </p:cNvSpPr>
          <p:nvPr/>
        </p:nvSpPr>
        <p:spPr bwMode="auto">
          <a:xfrm>
            <a:off x="476250" y="244475"/>
            <a:ext cx="6307138" cy="0"/>
          </a:xfrm>
          <a:prstGeom prst="line">
            <a:avLst/>
          </a:prstGeom>
          <a:noFill/>
          <a:ln w="12700">
            <a:solidFill>
              <a:schemeClr val="tx1"/>
            </a:solidFill>
            <a:round/>
            <a:headEnd/>
            <a:tailEnd/>
          </a:ln>
          <a:effectLst/>
        </p:spPr>
        <p:txBody>
          <a:bodyPr wrap="none" anchor="ctr"/>
          <a:lstStyle/>
          <a:p>
            <a:endParaRPr lang="en-US"/>
          </a:p>
        </p:txBody>
      </p:sp>
      <p:sp>
        <p:nvSpPr>
          <p:cNvPr id="2085" name="Line 37"/>
          <p:cNvSpPr>
            <a:spLocks noChangeShapeType="1"/>
          </p:cNvSpPr>
          <p:nvPr/>
        </p:nvSpPr>
        <p:spPr bwMode="auto">
          <a:xfrm>
            <a:off x="476250" y="9137650"/>
            <a:ext cx="6307138" cy="0"/>
          </a:xfrm>
          <a:prstGeom prst="line">
            <a:avLst/>
          </a:prstGeom>
          <a:noFill/>
          <a:ln w="19050">
            <a:solidFill>
              <a:schemeClr val="tx1"/>
            </a:solidFill>
            <a:round/>
            <a:headEnd/>
            <a:tailEnd/>
          </a:ln>
          <a:effectLst/>
        </p:spPr>
        <p:txBody>
          <a:bodyPr wrap="none" anchor="ctr"/>
          <a:lstStyle/>
          <a:p>
            <a:endParaRPr lang="en-US"/>
          </a:p>
        </p:txBody>
      </p:sp>
      <p:sp>
        <p:nvSpPr>
          <p:cNvPr id="2086" name="Rectangle 38"/>
          <p:cNvSpPr>
            <a:spLocks noChangeArrowheads="1"/>
          </p:cNvSpPr>
          <p:nvPr/>
        </p:nvSpPr>
        <p:spPr bwMode="auto">
          <a:xfrm>
            <a:off x="476250" y="0"/>
            <a:ext cx="2655888" cy="485775"/>
          </a:xfrm>
          <a:prstGeom prst="rect">
            <a:avLst/>
          </a:prstGeom>
          <a:noFill/>
          <a:ln w="12700">
            <a:noFill/>
            <a:miter lim="800000"/>
            <a:headEnd type="none" w="sm" len="sm"/>
            <a:tailEnd type="none" w="sm" len="sm"/>
          </a:ln>
          <a:effectLst/>
        </p:spPr>
        <p:txBody>
          <a:bodyPr lIns="98332" tIns="49166" rIns="98332" bIns="49166"/>
          <a:lstStyle/>
          <a:p>
            <a:pPr algn="l" defTabSz="982663"/>
            <a:endParaRPr kumimoji="0" lang="en-US" sz="1000" i="1"/>
          </a:p>
        </p:txBody>
      </p:sp>
      <p:sp>
        <p:nvSpPr>
          <p:cNvPr id="2087" name="Rectangle 39"/>
          <p:cNvSpPr>
            <a:spLocks noChangeArrowheads="1"/>
          </p:cNvSpPr>
          <p:nvPr/>
        </p:nvSpPr>
        <p:spPr bwMode="auto">
          <a:xfrm>
            <a:off x="4470400" y="0"/>
            <a:ext cx="2654300" cy="485775"/>
          </a:xfrm>
          <a:prstGeom prst="rect">
            <a:avLst/>
          </a:prstGeom>
          <a:noFill/>
          <a:ln w="12700">
            <a:noFill/>
            <a:miter lim="800000"/>
            <a:headEnd type="none" w="sm" len="sm"/>
            <a:tailEnd type="none" w="sm" len="sm"/>
          </a:ln>
          <a:effectLst/>
        </p:spPr>
        <p:txBody>
          <a:bodyPr lIns="98332" tIns="49166" rIns="98332" bIns="49166"/>
          <a:lstStyle/>
          <a:p>
            <a:pPr algn="r" defTabSz="982663"/>
            <a:r>
              <a:rPr kumimoji="0" lang="en-US" sz="1000" i="1"/>
              <a:t>Basic Environmental Statistics  </a:t>
            </a:r>
          </a:p>
        </p:txBody>
      </p:sp>
      <p:sp>
        <p:nvSpPr>
          <p:cNvPr id="2088" name="Rectangle 40"/>
          <p:cNvSpPr>
            <a:spLocks noChangeArrowheads="1"/>
          </p:cNvSpPr>
          <p:nvPr/>
        </p:nvSpPr>
        <p:spPr bwMode="auto">
          <a:xfrm>
            <a:off x="476250" y="9137650"/>
            <a:ext cx="3097213" cy="406400"/>
          </a:xfrm>
          <a:prstGeom prst="rect">
            <a:avLst/>
          </a:prstGeom>
          <a:noFill/>
          <a:ln w="12700">
            <a:noFill/>
            <a:miter lim="800000"/>
            <a:headEnd type="none" w="sm" len="sm"/>
            <a:tailEnd type="none" w="sm" len="sm"/>
          </a:ln>
          <a:effectLst/>
        </p:spPr>
        <p:txBody>
          <a:bodyPr lIns="98332" tIns="49166" rIns="98332" bIns="49166"/>
          <a:lstStyle/>
          <a:p>
            <a:pPr algn="l" defTabSz="982663"/>
            <a:endParaRPr kumimoji="0" lang="en-US" sz="1000" i="1"/>
          </a:p>
        </p:txBody>
      </p:sp>
      <p:sp>
        <p:nvSpPr>
          <p:cNvPr id="2089" name="Rectangle 41"/>
          <p:cNvSpPr>
            <a:spLocks noChangeArrowheads="1"/>
          </p:cNvSpPr>
          <p:nvPr/>
        </p:nvSpPr>
        <p:spPr bwMode="auto">
          <a:xfrm>
            <a:off x="2882900" y="9137650"/>
            <a:ext cx="3900488" cy="406400"/>
          </a:xfrm>
          <a:prstGeom prst="rect">
            <a:avLst/>
          </a:prstGeom>
          <a:noFill/>
          <a:ln w="12700">
            <a:noFill/>
            <a:miter lim="800000"/>
            <a:headEnd type="none" w="sm" len="sm"/>
            <a:tailEnd type="none" w="sm" len="sm"/>
          </a:ln>
          <a:effectLst/>
        </p:spPr>
        <p:txBody>
          <a:bodyPr lIns="98332" tIns="49166" rIns="98332" bIns="49166"/>
          <a:lstStyle/>
          <a:p>
            <a:pPr algn="r" defTabSz="982663"/>
            <a:endParaRPr kumimoji="0" lang="en-US" sz="1000" i="1"/>
          </a:p>
        </p:txBody>
      </p:sp>
      <p:sp>
        <p:nvSpPr>
          <p:cNvPr id="2090" name="Rectangle 42"/>
          <p:cNvSpPr>
            <a:spLocks noGrp="1" noChangeArrowheads="1"/>
          </p:cNvSpPr>
          <p:nvPr>
            <p:ph type="body" sz="quarter" idx="3"/>
          </p:nvPr>
        </p:nvSpPr>
        <p:spPr bwMode="auto">
          <a:xfrm>
            <a:off x="787400" y="3871913"/>
            <a:ext cx="5626100" cy="4322762"/>
          </a:xfrm>
          <a:prstGeom prst="rect">
            <a:avLst/>
          </a:prstGeom>
          <a:noFill/>
          <a:ln w="12700">
            <a:noFill/>
            <a:miter lim="800000"/>
            <a:headEnd type="none" w="sm" len="sm"/>
            <a:tailEnd type="none" w="sm" len="sm"/>
          </a:ln>
          <a:effectLst/>
        </p:spPr>
        <p:txBody>
          <a:bodyPr vert="horz" wrap="square" lIns="94714" tIns="47357" rIns="94714" bIns="4735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91" name="Rectangle 43"/>
          <p:cNvSpPr>
            <a:spLocks noGrp="1" noRot="1" noChangeAspect="1" noChangeArrowheads="1" noTextEdit="1"/>
          </p:cNvSpPr>
          <p:nvPr>
            <p:ph type="sldImg" idx="2"/>
          </p:nvPr>
        </p:nvSpPr>
        <p:spPr bwMode="auto">
          <a:xfrm>
            <a:off x="1219200" y="685800"/>
            <a:ext cx="4229100" cy="2717800"/>
          </a:xfrm>
          <a:prstGeom prst="rect">
            <a:avLst/>
          </a:prstGeom>
          <a:noFill/>
          <a:ln w="9525">
            <a:solidFill>
              <a:srgbClr val="000000"/>
            </a:solidFill>
            <a:miter lim="800000"/>
            <a:headEnd/>
            <a:tailEnd/>
          </a:ln>
          <a:effectLst/>
        </p:spPr>
      </p:sp>
      <p:sp>
        <p:nvSpPr>
          <p:cNvPr id="2094" name="Rectangle 46"/>
          <p:cNvSpPr>
            <a:spLocks noGrp="1" noChangeArrowheads="1"/>
          </p:cNvSpPr>
          <p:nvPr>
            <p:ph type="ftr" sz="quarter" idx="4"/>
          </p:nvPr>
        </p:nvSpPr>
        <p:spPr bwMode="auto">
          <a:xfrm>
            <a:off x="1941513" y="91313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endParaRPr lang="en-US"/>
          </a:p>
        </p:txBody>
      </p:sp>
      <p:pic>
        <p:nvPicPr>
          <p:cNvPr id="2096" name="Picture 48" descr="Color Logo"/>
          <p:cNvPicPr>
            <a:picLocks noChangeAspect="1" noChangeArrowheads="1"/>
          </p:cNvPicPr>
          <p:nvPr/>
        </p:nvPicPr>
        <p:blipFill>
          <a:blip r:embed="rId2"/>
          <a:srcRect/>
          <a:stretch>
            <a:fillRect/>
          </a:stretch>
        </p:blipFill>
        <p:spPr bwMode="auto">
          <a:xfrm>
            <a:off x="123825" y="9231313"/>
            <a:ext cx="787400" cy="271462"/>
          </a:xfrm>
          <a:prstGeom prst="rect">
            <a:avLst/>
          </a:prstGeom>
          <a:noFill/>
        </p:spPr>
      </p:pic>
      <p:sp>
        <p:nvSpPr>
          <p:cNvPr id="2097" name="Rectangle 49"/>
          <p:cNvSpPr>
            <a:spLocks noChangeArrowheads="1"/>
          </p:cNvSpPr>
          <p:nvPr/>
        </p:nvSpPr>
        <p:spPr bwMode="auto">
          <a:xfrm>
            <a:off x="5397500" y="9131300"/>
            <a:ext cx="1905000" cy="457200"/>
          </a:xfrm>
          <a:prstGeom prst="rect">
            <a:avLst/>
          </a:prstGeom>
          <a:noFill/>
          <a:ln w="9525">
            <a:noFill/>
            <a:miter lim="800000"/>
            <a:headEnd/>
            <a:tailEnd/>
          </a:ln>
          <a:effectLst/>
        </p:spPr>
        <p:txBody>
          <a:bodyPr wrap="none" lIns="92075" tIns="46038" rIns="92075" bIns="46038" anchor="b"/>
          <a:lstStyle/>
          <a:p>
            <a:pPr algn="r"/>
            <a:fld id="{01C2C6A4-157A-4C0B-AEC3-582399036F51}" type="slidenum">
              <a:rPr lang="en-US" sz="1400"/>
              <a:pPr algn="r"/>
              <a:t>‹#›</a:t>
            </a:fld>
            <a:endParaRPr lang="en-US" sz="1400"/>
          </a:p>
        </p:txBody>
      </p:sp>
    </p:spTree>
    <p:extLst>
      <p:ext uri="{BB962C8B-B14F-4D97-AF65-F5344CB8AC3E}">
        <p14:creationId xmlns:p14="http://schemas.microsoft.com/office/powerpoint/2010/main" val="1258638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Rot="1" noChangeAspect="1" noChangeArrowheads="1"/>
          </p:cNvSpPr>
          <p:nvPr>
            <p:ph type="sldImg"/>
          </p:nvPr>
        </p:nvSpPr>
        <p:spPr bwMode="auto">
          <a:xfrm>
            <a:off x="1636713" y="711200"/>
            <a:ext cx="3444875" cy="2584450"/>
          </a:xfrm>
          <a:prstGeom prst="rect">
            <a:avLst/>
          </a:prstGeom>
          <a:noFill/>
        </p:spPr>
      </p:sp>
      <p:sp>
        <p:nvSpPr>
          <p:cNvPr id="375811" name="Rectangle 3"/>
          <p:cNvSpPr>
            <a:spLocks noGrp="1" noChangeArrowheads="1"/>
          </p:cNvSpPr>
          <p:nvPr>
            <p:ph type="body" idx="1"/>
          </p:nvPr>
        </p:nvSpPr>
        <p:spPr bwMode="auto">
          <a:xfrm>
            <a:off x="787400" y="3871913"/>
            <a:ext cx="5626100" cy="4322762"/>
          </a:xfrm>
          <a:prstGeom prst="rect">
            <a:avLst/>
          </a:prstGeom>
          <a:noFill/>
          <a:ln w="12700">
            <a:miter lim="800000"/>
            <a:headEnd type="none" w="sm" len="sm"/>
            <a:tailEnd type="none" w="sm" len="sm"/>
          </a:ln>
        </p:spPr>
        <p:txBody>
          <a:bodyPr lIns="94714" tIns="47357" rIns="94714" bIns="47357"/>
          <a:lstStyle/>
          <a:p>
            <a:r>
              <a:rPr lang="en-US"/>
              <a:t>Welcome to the Basic Environmental Statistics course.</a:t>
            </a:r>
          </a:p>
          <a:p>
            <a:endParaRPr lang="en-US"/>
          </a:p>
          <a:p>
            <a:r>
              <a:rPr lang="en-US"/>
              <a:t>Large-scale environmental site investigations in US started in 1970s as a result of new laws and regulations, such as National Environmental Policy Act (1970), Resource Conservation and Recovery Act or “RCRA” (1976), and Comprehensive Environmental Response, Compensation, and Liability Act  or “CERCLA or Superfund” (1980).</a:t>
            </a:r>
          </a:p>
          <a:p>
            <a:endParaRPr lang="en-US"/>
          </a:p>
          <a:p>
            <a:r>
              <a:rPr lang="en-US"/>
              <a:t>Unlike previous studies, these site investigations entail large amount of data, which form the basis for remedial decisions, including delineating the extent of impact, determining the level of risks, and identifying the appropriate remedy.  </a:t>
            </a:r>
          </a:p>
          <a:p>
            <a:endParaRPr lang="en-US"/>
          </a:p>
          <a:p>
            <a:r>
              <a:rPr lang="en-US"/>
              <a:t>Site-specific data, however, often display variations, which are characterized as complex, random-like, and/or erratic.</a:t>
            </a:r>
          </a:p>
          <a:p>
            <a:r>
              <a:rPr lang="en-US"/>
              <a:t>  </a:t>
            </a:r>
          </a:p>
          <a:p>
            <a:r>
              <a:rPr lang="en-US"/>
              <a:t>From the very beginning it became clear that the analyses of such site data requires the use of statistical techniques.  This is the course devoted to the understanding of these techniques.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Rot="1" noChangeAspect="1" noChangeArrowheads="1"/>
          </p:cNvSpPr>
          <p:nvPr>
            <p:ph type="sldImg"/>
          </p:nvPr>
        </p:nvSpPr>
        <p:spPr bwMode="auto">
          <a:xfrm>
            <a:off x="1636713" y="711200"/>
            <a:ext cx="3444875" cy="2584450"/>
          </a:xfrm>
          <a:prstGeom prst="rect">
            <a:avLst/>
          </a:prstGeom>
          <a:noFill/>
        </p:spPr>
      </p:sp>
      <p:sp>
        <p:nvSpPr>
          <p:cNvPr id="447491" name="Rectangle 3"/>
          <p:cNvSpPr>
            <a:spLocks noGrp="1" noChangeArrowheads="1"/>
          </p:cNvSpPr>
          <p:nvPr>
            <p:ph type="body" idx="1"/>
          </p:nvPr>
        </p:nvSpPr>
        <p:spPr bwMode="auto">
          <a:xfrm>
            <a:off x="787400" y="3871913"/>
            <a:ext cx="5626100" cy="4322762"/>
          </a:xfrm>
          <a:prstGeom prst="rect">
            <a:avLst/>
          </a:prstGeom>
          <a:noFill/>
          <a:ln w="12700">
            <a:miter lim="800000"/>
            <a:headEnd type="none" w="sm" len="sm"/>
            <a:tailEnd type="none" w="sm" len="sm"/>
          </a:ln>
        </p:spPr>
        <p:txBody>
          <a:bodyPr lIns="94714" tIns="47357" rIns="94714" bIns="47357"/>
          <a:lstStyle/>
          <a:p>
            <a:pPr>
              <a:lnSpc>
                <a:spcPct val="90000"/>
              </a:lnSpc>
            </a:pPr>
            <a:r>
              <a:rPr lang="en-US"/>
              <a:t>There are many other mathematical distributions in addition to the Normal and Lognormal distributions used to model distributions of random variables. Some are pictured here, courtesy of the Crystal Ball software program. </a:t>
            </a:r>
          </a:p>
          <a:p>
            <a:pPr>
              <a:lnSpc>
                <a:spcPct val="90000"/>
              </a:lnSpc>
            </a:pPr>
            <a:endParaRPr lang="en-US"/>
          </a:p>
          <a:p>
            <a:pPr>
              <a:lnSpc>
                <a:spcPct val="90000"/>
              </a:lnSpc>
            </a:pPr>
            <a:r>
              <a:rPr lang="en-US"/>
              <a:t>The only ones worth mentioning at this time are the Triangular and the Uniform and the Beta distributions, as you may see these in environmental applications.  </a:t>
            </a:r>
          </a:p>
          <a:p>
            <a:pPr lvl="1">
              <a:lnSpc>
                <a:spcPct val="90000"/>
              </a:lnSpc>
              <a:buFontTx/>
              <a:buChar char="•"/>
            </a:pPr>
            <a:r>
              <a:rPr lang="en-US"/>
              <a:t> The Uniform distribution simply means that any value within the defined range is equally likely to happen.  Like the rolling of a dice, each number has an equal chance of occurring. </a:t>
            </a:r>
          </a:p>
          <a:p>
            <a:pPr lvl="1">
              <a:lnSpc>
                <a:spcPct val="90000"/>
              </a:lnSpc>
              <a:buFontTx/>
              <a:buChar char="•"/>
            </a:pPr>
            <a:r>
              <a:rPr lang="en-US"/>
              <a:t> The triangular distribution is also intuitive, where there is one value most likely to occur, with uniformly decreasing probability to the minimum and maximum values. </a:t>
            </a:r>
          </a:p>
          <a:p>
            <a:pPr lvl="1">
              <a:lnSpc>
                <a:spcPct val="90000"/>
              </a:lnSpc>
              <a:buFontTx/>
              <a:buChar char="•"/>
            </a:pPr>
            <a:r>
              <a:rPr lang="en-US"/>
              <a:t> The Beta function offers a flexible model for skewed data.  Recent work by EPA shows the advantages of this function versus log-normal model.</a:t>
            </a:r>
          </a:p>
          <a:p>
            <a:pPr>
              <a:lnSpc>
                <a:spcPct val="90000"/>
              </a:lnSpc>
            </a:pPr>
            <a:endParaRPr lang="en-US"/>
          </a:p>
          <a:p>
            <a:pPr>
              <a:lnSpc>
                <a:spcPct val="90000"/>
              </a:lnSpc>
            </a:pPr>
            <a:r>
              <a:rPr lang="en-US"/>
              <a:t>These functions are commonly used to model the variability and uncertainty distribution of  environmental  data. Each distribution has one or more “parameters” that define the shape and location of the distribution.</a:t>
            </a:r>
          </a:p>
          <a:p>
            <a:pPr>
              <a:lnSpc>
                <a:spcPct val="90000"/>
              </a:lnSpc>
            </a:pPr>
            <a:endParaRPr lang="en-US"/>
          </a:p>
          <a:p>
            <a:pPr>
              <a:lnSpc>
                <a:spcPct val="90000"/>
              </a:lnSpc>
            </a:pPr>
            <a:r>
              <a:rPr lang="en-US"/>
              <a:t>For example, the normal distribution has two parameters, i.e. the mean and the standard deviation.  Available data are used to estimate these parameters, which are often referred to as “descriptive summary statistics”.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Rot="1" noChangeAspect="1" noChangeArrowheads="1"/>
          </p:cNvSpPr>
          <p:nvPr>
            <p:ph type="sldImg"/>
          </p:nvPr>
        </p:nvSpPr>
        <p:spPr bwMode="auto">
          <a:xfrm>
            <a:off x="1636713" y="711200"/>
            <a:ext cx="3444875" cy="2584450"/>
          </a:xfrm>
          <a:prstGeom prst="rect">
            <a:avLst/>
          </a:prstGeom>
          <a:noFill/>
        </p:spPr>
      </p:sp>
      <p:sp>
        <p:nvSpPr>
          <p:cNvPr id="453635" name="Rectangle 3"/>
          <p:cNvSpPr>
            <a:spLocks noGrp="1" noChangeArrowheads="1"/>
          </p:cNvSpPr>
          <p:nvPr>
            <p:ph type="body" idx="1"/>
          </p:nvPr>
        </p:nvSpPr>
        <p:spPr bwMode="auto">
          <a:xfrm>
            <a:off x="787400" y="3871913"/>
            <a:ext cx="5626100" cy="4322762"/>
          </a:xfrm>
          <a:prstGeom prst="rect">
            <a:avLst/>
          </a:prstGeom>
          <a:noFill/>
          <a:ln w="12700">
            <a:miter lim="800000"/>
            <a:headEnd type="none" w="sm" len="sm"/>
            <a:tailEnd type="none" w="sm" len="sm"/>
          </a:ln>
        </p:spPr>
        <p:txBody>
          <a:bodyPr lIns="94714" tIns="47357" rIns="94714" bIns="47357"/>
          <a:lstStyle/>
          <a:p>
            <a:r>
              <a:rPr lang="en-US" sz="1000"/>
              <a:t>The most common summary statistic is related to the Central Tendency of the distribution model.  There are three common measures of central tendency, which are the mean, the median and the mode.  </a:t>
            </a:r>
          </a:p>
          <a:p>
            <a:endParaRPr lang="en-US" sz="1000"/>
          </a:p>
          <a:p>
            <a:r>
              <a:rPr lang="en-US" sz="1000"/>
              <a:t>The mean is the arithmetic average of all population units.  The median is the 50</a:t>
            </a:r>
            <a:r>
              <a:rPr lang="en-US" sz="1000" baseline="30000"/>
              <a:t>th</a:t>
            </a:r>
            <a:r>
              <a:rPr lang="en-US" sz="1000"/>
              <a:t> percentile, meaning 50% of the population values are less than the median and 50% are greater.  The mode is the value that occurs the most, regardless of what percentile it is. </a:t>
            </a:r>
          </a:p>
          <a:p>
            <a:endParaRPr lang="en-US" sz="1000"/>
          </a:p>
          <a:p>
            <a:r>
              <a:rPr lang="en-US" sz="1000"/>
              <a:t>The next important summary statistic measures the Dispersion or Spread of the distribution model. The Standard Deviation, which is the square the variance, quantify how dispersed the data are.  The greater the standard deviation, the more widely spread the distribution.</a:t>
            </a:r>
          </a:p>
          <a:p>
            <a:endParaRPr lang="en-US" sz="1000"/>
          </a:p>
          <a:p>
            <a:r>
              <a:rPr lang="en-US" sz="1000"/>
              <a:t>The mean and the standard deviation are the two most commonly used parameters to describe a distribution. The coefficient of variance is computed by dividing the standard deviation by the mean, and is useful as a relative measure of dispersion.</a:t>
            </a:r>
          </a:p>
          <a:p>
            <a:endParaRPr lang="en-US" sz="1000"/>
          </a:p>
          <a:p>
            <a:r>
              <a:rPr lang="en-US" sz="1000"/>
              <a:t>Other lesser used, but still useful statistics are related to the Symmetry and Tails of the distribution model.  </a:t>
            </a:r>
            <a:r>
              <a:rPr lang="en-US" sz="1000">
                <a:latin typeface=" ms sans serif"/>
              </a:rPr>
              <a:t>Among these maximum and minimum, as well as percentiles are often calculated in environmental site investigations.</a:t>
            </a:r>
          </a:p>
          <a:p>
            <a:endParaRPr lang="en-US" sz="1000">
              <a:latin typeface=" ms sans serif"/>
            </a:endParaRPr>
          </a:p>
          <a:p>
            <a:r>
              <a:rPr lang="en-US" sz="1000">
                <a:latin typeface=" ms sans serif"/>
              </a:rPr>
              <a:t>Percentile is the value of a random variable below which a certain percentage of the variable fall. For example, 30% of the data values lie below the 30-percentile.  </a:t>
            </a:r>
          </a:p>
          <a:p>
            <a:r>
              <a:rPr lang="en-US" sz="1000">
                <a:latin typeface=" ms sans serif"/>
              </a:rPr>
              <a:t>Quantile is another term used for percentile.</a:t>
            </a:r>
          </a:p>
          <a:p>
            <a:r>
              <a:rPr lang="en-US" sz="1000">
                <a:latin typeface=" ms sans serif"/>
              </a:rPr>
              <a:t>25 and 75 percentiles are sometimes referred to as the first and third “quartiles”, respectively.  </a:t>
            </a:r>
            <a:endParaRPr lang="en-US"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Rot="1" noChangeAspect="1" noChangeArrowheads="1" noTextEdit="1"/>
          </p:cNvSpPr>
          <p:nvPr>
            <p:ph type="sldImg"/>
          </p:nvPr>
        </p:nvSpPr>
        <p:spPr>
          <a:xfrm>
            <a:off x="1636713" y="711200"/>
            <a:ext cx="3444875" cy="2584450"/>
          </a:xfrm>
          <a:ln/>
        </p:spPr>
      </p:sp>
      <p:sp>
        <p:nvSpPr>
          <p:cNvPr id="945155" name="Rectangle 3"/>
          <p:cNvSpPr>
            <a:spLocks noGrp="1" noChangeArrowheads="1"/>
          </p:cNvSpPr>
          <p:nvPr>
            <p:ph type="body" idx="1"/>
          </p:nvPr>
        </p:nvSpPr>
        <p:spPr>
          <a:noFill/>
          <a:ln/>
        </p:spPr>
        <p:txBody>
          <a:bodyPr/>
          <a:lstStyle/>
          <a:p>
            <a:r>
              <a:rPr lang="en-US"/>
              <a:t>Sample distribution models can be either parametric or non-parametric.</a:t>
            </a:r>
          </a:p>
          <a:p>
            <a:endParaRPr lang="en-US"/>
          </a:p>
          <a:p>
            <a:r>
              <a:rPr lang="en-US"/>
              <a:t>Parametric model is a known distribution that is </a:t>
            </a:r>
            <a:r>
              <a:rPr lang="en-US" u="sng"/>
              <a:t>fitted</a:t>
            </a:r>
            <a:r>
              <a:rPr lang="en-US"/>
              <a:t> to the sample data.  Such a model is stable, but not flexible.  Sometimes, this model is called </a:t>
            </a:r>
            <a:r>
              <a:rPr lang="en-US" u="sng"/>
              <a:t>the underlying distribution</a:t>
            </a:r>
            <a:r>
              <a:rPr lang="en-US"/>
              <a:t>. </a:t>
            </a:r>
          </a:p>
          <a:p>
            <a:endParaRPr lang="en-US"/>
          </a:p>
          <a:p>
            <a:r>
              <a:rPr lang="en-US"/>
              <a:t>Non-parametric model is the sample distribution without any modification – as is.  This model is flexible, but unstable, i.e. can change each time you collect more data.</a:t>
            </a:r>
          </a:p>
          <a:p>
            <a:r>
              <a:rPr lang="en-US"/>
              <a:t> </a:t>
            </a:r>
          </a:p>
          <a:p>
            <a:r>
              <a:rPr lang="en-US"/>
              <a:t>The choice of the modeling approach can impact the results of the analysis.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ChangeArrowheads="1"/>
          </p:cNvSpPr>
          <p:nvPr/>
        </p:nvSpPr>
        <p:spPr bwMode="auto">
          <a:xfrm>
            <a:off x="4140200" y="0"/>
            <a:ext cx="3162300" cy="476250"/>
          </a:xfrm>
          <a:prstGeom prst="rect">
            <a:avLst/>
          </a:prstGeom>
          <a:noFill/>
          <a:ln w="12700">
            <a:noFill/>
            <a:miter lim="800000"/>
            <a:headEnd/>
            <a:tailEnd/>
          </a:ln>
          <a:effectLst/>
        </p:spPr>
        <p:txBody>
          <a:bodyPr wrap="none" anchor="ctr"/>
          <a:lstStyle/>
          <a:p>
            <a:endParaRPr lang="en-US"/>
          </a:p>
        </p:txBody>
      </p:sp>
      <p:sp>
        <p:nvSpPr>
          <p:cNvPr id="704515" name="Rectangle 3"/>
          <p:cNvSpPr>
            <a:spLocks noChangeArrowheads="1"/>
          </p:cNvSpPr>
          <p:nvPr/>
        </p:nvSpPr>
        <p:spPr bwMode="auto">
          <a:xfrm>
            <a:off x="0" y="9107488"/>
            <a:ext cx="3162300" cy="481012"/>
          </a:xfrm>
          <a:prstGeom prst="rect">
            <a:avLst/>
          </a:prstGeom>
          <a:noFill/>
          <a:ln w="12700">
            <a:noFill/>
            <a:miter lim="800000"/>
            <a:headEnd/>
            <a:tailEnd/>
          </a:ln>
          <a:effectLst/>
        </p:spPr>
        <p:txBody>
          <a:bodyPr wrap="none" anchor="ctr"/>
          <a:lstStyle/>
          <a:p>
            <a:endParaRPr lang="en-US"/>
          </a:p>
        </p:txBody>
      </p:sp>
      <p:sp>
        <p:nvSpPr>
          <p:cNvPr id="704516" name="Rectangle 4"/>
          <p:cNvSpPr>
            <a:spLocks noChangeArrowheads="1"/>
          </p:cNvSpPr>
          <p:nvPr/>
        </p:nvSpPr>
        <p:spPr bwMode="auto">
          <a:xfrm>
            <a:off x="0" y="0"/>
            <a:ext cx="3162300" cy="476250"/>
          </a:xfrm>
          <a:prstGeom prst="rect">
            <a:avLst/>
          </a:prstGeom>
          <a:noFill/>
          <a:ln w="12700">
            <a:noFill/>
            <a:miter lim="800000"/>
            <a:headEnd/>
            <a:tailEnd/>
          </a:ln>
          <a:effectLst/>
        </p:spPr>
        <p:txBody>
          <a:bodyPr wrap="none" anchor="ctr"/>
          <a:lstStyle/>
          <a:p>
            <a:endParaRPr lang="en-US"/>
          </a:p>
        </p:txBody>
      </p:sp>
      <p:sp>
        <p:nvSpPr>
          <p:cNvPr id="704517" name="Rectangle 5"/>
          <p:cNvSpPr>
            <a:spLocks noGrp="1" noRot="1" noChangeAspect="1" noChangeArrowheads="1" noTextEdit="1"/>
          </p:cNvSpPr>
          <p:nvPr>
            <p:ph type="sldImg"/>
          </p:nvPr>
        </p:nvSpPr>
        <p:spPr>
          <a:xfrm>
            <a:off x="1557338" y="715963"/>
            <a:ext cx="3544887" cy="2660650"/>
          </a:xfrm>
          <a:ln w="12700" cap="flat">
            <a:solidFill>
              <a:schemeClr val="tx1"/>
            </a:solidFill>
          </a:ln>
        </p:spPr>
      </p:sp>
      <p:sp>
        <p:nvSpPr>
          <p:cNvPr id="704518" name="Rectangle 6"/>
          <p:cNvSpPr>
            <a:spLocks noGrp="1" noChangeArrowheads="1"/>
          </p:cNvSpPr>
          <p:nvPr>
            <p:ph type="body" idx="1"/>
          </p:nvPr>
        </p:nvSpPr>
        <p:spPr>
          <a:xfrm>
            <a:off x="809625" y="3894138"/>
            <a:ext cx="5581650" cy="4260850"/>
          </a:xfrm>
          <a:noFill/>
          <a:ln/>
        </p:spPr>
        <p:txBody>
          <a:bodyPr lIns="95641" tIns="46981" rIns="95641" bIns="46981"/>
          <a:lstStyle/>
          <a:p>
            <a:pPr>
              <a:lnSpc>
                <a:spcPct val="90000"/>
              </a:lnSpc>
            </a:pPr>
            <a:r>
              <a:rPr lang="en-US" sz="1000"/>
              <a:t>Statistical properties of the true population can be </a:t>
            </a:r>
            <a:r>
              <a:rPr lang="en-US" sz="1000" u="sng"/>
              <a:t>estimated</a:t>
            </a:r>
            <a:r>
              <a:rPr lang="en-US" sz="1000"/>
              <a:t> based on the sample set results.  Among these the most important property is the “Central Tendency.”</a:t>
            </a:r>
          </a:p>
          <a:p>
            <a:pPr>
              <a:lnSpc>
                <a:spcPct val="90000"/>
              </a:lnSpc>
            </a:pPr>
            <a:endParaRPr lang="en-US" sz="1000"/>
          </a:p>
          <a:p>
            <a:pPr>
              <a:lnSpc>
                <a:spcPct val="90000"/>
              </a:lnSpc>
            </a:pPr>
            <a:r>
              <a:rPr lang="en-US" sz="1000"/>
              <a:t>Remember even when you were in primary school, the first question after each test was: “what is the average grade?”  You intuitively knew that the average is an important indicator on how good you have done: above-average is good, below average is bad.  In statistical jargon you where trying to determine the central tendency of the class grade.</a:t>
            </a:r>
          </a:p>
          <a:p>
            <a:pPr>
              <a:lnSpc>
                <a:spcPct val="90000"/>
              </a:lnSpc>
            </a:pPr>
            <a:endParaRPr lang="en-US" sz="1000"/>
          </a:p>
          <a:p>
            <a:pPr>
              <a:lnSpc>
                <a:spcPct val="90000"/>
              </a:lnSpc>
            </a:pPr>
            <a:r>
              <a:rPr lang="en-US" sz="1000"/>
              <a:t>In environmental site investigations, central tendencies are also very important.  For example, the risk posed by a site is directly proportional to the average contaminant concentrations.</a:t>
            </a:r>
          </a:p>
          <a:p>
            <a:pPr>
              <a:lnSpc>
                <a:spcPct val="90000"/>
              </a:lnSpc>
            </a:pPr>
            <a:endParaRPr lang="en-US" sz="1000"/>
          </a:p>
          <a:p>
            <a:pPr>
              <a:lnSpc>
                <a:spcPct val="90000"/>
              </a:lnSpc>
            </a:pPr>
            <a:r>
              <a:rPr lang="en-US" sz="1000"/>
              <a:t>In environmental applications, the central tendency of a random variable is usually estimated by either “the mean” or “the median.”</a:t>
            </a:r>
          </a:p>
          <a:p>
            <a:pPr>
              <a:lnSpc>
                <a:spcPct val="90000"/>
              </a:lnSpc>
            </a:pPr>
            <a:endParaRPr lang="en-US" sz="1000"/>
          </a:p>
          <a:p>
            <a:pPr>
              <a:lnSpc>
                <a:spcPct val="90000"/>
              </a:lnSpc>
            </a:pPr>
            <a:r>
              <a:rPr lang="en-US" sz="1000"/>
              <a:t>The sample mean is just simply the arithmetic average of the sample set. Statisticians are careful to differentiate between the mean of the population and the sample mean.  The sample mean is written as X-bar, while the population mean is written as the Greek letter “</a:t>
            </a:r>
            <a:r>
              <a:rPr lang="el-GR" sz="1000" b="1" i="1">
                <a:cs typeface="Arial" pitchFamily="34" charset="0"/>
              </a:rPr>
              <a:t>μ</a:t>
            </a:r>
            <a:r>
              <a:rPr lang="en-US" sz="1000" i="1">
                <a:cs typeface="Arial" pitchFamily="34" charset="0"/>
              </a:rPr>
              <a:t>” </a:t>
            </a:r>
            <a:r>
              <a:rPr lang="en-US" sz="1000"/>
              <a:t>(Mu).  The Sample Mean is as an </a:t>
            </a:r>
            <a:r>
              <a:rPr lang="en-US" sz="1000" u="sng"/>
              <a:t>estimate</a:t>
            </a:r>
            <a:r>
              <a:rPr lang="en-US" sz="1000"/>
              <a:t> of the population mean, </a:t>
            </a:r>
            <a:r>
              <a:rPr lang="el-GR" sz="1000" b="1" i="1">
                <a:cs typeface="Arial" pitchFamily="34" charset="0"/>
              </a:rPr>
              <a:t>μ</a:t>
            </a:r>
            <a:r>
              <a:rPr lang="en-US" sz="1000"/>
              <a:t>. </a:t>
            </a:r>
          </a:p>
          <a:p>
            <a:pPr>
              <a:lnSpc>
                <a:spcPct val="90000"/>
              </a:lnSpc>
            </a:pPr>
            <a:endParaRPr lang="en-US" sz="1000"/>
          </a:p>
          <a:p>
            <a:pPr>
              <a:lnSpc>
                <a:spcPct val="90000"/>
              </a:lnSpc>
            </a:pPr>
            <a:r>
              <a:rPr lang="en-US" sz="1000"/>
              <a:t>The sample median is the middle value in the sample set, i.e. 50% of samples values are less than or equal to the sample median.  The sample mean is also an estimate of the true population median.</a:t>
            </a:r>
          </a:p>
          <a:p>
            <a:pPr>
              <a:lnSpc>
                <a:spcPct val="90000"/>
              </a:lnSpc>
            </a:pPr>
            <a:endParaRPr lang="en-US" sz="1000"/>
          </a:p>
          <a:p>
            <a:pPr>
              <a:lnSpc>
                <a:spcPct val="90000"/>
              </a:lnSpc>
            </a:pPr>
            <a:r>
              <a:rPr lang="en-US" sz="1000"/>
              <a:t>The reliability of the sample mean and median as estimates of true population mean and median depends on: (1) the variability of sample values and (2) the number of measurements, </a:t>
            </a:r>
            <a:r>
              <a:rPr lang="en-US" sz="1000" b="1" i="1"/>
              <a:t>n</a:t>
            </a:r>
            <a:r>
              <a:rPr lang="en-US" sz="1000"/>
              <a:t>, which often referred to as the “sample size”.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Rot="1" noChangeAspect="1" noChangeArrowheads="1" noTextEdit="1"/>
          </p:cNvSpPr>
          <p:nvPr>
            <p:ph type="sldImg"/>
          </p:nvPr>
        </p:nvSpPr>
        <p:spPr>
          <a:xfrm>
            <a:off x="1522413" y="685800"/>
            <a:ext cx="3622675" cy="2717800"/>
          </a:xfrm>
          <a:ln/>
        </p:spPr>
      </p:sp>
      <p:sp>
        <p:nvSpPr>
          <p:cNvPr id="928771" name="Rectangle 3"/>
          <p:cNvSpPr>
            <a:spLocks noGrp="1" noChangeArrowheads="1"/>
          </p:cNvSpPr>
          <p:nvPr>
            <p:ph type="body" idx="1"/>
          </p:nvPr>
        </p:nvSpPr>
        <p:spPr/>
        <p:txBody>
          <a:bodyPr/>
          <a:lstStyle/>
          <a:p>
            <a:r>
              <a:rPr lang="en-US"/>
              <a:t>The variability of sample values are measured by their “standard deviation”.</a:t>
            </a:r>
          </a:p>
          <a:p>
            <a:endParaRPr lang="en-US"/>
          </a:p>
          <a:p>
            <a:r>
              <a:rPr lang="en-US"/>
              <a:t>The sample standard deviation is a measure of the spread of or dispersion within a set of sample values. </a:t>
            </a:r>
            <a:r>
              <a:rPr lang="en-US">
                <a:latin typeface=" ms sans serif"/>
              </a:rPr>
              <a:t>The sample “variance” is the square of the sample standard deviation. </a:t>
            </a:r>
          </a:p>
          <a:p>
            <a:endParaRPr lang="en-US">
              <a:latin typeface=" ms sans serif"/>
            </a:endParaRPr>
          </a:p>
          <a:p>
            <a:r>
              <a:rPr lang="en-US"/>
              <a:t>The sample standard deviation is calculated as the square root of the sum of the squared deviations of sample values from their average divided by one less than the sample size.</a:t>
            </a:r>
          </a:p>
          <a:p>
            <a:r>
              <a:rPr lang="en-US">
                <a:latin typeface=" ms sans serif"/>
              </a:rPr>
              <a:t> </a:t>
            </a:r>
          </a:p>
          <a:p>
            <a:r>
              <a:rPr lang="en-US">
                <a:latin typeface=" ms sans serif"/>
              </a:rPr>
              <a:t>The sample standard deviation is given the symbol “s”, to differentiate it from the population standard deviation denoted by the Greek letter sigma (</a:t>
            </a:r>
            <a:r>
              <a:rPr lang="el-GR" i="1">
                <a:latin typeface=" ms sans serif"/>
              </a:rPr>
              <a:t>σ</a:t>
            </a:r>
            <a:r>
              <a:rPr lang="en-US">
                <a:latin typeface=" ms sans serif"/>
              </a:rPr>
              <a:t>).   The sample standard deviation is an </a:t>
            </a:r>
            <a:r>
              <a:rPr lang="en-US" u="sng">
                <a:latin typeface=" ms sans serif"/>
              </a:rPr>
              <a:t>estimate</a:t>
            </a:r>
            <a:r>
              <a:rPr lang="en-US">
                <a:latin typeface=" ms sans serif"/>
              </a:rPr>
              <a:t> the true population standard deviation. </a:t>
            </a:r>
          </a:p>
          <a:p>
            <a:endParaRPr lang="en-US"/>
          </a:p>
          <a:p>
            <a:r>
              <a:rPr lang="en-US"/>
              <a:t>The sample coefficient of variation is the ratio of the sample standard deviation over the sample mean.  Sample sets with coefficient of variations less than 1 have low variability.  </a:t>
            </a:r>
          </a:p>
          <a:p>
            <a:endParaRPr lang="en-US"/>
          </a:p>
          <a:p>
            <a:r>
              <a:rPr lang="en-US"/>
              <a:t>As noted before, the reliability of the sample mean depends on the variability of the sample set.  If the sample coefficient of variation is low, then a small representative sample set can yield a reliable average.  In contrast, for sample sets with elevated coefficients of variation (say, greater than 1), large sample sizes may be needed before a reliable estimate of the mean can be made.  </a:t>
            </a:r>
          </a:p>
          <a:p>
            <a:endParaRPr lang="en-US"/>
          </a:p>
          <a:p>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Rot="1" noChangeAspect="1" noChangeArrowheads="1" noTextEdit="1"/>
          </p:cNvSpPr>
          <p:nvPr>
            <p:ph type="sldImg"/>
          </p:nvPr>
        </p:nvSpPr>
        <p:spPr>
          <a:xfrm>
            <a:off x="1522413" y="685800"/>
            <a:ext cx="3622675" cy="2717800"/>
          </a:xfrm>
          <a:ln/>
        </p:spPr>
      </p:sp>
      <p:sp>
        <p:nvSpPr>
          <p:cNvPr id="1130499" name="Rectangle 3"/>
          <p:cNvSpPr>
            <a:spLocks noGrp="1" noChangeArrowheads="1"/>
          </p:cNvSpPr>
          <p:nvPr>
            <p:ph type="body" idx="1"/>
          </p:nvPr>
        </p:nvSpPr>
        <p:spPr/>
        <p:txBody>
          <a:bodyPr/>
          <a:lstStyle/>
          <a:p>
            <a:r>
              <a:rPr lang="en-US" sz="1000"/>
              <a:t>To compute the standard error of the mean, we first need to calculate the sample standard deviation, which is the measure of sample data variability.  </a:t>
            </a:r>
          </a:p>
          <a:p>
            <a:endParaRPr lang="en-US" sz="1000"/>
          </a:p>
          <a:p>
            <a:r>
              <a:rPr lang="en-US" sz="1000"/>
              <a:t>The histogram in this slide provides you with a visual depiction of sample data variability.  In fact, the majority of data are at concentrations below 200 ppm, with few elevated concentrations in excess of 400 ppm.  Note that this histogram doesn’t look like any theoretical distribution models that we saw earlier.  Unfortunately, most of the time, our field data have histograms even more complicated that the one shown here.  So how can we model our field data?  This is another challenge that we always encounter in environmental applications.  We will discuss in this challenge later.</a:t>
            </a:r>
          </a:p>
          <a:p>
            <a:endParaRPr lang="en-US" sz="1000"/>
          </a:p>
          <a:p>
            <a:r>
              <a:rPr lang="en-US" sz="1000"/>
              <a:t>Getting back to our example, the sample standard deviation is computed by summing the individual square deviations of each measurement from the sample mean, and then dividing the sum by the sample size -1.  In this example, it yields a standard deviation of 155 ppm.</a:t>
            </a:r>
          </a:p>
          <a:p>
            <a:endParaRPr lang="en-US" sz="1000"/>
          </a:p>
          <a:p>
            <a:r>
              <a:rPr lang="en-US" sz="1000"/>
              <a:t>Try this in our Excel file (Example.xls) by typing: “=stdev(b2:b21)”.</a:t>
            </a:r>
          </a:p>
          <a:p>
            <a:endParaRPr lang="en-US" sz="1000"/>
          </a:p>
          <a:p>
            <a:r>
              <a:rPr lang="en-US" sz="1000"/>
              <a:t>Now, the precision of the sample mean is calculated as the ratio of the sample standard deviation over the squared sample size, which results in a standard error of 35 ppm.  So we can say that our estimated sample mean is 181</a:t>
            </a:r>
            <a:r>
              <a:rPr lang="en-US" sz="1000" u="sng"/>
              <a:t>+</a:t>
            </a:r>
            <a:r>
              <a:rPr lang="en-US" sz="1000"/>
              <a:t>35 ppm.</a:t>
            </a:r>
          </a:p>
          <a:p>
            <a:endParaRPr lang="en-US" sz="1000"/>
          </a:p>
          <a:p>
            <a:r>
              <a:rPr lang="en-US" sz="1000"/>
              <a:t>Try this in our Excel file by typing: “=stdev(be:b1)/sqrt(19)”</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Rot="1" noChangeAspect="1" noChangeArrowheads="1" noTextEdit="1"/>
          </p:cNvSpPr>
          <p:nvPr>
            <p:ph type="sldImg"/>
          </p:nvPr>
        </p:nvSpPr>
        <p:spPr>
          <a:xfrm>
            <a:off x="1522413" y="685800"/>
            <a:ext cx="3622675" cy="2717800"/>
          </a:xfrm>
          <a:ln/>
        </p:spPr>
      </p:sp>
      <p:sp>
        <p:nvSpPr>
          <p:cNvPr id="932867" name="Rectangle 3"/>
          <p:cNvSpPr>
            <a:spLocks noGrp="1" noChangeArrowheads="1"/>
          </p:cNvSpPr>
          <p:nvPr>
            <p:ph type="body" idx="1"/>
          </p:nvPr>
        </p:nvSpPr>
        <p:spPr/>
        <p:txBody>
          <a:bodyPr/>
          <a:lstStyle/>
          <a:p>
            <a:r>
              <a:rPr lang="en-US" dirty="0">
                <a:cs typeface="Times New Roman" pitchFamily="18" charset="0"/>
              </a:rPr>
              <a:t>The sample mean or standard deviation, like any estimate is prone to uncertainty.  Even when you have a large site-specific data set, you can never be </a:t>
            </a:r>
            <a:r>
              <a:rPr lang="en-US" i="1" dirty="0">
                <a:cs typeface="Times New Roman" pitchFamily="18" charset="0"/>
              </a:rPr>
              <a:t>100%</a:t>
            </a:r>
            <a:r>
              <a:rPr lang="en-US" dirty="0">
                <a:cs typeface="Times New Roman" pitchFamily="18" charset="0"/>
              </a:rPr>
              <a:t> sure about your estimated exposure concentrations.  Statistics recognizes this dilemma and provides procedures to quantify the uncertainty associated with the sample estimates.</a:t>
            </a:r>
          </a:p>
          <a:p>
            <a:endParaRPr lang="en-US" dirty="0">
              <a:cs typeface="Times New Roman" pitchFamily="18" charset="0"/>
            </a:endParaRPr>
          </a:p>
          <a:p>
            <a:r>
              <a:rPr lang="en-US" dirty="0">
                <a:cs typeface="Times New Roman" pitchFamily="18" charset="0"/>
              </a:rPr>
              <a:t>In many instances, this uncertainty is quantified by a confidence interval.  This is the range around an estimate that has a specified probability of containing its true population value.  </a:t>
            </a:r>
          </a:p>
          <a:p>
            <a:endParaRPr lang="en-US" dirty="0">
              <a:cs typeface="Times New Roman" pitchFamily="18" charset="0"/>
            </a:endParaRPr>
          </a:p>
          <a:p>
            <a:r>
              <a:rPr lang="en-US" dirty="0">
                <a:cs typeface="Times New Roman" pitchFamily="18" charset="0"/>
              </a:rPr>
              <a:t>The sample mean is an “estimate”, i.e. not a 100%-sure value of the true population mean.  Confidence interval quantifies the range of values that contain the true population mean at a specified probability.</a:t>
            </a:r>
          </a:p>
          <a:p>
            <a:endParaRPr lang="en-US" dirty="0">
              <a:cs typeface="Times New Roman" pitchFamily="18" charset="0"/>
            </a:endParaRPr>
          </a:p>
          <a:p>
            <a:r>
              <a:rPr lang="en-US" dirty="0">
                <a:cs typeface="Times New Roman" pitchFamily="18" charset="0"/>
              </a:rPr>
              <a:t>For example, a 95% confidence interval implies that we are 95% confident that this range contains the true population mean.  This means that if we repeat sampling </a:t>
            </a:r>
            <a:r>
              <a:rPr lang="en-US" b="1" i="1" dirty="0">
                <a:cs typeface="Times New Roman" pitchFamily="18" charset="0"/>
              </a:rPr>
              <a:t>n</a:t>
            </a:r>
            <a:r>
              <a:rPr lang="en-US" dirty="0">
                <a:cs typeface="Times New Roman" pitchFamily="18" charset="0"/>
              </a:rPr>
              <a:t> measurements, 95% of time the sample mean falls within the computed confidence interval.  In other words, 5% of time the sample mean falls outside the interval.  This failure rate is referred to as the “significance”.     </a:t>
            </a:r>
          </a:p>
          <a:p>
            <a:endParaRPr lang="en-US" dirty="0">
              <a:cs typeface="Times New Roman" pitchFamily="18" charset="0"/>
            </a:endParaRPr>
          </a:p>
          <a:p>
            <a:r>
              <a:rPr lang="en-US" dirty="0">
                <a:cs typeface="Times New Roman" pitchFamily="18" charset="0"/>
              </a:rPr>
              <a:t>By definition, significance = 1 – confidence.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ChangeArrowheads="1"/>
          </p:cNvSpPr>
          <p:nvPr/>
        </p:nvSpPr>
        <p:spPr bwMode="auto">
          <a:xfrm>
            <a:off x="4140200" y="0"/>
            <a:ext cx="3162300" cy="476250"/>
          </a:xfrm>
          <a:prstGeom prst="rect">
            <a:avLst/>
          </a:prstGeom>
          <a:noFill/>
          <a:ln w="12700">
            <a:noFill/>
            <a:miter lim="800000"/>
            <a:headEnd/>
            <a:tailEnd/>
          </a:ln>
          <a:effectLst/>
        </p:spPr>
        <p:txBody>
          <a:bodyPr wrap="none" anchor="ctr"/>
          <a:lstStyle/>
          <a:p>
            <a:endParaRPr lang="en-US"/>
          </a:p>
        </p:txBody>
      </p:sp>
      <p:sp>
        <p:nvSpPr>
          <p:cNvPr id="1220611" name="Rectangle 3"/>
          <p:cNvSpPr>
            <a:spLocks noChangeArrowheads="1"/>
          </p:cNvSpPr>
          <p:nvPr/>
        </p:nvSpPr>
        <p:spPr bwMode="auto">
          <a:xfrm>
            <a:off x="0" y="9107488"/>
            <a:ext cx="3162300" cy="481012"/>
          </a:xfrm>
          <a:prstGeom prst="rect">
            <a:avLst/>
          </a:prstGeom>
          <a:noFill/>
          <a:ln w="12700">
            <a:noFill/>
            <a:miter lim="800000"/>
            <a:headEnd/>
            <a:tailEnd/>
          </a:ln>
          <a:effectLst/>
        </p:spPr>
        <p:txBody>
          <a:bodyPr wrap="none" anchor="ctr"/>
          <a:lstStyle/>
          <a:p>
            <a:endParaRPr lang="en-US"/>
          </a:p>
        </p:txBody>
      </p:sp>
      <p:sp>
        <p:nvSpPr>
          <p:cNvPr id="1220612" name="Rectangle 4"/>
          <p:cNvSpPr>
            <a:spLocks noChangeArrowheads="1"/>
          </p:cNvSpPr>
          <p:nvPr/>
        </p:nvSpPr>
        <p:spPr bwMode="auto">
          <a:xfrm>
            <a:off x="0" y="0"/>
            <a:ext cx="3162300" cy="476250"/>
          </a:xfrm>
          <a:prstGeom prst="rect">
            <a:avLst/>
          </a:prstGeom>
          <a:noFill/>
          <a:ln w="12700">
            <a:noFill/>
            <a:miter lim="800000"/>
            <a:headEnd/>
            <a:tailEnd/>
          </a:ln>
          <a:effectLst/>
        </p:spPr>
        <p:txBody>
          <a:bodyPr wrap="none" anchor="ctr"/>
          <a:lstStyle/>
          <a:p>
            <a:endParaRPr lang="en-US"/>
          </a:p>
        </p:txBody>
      </p:sp>
      <p:sp>
        <p:nvSpPr>
          <p:cNvPr id="1220613" name="Rectangle 5"/>
          <p:cNvSpPr>
            <a:spLocks noGrp="1" noRot="1" noChangeAspect="1" noChangeArrowheads="1" noTextEdit="1"/>
          </p:cNvSpPr>
          <p:nvPr>
            <p:ph type="sldImg"/>
          </p:nvPr>
        </p:nvSpPr>
        <p:spPr>
          <a:xfrm>
            <a:off x="1557338" y="715963"/>
            <a:ext cx="3544887" cy="2660650"/>
          </a:xfrm>
          <a:ln w="12700" cap="flat">
            <a:solidFill>
              <a:schemeClr val="tx1"/>
            </a:solidFill>
          </a:ln>
        </p:spPr>
      </p:sp>
      <p:sp>
        <p:nvSpPr>
          <p:cNvPr id="1220614" name="Rectangle 6"/>
          <p:cNvSpPr>
            <a:spLocks noGrp="1" noChangeArrowheads="1"/>
          </p:cNvSpPr>
          <p:nvPr>
            <p:ph type="body" idx="1"/>
          </p:nvPr>
        </p:nvSpPr>
        <p:spPr>
          <a:xfrm>
            <a:off x="809625" y="3887788"/>
            <a:ext cx="5581650" cy="4260850"/>
          </a:xfrm>
          <a:noFill/>
          <a:ln/>
        </p:spPr>
        <p:txBody>
          <a:bodyPr lIns="95641" tIns="46981" rIns="95641" bIns="46981"/>
          <a:lstStyle/>
          <a:p>
            <a:r>
              <a:rPr lang="en-US" sz="1000"/>
              <a:t>We learned that it is easy to compute the UCL of the mean if our data are normally distributed.  Now, how about skewed non-normal datasets?</a:t>
            </a:r>
          </a:p>
          <a:p>
            <a:endParaRPr lang="en-US" sz="1000"/>
          </a:p>
          <a:p>
            <a:r>
              <a:rPr lang="en-US" sz="1000"/>
              <a:t>Let me remind you that in almost all environmental applications, our site data are </a:t>
            </a:r>
            <a:r>
              <a:rPr lang="en-US" sz="1000" u="sng"/>
              <a:t>not</a:t>
            </a:r>
            <a:r>
              <a:rPr lang="en-US" sz="1000"/>
              <a:t> normally distributed.  In fact, I cannot recall a single sample data set from an impacted site that was normally distributed.  Often site data have complicated histograms that don’t fit any of our typical distribution models.  What do we do under these conditions?</a:t>
            </a:r>
          </a:p>
          <a:p>
            <a:endParaRPr lang="en-US" sz="1000"/>
          </a:p>
          <a:p>
            <a:r>
              <a:rPr lang="en-US" sz="1000"/>
              <a:t>Statisticians have provided a partial answer to our problem by the “Central Limit Theory,” which is one the few theories of statistics.  According to this theory, any sum of random variable tends to normality regardless of its constituent random variables.  </a:t>
            </a:r>
          </a:p>
          <a:p>
            <a:endParaRPr lang="en-US" sz="1000"/>
          </a:p>
          <a:p>
            <a:r>
              <a:rPr lang="en-US" sz="1000"/>
              <a:t>According to the Central Limit Theory, the sample mean, which is the sum of </a:t>
            </a:r>
            <a:r>
              <a:rPr lang="en-US" sz="1000" b="1" i="1"/>
              <a:t>n</a:t>
            </a:r>
            <a:r>
              <a:rPr lang="en-US" sz="1000"/>
              <a:t> sample values divided by </a:t>
            </a:r>
            <a:r>
              <a:rPr lang="en-US" sz="1000" b="1" i="1"/>
              <a:t>n</a:t>
            </a:r>
            <a:r>
              <a:rPr lang="en-US" sz="1000"/>
              <a:t>, also tends to normality regardless of the distribution of the samples values!  </a:t>
            </a:r>
          </a:p>
          <a:p>
            <a:endParaRPr lang="en-US" sz="1000"/>
          </a:p>
          <a:p>
            <a:r>
              <a:rPr lang="en-US" sz="1000"/>
              <a:t>This tendency becomes strong as the number of samples increases, or the sample variability decreases.  So as the number samples increases (say n&gt;30), while the sample variability remains low (say CV&lt;1), one can assume the sample mean is normally distributed </a:t>
            </a:r>
            <a:r>
              <a:rPr lang="en-US" sz="1000" u="sng"/>
              <a:t>regardless</a:t>
            </a:r>
            <a:r>
              <a:rPr lang="en-US" sz="1000"/>
              <a:t> of the sample set distribution.</a:t>
            </a:r>
          </a:p>
          <a:p>
            <a:endParaRPr lang="en-US" sz="1000"/>
          </a:p>
          <a:p>
            <a:r>
              <a:rPr lang="en-US" sz="1000"/>
              <a:t>This is, however, only a </a:t>
            </a:r>
            <a:r>
              <a:rPr lang="en-US" sz="1000" u="sng"/>
              <a:t>partial</a:t>
            </a:r>
            <a:r>
              <a:rPr lang="en-US" sz="1000"/>
              <a:t> answer.  How about cases when we have limited data, or high variability?  This leads us to other distributional assumptions about the sample mean.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xfrm>
            <a:off x="1636713" y="711200"/>
            <a:ext cx="3444875" cy="2584450"/>
          </a:xfrm>
          <a:ln/>
        </p:spPr>
      </p:sp>
      <p:sp>
        <p:nvSpPr>
          <p:cNvPr id="831491" name="Rectangle 3"/>
          <p:cNvSpPr>
            <a:spLocks noGrp="1" noChangeArrowheads="1"/>
          </p:cNvSpPr>
          <p:nvPr>
            <p:ph type="body" idx="1"/>
          </p:nvPr>
        </p:nvSpPr>
        <p:spPr>
          <a:noFill/>
          <a:ln/>
        </p:spPr>
        <p:txBody>
          <a:bodyPr/>
          <a:lstStyle/>
          <a:p>
            <a:pPr>
              <a:lnSpc>
                <a:spcPct val="90000"/>
              </a:lnSpc>
            </a:pPr>
            <a:r>
              <a:rPr lang="en-US"/>
              <a:t>Standard normal variate or “z” is either read from a table, or automatically provided by a software.  Consider an old-fashioned standard normal variate table, which contains the cumulative probabilities of normal variates with a mean of zero and a unit standard deviation.</a:t>
            </a:r>
          </a:p>
          <a:p>
            <a:pPr>
              <a:lnSpc>
                <a:spcPct val="90000"/>
              </a:lnSpc>
            </a:pPr>
            <a:endParaRPr lang="en-US"/>
          </a:p>
          <a:p>
            <a:pPr>
              <a:lnSpc>
                <a:spcPct val="90000"/>
              </a:lnSpc>
            </a:pPr>
            <a:r>
              <a:rPr lang="en-US"/>
              <a:t>For example, to find out z</a:t>
            </a:r>
            <a:r>
              <a:rPr lang="en-US" baseline="-25000"/>
              <a:t>95%</a:t>
            </a:r>
            <a:r>
              <a:rPr lang="en-US"/>
              <a:t>, first locate a cumulative probability closest to 0.95, that is “0.9495”.  From this cell move to the cell in the first column and read the z</a:t>
            </a:r>
            <a:r>
              <a:rPr lang="en-US" baseline="-25000"/>
              <a:t>95%</a:t>
            </a:r>
            <a:r>
              <a:rPr lang="en-US"/>
              <a:t> up to its first decimal, that is 1.6.  The second decimal is provided in the cell along the first row above the “0.9495” cell, which is 0.04.  So the z</a:t>
            </a:r>
            <a:r>
              <a:rPr lang="en-US" baseline="-25000"/>
              <a:t>95%</a:t>
            </a:r>
            <a:r>
              <a:rPr lang="en-US"/>
              <a:t> is 1.6+0.04, or 1.64.  1.64 is a normal value which </a:t>
            </a:r>
            <a:r>
              <a:rPr lang="en-US" u="sng"/>
              <a:t>&gt;</a:t>
            </a:r>
            <a:r>
              <a:rPr lang="en-US"/>
              <a:t> than 95% of normal variates with a mean of 0 and standard deviation of 1.</a:t>
            </a:r>
          </a:p>
          <a:p>
            <a:pPr>
              <a:lnSpc>
                <a:spcPct val="90000"/>
              </a:lnSpc>
            </a:pPr>
            <a:endParaRPr lang="en-US"/>
          </a:p>
          <a:p>
            <a:pPr>
              <a:lnSpc>
                <a:spcPct val="90000"/>
              </a:lnSpc>
            </a:pPr>
            <a:r>
              <a:rPr lang="en-US"/>
              <a:t>I have also listed some other commonly used standard normal variates, such as z</a:t>
            </a:r>
            <a:r>
              <a:rPr lang="en-US" baseline="-25000"/>
              <a:t>90%</a:t>
            </a:r>
            <a:r>
              <a:rPr lang="en-US"/>
              <a:t>.  So if you multiply the standard error of the mean by 1.28, and add it to the sample mean, you will get the 90%UCL.</a:t>
            </a:r>
          </a:p>
          <a:p>
            <a:pPr>
              <a:lnSpc>
                <a:spcPct val="90000"/>
              </a:lnSpc>
            </a:pPr>
            <a:r>
              <a:rPr lang="en-US"/>
              <a:t>  </a:t>
            </a:r>
          </a:p>
          <a:p>
            <a:pPr>
              <a:lnSpc>
                <a:spcPct val="90000"/>
              </a:lnSpc>
            </a:pPr>
            <a:r>
              <a:rPr lang="en-US"/>
              <a:t>Almost every statistics text book has a standard normal variate table.  In Excel software, the standard normal variate is obtained like by typing: “=norminv(.95,0,1)”, where 0.95 is confidence, 0 =mean, and 1 = standard deviation.</a:t>
            </a:r>
          </a:p>
          <a:p>
            <a:pPr>
              <a:lnSpc>
                <a:spcPct val="90000"/>
              </a:lnSpc>
            </a:pPr>
            <a:endParaRPr lang="en-US"/>
          </a:p>
          <a:p>
            <a:pPr>
              <a:lnSpc>
                <a:spcPct val="90000"/>
              </a:lnSpc>
            </a:pPr>
            <a:r>
              <a:rPr lang="en-US"/>
              <a:t>(Ask the participants to open their Excels and try this function.)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ChangeArrowheads="1"/>
          </p:cNvSpPr>
          <p:nvPr/>
        </p:nvSpPr>
        <p:spPr bwMode="auto">
          <a:xfrm>
            <a:off x="4140200" y="0"/>
            <a:ext cx="3162300" cy="476250"/>
          </a:xfrm>
          <a:prstGeom prst="rect">
            <a:avLst/>
          </a:prstGeom>
          <a:noFill/>
          <a:ln w="12700">
            <a:noFill/>
            <a:miter lim="800000"/>
            <a:headEnd/>
            <a:tailEnd/>
          </a:ln>
          <a:effectLst/>
        </p:spPr>
        <p:txBody>
          <a:bodyPr wrap="none" anchor="ctr"/>
          <a:lstStyle/>
          <a:p>
            <a:endParaRPr lang="en-US"/>
          </a:p>
        </p:txBody>
      </p:sp>
      <p:sp>
        <p:nvSpPr>
          <p:cNvPr id="1222659" name="Rectangle 3"/>
          <p:cNvSpPr>
            <a:spLocks noChangeArrowheads="1"/>
          </p:cNvSpPr>
          <p:nvPr/>
        </p:nvSpPr>
        <p:spPr bwMode="auto">
          <a:xfrm>
            <a:off x="0" y="9107488"/>
            <a:ext cx="3162300" cy="481012"/>
          </a:xfrm>
          <a:prstGeom prst="rect">
            <a:avLst/>
          </a:prstGeom>
          <a:noFill/>
          <a:ln w="12700">
            <a:noFill/>
            <a:miter lim="800000"/>
            <a:headEnd/>
            <a:tailEnd/>
          </a:ln>
          <a:effectLst/>
        </p:spPr>
        <p:txBody>
          <a:bodyPr wrap="none" anchor="ctr"/>
          <a:lstStyle/>
          <a:p>
            <a:endParaRPr lang="en-US"/>
          </a:p>
        </p:txBody>
      </p:sp>
      <p:sp>
        <p:nvSpPr>
          <p:cNvPr id="1222660" name="Rectangle 4"/>
          <p:cNvSpPr>
            <a:spLocks noChangeArrowheads="1"/>
          </p:cNvSpPr>
          <p:nvPr/>
        </p:nvSpPr>
        <p:spPr bwMode="auto">
          <a:xfrm>
            <a:off x="0" y="0"/>
            <a:ext cx="3162300" cy="476250"/>
          </a:xfrm>
          <a:prstGeom prst="rect">
            <a:avLst/>
          </a:prstGeom>
          <a:noFill/>
          <a:ln w="12700">
            <a:noFill/>
            <a:miter lim="800000"/>
            <a:headEnd/>
            <a:tailEnd/>
          </a:ln>
          <a:effectLst/>
        </p:spPr>
        <p:txBody>
          <a:bodyPr wrap="none" anchor="ctr"/>
          <a:lstStyle/>
          <a:p>
            <a:endParaRPr lang="en-US"/>
          </a:p>
        </p:txBody>
      </p:sp>
      <p:sp>
        <p:nvSpPr>
          <p:cNvPr id="1222661" name="Rectangle 5"/>
          <p:cNvSpPr>
            <a:spLocks noGrp="1" noRot="1" noChangeAspect="1" noChangeArrowheads="1" noTextEdit="1"/>
          </p:cNvSpPr>
          <p:nvPr>
            <p:ph type="sldImg"/>
          </p:nvPr>
        </p:nvSpPr>
        <p:spPr>
          <a:xfrm>
            <a:off x="1557338" y="715963"/>
            <a:ext cx="3544887" cy="2660650"/>
          </a:xfrm>
          <a:ln w="12700" cap="flat">
            <a:solidFill>
              <a:schemeClr val="tx1"/>
            </a:solidFill>
          </a:ln>
        </p:spPr>
      </p:sp>
      <p:sp>
        <p:nvSpPr>
          <p:cNvPr id="1222662" name="Rectangle 6"/>
          <p:cNvSpPr>
            <a:spLocks noGrp="1" noChangeArrowheads="1"/>
          </p:cNvSpPr>
          <p:nvPr>
            <p:ph type="body" idx="1"/>
          </p:nvPr>
        </p:nvSpPr>
        <p:spPr>
          <a:xfrm>
            <a:off x="809625" y="3894138"/>
            <a:ext cx="5581650" cy="4260850"/>
          </a:xfrm>
          <a:noFill/>
          <a:ln/>
        </p:spPr>
        <p:txBody>
          <a:bodyPr lIns="95641" tIns="46981" rIns="95641" bIns="46981"/>
          <a:lstStyle/>
          <a:p>
            <a:r>
              <a:rPr lang="en-US" sz="800" dirty="0"/>
              <a:t>In previous computations, we assumed that our sample standard deviation “s” is accurate and precise.  However, if there are limited data, the sample standard deviation is prone to uncertainty.  Student’s </a:t>
            </a:r>
            <a:r>
              <a:rPr lang="en-US" sz="800" b="1" i="1" dirty="0"/>
              <a:t>t </a:t>
            </a:r>
            <a:r>
              <a:rPr lang="en-US" sz="800" dirty="0"/>
              <a:t>takes this uncertainty into account and provides estimates of UCL which are more conservative.  </a:t>
            </a:r>
          </a:p>
          <a:p>
            <a:endParaRPr lang="en-US" sz="800" dirty="0"/>
          </a:p>
          <a:p>
            <a:r>
              <a:rPr lang="en-US" sz="800" dirty="0"/>
              <a:t>“Student” was the pseudonym of Sir Ronald Aylmer Fisher, (1890–1962), the famed British eugenicist, evolutionary biologist, geneticist and statistician, who has been described as "The greatest of Darwin’s successors” and the “genius who almost single-handedly created the foundations for modern statistical science.”  He, however, was quite humble, and always referred to himself simply as a “Student.”</a:t>
            </a:r>
          </a:p>
          <a:p>
            <a:endParaRPr lang="en-US" sz="800" dirty="0"/>
          </a:p>
          <a:p>
            <a:r>
              <a:rPr lang="en-US" sz="800" dirty="0"/>
              <a:t>Student’s t is especially applicable to sample sets with fewer than 30 measurements.  Values of Student’s t values depends on the specified confidence and sample size, which is measured in term of its degrees of freedom, or sample size -1.  </a:t>
            </a:r>
          </a:p>
          <a:p>
            <a:endParaRPr lang="en-US" sz="800" dirty="0"/>
          </a:p>
          <a:p>
            <a:r>
              <a:rPr lang="en-US" sz="800" dirty="0"/>
              <a:t>Student’s t can be obtained from tables, which are included in almost every statistics textbook, or provided by a software.  In Excel, you can obtain t-values by typing “=</a:t>
            </a:r>
            <a:r>
              <a:rPr lang="en-US" sz="800" dirty="0" err="1"/>
              <a:t>tinv</a:t>
            </a:r>
            <a:r>
              <a:rPr lang="en-US" sz="800" dirty="0"/>
              <a:t>(.10,19)”, where .1 is the “two tail” significance, and 19 is the sample size -1.  </a:t>
            </a:r>
          </a:p>
          <a:p>
            <a:endParaRPr lang="en-US" sz="800" dirty="0"/>
          </a:p>
          <a:p>
            <a:r>
              <a:rPr lang="en-US" sz="800" dirty="0"/>
              <a:t>Remember that in most environmental applications, we are only concerned about exceeding a standard, so our significances are usually “one-tail”, i.e. we don’t mind to be significantly below a standard, only when we are above it that worries us.  </a:t>
            </a:r>
          </a:p>
          <a:p>
            <a:endParaRPr lang="en-US" sz="800" dirty="0"/>
          </a:p>
          <a:p>
            <a:r>
              <a:rPr lang="en-US" sz="800" dirty="0"/>
              <a:t>Converting two-tail to one-tail equivalent values is simple, because we are assuming a symmetric normal distribution.  So the two-tail significance of 0.10 corresponds to a one-tail significance of 0.5, and a one-tail confidence of 0.95.  So heretofore, the term confidence implies a “one-tail” confidence.</a:t>
            </a:r>
          </a:p>
          <a:p>
            <a:endParaRPr lang="en-US" sz="800" dirty="0"/>
          </a:p>
          <a:p>
            <a:r>
              <a:rPr lang="en-US" sz="800" dirty="0"/>
              <a:t>Now in Excel try “</a:t>
            </a:r>
            <a:r>
              <a:rPr lang="en-US" sz="800" dirty="0" err="1"/>
              <a:t>tinv</a:t>
            </a:r>
            <a:r>
              <a:rPr lang="en-US" sz="800" dirty="0"/>
              <a:t>” and “</a:t>
            </a:r>
            <a:r>
              <a:rPr lang="en-US" sz="800" dirty="0" err="1"/>
              <a:t>norminv</a:t>
            </a:r>
            <a:r>
              <a:rPr lang="en-US" sz="800" dirty="0"/>
              <a:t>” for 95% confidence levels for sample sizes of 10, 100, and 1000.  Repeat the computations for a 90% confidence.</a:t>
            </a:r>
          </a:p>
          <a:p>
            <a:endParaRPr lang="en-US" sz="800" dirty="0"/>
          </a:p>
          <a:p>
            <a:r>
              <a:rPr lang="en-US" sz="800" dirty="0"/>
              <a:t>Student’s t is a conservative measure of the normal </a:t>
            </a:r>
            <a:r>
              <a:rPr lang="en-US" sz="800" dirty="0" err="1"/>
              <a:t>variate</a:t>
            </a:r>
            <a:r>
              <a:rPr lang="en-US" sz="800" dirty="0"/>
              <a:t>, and as we obtained more data, it approaches the normal </a:t>
            </a:r>
            <a:r>
              <a:rPr lang="en-US" sz="800" dirty="0" err="1"/>
              <a:t>variate</a:t>
            </a:r>
            <a:r>
              <a:rPr lang="en-US" sz="800" dirty="0"/>
              <a:t>.  This is shown through an example in the next slide.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5730" name="Rectangle 2"/>
          <p:cNvSpPr>
            <a:spLocks noGrp="1" noRot="1" noChangeAspect="1" noChangeArrowheads="1" noTextEdit="1"/>
          </p:cNvSpPr>
          <p:nvPr>
            <p:ph type="sldImg"/>
          </p:nvPr>
        </p:nvSpPr>
        <p:spPr>
          <a:xfrm>
            <a:off x="1522413" y="685800"/>
            <a:ext cx="3622675" cy="2717800"/>
          </a:xfrm>
          <a:ln/>
        </p:spPr>
      </p:sp>
      <p:sp>
        <p:nvSpPr>
          <p:cNvPr id="1865731" name="Rectangle 3"/>
          <p:cNvSpPr>
            <a:spLocks noGrp="1" noChangeArrowheads="1"/>
          </p:cNvSpPr>
          <p:nvPr>
            <p:ph type="body" idx="1"/>
          </p:nvPr>
        </p:nvSpPr>
        <p:spPr/>
        <p:txBody>
          <a:bodyPr/>
          <a:lstStyle/>
          <a:p>
            <a:r>
              <a:rPr lang="en-US"/>
              <a:t>Welcome notes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ChangeArrowheads="1"/>
          </p:cNvSpPr>
          <p:nvPr/>
        </p:nvSpPr>
        <p:spPr bwMode="auto">
          <a:xfrm>
            <a:off x="4140200" y="0"/>
            <a:ext cx="3162300" cy="476250"/>
          </a:xfrm>
          <a:prstGeom prst="rect">
            <a:avLst/>
          </a:prstGeom>
          <a:noFill/>
          <a:ln w="12700">
            <a:noFill/>
            <a:miter lim="800000"/>
            <a:headEnd/>
            <a:tailEnd/>
          </a:ln>
          <a:effectLst/>
        </p:spPr>
        <p:txBody>
          <a:bodyPr wrap="none" anchor="ctr"/>
          <a:lstStyle/>
          <a:p>
            <a:endParaRPr lang="en-US"/>
          </a:p>
        </p:txBody>
      </p:sp>
      <p:sp>
        <p:nvSpPr>
          <p:cNvPr id="1224707" name="Rectangle 3"/>
          <p:cNvSpPr>
            <a:spLocks noChangeArrowheads="1"/>
          </p:cNvSpPr>
          <p:nvPr/>
        </p:nvSpPr>
        <p:spPr bwMode="auto">
          <a:xfrm>
            <a:off x="0" y="9107488"/>
            <a:ext cx="3162300" cy="481012"/>
          </a:xfrm>
          <a:prstGeom prst="rect">
            <a:avLst/>
          </a:prstGeom>
          <a:noFill/>
          <a:ln w="12700">
            <a:noFill/>
            <a:miter lim="800000"/>
            <a:headEnd/>
            <a:tailEnd/>
          </a:ln>
          <a:effectLst/>
        </p:spPr>
        <p:txBody>
          <a:bodyPr wrap="none" anchor="ctr"/>
          <a:lstStyle/>
          <a:p>
            <a:endParaRPr lang="en-US"/>
          </a:p>
        </p:txBody>
      </p:sp>
      <p:sp>
        <p:nvSpPr>
          <p:cNvPr id="1224708" name="Rectangle 4"/>
          <p:cNvSpPr>
            <a:spLocks noChangeArrowheads="1"/>
          </p:cNvSpPr>
          <p:nvPr/>
        </p:nvSpPr>
        <p:spPr bwMode="auto">
          <a:xfrm>
            <a:off x="0" y="0"/>
            <a:ext cx="3162300" cy="476250"/>
          </a:xfrm>
          <a:prstGeom prst="rect">
            <a:avLst/>
          </a:prstGeom>
          <a:noFill/>
          <a:ln w="12700">
            <a:noFill/>
            <a:miter lim="800000"/>
            <a:headEnd/>
            <a:tailEnd/>
          </a:ln>
          <a:effectLst/>
        </p:spPr>
        <p:txBody>
          <a:bodyPr wrap="none" anchor="ctr"/>
          <a:lstStyle/>
          <a:p>
            <a:endParaRPr lang="en-US"/>
          </a:p>
        </p:txBody>
      </p:sp>
      <p:sp>
        <p:nvSpPr>
          <p:cNvPr id="1224709" name="Rectangle 5"/>
          <p:cNvSpPr>
            <a:spLocks noGrp="1" noRot="1" noChangeAspect="1" noChangeArrowheads="1" noTextEdit="1"/>
          </p:cNvSpPr>
          <p:nvPr>
            <p:ph type="sldImg"/>
          </p:nvPr>
        </p:nvSpPr>
        <p:spPr>
          <a:xfrm>
            <a:off x="1557338" y="715963"/>
            <a:ext cx="3544887" cy="2660650"/>
          </a:xfrm>
          <a:ln w="12700" cap="flat">
            <a:solidFill>
              <a:schemeClr val="tx1"/>
            </a:solidFill>
          </a:ln>
        </p:spPr>
      </p:sp>
      <p:sp>
        <p:nvSpPr>
          <p:cNvPr id="1224710" name="Rectangle 6"/>
          <p:cNvSpPr>
            <a:spLocks noGrp="1" noChangeArrowheads="1"/>
          </p:cNvSpPr>
          <p:nvPr>
            <p:ph type="body" idx="1"/>
          </p:nvPr>
        </p:nvSpPr>
        <p:spPr>
          <a:xfrm>
            <a:off x="809625" y="3894138"/>
            <a:ext cx="5581650" cy="4260850"/>
          </a:xfrm>
          <a:noFill/>
          <a:ln/>
        </p:spPr>
        <p:txBody>
          <a:bodyPr lIns="95641" tIns="46981" rIns="95641" bIns="46981"/>
          <a:lstStyle/>
          <a:p>
            <a:r>
              <a:rPr lang="en-US"/>
              <a:t>Now let’s consider an example.   Two sample sets are considered with the same sample mean and standard deviations.  As will be discussed later, due to the small CV&lt;&lt;1, we can assume that the sample mean of both sets are normally distributed. </a:t>
            </a:r>
          </a:p>
          <a:p>
            <a:endParaRPr lang="en-US"/>
          </a:p>
          <a:p>
            <a:r>
              <a:rPr lang="en-US"/>
              <a:t>The first one has 100 measurements (&gt;&gt;30), and thus, the normal variate can be used.  This variate at 95% confidence is 1.64, resulting in a UCL of 153 ppm.</a:t>
            </a:r>
          </a:p>
          <a:p>
            <a:endParaRPr lang="en-US"/>
          </a:p>
          <a:p>
            <a:r>
              <a:rPr lang="en-US"/>
              <a:t>The second set has only 10 measurements.  For this set, the Student’s t should be used to account for its limited sample size.  The Student’s t at 95% confidence and with only 9 degrees of freedom, is 1.86.  Note that this t value is 11% higher than its corresponding normal variate due to the limited sample size of the second set.  The resulting UCL is further augmented due to the higher standard error, resulting in 162 ppm.</a:t>
            </a:r>
          </a:p>
          <a:p>
            <a:endParaRPr lang="en-US"/>
          </a:p>
          <a:p>
            <a:r>
              <a:rPr lang="en-US"/>
              <a:t>In the above example, the limited number of measurements in the second set led to an increase the UCL’s safety factor from 3 ppm for 100 measurements to 12 ppm for 10 measurements, a four-fold increase in the UCL safety factor.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Rot="1" noChangeAspect="1" noChangeArrowheads="1" noTextEdit="1"/>
          </p:cNvSpPr>
          <p:nvPr>
            <p:ph type="sldImg"/>
          </p:nvPr>
        </p:nvSpPr>
        <p:spPr>
          <a:xfrm>
            <a:off x="1522413" y="685800"/>
            <a:ext cx="3622675" cy="2717800"/>
          </a:xfrm>
          <a:ln/>
        </p:spPr>
      </p:sp>
      <p:sp>
        <p:nvSpPr>
          <p:cNvPr id="1144835" name="Rectangle 3"/>
          <p:cNvSpPr>
            <a:spLocks noGrp="1" noChangeArrowheads="1"/>
          </p:cNvSpPr>
          <p:nvPr>
            <p:ph type="body" idx="1"/>
          </p:nvPr>
        </p:nvSpPr>
        <p:spPr/>
        <p:txBody>
          <a:bodyPr/>
          <a:lstStyle/>
          <a:p>
            <a:pPr>
              <a:lnSpc>
                <a:spcPct val="90000"/>
              </a:lnSpc>
            </a:pPr>
            <a:r>
              <a:rPr lang="en-US"/>
              <a:t>At this point, it very important to point out that 95%UCL and 95%Percentiles are not the same.  But they are often confused.</a:t>
            </a:r>
          </a:p>
          <a:p>
            <a:pPr>
              <a:lnSpc>
                <a:spcPct val="90000"/>
              </a:lnSpc>
            </a:pPr>
            <a:endParaRPr lang="en-US"/>
          </a:p>
          <a:p>
            <a:pPr>
              <a:lnSpc>
                <a:spcPct val="90000"/>
              </a:lnSpc>
            </a:pPr>
            <a:r>
              <a:rPr lang="en-US"/>
              <a:t>Percentiles are associated with “individual” sample values.  The 95% percentile represents the value of the individual measurement, which is greater than 95% of possible measurements.  Percentiles are often used in in background analysis.  In this example, for a random variable, assuming to be normally distributed, with a mean of 181 ppm and a standard deviation of 155 ppm, the 95%precdentile is 449 ppm.</a:t>
            </a:r>
          </a:p>
          <a:p>
            <a:pPr>
              <a:lnSpc>
                <a:spcPct val="90000"/>
              </a:lnSpc>
            </a:pPr>
            <a:endParaRPr lang="en-US"/>
          </a:p>
          <a:p>
            <a:pPr>
              <a:lnSpc>
                <a:spcPct val="90000"/>
              </a:lnSpc>
            </a:pPr>
            <a:r>
              <a:rPr lang="en-US"/>
              <a:t>Try this in Excel by typing “=percentile”.</a:t>
            </a:r>
          </a:p>
          <a:p>
            <a:pPr>
              <a:lnSpc>
                <a:spcPct val="90000"/>
              </a:lnSpc>
            </a:pPr>
            <a:endParaRPr lang="en-US"/>
          </a:p>
          <a:p>
            <a:pPr>
              <a:lnSpc>
                <a:spcPct val="90000"/>
              </a:lnSpc>
            </a:pPr>
            <a:r>
              <a:rPr lang="en-US"/>
              <a:t>In contrast, UCLs are associated with “estimated” values, such as the sample mean, which in this example is only 241 ppm.  Do not confuse these two measures.</a:t>
            </a:r>
          </a:p>
          <a:p>
            <a:pPr>
              <a:lnSpc>
                <a:spcPct val="90000"/>
              </a:lnSpc>
            </a:pPr>
            <a:endParaRPr lang="en-US"/>
          </a:p>
          <a:p>
            <a:pPr>
              <a:lnSpc>
                <a:spcPct val="90000"/>
              </a:lnSpc>
            </a:pPr>
            <a:r>
              <a:rPr lang="en-US"/>
              <a:t>UCLs are typically used in risk assessment, because the level of risk is proportional to the “mass” of contaminants exposed to a receptor.  “Mass” is directly related to the “mean” concentration, and not individual measurements.  So RAGS requires the use of UCLs as a conservative measure of the computed average concentration.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ChangeArrowheads="1"/>
          </p:cNvSpPr>
          <p:nvPr/>
        </p:nvSpPr>
        <p:spPr bwMode="auto">
          <a:xfrm>
            <a:off x="4140200" y="0"/>
            <a:ext cx="3162300" cy="476250"/>
          </a:xfrm>
          <a:prstGeom prst="rect">
            <a:avLst/>
          </a:prstGeom>
          <a:noFill/>
          <a:ln w="12700">
            <a:noFill/>
            <a:miter lim="800000"/>
            <a:headEnd/>
            <a:tailEnd/>
          </a:ln>
          <a:effectLst/>
        </p:spPr>
        <p:txBody>
          <a:bodyPr wrap="none" anchor="ctr"/>
          <a:lstStyle/>
          <a:p>
            <a:endParaRPr lang="en-US"/>
          </a:p>
        </p:txBody>
      </p:sp>
      <p:sp>
        <p:nvSpPr>
          <p:cNvPr id="1309699" name="Rectangle 3"/>
          <p:cNvSpPr>
            <a:spLocks noChangeArrowheads="1"/>
          </p:cNvSpPr>
          <p:nvPr/>
        </p:nvSpPr>
        <p:spPr bwMode="auto">
          <a:xfrm>
            <a:off x="0" y="9107488"/>
            <a:ext cx="3162300" cy="481012"/>
          </a:xfrm>
          <a:prstGeom prst="rect">
            <a:avLst/>
          </a:prstGeom>
          <a:noFill/>
          <a:ln w="12700">
            <a:noFill/>
            <a:miter lim="800000"/>
            <a:headEnd/>
            <a:tailEnd/>
          </a:ln>
          <a:effectLst/>
        </p:spPr>
        <p:txBody>
          <a:bodyPr wrap="none" anchor="ctr"/>
          <a:lstStyle/>
          <a:p>
            <a:endParaRPr lang="en-US"/>
          </a:p>
        </p:txBody>
      </p:sp>
      <p:sp>
        <p:nvSpPr>
          <p:cNvPr id="1309700" name="Rectangle 4"/>
          <p:cNvSpPr>
            <a:spLocks noChangeArrowheads="1"/>
          </p:cNvSpPr>
          <p:nvPr/>
        </p:nvSpPr>
        <p:spPr bwMode="auto">
          <a:xfrm>
            <a:off x="0" y="0"/>
            <a:ext cx="3162300" cy="476250"/>
          </a:xfrm>
          <a:prstGeom prst="rect">
            <a:avLst/>
          </a:prstGeom>
          <a:noFill/>
          <a:ln w="12700">
            <a:noFill/>
            <a:miter lim="800000"/>
            <a:headEnd/>
            <a:tailEnd/>
          </a:ln>
          <a:effectLst/>
        </p:spPr>
        <p:txBody>
          <a:bodyPr wrap="none" anchor="ctr"/>
          <a:lstStyle/>
          <a:p>
            <a:endParaRPr lang="en-US"/>
          </a:p>
        </p:txBody>
      </p:sp>
      <p:sp>
        <p:nvSpPr>
          <p:cNvPr id="1309701" name="Rectangle 5"/>
          <p:cNvSpPr>
            <a:spLocks noGrp="1" noRot="1" noChangeAspect="1" noChangeArrowheads="1" noTextEdit="1"/>
          </p:cNvSpPr>
          <p:nvPr>
            <p:ph type="sldImg"/>
          </p:nvPr>
        </p:nvSpPr>
        <p:spPr>
          <a:xfrm>
            <a:off x="1557338" y="715963"/>
            <a:ext cx="3544887" cy="2660650"/>
          </a:xfrm>
          <a:ln w="12700" cap="flat">
            <a:solidFill>
              <a:schemeClr val="tx1"/>
            </a:solidFill>
          </a:ln>
        </p:spPr>
      </p:sp>
      <p:sp>
        <p:nvSpPr>
          <p:cNvPr id="1309702" name="Rectangle 6"/>
          <p:cNvSpPr>
            <a:spLocks noGrp="1" noChangeArrowheads="1"/>
          </p:cNvSpPr>
          <p:nvPr>
            <p:ph type="body" idx="1"/>
          </p:nvPr>
        </p:nvSpPr>
        <p:spPr>
          <a:xfrm>
            <a:off x="809625" y="3894138"/>
            <a:ext cx="5581650" cy="4260850"/>
          </a:xfrm>
          <a:noFill/>
          <a:ln/>
        </p:spPr>
        <p:txBody>
          <a:bodyPr lIns="95641" tIns="46981" rIns="95641" bIns="46981"/>
          <a:lstStyle/>
          <a:p>
            <a:r>
              <a:rPr lang="en-US"/>
              <a:t>Why do we use hypothesis testing?  In environmental applications, there are many instances that we have to make a decision based on a yes or no to a specific question.  For example:</a:t>
            </a:r>
          </a:p>
          <a:p>
            <a:endParaRPr lang="en-US"/>
          </a:p>
          <a:p>
            <a:pPr>
              <a:buFontTx/>
              <a:buChar char="•"/>
            </a:pPr>
            <a:r>
              <a:rPr lang="en-US"/>
              <a:t> Before computing the exposure concentration, we are faced with a question: Are sample data normally distributed? </a:t>
            </a:r>
          </a:p>
          <a:p>
            <a:pPr>
              <a:buFontTx/>
              <a:buChar char="•"/>
            </a:pPr>
            <a:r>
              <a:rPr lang="en-US"/>
              <a:t> Are site data significantly higher than the background? Is the site impacted or simply part of background condition?</a:t>
            </a:r>
          </a:p>
          <a:p>
            <a:pPr>
              <a:buFontTx/>
              <a:buChar char="•"/>
            </a:pPr>
            <a:r>
              <a:rPr lang="en-US"/>
              <a:t> Is there a trend in the groundwater data time series over time?  Is there a release or not?</a:t>
            </a:r>
          </a:p>
          <a:p>
            <a:pPr>
              <a:buFontTx/>
              <a:buChar char="•"/>
            </a:pPr>
            <a:r>
              <a:rPr lang="en-US"/>
              <a:t> Did a groundwater treatment system reduce groundwater pollution levels?  Is the pump-and-treat system effective or just a waste of time-and-money?</a:t>
            </a:r>
          </a:p>
          <a:p>
            <a:pPr>
              <a:buFontTx/>
              <a:buChar char="•"/>
            </a:pPr>
            <a:endParaRPr lang="en-US"/>
          </a:p>
          <a:p>
            <a:r>
              <a:rPr lang="en-US"/>
              <a:t>All these questions may be answered through hypothesis testing.  The main advantages of these tests are: (1) they are quantitative; (2) they are consistent, and (3) they are repeatable.  So others can reach the same conclusion, if they repeat the process.</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ChangeArrowheads="1"/>
          </p:cNvSpPr>
          <p:nvPr/>
        </p:nvSpPr>
        <p:spPr bwMode="auto">
          <a:xfrm>
            <a:off x="4140200" y="0"/>
            <a:ext cx="3162300" cy="476250"/>
          </a:xfrm>
          <a:prstGeom prst="rect">
            <a:avLst/>
          </a:prstGeom>
          <a:noFill/>
          <a:ln w="12700">
            <a:noFill/>
            <a:miter lim="800000"/>
            <a:headEnd/>
            <a:tailEnd/>
          </a:ln>
          <a:effectLst/>
        </p:spPr>
        <p:txBody>
          <a:bodyPr wrap="none" anchor="ctr"/>
          <a:lstStyle/>
          <a:p>
            <a:endParaRPr lang="en-US"/>
          </a:p>
        </p:txBody>
      </p:sp>
      <p:sp>
        <p:nvSpPr>
          <p:cNvPr id="1311747" name="Rectangle 3"/>
          <p:cNvSpPr>
            <a:spLocks noChangeArrowheads="1"/>
          </p:cNvSpPr>
          <p:nvPr/>
        </p:nvSpPr>
        <p:spPr bwMode="auto">
          <a:xfrm>
            <a:off x="0" y="9107488"/>
            <a:ext cx="3162300" cy="481012"/>
          </a:xfrm>
          <a:prstGeom prst="rect">
            <a:avLst/>
          </a:prstGeom>
          <a:noFill/>
          <a:ln w="12700">
            <a:noFill/>
            <a:miter lim="800000"/>
            <a:headEnd/>
            <a:tailEnd/>
          </a:ln>
          <a:effectLst/>
        </p:spPr>
        <p:txBody>
          <a:bodyPr wrap="none" anchor="ctr"/>
          <a:lstStyle/>
          <a:p>
            <a:endParaRPr lang="en-US"/>
          </a:p>
        </p:txBody>
      </p:sp>
      <p:sp>
        <p:nvSpPr>
          <p:cNvPr id="1311748" name="Rectangle 4"/>
          <p:cNvSpPr>
            <a:spLocks noChangeArrowheads="1"/>
          </p:cNvSpPr>
          <p:nvPr/>
        </p:nvSpPr>
        <p:spPr bwMode="auto">
          <a:xfrm>
            <a:off x="0" y="0"/>
            <a:ext cx="3162300" cy="476250"/>
          </a:xfrm>
          <a:prstGeom prst="rect">
            <a:avLst/>
          </a:prstGeom>
          <a:noFill/>
          <a:ln w="12700">
            <a:noFill/>
            <a:miter lim="800000"/>
            <a:headEnd/>
            <a:tailEnd/>
          </a:ln>
          <a:effectLst/>
        </p:spPr>
        <p:txBody>
          <a:bodyPr wrap="none" anchor="ctr"/>
          <a:lstStyle/>
          <a:p>
            <a:endParaRPr lang="en-US"/>
          </a:p>
        </p:txBody>
      </p:sp>
      <p:sp>
        <p:nvSpPr>
          <p:cNvPr id="1311749" name="Rectangle 5"/>
          <p:cNvSpPr>
            <a:spLocks noGrp="1" noRot="1" noChangeAspect="1" noChangeArrowheads="1" noTextEdit="1"/>
          </p:cNvSpPr>
          <p:nvPr>
            <p:ph type="sldImg"/>
          </p:nvPr>
        </p:nvSpPr>
        <p:spPr>
          <a:xfrm>
            <a:off x="1557338" y="715963"/>
            <a:ext cx="3544887" cy="2660650"/>
          </a:xfrm>
          <a:ln w="12700" cap="flat">
            <a:solidFill>
              <a:schemeClr val="tx1"/>
            </a:solidFill>
          </a:ln>
        </p:spPr>
      </p:sp>
      <p:sp>
        <p:nvSpPr>
          <p:cNvPr id="1311750" name="Rectangle 6"/>
          <p:cNvSpPr>
            <a:spLocks noGrp="1" noChangeArrowheads="1"/>
          </p:cNvSpPr>
          <p:nvPr>
            <p:ph type="body" idx="1"/>
          </p:nvPr>
        </p:nvSpPr>
        <p:spPr>
          <a:xfrm>
            <a:off x="809625" y="3894138"/>
            <a:ext cx="5581650" cy="4260850"/>
          </a:xfrm>
          <a:noFill/>
          <a:ln/>
        </p:spPr>
        <p:txBody>
          <a:bodyPr lIns="95641" tIns="46981" rIns="95641" bIns="46981"/>
          <a:lstStyle/>
          <a:p>
            <a:r>
              <a:rPr lang="en-US"/>
              <a:t>Hypothesis testing provides a yes-no answer to a specific question.</a:t>
            </a:r>
          </a:p>
          <a:p>
            <a:endParaRPr lang="en-US"/>
          </a:p>
          <a:p>
            <a:r>
              <a:rPr lang="en-US"/>
              <a:t>Examples:</a:t>
            </a:r>
          </a:p>
          <a:p>
            <a:r>
              <a:rPr lang="en-US"/>
              <a:t>Are sample data normal? Yes or No?</a:t>
            </a:r>
          </a:p>
          <a:p>
            <a:r>
              <a:rPr lang="en-US"/>
              <a:t>Are site data greater than background? Yes or No?</a:t>
            </a:r>
          </a:p>
          <a:p>
            <a:endParaRPr lang="en-US"/>
          </a:p>
          <a:p>
            <a:r>
              <a:rPr lang="en-US"/>
              <a:t>Hypothesis testing takes into account the: Variability of data; and Uncertainty of statistical estimates (e.g., sample means, variances, proportions, distributions, trends)</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body" idx="1"/>
          </p:nvPr>
        </p:nvSpPr>
        <p:spPr>
          <a:xfrm>
            <a:off x="973138" y="4556125"/>
            <a:ext cx="5356225" cy="4313238"/>
          </a:xfrm>
          <a:noFill/>
          <a:ln/>
        </p:spPr>
        <p:txBody>
          <a:bodyPr lIns="96505" tIns="48251" rIns="96505" bIns="48251"/>
          <a:lstStyle/>
          <a:p>
            <a:r>
              <a:rPr lang="en-US"/>
              <a:t>Before you conduct a test, you need to define your null hypothesis. The null hypothesis or Ho is a statement that is consistent with your current state of knowledge.  In environmental applications, this knowledge is referred to as the “site knowledge”. </a:t>
            </a:r>
          </a:p>
          <a:p>
            <a:endParaRPr lang="en-US"/>
          </a:p>
          <a:p>
            <a:r>
              <a:rPr lang="en-US"/>
              <a:t>Ho is </a:t>
            </a:r>
            <a:r>
              <a:rPr lang="en-US" u="sng"/>
              <a:t>not</a:t>
            </a:r>
            <a:r>
              <a:rPr lang="en-US"/>
              <a:t> be an arbitrary choice. It must reflect your site knowledge.  </a:t>
            </a:r>
          </a:p>
          <a:p>
            <a:r>
              <a:rPr lang="en-US"/>
              <a:t/>
            </a:r>
            <a:br>
              <a:rPr lang="en-US"/>
            </a:br>
            <a:r>
              <a:rPr lang="en-US"/>
              <a:t>Without an adequate site knowledge, testing of a null hypothesis is useless.</a:t>
            </a:r>
          </a:p>
          <a:p>
            <a:endParaRPr lang="en-US"/>
          </a:p>
          <a:p>
            <a:r>
              <a:rPr lang="en-US"/>
              <a:t>Hypothesis testing is geared toward </a:t>
            </a:r>
            <a:r>
              <a:rPr lang="en-US" u="sng"/>
              <a:t>rejecting</a:t>
            </a:r>
            <a:r>
              <a:rPr lang="en-US"/>
              <a:t> the null hypothesis</a:t>
            </a:r>
          </a:p>
          <a:p>
            <a:endParaRPr lang="en-US"/>
          </a:p>
          <a:p>
            <a:r>
              <a:rPr lang="en-US"/>
              <a:t>Example: Chemical X in Site Y is background </a:t>
            </a:r>
          </a:p>
          <a:p>
            <a:endParaRPr lang="en-US"/>
          </a:p>
          <a:p>
            <a:r>
              <a:rPr lang="en-US"/>
              <a:t>The alternative hypothesis or Ha is the opposite of the null hypothesis.</a:t>
            </a:r>
          </a:p>
          <a:p>
            <a:endParaRPr lang="en-US"/>
          </a:p>
          <a:p>
            <a:r>
              <a:rPr lang="en-US"/>
              <a:t>If Ho is rejected, then Ha must be adopted.</a:t>
            </a:r>
          </a:p>
          <a:p>
            <a:endParaRPr lang="en-US"/>
          </a:p>
          <a:p>
            <a:r>
              <a:rPr lang="en-US"/>
              <a:t>Example: Chemical X in Site Y is a COPC.</a:t>
            </a:r>
          </a:p>
        </p:txBody>
      </p:sp>
      <p:sp>
        <p:nvSpPr>
          <p:cNvPr id="1438723" name="Rectangle 3"/>
          <p:cNvSpPr>
            <a:spLocks noGrp="1" noRot="1" noChangeAspect="1" noChangeArrowheads="1" noTextEdit="1"/>
          </p:cNvSpPr>
          <p:nvPr>
            <p:ph type="sldImg"/>
          </p:nvPr>
        </p:nvSpPr>
        <p:spPr>
          <a:xfrm>
            <a:off x="1412875" y="719138"/>
            <a:ext cx="4476750" cy="3357562"/>
          </a:xfrm>
          <a:ln>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6994" name="Rectangle 2"/>
          <p:cNvSpPr>
            <a:spLocks noGrp="1" noRot="1" noChangeAspect="1" noChangeArrowheads="1" noTextEdit="1"/>
          </p:cNvSpPr>
          <p:nvPr>
            <p:ph type="sldImg"/>
          </p:nvPr>
        </p:nvSpPr>
        <p:spPr>
          <a:xfrm>
            <a:off x="1522413" y="685800"/>
            <a:ext cx="3622675" cy="2717800"/>
          </a:xfrm>
          <a:ln/>
        </p:spPr>
      </p:sp>
      <p:sp>
        <p:nvSpPr>
          <p:cNvPr id="1876995" name="Rectangle 3"/>
          <p:cNvSpPr>
            <a:spLocks noGrp="1" noChangeArrowheads="1"/>
          </p:cNvSpPr>
          <p:nvPr>
            <p:ph type="body" idx="1"/>
          </p:nvPr>
        </p:nvSpPr>
        <p:spPr/>
        <p:txBody>
          <a:bodyPr/>
          <a:lstStyle/>
          <a:p>
            <a:r>
              <a:rPr lang="en-US"/>
              <a:t>Next few pages cover a common example of hypothesis testing, i.e. evaluating the attainment of cleanup standards.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body" idx="1"/>
          </p:nvPr>
        </p:nvSpPr>
        <p:spPr>
          <a:xfrm>
            <a:off x="973138" y="4556125"/>
            <a:ext cx="5356225" cy="4313238"/>
          </a:xfrm>
          <a:noFill/>
          <a:ln/>
        </p:spPr>
        <p:txBody>
          <a:bodyPr lIns="96505" tIns="48251" rIns="96505" bIns="48251"/>
          <a:lstStyle/>
          <a:p>
            <a:r>
              <a:rPr lang="en-US"/>
              <a:t>True State are the actual conditions, such as Site is clean.  Our decisions are based on our sample data.  So we can make two errors: Type I and Type II with likelihood of </a:t>
            </a:r>
            <a:r>
              <a:rPr lang="el-GR">
                <a:cs typeface="Arial" pitchFamily="34" charset="0"/>
              </a:rPr>
              <a:t>α</a:t>
            </a:r>
            <a:r>
              <a:rPr lang="en-US">
                <a:cs typeface="Arial" pitchFamily="34" charset="0"/>
              </a:rPr>
              <a:t> and </a:t>
            </a:r>
            <a:r>
              <a:rPr lang="el-GR">
                <a:cs typeface="Arial" pitchFamily="34" charset="0"/>
              </a:rPr>
              <a:t>β</a:t>
            </a:r>
            <a:r>
              <a:rPr lang="en-US">
                <a:cs typeface="Arial" pitchFamily="34" charset="0"/>
              </a:rPr>
              <a:t>, respectively.</a:t>
            </a:r>
          </a:p>
          <a:p>
            <a:endParaRPr lang="en-US">
              <a:cs typeface="Arial" pitchFamily="34" charset="0"/>
            </a:endParaRPr>
          </a:p>
          <a:p>
            <a:r>
              <a:rPr lang="en-US">
                <a:cs typeface="Arial" pitchFamily="34" charset="0"/>
              </a:rPr>
              <a:t>A good test is a test whose sum of these error are minimized.</a:t>
            </a:r>
          </a:p>
          <a:p>
            <a:endParaRPr lang="en-US">
              <a:cs typeface="Arial" pitchFamily="34" charset="0"/>
            </a:endParaRPr>
          </a:p>
          <a:p>
            <a:r>
              <a:rPr lang="en-US">
                <a:cs typeface="Arial" pitchFamily="34" charset="0"/>
              </a:rPr>
              <a:t>Note that sometimes you may get tempted to design a test that favors one error over another.  But there is no trade off between these errors, i.e. you </a:t>
            </a:r>
            <a:r>
              <a:rPr lang="en-US" u="sng">
                <a:cs typeface="Arial" pitchFamily="34" charset="0"/>
              </a:rPr>
              <a:t>cannot</a:t>
            </a:r>
            <a:r>
              <a:rPr lang="en-US">
                <a:cs typeface="Arial" pitchFamily="34" charset="0"/>
              </a:rPr>
              <a:t> design a reliable test that favors </a:t>
            </a:r>
            <a:r>
              <a:rPr lang="el-GR">
                <a:cs typeface="Arial" pitchFamily="34" charset="0"/>
              </a:rPr>
              <a:t>α</a:t>
            </a:r>
            <a:r>
              <a:rPr lang="en-US">
                <a:cs typeface="Arial" pitchFamily="34" charset="0"/>
              </a:rPr>
              <a:t> over </a:t>
            </a:r>
            <a:r>
              <a:rPr lang="el-GR">
                <a:cs typeface="Arial" pitchFamily="34" charset="0"/>
              </a:rPr>
              <a:t>β</a:t>
            </a:r>
            <a:r>
              <a:rPr lang="en-US">
                <a:cs typeface="Arial" pitchFamily="34" charset="0"/>
              </a:rPr>
              <a:t>, or vice-versa.  </a:t>
            </a:r>
          </a:p>
          <a:p>
            <a:endParaRPr lang="en-US">
              <a:cs typeface="Arial" pitchFamily="34" charset="0"/>
            </a:endParaRPr>
          </a:p>
          <a:p>
            <a:r>
              <a:rPr lang="en-US">
                <a:cs typeface="Arial" pitchFamily="34" charset="0"/>
              </a:rPr>
              <a:t>For example, imagine that we set </a:t>
            </a:r>
            <a:r>
              <a:rPr lang="el-GR">
                <a:cs typeface="Arial" pitchFamily="34" charset="0"/>
              </a:rPr>
              <a:t>α</a:t>
            </a:r>
            <a:r>
              <a:rPr lang="en-US">
                <a:cs typeface="Arial" pitchFamily="34" charset="0"/>
              </a:rPr>
              <a:t>=0.0001%.  This means that the difference between our site mean concentration must very large before we call the site contaminated.  </a:t>
            </a:r>
          </a:p>
          <a:p>
            <a:endParaRPr lang="en-US">
              <a:cs typeface="Arial" pitchFamily="34" charset="0"/>
            </a:endParaRPr>
          </a:p>
          <a:p>
            <a:r>
              <a:rPr lang="en-US">
                <a:cs typeface="Arial" pitchFamily="34" charset="0"/>
              </a:rPr>
              <a:t>Some people may prefer such results, but the problem is that under this scheme, there will a very high likelihood that truly impacted sites will go unnoticed.  So this test is inherently flawed and unreliable.</a:t>
            </a:r>
          </a:p>
          <a:p>
            <a:endParaRPr lang="el-GR">
              <a:cs typeface="Arial" pitchFamily="34" charset="0"/>
            </a:endParaRPr>
          </a:p>
          <a:p>
            <a:r>
              <a:rPr lang="en-US">
                <a:cs typeface="Arial" pitchFamily="34" charset="0"/>
              </a:rPr>
              <a:t>In summary, a good test has a minimum </a:t>
            </a:r>
            <a:r>
              <a:rPr lang="el-GR">
                <a:cs typeface="Arial" pitchFamily="34" charset="0"/>
              </a:rPr>
              <a:t>α</a:t>
            </a:r>
            <a:r>
              <a:rPr lang="en-US">
                <a:cs typeface="Arial" pitchFamily="34" charset="0"/>
              </a:rPr>
              <a:t>+</a:t>
            </a:r>
            <a:r>
              <a:rPr lang="el-GR">
                <a:cs typeface="Arial" pitchFamily="34" charset="0"/>
              </a:rPr>
              <a:t>β</a:t>
            </a:r>
            <a:r>
              <a:rPr lang="en-US">
                <a:cs typeface="Arial" pitchFamily="34" charset="0"/>
              </a:rPr>
              <a:t>.  In contrast, a test that has a large </a:t>
            </a:r>
            <a:r>
              <a:rPr lang="el-GR">
                <a:cs typeface="Arial" pitchFamily="34" charset="0"/>
              </a:rPr>
              <a:t>α</a:t>
            </a:r>
            <a:r>
              <a:rPr lang="en-US">
                <a:cs typeface="Arial" pitchFamily="34" charset="0"/>
              </a:rPr>
              <a:t> or </a:t>
            </a:r>
            <a:r>
              <a:rPr lang="el-GR">
                <a:cs typeface="Arial" pitchFamily="34" charset="0"/>
              </a:rPr>
              <a:t>β</a:t>
            </a:r>
            <a:r>
              <a:rPr lang="en-US">
                <a:cs typeface="Arial" pitchFamily="34" charset="0"/>
              </a:rPr>
              <a:t> is inherently unreliable, and should be avoided at all cost.</a:t>
            </a:r>
            <a:endParaRPr lang="el-GR">
              <a:cs typeface="Arial" pitchFamily="34" charset="0"/>
            </a:endParaRPr>
          </a:p>
        </p:txBody>
      </p:sp>
      <p:sp>
        <p:nvSpPr>
          <p:cNvPr id="1875971" name="Rectangle 3"/>
          <p:cNvSpPr>
            <a:spLocks noGrp="1" noRot="1" noChangeAspect="1" noChangeArrowheads="1" noTextEdit="1"/>
          </p:cNvSpPr>
          <p:nvPr>
            <p:ph type="sldImg"/>
          </p:nvPr>
        </p:nvSpPr>
        <p:spPr>
          <a:xfrm>
            <a:off x="1412875" y="719138"/>
            <a:ext cx="4476750" cy="3357562"/>
          </a:xfrm>
          <a:ln>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066" name="Rectangle 2"/>
          <p:cNvSpPr>
            <a:spLocks noGrp="1" noChangeArrowheads="1"/>
          </p:cNvSpPr>
          <p:nvPr>
            <p:ph type="body" idx="1"/>
          </p:nvPr>
        </p:nvSpPr>
        <p:spPr>
          <a:xfrm>
            <a:off x="973138" y="4556125"/>
            <a:ext cx="5356225" cy="4313238"/>
          </a:xfrm>
          <a:noFill/>
          <a:ln/>
        </p:spPr>
        <p:txBody>
          <a:bodyPr lIns="96505" tIns="48251" rIns="96505" bIns="48251"/>
          <a:lstStyle/>
          <a:p>
            <a:r>
              <a:rPr lang="en-US" sz="1000"/>
              <a:t>Remember that in a hypothesis test, you either </a:t>
            </a:r>
            <a:r>
              <a:rPr lang="en-US" sz="1000" u="sng"/>
              <a:t>reject</a:t>
            </a:r>
            <a:r>
              <a:rPr lang="en-US" sz="1000"/>
              <a:t> or </a:t>
            </a:r>
            <a:r>
              <a:rPr lang="en-US" sz="1000" u="sng"/>
              <a:t>not-reject</a:t>
            </a:r>
            <a:r>
              <a:rPr lang="en-US" sz="1000"/>
              <a:t> a null hypothesis.  The significance and confidence of any hypothesis tests is directly related to the type of errors that can be made.</a:t>
            </a:r>
          </a:p>
          <a:p>
            <a:endParaRPr lang="en-US" sz="1000"/>
          </a:p>
          <a:p>
            <a:r>
              <a:rPr lang="el-GR" sz="1000">
                <a:cs typeface="Arial" pitchFamily="34" charset="0"/>
              </a:rPr>
              <a:t>α</a:t>
            </a:r>
            <a:r>
              <a:rPr lang="en-US" sz="1000"/>
              <a:t> = False Positive = Type I Error; This is the probability of incorrectly rejecting the null hypothesis. Also known as “significance level.” The tolerable level of false positive is always defined by convention to be 10, 5, or 1%.  </a:t>
            </a:r>
          </a:p>
          <a:p>
            <a:endParaRPr lang="en-US" sz="1000"/>
          </a:p>
          <a:p>
            <a:r>
              <a:rPr lang="en-US" sz="1000"/>
              <a:t>This is an error that you are willing to make in order to ensure the conservative nature of your analysis.  1-</a:t>
            </a:r>
            <a:r>
              <a:rPr lang="el-GR" sz="1000">
                <a:cs typeface="Arial" pitchFamily="34" charset="0"/>
              </a:rPr>
              <a:t>α</a:t>
            </a:r>
            <a:r>
              <a:rPr lang="en-US" sz="1000">
                <a:cs typeface="Arial" pitchFamily="34" charset="0"/>
              </a:rPr>
              <a:t> is defined as “confidence”.</a:t>
            </a:r>
            <a:r>
              <a:rPr lang="en-US" sz="1000"/>
              <a:t>  </a:t>
            </a:r>
          </a:p>
          <a:p>
            <a:endParaRPr lang="en-US" sz="1000"/>
          </a:p>
          <a:p>
            <a:r>
              <a:rPr lang="el-GR" sz="1000">
                <a:cs typeface="Arial" pitchFamily="34" charset="0"/>
              </a:rPr>
              <a:t>β</a:t>
            </a:r>
            <a:r>
              <a:rPr lang="en-US" sz="1000"/>
              <a:t> = False Negative = Type II Error; This is the probability of incorrectly not-rejecting (accepting) the null hypothesis.  This is the error that regulators are especially concerned about.  </a:t>
            </a:r>
          </a:p>
          <a:p>
            <a:endParaRPr lang="en-US" sz="1000"/>
          </a:p>
          <a:p>
            <a:r>
              <a:rPr lang="en-US" sz="1000"/>
              <a:t>In cases, where small </a:t>
            </a:r>
            <a:r>
              <a:rPr lang="el-GR" sz="1000">
                <a:cs typeface="Arial" pitchFamily="34" charset="0"/>
              </a:rPr>
              <a:t>β</a:t>
            </a:r>
            <a:r>
              <a:rPr lang="en-US" sz="1000">
                <a:cs typeface="Arial" pitchFamily="34" charset="0"/>
              </a:rPr>
              <a:t> requires an infeasible number of samples, it is set at </a:t>
            </a:r>
            <a:r>
              <a:rPr lang="en-US" sz="1000"/>
              <a:t>higher rate than </a:t>
            </a:r>
            <a:r>
              <a:rPr lang="el-GR" sz="1000">
                <a:cs typeface="Arial" pitchFamily="34" charset="0"/>
              </a:rPr>
              <a:t>α</a:t>
            </a:r>
            <a:r>
              <a:rPr lang="en-US" sz="1000"/>
              <a:t>, such as 10 or 20%</a:t>
            </a:r>
          </a:p>
          <a:p>
            <a:endParaRPr lang="en-US" sz="1000"/>
          </a:p>
          <a:p>
            <a:r>
              <a:rPr lang="en-US" sz="1000"/>
              <a:t>Test Power = 100% – </a:t>
            </a:r>
            <a:r>
              <a:rPr lang="el-GR" sz="1000">
                <a:cs typeface="Arial" pitchFamily="34" charset="0"/>
              </a:rPr>
              <a:t>β</a:t>
            </a:r>
            <a:r>
              <a:rPr lang="en-US" sz="1000">
                <a:cs typeface="Arial" pitchFamily="34" charset="0"/>
              </a:rPr>
              <a:t>; This is the </a:t>
            </a:r>
            <a:r>
              <a:rPr lang="en-US" sz="1000"/>
              <a:t>probability of correctly rejecting the null hypothesis.</a:t>
            </a:r>
          </a:p>
          <a:p>
            <a:endParaRPr lang="en-US" sz="1000"/>
          </a:p>
          <a:p>
            <a:r>
              <a:rPr lang="en-US" sz="1000"/>
              <a:t>Next slide shows these errors in a graphical manner.</a:t>
            </a:r>
          </a:p>
          <a:p>
            <a:endParaRPr lang="en-US" sz="1000"/>
          </a:p>
        </p:txBody>
      </p:sp>
      <p:sp>
        <p:nvSpPr>
          <p:cNvPr id="1880067" name="Rectangle 3"/>
          <p:cNvSpPr>
            <a:spLocks noGrp="1" noRot="1" noChangeAspect="1" noChangeArrowheads="1" noTextEdit="1"/>
          </p:cNvSpPr>
          <p:nvPr>
            <p:ph type="sldImg"/>
          </p:nvPr>
        </p:nvSpPr>
        <p:spPr>
          <a:xfrm>
            <a:off x="1412875" y="719138"/>
            <a:ext cx="4476750" cy="3357562"/>
          </a:xfrm>
          <a:ln>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xfrm>
            <a:off x="4136077" y="9108085"/>
            <a:ext cx="3164752" cy="478765"/>
          </a:xfrm>
          <a:prstGeom prst="rect">
            <a:avLst/>
          </a:prstGeom>
          <a:noFill/>
        </p:spPr>
        <p:txBody>
          <a:bodyPr lIns="95601" tIns="47800" rIns="95601" bIns="47800"/>
          <a:lstStyle/>
          <a:p>
            <a:fld id="{DF5468E3-D67B-405E-BA6E-EC5532DC15B1}" type="slidenum">
              <a:rPr lang="en-US"/>
              <a:pPr/>
              <a:t>33</a:t>
            </a:fld>
            <a:endParaRPr lang="en-US"/>
          </a:p>
        </p:txBody>
      </p:sp>
      <p:sp>
        <p:nvSpPr>
          <p:cNvPr id="166915" name="Rectangle 2"/>
          <p:cNvSpPr>
            <a:spLocks noChangeArrowheads="1"/>
          </p:cNvSpPr>
          <p:nvPr/>
        </p:nvSpPr>
        <p:spPr bwMode="auto">
          <a:xfrm>
            <a:off x="4139421" y="1"/>
            <a:ext cx="3163079" cy="480416"/>
          </a:xfrm>
          <a:prstGeom prst="rect">
            <a:avLst/>
          </a:prstGeom>
          <a:noFill/>
          <a:ln w="12700">
            <a:noFill/>
            <a:miter lim="800000"/>
            <a:headEnd/>
            <a:tailEnd/>
          </a:ln>
        </p:spPr>
        <p:txBody>
          <a:bodyPr wrap="none" lIns="95601" tIns="47800" rIns="95601" bIns="47800" anchor="ctr"/>
          <a:lstStyle/>
          <a:p>
            <a:endParaRPr lang="en-US"/>
          </a:p>
        </p:txBody>
      </p:sp>
      <p:sp>
        <p:nvSpPr>
          <p:cNvPr id="166916" name="Rectangle 3"/>
          <p:cNvSpPr>
            <a:spLocks noChangeArrowheads="1"/>
          </p:cNvSpPr>
          <p:nvPr/>
        </p:nvSpPr>
        <p:spPr bwMode="auto">
          <a:xfrm>
            <a:off x="4139421" y="9104784"/>
            <a:ext cx="3163079" cy="483717"/>
          </a:xfrm>
          <a:prstGeom prst="rect">
            <a:avLst/>
          </a:prstGeom>
          <a:noFill/>
          <a:ln w="12700">
            <a:noFill/>
            <a:miter lim="800000"/>
            <a:headEnd/>
            <a:tailEnd/>
          </a:ln>
        </p:spPr>
        <p:txBody>
          <a:bodyPr wrap="none" lIns="95601" tIns="47800" rIns="95601" bIns="47800" anchor="ctr"/>
          <a:lstStyle/>
          <a:p>
            <a:endParaRPr lang="en-US"/>
          </a:p>
        </p:txBody>
      </p:sp>
      <p:sp>
        <p:nvSpPr>
          <p:cNvPr id="166917" name="Rectangle 4"/>
          <p:cNvSpPr>
            <a:spLocks noChangeArrowheads="1"/>
          </p:cNvSpPr>
          <p:nvPr/>
        </p:nvSpPr>
        <p:spPr bwMode="auto">
          <a:xfrm>
            <a:off x="0" y="9104784"/>
            <a:ext cx="3163079" cy="483717"/>
          </a:xfrm>
          <a:prstGeom prst="rect">
            <a:avLst/>
          </a:prstGeom>
          <a:noFill/>
          <a:ln w="12700">
            <a:noFill/>
            <a:miter lim="800000"/>
            <a:headEnd/>
            <a:tailEnd/>
          </a:ln>
        </p:spPr>
        <p:txBody>
          <a:bodyPr wrap="none" lIns="95601" tIns="47800" rIns="95601" bIns="47800" anchor="ctr"/>
          <a:lstStyle/>
          <a:p>
            <a:endParaRPr lang="en-US"/>
          </a:p>
        </p:txBody>
      </p:sp>
      <p:sp>
        <p:nvSpPr>
          <p:cNvPr id="166918" name="Rectangle 5"/>
          <p:cNvSpPr>
            <a:spLocks noChangeArrowheads="1"/>
          </p:cNvSpPr>
          <p:nvPr/>
        </p:nvSpPr>
        <p:spPr bwMode="auto">
          <a:xfrm>
            <a:off x="0" y="1"/>
            <a:ext cx="3163079" cy="480416"/>
          </a:xfrm>
          <a:prstGeom prst="rect">
            <a:avLst/>
          </a:prstGeom>
          <a:noFill/>
          <a:ln w="12700">
            <a:noFill/>
            <a:miter lim="800000"/>
            <a:headEnd/>
            <a:tailEnd/>
          </a:ln>
        </p:spPr>
        <p:txBody>
          <a:bodyPr wrap="none" lIns="95601" tIns="47800" rIns="95601" bIns="47800" anchor="ctr"/>
          <a:lstStyle/>
          <a:p>
            <a:endParaRPr lang="en-US"/>
          </a:p>
        </p:txBody>
      </p:sp>
      <p:sp>
        <p:nvSpPr>
          <p:cNvPr id="166919" name="Rectangle 6"/>
          <p:cNvSpPr>
            <a:spLocks noGrp="1" noRot="1" noChangeAspect="1" noChangeArrowheads="1" noTextEdit="1"/>
          </p:cNvSpPr>
          <p:nvPr>
            <p:ph type="sldImg"/>
          </p:nvPr>
        </p:nvSpPr>
        <p:spPr>
          <a:xfrm>
            <a:off x="1258888" y="720725"/>
            <a:ext cx="4786312" cy="3589338"/>
          </a:xfrm>
          <a:ln w="12700" cap="flat">
            <a:solidFill>
              <a:schemeClr val="tx1"/>
            </a:solidFill>
          </a:ln>
        </p:spPr>
      </p:sp>
      <p:sp>
        <p:nvSpPr>
          <p:cNvPr id="166920" name="Rectangle 7"/>
          <p:cNvSpPr>
            <a:spLocks noGrp="1" noChangeArrowheads="1"/>
          </p:cNvSpPr>
          <p:nvPr>
            <p:ph type="body" idx="1"/>
          </p:nvPr>
        </p:nvSpPr>
        <p:spPr>
          <a:xfrm>
            <a:off x="974671" y="4556518"/>
            <a:ext cx="5353160" cy="4312184"/>
          </a:xfrm>
          <a:noFill/>
          <a:ln w="9525"/>
        </p:spPr>
        <p:txBody>
          <a:bodyPr lIns="95671" tIns="46996" rIns="95671" bIns="46996"/>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xfrm>
            <a:off x="4136077" y="9108085"/>
            <a:ext cx="3164752" cy="478765"/>
          </a:xfrm>
          <a:prstGeom prst="rect">
            <a:avLst/>
          </a:prstGeom>
          <a:noFill/>
        </p:spPr>
        <p:txBody>
          <a:bodyPr lIns="95601" tIns="47800" rIns="95601" bIns="47800"/>
          <a:lstStyle/>
          <a:p>
            <a:fld id="{DF5468E3-D67B-405E-BA6E-EC5532DC15B1}" type="slidenum">
              <a:rPr lang="en-US"/>
              <a:pPr/>
              <a:t>34</a:t>
            </a:fld>
            <a:endParaRPr lang="en-US"/>
          </a:p>
        </p:txBody>
      </p:sp>
      <p:sp>
        <p:nvSpPr>
          <p:cNvPr id="166915" name="Rectangle 2"/>
          <p:cNvSpPr>
            <a:spLocks noChangeArrowheads="1"/>
          </p:cNvSpPr>
          <p:nvPr/>
        </p:nvSpPr>
        <p:spPr bwMode="auto">
          <a:xfrm>
            <a:off x="4139421" y="1"/>
            <a:ext cx="3163079" cy="480416"/>
          </a:xfrm>
          <a:prstGeom prst="rect">
            <a:avLst/>
          </a:prstGeom>
          <a:noFill/>
          <a:ln w="12700">
            <a:noFill/>
            <a:miter lim="800000"/>
            <a:headEnd/>
            <a:tailEnd/>
          </a:ln>
        </p:spPr>
        <p:txBody>
          <a:bodyPr wrap="none" lIns="95601" tIns="47800" rIns="95601" bIns="47800" anchor="ctr"/>
          <a:lstStyle/>
          <a:p>
            <a:endParaRPr lang="en-US"/>
          </a:p>
        </p:txBody>
      </p:sp>
      <p:sp>
        <p:nvSpPr>
          <p:cNvPr id="166916" name="Rectangle 3"/>
          <p:cNvSpPr>
            <a:spLocks noChangeArrowheads="1"/>
          </p:cNvSpPr>
          <p:nvPr/>
        </p:nvSpPr>
        <p:spPr bwMode="auto">
          <a:xfrm>
            <a:off x="4139421" y="9104784"/>
            <a:ext cx="3163079" cy="483717"/>
          </a:xfrm>
          <a:prstGeom prst="rect">
            <a:avLst/>
          </a:prstGeom>
          <a:noFill/>
          <a:ln w="12700">
            <a:noFill/>
            <a:miter lim="800000"/>
            <a:headEnd/>
            <a:tailEnd/>
          </a:ln>
        </p:spPr>
        <p:txBody>
          <a:bodyPr wrap="none" lIns="95601" tIns="47800" rIns="95601" bIns="47800" anchor="ctr"/>
          <a:lstStyle/>
          <a:p>
            <a:endParaRPr lang="en-US"/>
          </a:p>
        </p:txBody>
      </p:sp>
      <p:sp>
        <p:nvSpPr>
          <p:cNvPr id="166917" name="Rectangle 4"/>
          <p:cNvSpPr>
            <a:spLocks noChangeArrowheads="1"/>
          </p:cNvSpPr>
          <p:nvPr/>
        </p:nvSpPr>
        <p:spPr bwMode="auto">
          <a:xfrm>
            <a:off x="0" y="9104784"/>
            <a:ext cx="3163079" cy="483717"/>
          </a:xfrm>
          <a:prstGeom prst="rect">
            <a:avLst/>
          </a:prstGeom>
          <a:noFill/>
          <a:ln w="12700">
            <a:noFill/>
            <a:miter lim="800000"/>
            <a:headEnd/>
            <a:tailEnd/>
          </a:ln>
        </p:spPr>
        <p:txBody>
          <a:bodyPr wrap="none" lIns="95601" tIns="47800" rIns="95601" bIns="47800" anchor="ctr"/>
          <a:lstStyle/>
          <a:p>
            <a:endParaRPr lang="en-US"/>
          </a:p>
        </p:txBody>
      </p:sp>
      <p:sp>
        <p:nvSpPr>
          <p:cNvPr id="166918" name="Rectangle 5"/>
          <p:cNvSpPr>
            <a:spLocks noChangeArrowheads="1"/>
          </p:cNvSpPr>
          <p:nvPr/>
        </p:nvSpPr>
        <p:spPr bwMode="auto">
          <a:xfrm>
            <a:off x="0" y="1"/>
            <a:ext cx="3163079" cy="480416"/>
          </a:xfrm>
          <a:prstGeom prst="rect">
            <a:avLst/>
          </a:prstGeom>
          <a:noFill/>
          <a:ln w="12700">
            <a:noFill/>
            <a:miter lim="800000"/>
            <a:headEnd/>
            <a:tailEnd/>
          </a:ln>
        </p:spPr>
        <p:txBody>
          <a:bodyPr wrap="none" lIns="95601" tIns="47800" rIns="95601" bIns="47800" anchor="ctr"/>
          <a:lstStyle/>
          <a:p>
            <a:endParaRPr lang="en-US"/>
          </a:p>
        </p:txBody>
      </p:sp>
      <p:sp>
        <p:nvSpPr>
          <p:cNvPr id="166919" name="Rectangle 6"/>
          <p:cNvSpPr>
            <a:spLocks noGrp="1" noRot="1" noChangeAspect="1" noChangeArrowheads="1" noTextEdit="1"/>
          </p:cNvSpPr>
          <p:nvPr>
            <p:ph type="sldImg"/>
          </p:nvPr>
        </p:nvSpPr>
        <p:spPr>
          <a:xfrm>
            <a:off x="1258888" y="720725"/>
            <a:ext cx="4786312" cy="3589338"/>
          </a:xfrm>
          <a:ln w="12700" cap="flat">
            <a:solidFill>
              <a:schemeClr val="tx1"/>
            </a:solidFill>
          </a:ln>
        </p:spPr>
      </p:sp>
      <p:sp>
        <p:nvSpPr>
          <p:cNvPr id="166920" name="Rectangle 7"/>
          <p:cNvSpPr>
            <a:spLocks noGrp="1" noChangeArrowheads="1"/>
          </p:cNvSpPr>
          <p:nvPr>
            <p:ph type="body" idx="1"/>
          </p:nvPr>
        </p:nvSpPr>
        <p:spPr>
          <a:xfrm>
            <a:off x="974671" y="4556518"/>
            <a:ext cx="5353160" cy="4312184"/>
          </a:xfrm>
          <a:noFill/>
          <a:ln w="9525"/>
        </p:spPr>
        <p:txBody>
          <a:bodyPr lIns="95671" tIns="46996" rIns="95671" bIns="46996"/>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2413" y="685800"/>
            <a:ext cx="3622675" cy="27178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3181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xfrm>
            <a:off x="4136077" y="9108085"/>
            <a:ext cx="3164752" cy="478765"/>
          </a:xfrm>
          <a:prstGeom prst="rect">
            <a:avLst/>
          </a:prstGeom>
          <a:noFill/>
        </p:spPr>
        <p:txBody>
          <a:bodyPr lIns="95601" tIns="47800" rIns="95601" bIns="47800"/>
          <a:lstStyle/>
          <a:p>
            <a:fld id="{DF5468E3-D67B-405E-BA6E-EC5532DC15B1}" type="slidenum">
              <a:rPr lang="en-US"/>
              <a:pPr/>
              <a:t>35</a:t>
            </a:fld>
            <a:endParaRPr lang="en-US"/>
          </a:p>
        </p:txBody>
      </p:sp>
      <p:sp>
        <p:nvSpPr>
          <p:cNvPr id="166915" name="Rectangle 2"/>
          <p:cNvSpPr>
            <a:spLocks noChangeArrowheads="1"/>
          </p:cNvSpPr>
          <p:nvPr/>
        </p:nvSpPr>
        <p:spPr bwMode="auto">
          <a:xfrm>
            <a:off x="4139421" y="1"/>
            <a:ext cx="3163079" cy="480416"/>
          </a:xfrm>
          <a:prstGeom prst="rect">
            <a:avLst/>
          </a:prstGeom>
          <a:noFill/>
          <a:ln w="12700">
            <a:noFill/>
            <a:miter lim="800000"/>
            <a:headEnd/>
            <a:tailEnd/>
          </a:ln>
        </p:spPr>
        <p:txBody>
          <a:bodyPr wrap="none" lIns="95601" tIns="47800" rIns="95601" bIns="47800" anchor="ctr"/>
          <a:lstStyle/>
          <a:p>
            <a:endParaRPr lang="en-US"/>
          </a:p>
        </p:txBody>
      </p:sp>
      <p:sp>
        <p:nvSpPr>
          <p:cNvPr id="166916" name="Rectangle 3"/>
          <p:cNvSpPr>
            <a:spLocks noChangeArrowheads="1"/>
          </p:cNvSpPr>
          <p:nvPr/>
        </p:nvSpPr>
        <p:spPr bwMode="auto">
          <a:xfrm>
            <a:off x="4139421" y="9104784"/>
            <a:ext cx="3163079" cy="483717"/>
          </a:xfrm>
          <a:prstGeom prst="rect">
            <a:avLst/>
          </a:prstGeom>
          <a:noFill/>
          <a:ln w="12700">
            <a:noFill/>
            <a:miter lim="800000"/>
            <a:headEnd/>
            <a:tailEnd/>
          </a:ln>
        </p:spPr>
        <p:txBody>
          <a:bodyPr wrap="none" lIns="95601" tIns="47800" rIns="95601" bIns="47800" anchor="ctr"/>
          <a:lstStyle/>
          <a:p>
            <a:endParaRPr lang="en-US"/>
          </a:p>
        </p:txBody>
      </p:sp>
      <p:sp>
        <p:nvSpPr>
          <p:cNvPr id="166917" name="Rectangle 4"/>
          <p:cNvSpPr>
            <a:spLocks noChangeArrowheads="1"/>
          </p:cNvSpPr>
          <p:nvPr/>
        </p:nvSpPr>
        <p:spPr bwMode="auto">
          <a:xfrm>
            <a:off x="0" y="9104784"/>
            <a:ext cx="3163079" cy="483717"/>
          </a:xfrm>
          <a:prstGeom prst="rect">
            <a:avLst/>
          </a:prstGeom>
          <a:noFill/>
          <a:ln w="12700">
            <a:noFill/>
            <a:miter lim="800000"/>
            <a:headEnd/>
            <a:tailEnd/>
          </a:ln>
        </p:spPr>
        <p:txBody>
          <a:bodyPr wrap="none" lIns="95601" tIns="47800" rIns="95601" bIns="47800" anchor="ctr"/>
          <a:lstStyle/>
          <a:p>
            <a:endParaRPr lang="en-US"/>
          </a:p>
        </p:txBody>
      </p:sp>
      <p:sp>
        <p:nvSpPr>
          <p:cNvPr id="166918" name="Rectangle 5"/>
          <p:cNvSpPr>
            <a:spLocks noChangeArrowheads="1"/>
          </p:cNvSpPr>
          <p:nvPr/>
        </p:nvSpPr>
        <p:spPr bwMode="auto">
          <a:xfrm>
            <a:off x="0" y="1"/>
            <a:ext cx="3163079" cy="480416"/>
          </a:xfrm>
          <a:prstGeom prst="rect">
            <a:avLst/>
          </a:prstGeom>
          <a:noFill/>
          <a:ln w="12700">
            <a:noFill/>
            <a:miter lim="800000"/>
            <a:headEnd/>
            <a:tailEnd/>
          </a:ln>
        </p:spPr>
        <p:txBody>
          <a:bodyPr wrap="none" lIns="95601" tIns="47800" rIns="95601" bIns="47800" anchor="ctr"/>
          <a:lstStyle/>
          <a:p>
            <a:endParaRPr lang="en-US"/>
          </a:p>
        </p:txBody>
      </p:sp>
      <p:sp>
        <p:nvSpPr>
          <p:cNvPr id="166919" name="Rectangle 6"/>
          <p:cNvSpPr>
            <a:spLocks noGrp="1" noRot="1" noChangeAspect="1" noChangeArrowheads="1" noTextEdit="1"/>
          </p:cNvSpPr>
          <p:nvPr>
            <p:ph type="sldImg"/>
          </p:nvPr>
        </p:nvSpPr>
        <p:spPr>
          <a:xfrm>
            <a:off x="1258888" y="720725"/>
            <a:ext cx="4786312" cy="3589338"/>
          </a:xfrm>
          <a:ln w="12700" cap="flat">
            <a:solidFill>
              <a:schemeClr val="tx1"/>
            </a:solidFill>
          </a:ln>
        </p:spPr>
      </p:sp>
      <p:sp>
        <p:nvSpPr>
          <p:cNvPr id="166920" name="Rectangle 7"/>
          <p:cNvSpPr>
            <a:spLocks noGrp="1" noChangeArrowheads="1"/>
          </p:cNvSpPr>
          <p:nvPr>
            <p:ph type="body" idx="1"/>
          </p:nvPr>
        </p:nvSpPr>
        <p:spPr>
          <a:xfrm>
            <a:off x="974671" y="4556518"/>
            <a:ext cx="5353160" cy="4312184"/>
          </a:xfrm>
          <a:noFill/>
          <a:ln w="9525"/>
        </p:spPr>
        <p:txBody>
          <a:bodyPr lIns="95671" tIns="46996" rIns="95671" bIns="46996"/>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xfrm>
            <a:off x="4136077" y="9108085"/>
            <a:ext cx="3164752" cy="478765"/>
          </a:xfrm>
          <a:prstGeom prst="rect">
            <a:avLst/>
          </a:prstGeom>
          <a:noFill/>
        </p:spPr>
        <p:txBody>
          <a:bodyPr lIns="95601" tIns="47800" rIns="95601" bIns="47800"/>
          <a:lstStyle/>
          <a:p>
            <a:fld id="{DF5468E3-D67B-405E-BA6E-EC5532DC15B1}" type="slidenum">
              <a:rPr lang="en-US"/>
              <a:pPr/>
              <a:t>36</a:t>
            </a:fld>
            <a:endParaRPr lang="en-US"/>
          </a:p>
        </p:txBody>
      </p:sp>
      <p:sp>
        <p:nvSpPr>
          <p:cNvPr id="166915" name="Rectangle 2"/>
          <p:cNvSpPr>
            <a:spLocks noChangeArrowheads="1"/>
          </p:cNvSpPr>
          <p:nvPr/>
        </p:nvSpPr>
        <p:spPr bwMode="auto">
          <a:xfrm>
            <a:off x="4139421" y="1"/>
            <a:ext cx="3163079" cy="480416"/>
          </a:xfrm>
          <a:prstGeom prst="rect">
            <a:avLst/>
          </a:prstGeom>
          <a:noFill/>
          <a:ln w="12700">
            <a:noFill/>
            <a:miter lim="800000"/>
            <a:headEnd/>
            <a:tailEnd/>
          </a:ln>
        </p:spPr>
        <p:txBody>
          <a:bodyPr wrap="none" lIns="95601" tIns="47800" rIns="95601" bIns="47800" anchor="ctr"/>
          <a:lstStyle/>
          <a:p>
            <a:endParaRPr lang="en-US"/>
          </a:p>
        </p:txBody>
      </p:sp>
      <p:sp>
        <p:nvSpPr>
          <p:cNvPr id="166916" name="Rectangle 3"/>
          <p:cNvSpPr>
            <a:spLocks noChangeArrowheads="1"/>
          </p:cNvSpPr>
          <p:nvPr/>
        </p:nvSpPr>
        <p:spPr bwMode="auto">
          <a:xfrm>
            <a:off x="4139421" y="9104784"/>
            <a:ext cx="3163079" cy="483717"/>
          </a:xfrm>
          <a:prstGeom prst="rect">
            <a:avLst/>
          </a:prstGeom>
          <a:noFill/>
          <a:ln w="12700">
            <a:noFill/>
            <a:miter lim="800000"/>
            <a:headEnd/>
            <a:tailEnd/>
          </a:ln>
        </p:spPr>
        <p:txBody>
          <a:bodyPr wrap="none" lIns="95601" tIns="47800" rIns="95601" bIns="47800" anchor="ctr"/>
          <a:lstStyle/>
          <a:p>
            <a:endParaRPr lang="en-US"/>
          </a:p>
        </p:txBody>
      </p:sp>
      <p:sp>
        <p:nvSpPr>
          <p:cNvPr id="166917" name="Rectangle 4"/>
          <p:cNvSpPr>
            <a:spLocks noChangeArrowheads="1"/>
          </p:cNvSpPr>
          <p:nvPr/>
        </p:nvSpPr>
        <p:spPr bwMode="auto">
          <a:xfrm>
            <a:off x="0" y="9104784"/>
            <a:ext cx="3163079" cy="483717"/>
          </a:xfrm>
          <a:prstGeom prst="rect">
            <a:avLst/>
          </a:prstGeom>
          <a:noFill/>
          <a:ln w="12700">
            <a:noFill/>
            <a:miter lim="800000"/>
            <a:headEnd/>
            <a:tailEnd/>
          </a:ln>
        </p:spPr>
        <p:txBody>
          <a:bodyPr wrap="none" lIns="95601" tIns="47800" rIns="95601" bIns="47800" anchor="ctr"/>
          <a:lstStyle/>
          <a:p>
            <a:endParaRPr lang="en-US"/>
          </a:p>
        </p:txBody>
      </p:sp>
      <p:sp>
        <p:nvSpPr>
          <p:cNvPr id="166918" name="Rectangle 5"/>
          <p:cNvSpPr>
            <a:spLocks noChangeArrowheads="1"/>
          </p:cNvSpPr>
          <p:nvPr/>
        </p:nvSpPr>
        <p:spPr bwMode="auto">
          <a:xfrm>
            <a:off x="0" y="1"/>
            <a:ext cx="3163079" cy="480416"/>
          </a:xfrm>
          <a:prstGeom prst="rect">
            <a:avLst/>
          </a:prstGeom>
          <a:noFill/>
          <a:ln w="12700">
            <a:noFill/>
            <a:miter lim="800000"/>
            <a:headEnd/>
            <a:tailEnd/>
          </a:ln>
        </p:spPr>
        <p:txBody>
          <a:bodyPr wrap="none" lIns="95601" tIns="47800" rIns="95601" bIns="47800" anchor="ctr"/>
          <a:lstStyle/>
          <a:p>
            <a:endParaRPr lang="en-US"/>
          </a:p>
        </p:txBody>
      </p:sp>
      <p:sp>
        <p:nvSpPr>
          <p:cNvPr id="166919" name="Rectangle 6"/>
          <p:cNvSpPr>
            <a:spLocks noGrp="1" noRot="1" noChangeAspect="1" noChangeArrowheads="1" noTextEdit="1"/>
          </p:cNvSpPr>
          <p:nvPr>
            <p:ph type="sldImg"/>
          </p:nvPr>
        </p:nvSpPr>
        <p:spPr>
          <a:xfrm>
            <a:off x="1258888" y="720725"/>
            <a:ext cx="4786312" cy="3589338"/>
          </a:xfrm>
          <a:ln w="12700" cap="flat">
            <a:solidFill>
              <a:schemeClr val="tx1"/>
            </a:solidFill>
          </a:ln>
        </p:spPr>
      </p:sp>
      <p:sp>
        <p:nvSpPr>
          <p:cNvPr id="166920" name="Rectangle 7"/>
          <p:cNvSpPr>
            <a:spLocks noGrp="1" noChangeArrowheads="1"/>
          </p:cNvSpPr>
          <p:nvPr>
            <p:ph type="body" idx="1"/>
          </p:nvPr>
        </p:nvSpPr>
        <p:spPr>
          <a:xfrm>
            <a:off x="974671" y="4556518"/>
            <a:ext cx="5353160" cy="4312184"/>
          </a:xfrm>
          <a:noFill/>
          <a:ln w="9525"/>
        </p:spPr>
        <p:txBody>
          <a:bodyPr lIns="95671" tIns="46996" rIns="95671" bIns="46996"/>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973138" y="4556125"/>
            <a:ext cx="5356225" cy="4313238"/>
          </a:xfrm>
          <a:noFill/>
          <a:ln/>
        </p:spPr>
        <p:txBody>
          <a:bodyPr lIns="96505" tIns="48251" rIns="96505" bIns="48251"/>
          <a:lstStyle/>
          <a:p>
            <a:r>
              <a:rPr lang="en-US"/>
              <a:t>NAVFAC provides a comprehensive guidance for background analysis.</a:t>
            </a:r>
          </a:p>
        </p:txBody>
      </p:sp>
      <p:sp>
        <p:nvSpPr>
          <p:cNvPr id="1655811" name="Rectangle 3"/>
          <p:cNvSpPr>
            <a:spLocks noGrp="1" noRot="1" noChangeAspect="1" noChangeArrowheads="1" noTextEdit="1"/>
          </p:cNvSpPr>
          <p:nvPr>
            <p:ph type="sldImg"/>
          </p:nvPr>
        </p:nvSpPr>
        <p:spPr>
          <a:xfrm>
            <a:off x="1412875" y="719138"/>
            <a:ext cx="4476750" cy="3357562"/>
          </a:xfrm>
          <a:ln>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114" name="Rectangle 2"/>
          <p:cNvSpPr>
            <a:spLocks noGrp="1" noChangeArrowheads="1"/>
          </p:cNvSpPr>
          <p:nvPr>
            <p:ph type="body" idx="1"/>
          </p:nvPr>
        </p:nvSpPr>
        <p:spPr>
          <a:xfrm>
            <a:off x="973138" y="4556125"/>
            <a:ext cx="5356225" cy="4313238"/>
          </a:xfrm>
          <a:noFill/>
          <a:ln/>
        </p:spPr>
        <p:txBody>
          <a:bodyPr lIns="96505" tIns="48251" rIns="96505" bIns="48251"/>
          <a:lstStyle/>
          <a:p>
            <a:r>
              <a:rPr lang="en-US"/>
              <a:t>For a reliable test, more measurements are required, if:</a:t>
            </a:r>
          </a:p>
          <a:p>
            <a:endParaRPr lang="en-US"/>
          </a:p>
          <a:p>
            <a:r>
              <a:rPr lang="en-US"/>
              <a:t>Its Type I error or significance decreases (In other words, its confidence increases)</a:t>
            </a:r>
          </a:p>
          <a:p>
            <a:endParaRPr lang="en-US"/>
          </a:p>
          <a:p>
            <a:r>
              <a:rPr lang="en-US"/>
              <a:t>Its Type II error decreases (in other words, its power increases)</a:t>
            </a:r>
          </a:p>
          <a:p>
            <a:endParaRPr lang="en-US"/>
          </a:p>
          <a:p>
            <a:r>
              <a:rPr lang="en-US"/>
              <a:t>Test power is related to the desired resolution of the test, i.e. the “Minimum detectable difference for correctly rejecting the null hypothesis”</a:t>
            </a:r>
          </a:p>
          <a:p>
            <a:endParaRPr lang="en-US"/>
          </a:p>
          <a:p>
            <a:r>
              <a:rPr lang="en-US"/>
              <a:t>Example:  You want to be 90% sure that you will identify a COPC, if its site mean concentration is more than 15% greater than its background mean concentration</a:t>
            </a:r>
          </a:p>
          <a:p>
            <a:endParaRPr lang="en-US"/>
          </a:p>
        </p:txBody>
      </p:sp>
      <p:sp>
        <p:nvSpPr>
          <p:cNvPr id="1882115" name="Rectangle 3"/>
          <p:cNvSpPr>
            <a:spLocks noGrp="1" noRot="1" noChangeAspect="1" noChangeArrowheads="1" noTextEdit="1"/>
          </p:cNvSpPr>
          <p:nvPr>
            <p:ph type="sldImg"/>
          </p:nvPr>
        </p:nvSpPr>
        <p:spPr>
          <a:xfrm>
            <a:off x="1412875" y="719138"/>
            <a:ext cx="4476750" cy="3357562"/>
          </a:xfrm>
          <a:ln>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8018" name="Rectangle 2"/>
          <p:cNvSpPr>
            <a:spLocks noGrp="1" noRot="1" noChangeAspect="1" noChangeArrowheads="1" noTextEdit="1"/>
          </p:cNvSpPr>
          <p:nvPr>
            <p:ph type="sldImg"/>
          </p:nvPr>
        </p:nvSpPr>
        <p:spPr>
          <a:xfrm>
            <a:off x="1522413" y="685800"/>
            <a:ext cx="3622675" cy="2717800"/>
          </a:xfrm>
          <a:ln/>
        </p:spPr>
      </p:sp>
      <p:sp>
        <p:nvSpPr>
          <p:cNvPr id="1878019" name="Rectangle 3"/>
          <p:cNvSpPr>
            <a:spLocks noGrp="1" noChangeArrowheads="1"/>
          </p:cNvSpPr>
          <p:nvPr>
            <p:ph type="body" idx="1"/>
          </p:nvPr>
        </p:nvSpPr>
        <p:spPr/>
        <p:txBody>
          <a:bodyPr/>
          <a:lstStyle/>
          <a:p>
            <a:r>
              <a:rPr lang="en-US"/>
              <a:t>The hypothesis test structure can be used to determine the minimum number of samples necessary to achieve a pre-determined </a:t>
            </a:r>
            <a:r>
              <a:rPr lang="en-US">
                <a:sym typeface="Symbol" pitchFamily="18" charset="2"/>
              </a:rPr>
              <a:t> and </a:t>
            </a:r>
            <a:r>
              <a:rPr lang="el-GR">
                <a:latin typeface="Tahoma" pitchFamily="34" charset="0"/>
                <a:cs typeface="Tahoma" pitchFamily="34" charset="0"/>
                <a:sym typeface="Symbol" pitchFamily="18" charset="2"/>
              </a:rPr>
              <a:t>β</a:t>
            </a:r>
            <a:r>
              <a:rPr lang="en-US">
                <a:latin typeface="Tahoma" pitchFamily="34" charset="0"/>
                <a:cs typeface="Tahoma" pitchFamily="34" charset="0"/>
                <a:sym typeface="Symbol" pitchFamily="18" charset="2"/>
              </a:rPr>
              <a:t>.</a:t>
            </a:r>
          </a:p>
          <a:p>
            <a:endParaRPr lang="en-US">
              <a:latin typeface="Tahoma" pitchFamily="34" charset="0"/>
              <a:cs typeface="Tahoma" pitchFamily="34" charset="0"/>
              <a:sym typeface="Symbol" pitchFamily="18" charset="2"/>
            </a:endParaRPr>
          </a:p>
          <a:p>
            <a:r>
              <a:rPr lang="en-US">
                <a:latin typeface="Tahoma" pitchFamily="34" charset="0"/>
                <a:cs typeface="Tahoma" pitchFamily="34" charset="0"/>
                <a:sym typeface="Symbol" pitchFamily="18" charset="2"/>
              </a:rPr>
              <a:t>As EPA technical document (Singh et al. 1999) indicates:  “It is very well possible that it may not be feasible to achieve the desired performance parameters without taking an enormous number of samples. This is especially true when a lognormal model is assumed. Therefore, it becomes necessary to find a balance between the choice of performance parameters (error rates, power) and the number of samples needed for hypothesis testing. For example, when more (or less) samples are taken, then the gain (or loss) in levels of performance standards for the various approximate formulas need to be investigated. Keeping some of these practical considerations in mind, the regulators may have to settle for reduced values of performance standards.”</a:t>
            </a:r>
            <a:endParaRPr lang="el-GR">
              <a:latin typeface="Tahoma" pitchFamily="34" charset="0"/>
              <a:cs typeface="Tahoma" pitchFamily="34" charset="0"/>
              <a:sym typeface="Symbol" pitchFamily="18" charset="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noRot="1" noChangeAspect="1" noChangeArrowheads="1" noTextEdit="1"/>
          </p:cNvSpPr>
          <p:nvPr>
            <p:ph type="sldImg"/>
          </p:nvPr>
        </p:nvSpPr>
        <p:spPr>
          <a:xfrm>
            <a:off x="1217613" y="473075"/>
            <a:ext cx="4870450" cy="3652838"/>
          </a:xfrm>
          <a:ln/>
        </p:spPr>
      </p:sp>
      <p:sp>
        <p:nvSpPr>
          <p:cNvPr id="1652739" name="Rectangle 3"/>
          <p:cNvSpPr>
            <a:spLocks noGrp="1" noChangeArrowheads="1"/>
          </p:cNvSpPr>
          <p:nvPr>
            <p:ph type="body" idx="1"/>
          </p:nvPr>
        </p:nvSpPr>
        <p:spPr>
          <a:xfrm>
            <a:off x="974725" y="4476750"/>
            <a:ext cx="5353050" cy="4314825"/>
          </a:xfrm>
          <a:noFill/>
          <a:ln/>
        </p:spPr>
        <p:txBody>
          <a:bodyPr lIns="97180" tIns="48590" rIns="97180" bIns="48590"/>
          <a:lstStyle/>
          <a:p>
            <a:r>
              <a:rPr lang="en-US"/>
              <a:t>Tests can also be divided based on their underlying assumptions.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xfrm>
            <a:off x="4136077" y="9108085"/>
            <a:ext cx="3164752" cy="478765"/>
          </a:xfrm>
          <a:prstGeom prst="rect">
            <a:avLst/>
          </a:prstGeom>
          <a:noFill/>
        </p:spPr>
        <p:txBody>
          <a:bodyPr lIns="95601" tIns="47800" rIns="95601" bIns="47800"/>
          <a:lstStyle/>
          <a:p>
            <a:fld id="{826C4ED9-FACC-489E-9058-D089F4276F20}" type="slidenum">
              <a:rPr lang="en-US"/>
              <a:pPr/>
              <a:t>49</a:t>
            </a:fld>
            <a:endParaRPr lang="en-US"/>
          </a:p>
        </p:txBody>
      </p:sp>
      <p:sp>
        <p:nvSpPr>
          <p:cNvPr id="185347" name="Rectangle 2"/>
          <p:cNvSpPr>
            <a:spLocks noGrp="1" noRot="1" noChangeAspect="1" noChangeArrowheads="1" noTextEdit="1"/>
          </p:cNvSpPr>
          <p:nvPr>
            <p:ph type="sldImg"/>
          </p:nvPr>
        </p:nvSpPr>
        <p:spPr>
          <a:xfrm>
            <a:off x="1522413" y="685800"/>
            <a:ext cx="3622675" cy="2717800"/>
          </a:xfrm>
          <a:ln/>
        </p:spPr>
      </p:sp>
      <p:sp>
        <p:nvSpPr>
          <p:cNvPr id="185348" name="Rectangle 3"/>
          <p:cNvSpPr>
            <a:spLocks noGrp="1" noChangeArrowheads="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xfrm>
            <a:off x="4136077" y="9108085"/>
            <a:ext cx="3164752" cy="478765"/>
          </a:xfrm>
          <a:prstGeom prst="rect">
            <a:avLst/>
          </a:prstGeom>
          <a:noFill/>
        </p:spPr>
        <p:txBody>
          <a:bodyPr lIns="95601" tIns="47800" rIns="95601" bIns="47800"/>
          <a:lstStyle/>
          <a:p>
            <a:fld id="{F0D153DB-D9D3-4C3A-9509-E09449C8B446}" type="slidenum">
              <a:rPr lang="en-US"/>
              <a:pPr/>
              <a:t>50</a:t>
            </a:fld>
            <a:endParaRPr lang="en-US"/>
          </a:p>
        </p:txBody>
      </p:sp>
      <p:sp>
        <p:nvSpPr>
          <p:cNvPr id="189443" name="Rectangle 2"/>
          <p:cNvSpPr>
            <a:spLocks noGrp="1" noRot="1" noChangeAspect="1" noChangeArrowheads="1" noTextEdit="1"/>
          </p:cNvSpPr>
          <p:nvPr>
            <p:ph type="sldImg"/>
          </p:nvPr>
        </p:nvSpPr>
        <p:spPr>
          <a:xfrm>
            <a:off x="1522413" y="685800"/>
            <a:ext cx="3622675" cy="2717800"/>
          </a:xfrm>
          <a:ln/>
        </p:spPr>
      </p:sp>
      <p:sp>
        <p:nvSpPr>
          <p:cNvPr id="189444" name="Rectangle 3"/>
          <p:cNvSpPr>
            <a:spLocks noGrp="1" noChangeArrowheads="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xfrm>
            <a:off x="4136077" y="9108085"/>
            <a:ext cx="3164752" cy="478765"/>
          </a:xfrm>
          <a:prstGeom prst="rect">
            <a:avLst/>
          </a:prstGeom>
          <a:noFill/>
        </p:spPr>
        <p:txBody>
          <a:bodyPr lIns="95601" tIns="47800" rIns="95601" bIns="47800"/>
          <a:lstStyle/>
          <a:p>
            <a:fld id="{23ACDA74-7C16-497B-B93A-5BCA6964CF87}" type="slidenum">
              <a:rPr lang="en-US"/>
              <a:pPr/>
              <a:t>51</a:t>
            </a:fld>
            <a:endParaRPr lang="en-US"/>
          </a:p>
        </p:txBody>
      </p:sp>
      <p:sp>
        <p:nvSpPr>
          <p:cNvPr id="191491" name="Rectangle 2"/>
          <p:cNvSpPr>
            <a:spLocks noGrp="1" noRot="1" noChangeAspect="1" noChangeArrowheads="1" noTextEdit="1"/>
          </p:cNvSpPr>
          <p:nvPr>
            <p:ph type="sldImg"/>
          </p:nvPr>
        </p:nvSpPr>
        <p:spPr>
          <a:xfrm>
            <a:off x="1522413" y="685800"/>
            <a:ext cx="3622675" cy="2717800"/>
          </a:xfrm>
          <a:ln/>
        </p:spPr>
      </p:sp>
      <p:sp>
        <p:nvSpPr>
          <p:cNvPr id="191492" name="Rectangle 3"/>
          <p:cNvSpPr>
            <a:spLocks noGrp="1" noChangeArrowheads="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p:cNvSpPr>
          <p:nvPr>
            <p:ph type="sldImg"/>
          </p:nvPr>
        </p:nvSpPr>
        <p:spPr>
          <a:xfrm>
            <a:off x="1522413" y="685800"/>
            <a:ext cx="3622675" cy="2717800"/>
          </a:xfrm>
          <a:ln/>
        </p:spPr>
      </p:sp>
      <p:sp>
        <p:nvSpPr>
          <p:cNvPr id="218115" name="Notes Placeholder 2"/>
          <p:cNvSpPr>
            <a:spLocks noGrp="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
        <p:nvSpPr>
          <p:cNvPr id="218116" name="Slide Number Placeholder 3"/>
          <p:cNvSpPr>
            <a:spLocks noGrp="1"/>
          </p:cNvSpPr>
          <p:nvPr>
            <p:ph type="sldNum" sz="quarter" idx="5"/>
          </p:nvPr>
        </p:nvSpPr>
        <p:spPr>
          <a:xfrm>
            <a:off x="4136077" y="9108085"/>
            <a:ext cx="3164752" cy="478765"/>
          </a:xfrm>
          <a:prstGeom prst="rect">
            <a:avLst/>
          </a:prstGeom>
          <a:noFill/>
        </p:spPr>
        <p:txBody>
          <a:bodyPr lIns="95601" tIns="47800" rIns="95601" bIns="47800"/>
          <a:lstStyle/>
          <a:p>
            <a:fld id="{000C4F19-B0D9-4353-85B0-8A51F1A68D19}" type="slidenum">
              <a:rPr lang="en-US"/>
              <a:pPr/>
              <a:t>53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Rot="1" noChangeAspect="1" noChangeArrowheads="1" noTextEdit="1"/>
          </p:cNvSpPr>
          <p:nvPr>
            <p:ph type="sldImg"/>
          </p:nvPr>
        </p:nvSpPr>
        <p:spPr>
          <a:xfrm>
            <a:off x="1635125" y="714375"/>
            <a:ext cx="3438525" cy="2578100"/>
          </a:xfrm>
          <a:ln/>
        </p:spPr>
      </p:sp>
      <p:sp>
        <p:nvSpPr>
          <p:cNvPr id="662531" name="Rectangle 3"/>
          <p:cNvSpPr>
            <a:spLocks noGrp="1" noChangeArrowheads="1"/>
          </p:cNvSpPr>
          <p:nvPr>
            <p:ph type="body" idx="1"/>
          </p:nvPr>
        </p:nvSpPr>
        <p:spPr>
          <a:noFill/>
          <a:ln/>
        </p:spPr>
        <p:txBody>
          <a:bodyPr/>
          <a:lstStyle/>
          <a:p>
            <a:pPr>
              <a:lnSpc>
                <a:spcPct val="80000"/>
              </a:lnSpc>
            </a:pPr>
            <a:r>
              <a:rPr lang="en-US" sz="800"/>
              <a:t>Why do we need statistics in environmental assessments?</a:t>
            </a:r>
          </a:p>
          <a:p>
            <a:pPr>
              <a:lnSpc>
                <a:spcPct val="80000"/>
              </a:lnSpc>
            </a:pPr>
            <a:endParaRPr lang="en-US" sz="800"/>
          </a:p>
          <a:p>
            <a:pPr>
              <a:lnSpc>
                <a:spcPct val="80000"/>
              </a:lnSpc>
            </a:pPr>
            <a:r>
              <a:rPr lang="en-US" sz="800"/>
              <a:t>As you are well aware, there is much variability in nature: </a:t>
            </a:r>
          </a:p>
          <a:p>
            <a:pPr lvl="1">
              <a:lnSpc>
                <a:spcPct val="80000"/>
              </a:lnSpc>
              <a:buFontTx/>
              <a:buChar char="•"/>
            </a:pPr>
            <a:r>
              <a:rPr lang="en-US" sz="800"/>
              <a:t> The media in which we find contamination, mostly soil, rock and sediment are naturally heterogeneous, always a mixture of different types and sizes of solid material.</a:t>
            </a:r>
          </a:p>
          <a:p>
            <a:pPr lvl="1">
              <a:lnSpc>
                <a:spcPct val="80000"/>
              </a:lnSpc>
              <a:buFontTx/>
              <a:buChar char="•"/>
            </a:pPr>
            <a:r>
              <a:rPr lang="en-US" sz="800"/>
              <a:t> Hydrologic cycle, i.e. continuous movement of water in air, surface and subsurface, adds additional variability to the distribution of contaminants.  </a:t>
            </a:r>
          </a:p>
          <a:p>
            <a:pPr lvl="1">
              <a:lnSpc>
                <a:spcPct val="80000"/>
              </a:lnSpc>
              <a:buFontTx/>
              <a:buChar char="•"/>
            </a:pPr>
            <a:r>
              <a:rPr lang="en-US" sz="800"/>
              <a:t> In addition, its hard to observe, measure and understand the natural processes that affect chemicals in the environment.  </a:t>
            </a:r>
          </a:p>
          <a:p>
            <a:pPr lvl="1">
              <a:lnSpc>
                <a:spcPct val="80000"/>
              </a:lnSpc>
              <a:buFontTx/>
              <a:buChar char="•"/>
            </a:pPr>
            <a:r>
              <a:rPr lang="en-US" sz="800"/>
              <a:t> Dispersion, dissolution, contaminant transport are at best, only partially known and modeled. </a:t>
            </a:r>
          </a:p>
          <a:p>
            <a:pPr lvl="1">
              <a:lnSpc>
                <a:spcPct val="80000"/>
              </a:lnSpc>
              <a:buFontTx/>
              <a:buChar char="•"/>
            </a:pPr>
            <a:r>
              <a:rPr lang="en-US" sz="800"/>
              <a:t> Nature and the environment are well, naturally variable. (pun intended)</a:t>
            </a:r>
          </a:p>
          <a:p>
            <a:pPr lvl="1">
              <a:lnSpc>
                <a:spcPct val="80000"/>
              </a:lnSpc>
              <a:buFontTx/>
              <a:buChar char="•"/>
            </a:pPr>
            <a:r>
              <a:rPr lang="en-US" sz="800"/>
              <a:t> Also, the samples we collect in the field, and the measurements we conduct in the laboratory are never perfect. </a:t>
            </a:r>
          </a:p>
          <a:p>
            <a:pPr>
              <a:lnSpc>
                <a:spcPct val="80000"/>
              </a:lnSpc>
            </a:pPr>
            <a:endParaRPr lang="en-US" sz="800"/>
          </a:p>
          <a:p>
            <a:pPr>
              <a:lnSpc>
                <a:spcPct val="80000"/>
              </a:lnSpc>
            </a:pPr>
            <a:r>
              <a:rPr lang="en-US" sz="800"/>
              <a:t>The point is that there is much variability and uncertainty inherent in environmental processes.  As a result, our typical site-specific data contain large amounts of unexplainable variations.  So even when we have many samples in a small site, it is hard to exactly predict the level of concentration at an un-sampled location. </a:t>
            </a:r>
          </a:p>
          <a:p>
            <a:pPr>
              <a:lnSpc>
                <a:spcPct val="80000"/>
              </a:lnSpc>
            </a:pPr>
            <a:endParaRPr lang="en-US" sz="800"/>
          </a:p>
          <a:p>
            <a:pPr>
              <a:lnSpc>
                <a:spcPct val="80000"/>
              </a:lnSpc>
            </a:pPr>
            <a:r>
              <a:rPr lang="en-US" sz="800"/>
              <a:t>These uncertainties, although not intrinsic, are due to our limited knowledge. So from our point of view, our collected data have the properties of a random variable. </a:t>
            </a:r>
          </a:p>
          <a:p>
            <a:pPr>
              <a:lnSpc>
                <a:spcPct val="80000"/>
              </a:lnSpc>
            </a:pPr>
            <a:endParaRPr lang="en-US" sz="800"/>
          </a:p>
          <a:p>
            <a:pPr>
              <a:lnSpc>
                <a:spcPct val="80000"/>
              </a:lnSpc>
            </a:pPr>
            <a:r>
              <a:rPr lang="en-US" sz="800"/>
              <a:t>And Statistics is the best and the only techniques to process such random variables.  Mathematics deals with “deterministic” variables, i.e. for a given input there is only one outcome.  Statistics, on the other hand, deals with “random” variables, i.e. for a given input there are multiple outcomes possible.  Each outcome has its own likelihood of occurrence or probability.</a:t>
            </a:r>
          </a:p>
          <a:p>
            <a:pPr>
              <a:lnSpc>
                <a:spcPct val="80000"/>
              </a:lnSpc>
            </a:pPr>
            <a:endParaRPr lang="en-US" sz="800"/>
          </a:p>
          <a:p>
            <a:pPr>
              <a:lnSpc>
                <a:spcPct val="80000"/>
              </a:lnSpc>
            </a:pPr>
            <a:r>
              <a:rPr lang="en-US" sz="800"/>
              <a:t>Statistics provide tools for modeling and analyzing random variables in order to make inferences.  Such inferences allow us to determine whether we have adequate data, whether we have acceptable risks, and whether we have attained our cleanup goals.</a:t>
            </a:r>
          </a:p>
          <a:p>
            <a:pPr>
              <a:lnSpc>
                <a:spcPct val="80000"/>
              </a:lnSpc>
            </a:pPr>
            <a:r>
              <a:rPr lang="en-US" sz="800"/>
              <a:t> </a:t>
            </a:r>
          </a:p>
          <a:p>
            <a:pPr>
              <a:lnSpc>
                <a:spcPct val="80000"/>
              </a:lnSpc>
            </a:pPr>
            <a:r>
              <a:rPr lang="en-US" sz="800"/>
              <a:t>Given the importance of these decisions, we need to love and embrace Statistics. So, let’s describe some common applications of Statistics in environmental site investigations.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p:cNvSpPr>
          <p:nvPr>
            <p:ph type="sldImg"/>
          </p:nvPr>
        </p:nvSpPr>
        <p:spPr>
          <a:xfrm>
            <a:off x="1522413" y="685800"/>
            <a:ext cx="3622675" cy="2717800"/>
          </a:xfrm>
          <a:ln/>
        </p:spPr>
      </p:sp>
      <p:sp>
        <p:nvSpPr>
          <p:cNvPr id="222211" name="Notes Placeholder 2"/>
          <p:cNvSpPr>
            <a:spLocks noGrp="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
        <p:nvSpPr>
          <p:cNvPr id="222212" name="Slide Number Placeholder 3"/>
          <p:cNvSpPr>
            <a:spLocks noGrp="1"/>
          </p:cNvSpPr>
          <p:nvPr>
            <p:ph type="sldNum" sz="quarter" idx="5"/>
          </p:nvPr>
        </p:nvSpPr>
        <p:spPr>
          <a:xfrm>
            <a:off x="4136077" y="9108085"/>
            <a:ext cx="3164752" cy="478765"/>
          </a:xfrm>
          <a:prstGeom prst="rect">
            <a:avLst/>
          </a:prstGeom>
          <a:noFill/>
        </p:spPr>
        <p:txBody>
          <a:bodyPr lIns="95601" tIns="47800" rIns="95601" bIns="47800"/>
          <a:lstStyle/>
          <a:p>
            <a:fld id="{14E1F039-83AC-4958-9ED8-D6EEE6E76F49}" type="slidenum">
              <a:rPr lang="en-US"/>
              <a:pPr/>
              <a:t>54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p:cNvSpPr>
          <p:nvPr>
            <p:ph type="sldImg"/>
          </p:nvPr>
        </p:nvSpPr>
        <p:spPr>
          <a:xfrm>
            <a:off x="1522413" y="685800"/>
            <a:ext cx="3622675" cy="2717800"/>
          </a:xfrm>
          <a:ln/>
        </p:spPr>
      </p:sp>
      <p:sp>
        <p:nvSpPr>
          <p:cNvPr id="226307" name="Notes Placeholder 2"/>
          <p:cNvSpPr>
            <a:spLocks noGrp="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
        <p:nvSpPr>
          <p:cNvPr id="226308" name="Slide Number Placeholder 3"/>
          <p:cNvSpPr>
            <a:spLocks noGrp="1"/>
          </p:cNvSpPr>
          <p:nvPr>
            <p:ph type="sldNum" sz="quarter" idx="5"/>
          </p:nvPr>
        </p:nvSpPr>
        <p:spPr>
          <a:xfrm>
            <a:off x="4136077" y="9108085"/>
            <a:ext cx="3164752" cy="478765"/>
          </a:xfrm>
          <a:prstGeom prst="rect">
            <a:avLst/>
          </a:prstGeom>
          <a:noFill/>
        </p:spPr>
        <p:txBody>
          <a:bodyPr lIns="95601" tIns="47800" rIns="95601" bIns="47800"/>
          <a:lstStyle/>
          <a:p>
            <a:fld id="{28B8E3C7-19F4-4FB0-A743-9888BB1F4F2F}" type="slidenum">
              <a:rPr lang="en-US"/>
              <a:pPr/>
              <a:t>55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p:cNvSpPr>
          <p:nvPr>
            <p:ph type="sldImg"/>
          </p:nvPr>
        </p:nvSpPr>
        <p:spPr>
          <a:xfrm>
            <a:off x="1522413" y="685800"/>
            <a:ext cx="3622675" cy="2717800"/>
          </a:xfrm>
          <a:ln/>
        </p:spPr>
      </p:sp>
      <p:sp>
        <p:nvSpPr>
          <p:cNvPr id="228355" name="Notes Placeholder 2"/>
          <p:cNvSpPr>
            <a:spLocks noGrp="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
        <p:nvSpPr>
          <p:cNvPr id="228356" name="Slide Number Placeholder 3"/>
          <p:cNvSpPr>
            <a:spLocks noGrp="1"/>
          </p:cNvSpPr>
          <p:nvPr>
            <p:ph type="sldNum" sz="quarter" idx="5"/>
          </p:nvPr>
        </p:nvSpPr>
        <p:spPr>
          <a:xfrm>
            <a:off x="4136077" y="9108085"/>
            <a:ext cx="3164752" cy="478765"/>
          </a:xfrm>
          <a:prstGeom prst="rect">
            <a:avLst/>
          </a:prstGeom>
          <a:noFill/>
        </p:spPr>
        <p:txBody>
          <a:bodyPr lIns="95601" tIns="47800" rIns="95601" bIns="47800"/>
          <a:lstStyle/>
          <a:p>
            <a:fld id="{696E4E12-7B05-41F9-B1A4-3C32D51788C0}" type="slidenum">
              <a:rPr lang="en-US"/>
              <a:pPr/>
              <a:t>56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p:cNvSpPr>
          <p:nvPr>
            <p:ph type="sldImg"/>
          </p:nvPr>
        </p:nvSpPr>
        <p:spPr>
          <a:xfrm>
            <a:off x="1522413" y="685800"/>
            <a:ext cx="3622675" cy="2717800"/>
          </a:xfrm>
          <a:ln/>
        </p:spPr>
      </p:sp>
      <p:sp>
        <p:nvSpPr>
          <p:cNvPr id="230403" name="Notes Placeholder 2"/>
          <p:cNvSpPr>
            <a:spLocks noGrp="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
        <p:nvSpPr>
          <p:cNvPr id="230404" name="Slide Number Placeholder 3"/>
          <p:cNvSpPr>
            <a:spLocks noGrp="1"/>
          </p:cNvSpPr>
          <p:nvPr>
            <p:ph type="sldNum" sz="quarter" idx="5"/>
          </p:nvPr>
        </p:nvSpPr>
        <p:spPr>
          <a:xfrm>
            <a:off x="4136077" y="9108085"/>
            <a:ext cx="3164752" cy="478765"/>
          </a:xfrm>
          <a:prstGeom prst="rect">
            <a:avLst/>
          </a:prstGeom>
          <a:noFill/>
        </p:spPr>
        <p:txBody>
          <a:bodyPr lIns="95601" tIns="47800" rIns="95601" bIns="47800"/>
          <a:lstStyle/>
          <a:p>
            <a:fld id="{898CC61C-62BE-40CC-ACB6-FE4800CBA733}" type="slidenum">
              <a:rPr lang="en-US"/>
              <a:pPr/>
              <a:t>57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p:cNvSpPr>
          <p:nvPr>
            <p:ph type="sldImg"/>
          </p:nvPr>
        </p:nvSpPr>
        <p:spPr>
          <a:xfrm>
            <a:off x="1522413" y="685800"/>
            <a:ext cx="3622675" cy="2717800"/>
          </a:xfrm>
          <a:ln/>
        </p:spPr>
      </p:sp>
      <p:sp>
        <p:nvSpPr>
          <p:cNvPr id="232451" name="Notes Placeholder 2"/>
          <p:cNvSpPr>
            <a:spLocks noGrp="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
        <p:nvSpPr>
          <p:cNvPr id="232452" name="Slide Number Placeholder 3"/>
          <p:cNvSpPr>
            <a:spLocks noGrp="1"/>
          </p:cNvSpPr>
          <p:nvPr>
            <p:ph type="sldNum" sz="quarter" idx="5"/>
          </p:nvPr>
        </p:nvSpPr>
        <p:spPr>
          <a:xfrm>
            <a:off x="4136077" y="9108085"/>
            <a:ext cx="3164752" cy="478765"/>
          </a:xfrm>
          <a:prstGeom prst="rect">
            <a:avLst/>
          </a:prstGeom>
          <a:noFill/>
        </p:spPr>
        <p:txBody>
          <a:bodyPr lIns="95601" tIns="47800" rIns="95601" bIns="47800"/>
          <a:lstStyle/>
          <a:p>
            <a:fld id="{54B88649-2B49-40E3-AE23-48C526EBF0AE}" type="slidenum">
              <a:rPr lang="en-US"/>
              <a:pPr/>
              <a:t>58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p:cNvSpPr>
          <p:nvPr>
            <p:ph type="sldImg"/>
          </p:nvPr>
        </p:nvSpPr>
        <p:spPr>
          <a:xfrm>
            <a:off x="1522413" y="685800"/>
            <a:ext cx="3622675" cy="2717800"/>
          </a:xfrm>
          <a:ln/>
        </p:spPr>
      </p:sp>
      <p:sp>
        <p:nvSpPr>
          <p:cNvPr id="234499" name="Notes Placeholder 2"/>
          <p:cNvSpPr>
            <a:spLocks noGrp="1"/>
          </p:cNvSpPr>
          <p:nvPr>
            <p:ph type="body" idx="1"/>
          </p:nvPr>
        </p:nvSpPr>
        <p:spPr>
          <a:noFill/>
          <a:ln w="9525"/>
        </p:spPr>
        <p:txBody>
          <a:bodyPr/>
          <a:lstStyle/>
          <a:p>
            <a:endParaRPr lang="en-US" smtClean="0">
              <a:latin typeface="Times New Roman" pitchFamily="18" charset="0"/>
              <a:ea typeface="ＭＳ Ｐゴシック" pitchFamily="34" charset="-128"/>
            </a:endParaRPr>
          </a:p>
        </p:txBody>
      </p:sp>
      <p:sp>
        <p:nvSpPr>
          <p:cNvPr id="234500" name="Slide Number Placeholder 3"/>
          <p:cNvSpPr>
            <a:spLocks noGrp="1"/>
          </p:cNvSpPr>
          <p:nvPr>
            <p:ph type="sldNum" sz="quarter" idx="5"/>
          </p:nvPr>
        </p:nvSpPr>
        <p:spPr>
          <a:xfrm>
            <a:off x="4136077" y="9108085"/>
            <a:ext cx="3164752" cy="478765"/>
          </a:xfrm>
          <a:prstGeom prst="rect">
            <a:avLst/>
          </a:prstGeom>
          <a:noFill/>
        </p:spPr>
        <p:txBody>
          <a:bodyPr lIns="95601" tIns="47800" rIns="95601" bIns="47800"/>
          <a:lstStyle/>
          <a:p>
            <a:fld id="{85BAA0C8-7D3B-4432-8D36-18E6A0DBAE9C}" type="slidenum">
              <a:rPr lang="en-US"/>
              <a:pPr/>
              <a:t>60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p:spPr>
        <p:txBody>
          <a:bodyPr lIns="96515" tIns="48257" rIns="96515" bIns="48257"/>
          <a:lstStyle/>
          <a:p>
            <a:fld id="{81D901FD-536D-4AB5-B729-9E7B2DE1E62D}" type="slidenum">
              <a:rPr lang="en-US"/>
              <a:pPr/>
              <a:t>62</a:t>
            </a:fld>
            <a:endParaRPr lang="en-US" dirty="0"/>
          </a:p>
        </p:txBody>
      </p:sp>
      <p:sp>
        <p:nvSpPr>
          <p:cNvPr id="37891" name="Rectangle 2"/>
          <p:cNvSpPr>
            <a:spLocks noGrp="1" noRot="1" noChangeAspect="1" noChangeArrowheads="1" noTextEdit="1"/>
          </p:cNvSpPr>
          <p:nvPr>
            <p:ph type="sldImg"/>
          </p:nvPr>
        </p:nvSpPr>
        <p:spPr>
          <a:xfrm>
            <a:off x="1522413" y="685800"/>
            <a:ext cx="3622675" cy="2717800"/>
          </a:xfrm>
          <a:ln/>
        </p:spPr>
      </p:sp>
      <p:sp>
        <p:nvSpPr>
          <p:cNvPr id="37892" name="Rectangle 3"/>
          <p:cNvSpPr>
            <a:spLocks noGrp="1" noChangeArrowheads="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p:spPr>
        <p:txBody>
          <a:bodyPr lIns="96515" tIns="48257" rIns="96515" bIns="48257"/>
          <a:lstStyle/>
          <a:p>
            <a:fld id="{3721C62E-6D68-469D-9E76-EEA3CE9AC9F5}" type="slidenum">
              <a:rPr lang="en-US"/>
              <a:pPr/>
              <a:t>63</a:t>
            </a:fld>
            <a:endParaRPr lang="en-US" dirty="0"/>
          </a:p>
        </p:txBody>
      </p:sp>
      <p:sp>
        <p:nvSpPr>
          <p:cNvPr id="39939" name="Rectangle 2"/>
          <p:cNvSpPr>
            <a:spLocks noGrp="1" noRot="1" noChangeAspect="1" noChangeArrowheads="1" noTextEdit="1"/>
          </p:cNvSpPr>
          <p:nvPr>
            <p:ph type="sldImg"/>
          </p:nvPr>
        </p:nvSpPr>
        <p:spPr>
          <a:xfrm>
            <a:off x="1522413" y="685800"/>
            <a:ext cx="3622675" cy="2717800"/>
          </a:xfrm>
          <a:ln/>
        </p:spPr>
      </p:sp>
      <p:sp>
        <p:nvSpPr>
          <p:cNvPr id="39940" name="Rectangle 3"/>
          <p:cNvSpPr>
            <a:spLocks noGrp="1" noChangeArrowheads="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p:spPr>
        <p:txBody>
          <a:bodyPr lIns="96515" tIns="48257" rIns="96515" bIns="48257"/>
          <a:lstStyle/>
          <a:p>
            <a:fld id="{A1F119ED-7AAA-4689-A19E-7EC268D51620}" type="slidenum">
              <a:rPr lang="en-US"/>
              <a:pPr/>
              <a:t>64</a:t>
            </a:fld>
            <a:endParaRPr lang="en-US" dirty="0"/>
          </a:p>
        </p:txBody>
      </p:sp>
      <p:sp>
        <p:nvSpPr>
          <p:cNvPr id="41987" name="Rectangle 2"/>
          <p:cNvSpPr>
            <a:spLocks noGrp="1" noRot="1" noChangeAspect="1" noChangeArrowheads="1" noTextEdit="1"/>
          </p:cNvSpPr>
          <p:nvPr>
            <p:ph type="sldImg"/>
          </p:nvPr>
        </p:nvSpPr>
        <p:spPr>
          <a:xfrm>
            <a:off x="1522413" y="685800"/>
            <a:ext cx="3622675" cy="2717800"/>
          </a:xfrm>
          <a:ln/>
        </p:spPr>
      </p:sp>
      <p:sp>
        <p:nvSpPr>
          <p:cNvPr id="41988" name="Rectangle 3"/>
          <p:cNvSpPr>
            <a:spLocks noGrp="1" noChangeArrowheads="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522413" y="685800"/>
            <a:ext cx="3622675" cy="2717800"/>
          </a:xfrm>
          <a:ln/>
        </p:spPr>
      </p:sp>
      <p:sp>
        <p:nvSpPr>
          <p:cNvPr id="44035" name="Notes Placeholder 2"/>
          <p:cNvSpPr>
            <a:spLocks noGrp="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
        <p:nvSpPr>
          <p:cNvPr id="4" name="Slide Number Placeholder 3"/>
          <p:cNvSpPr>
            <a:spLocks noGrp="1"/>
          </p:cNvSpPr>
          <p:nvPr>
            <p:ph type="sldNum" sz="quarter" idx="5"/>
          </p:nvPr>
        </p:nvSpPr>
        <p:spPr>
          <a:xfrm>
            <a:off x="4136393" y="9107411"/>
            <a:ext cx="3164417" cy="479425"/>
          </a:xfrm>
          <a:prstGeom prst="rect">
            <a:avLst/>
          </a:prstGeom>
        </p:spPr>
        <p:txBody>
          <a:bodyPr lIns="96515" tIns="48257" rIns="96515" bIns="48257"/>
          <a:lstStyle/>
          <a:p>
            <a:fld id="{C2428223-50DD-4340-93A4-904C92B69039}" type="slidenum">
              <a:rPr lang="en-US"/>
              <a:pPr/>
              <a:t>65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Rot="1" noChangeAspect="1" noChangeArrowheads="1" noTextEdit="1"/>
          </p:cNvSpPr>
          <p:nvPr>
            <p:ph type="sldImg"/>
          </p:nvPr>
        </p:nvSpPr>
        <p:spPr>
          <a:xfrm>
            <a:off x="1522413" y="685800"/>
            <a:ext cx="3622675" cy="2717800"/>
          </a:xfrm>
          <a:ln/>
        </p:spPr>
      </p:sp>
      <p:sp>
        <p:nvSpPr>
          <p:cNvPr id="1012739" name="Rectangle 3"/>
          <p:cNvSpPr>
            <a:spLocks noGrp="1" noChangeArrowheads="1"/>
          </p:cNvSpPr>
          <p:nvPr>
            <p:ph type="body" idx="1"/>
          </p:nvPr>
        </p:nvSpPr>
        <p:spPr/>
        <p:txBody>
          <a:bodyPr/>
          <a:lstStyle/>
          <a:p>
            <a:r>
              <a:rPr lang="en-US"/>
              <a:t>In environmental site investigations, Statistics is used in a variety of problems, such as:</a:t>
            </a:r>
          </a:p>
          <a:p>
            <a:pPr lvl="1">
              <a:buFontTx/>
              <a:buChar char="•"/>
            </a:pPr>
            <a:r>
              <a:rPr lang="en-US"/>
              <a:t> Site Characterization</a:t>
            </a:r>
          </a:p>
          <a:p>
            <a:pPr lvl="1">
              <a:buFontTx/>
              <a:buChar char="•"/>
            </a:pPr>
            <a:r>
              <a:rPr lang="en-US"/>
              <a:t> Sampling Design</a:t>
            </a:r>
          </a:p>
          <a:p>
            <a:pPr lvl="1">
              <a:buFontTx/>
              <a:buChar char="•"/>
            </a:pPr>
            <a:r>
              <a:rPr lang="en-US"/>
              <a:t> Attainment of Cleanup Goals</a:t>
            </a:r>
          </a:p>
          <a:p>
            <a:pPr lvl="1">
              <a:buFontTx/>
              <a:buChar char="•"/>
            </a:pPr>
            <a:r>
              <a:rPr lang="en-US"/>
              <a:t> Risk Assessment</a:t>
            </a:r>
          </a:p>
          <a:p>
            <a:pPr lvl="1">
              <a:buFontTx/>
              <a:buChar char="•"/>
            </a:pPr>
            <a:r>
              <a:rPr lang="en-US"/>
              <a:t> Compliance Monitoring</a:t>
            </a:r>
          </a:p>
          <a:p>
            <a:endParaRPr lang="en-US"/>
          </a:p>
          <a:p>
            <a:r>
              <a:rPr lang="en-US"/>
              <a:t>Let’s explore each of these problems through examples.</a:t>
            </a:r>
          </a:p>
          <a:p>
            <a:endParaRPr lang="en-US"/>
          </a:p>
          <a:p>
            <a:r>
              <a:rPr lang="en-US"/>
              <a:t>Ask participants to share their experiences, when discussing the above problems. </a:t>
            </a:r>
          </a:p>
          <a:p>
            <a:pPr>
              <a:buFontTx/>
              <a:buChar char="•"/>
            </a:pPr>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522413" y="685800"/>
            <a:ext cx="3622675" cy="2717800"/>
          </a:xfrm>
          <a:ln/>
        </p:spPr>
      </p:sp>
      <p:sp>
        <p:nvSpPr>
          <p:cNvPr id="46083" name="Notes Placeholder 2"/>
          <p:cNvSpPr>
            <a:spLocks noGrp="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
        <p:nvSpPr>
          <p:cNvPr id="4" name="Slide Number Placeholder 3"/>
          <p:cNvSpPr>
            <a:spLocks noGrp="1"/>
          </p:cNvSpPr>
          <p:nvPr>
            <p:ph type="sldNum" sz="quarter" idx="5"/>
          </p:nvPr>
        </p:nvSpPr>
        <p:spPr>
          <a:xfrm>
            <a:off x="4136393" y="9107411"/>
            <a:ext cx="3164417" cy="479425"/>
          </a:xfrm>
          <a:prstGeom prst="rect">
            <a:avLst/>
          </a:prstGeom>
        </p:spPr>
        <p:txBody>
          <a:bodyPr lIns="96515" tIns="48257" rIns="96515" bIns="48257"/>
          <a:lstStyle/>
          <a:p>
            <a:fld id="{C153B807-8D70-47FB-9646-4771FE529EDD}" type="slidenum">
              <a:rPr lang="en-US"/>
              <a:pPr/>
              <a:t>66</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xfrm>
            <a:off x="4136393" y="9107411"/>
            <a:ext cx="3164417" cy="479425"/>
          </a:xfrm>
          <a:prstGeom prst="rect">
            <a:avLst/>
          </a:prstGeom>
        </p:spPr>
        <p:txBody>
          <a:bodyPr lIns="96515" tIns="48257" rIns="96515" bIns="48257"/>
          <a:lstStyle/>
          <a:p>
            <a:fld id="{E1AD4396-B2EA-47EA-AB73-E15756E4BCA2}" type="slidenum">
              <a:rPr lang="en-US"/>
              <a:pPr/>
              <a:t>67</a:t>
            </a:fld>
            <a:endParaRPr lang="en-US" dirty="0"/>
          </a:p>
        </p:txBody>
      </p:sp>
      <p:sp>
        <p:nvSpPr>
          <p:cNvPr id="48131" name="Rectangle 2"/>
          <p:cNvSpPr>
            <a:spLocks noChangeArrowheads="1"/>
          </p:cNvSpPr>
          <p:nvPr/>
        </p:nvSpPr>
        <p:spPr bwMode="auto">
          <a:xfrm>
            <a:off x="4138083" y="0"/>
            <a:ext cx="3164417" cy="477761"/>
          </a:xfrm>
          <a:prstGeom prst="rect">
            <a:avLst/>
          </a:prstGeom>
          <a:noFill/>
          <a:ln w="12700">
            <a:noFill/>
            <a:miter lim="800000"/>
            <a:headEnd/>
            <a:tailEnd/>
          </a:ln>
        </p:spPr>
        <p:txBody>
          <a:bodyPr wrap="none" lIns="96515" tIns="48257" rIns="96515" bIns="48257" anchor="ctr"/>
          <a:lstStyle/>
          <a:p>
            <a:endParaRPr lang="en-US" dirty="0"/>
          </a:p>
        </p:txBody>
      </p:sp>
      <p:sp>
        <p:nvSpPr>
          <p:cNvPr id="48132" name="Rectangle 3"/>
          <p:cNvSpPr>
            <a:spLocks noChangeArrowheads="1"/>
          </p:cNvSpPr>
          <p:nvPr/>
        </p:nvSpPr>
        <p:spPr bwMode="auto">
          <a:xfrm>
            <a:off x="4138083" y="9107411"/>
            <a:ext cx="3164417" cy="481089"/>
          </a:xfrm>
          <a:prstGeom prst="rect">
            <a:avLst/>
          </a:prstGeom>
          <a:noFill/>
          <a:ln w="12700">
            <a:noFill/>
            <a:miter lim="800000"/>
            <a:headEnd/>
            <a:tailEnd/>
          </a:ln>
        </p:spPr>
        <p:txBody>
          <a:bodyPr lIns="20107" tIns="0" rIns="20107" bIns="0" anchor="b"/>
          <a:lstStyle/>
          <a:p>
            <a:pPr algn="r">
              <a:spcBef>
                <a:spcPct val="0"/>
              </a:spcBef>
            </a:pPr>
            <a:r>
              <a:rPr lang="en-US" sz="1100" i="1" dirty="0">
                <a:latin typeface="Times New Roman" pitchFamily="18" charset="0"/>
              </a:rPr>
              <a:t>12</a:t>
            </a:r>
          </a:p>
        </p:txBody>
      </p:sp>
      <p:sp>
        <p:nvSpPr>
          <p:cNvPr id="48133" name="Rectangle 4"/>
          <p:cNvSpPr>
            <a:spLocks noChangeArrowheads="1"/>
          </p:cNvSpPr>
          <p:nvPr/>
        </p:nvSpPr>
        <p:spPr bwMode="auto">
          <a:xfrm>
            <a:off x="0" y="9107411"/>
            <a:ext cx="3164417" cy="481089"/>
          </a:xfrm>
          <a:prstGeom prst="rect">
            <a:avLst/>
          </a:prstGeom>
          <a:noFill/>
          <a:ln w="12700">
            <a:noFill/>
            <a:miter lim="800000"/>
            <a:headEnd/>
            <a:tailEnd/>
          </a:ln>
        </p:spPr>
        <p:txBody>
          <a:bodyPr wrap="none" lIns="96515" tIns="48257" rIns="96515" bIns="48257" anchor="ctr"/>
          <a:lstStyle/>
          <a:p>
            <a:endParaRPr lang="en-US" dirty="0"/>
          </a:p>
        </p:txBody>
      </p:sp>
      <p:sp>
        <p:nvSpPr>
          <p:cNvPr id="48134" name="Rectangle 5"/>
          <p:cNvSpPr>
            <a:spLocks noChangeArrowheads="1"/>
          </p:cNvSpPr>
          <p:nvPr/>
        </p:nvSpPr>
        <p:spPr bwMode="auto">
          <a:xfrm>
            <a:off x="0" y="0"/>
            <a:ext cx="3164417" cy="477761"/>
          </a:xfrm>
          <a:prstGeom prst="rect">
            <a:avLst/>
          </a:prstGeom>
          <a:noFill/>
          <a:ln w="12700">
            <a:noFill/>
            <a:miter lim="800000"/>
            <a:headEnd/>
            <a:tailEnd/>
          </a:ln>
        </p:spPr>
        <p:txBody>
          <a:bodyPr wrap="none" lIns="96515" tIns="48257" rIns="96515" bIns="48257" anchor="ctr"/>
          <a:lstStyle/>
          <a:p>
            <a:endParaRPr lang="en-US" dirty="0"/>
          </a:p>
        </p:txBody>
      </p:sp>
      <p:sp>
        <p:nvSpPr>
          <p:cNvPr id="48135" name="Rectangle 6"/>
          <p:cNvSpPr>
            <a:spLocks noGrp="1" noChangeArrowheads="1"/>
          </p:cNvSpPr>
          <p:nvPr>
            <p:ph type="body" idx="1"/>
          </p:nvPr>
        </p:nvSpPr>
        <p:spPr>
          <a:xfrm>
            <a:off x="973667" y="4552873"/>
            <a:ext cx="5355167" cy="4314825"/>
          </a:xfrm>
          <a:noFill/>
          <a:ln/>
        </p:spPr>
        <p:txBody>
          <a:bodyPr lIns="82105" tIns="41891" rIns="82105" bIns="41891"/>
          <a:lstStyle/>
          <a:p>
            <a:pPr defTabSz="809318"/>
            <a:endParaRPr lang="en-US" dirty="0" smtClean="0">
              <a:latin typeface="Times New Roman" pitchFamily="18" charset="0"/>
              <a:ea typeface="ＭＳ Ｐゴシック" pitchFamily="34" charset="-128"/>
            </a:endParaRPr>
          </a:p>
        </p:txBody>
      </p:sp>
      <p:sp>
        <p:nvSpPr>
          <p:cNvPr id="48136" name="Rectangle 7"/>
          <p:cNvSpPr>
            <a:spLocks noGrp="1" noRot="1" noChangeAspect="1" noChangeArrowheads="1" noTextEdit="1"/>
          </p:cNvSpPr>
          <p:nvPr>
            <p:ph type="sldImg"/>
          </p:nvPr>
        </p:nvSpPr>
        <p:spPr>
          <a:xfrm>
            <a:off x="1263650" y="725488"/>
            <a:ext cx="4776788" cy="3582987"/>
          </a:xfrm>
          <a:ln w="12700" cap="flat">
            <a:solidFill>
              <a:schemeClr val="tx1"/>
            </a:solid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522413" y="685800"/>
            <a:ext cx="3622675" cy="2717800"/>
          </a:xfrm>
          <a:ln/>
        </p:spPr>
      </p:sp>
      <p:sp>
        <p:nvSpPr>
          <p:cNvPr id="50179" name="Notes Placeholder 2"/>
          <p:cNvSpPr>
            <a:spLocks noGrp="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
        <p:nvSpPr>
          <p:cNvPr id="4" name="Slide Number Placeholder 3"/>
          <p:cNvSpPr>
            <a:spLocks noGrp="1"/>
          </p:cNvSpPr>
          <p:nvPr>
            <p:ph type="sldNum" sz="quarter" idx="5"/>
          </p:nvPr>
        </p:nvSpPr>
        <p:spPr>
          <a:xfrm>
            <a:off x="4136393" y="9107411"/>
            <a:ext cx="3164417" cy="479425"/>
          </a:xfrm>
          <a:prstGeom prst="rect">
            <a:avLst/>
          </a:prstGeom>
        </p:spPr>
        <p:txBody>
          <a:bodyPr lIns="96515" tIns="48257" rIns="96515" bIns="48257"/>
          <a:lstStyle/>
          <a:p>
            <a:fld id="{15F735AE-2DA4-4D61-B895-A6DB3F34BEFD}" type="slidenum">
              <a:rPr lang="en-US"/>
              <a:pPr/>
              <a:t>68</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p:spPr>
        <p:txBody>
          <a:bodyPr lIns="96515" tIns="48257" rIns="96515" bIns="48257"/>
          <a:lstStyle/>
          <a:p>
            <a:fld id="{AD00FA50-2C18-4C1E-8631-A964CA7A4761}" type="slidenum">
              <a:rPr lang="en-US"/>
              <a:pPr/>
              <a:t>69</a:t>
            </a:fld>
            <a:endParaRPr lang="en-US" dirty="0"/>
          </a:p>
        </p:txBody>
      </p:sp>
      <p:sp>
        <p:nvSpPr>
          <p:cNvPr id="52227" name="Rectangle 2"/>
          <p:cNvSpPr>
            <a:spLocks noGrp="1" noRot="1" noChangeAspect="1" noChangeArrowheads="1" noTextEdit="1"/>
          </p:cNvSpPr>
          <p:nvPr>
            <p:ph type="sldImg"/>
          </p:nvPr>
        </p:nvSpPr>
        <p:spPr>
          <a:xfrm>
            <a:off x="1522413" y="685800"/>
            <a:ext cx="3622675" cy="2717800"/>
          </a:xfrm>
          <a:ln/>
        </p:spPr>
      </p:sp>
      <p:sp>
        <p:nvSpPr>
          <p:cNvPr id="52228" name="Rectangle 3"/>
          <p:cNvSpPr>
            <a:spLocks noGrp="1" noChangeArrowheads="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xfrm>
            <a:off x="4136393" y="9107411"/>
            <a:ext cx="3164417" cy="479425"/>
          </a:xfrm>
          <a:prstGeom prst="rect">
            <a:avLst/>
          </a:prstGeom>
        </p:spPr>
        <p:txBody>
          <a:bodyPr lIns="96515" tIns="48257" rIns="96515" bIns="48257"/>
          <a:lstStyle/>
          <a:p>
            <a:fld id="{4C6C7CAE-D0AD-4830-81BA-6E0999BB90FC}" type="slidenum">
              <a:rPr lang="en-US"/>
              <a:pPr/>
              <a:t>70</a:t>
            </a:fld>
            <a:endParaRPr lang="en-US" dirty="0"/>
          </a:p>
        </p:txBody>
      </p:sp>
      <p:sp>
        <p:nvSpPr>
          <p:cNvPr id="54275" name="Rectangle 2"/>
          <p:cNvSpPr>
            <a:spLocks noChangeArrowheads="1"/>
          </p:cNvSpPr>
          <p:nvPr/>
        </p:nvSpPr>
        <p:spPr bwMode="auto">
          <a:xfrm>
            <a:off x="4139774" y="0"/>
            <a:ext cx="3162726" cy="479425"/>
          </a:xfrm>
          <a:prstGeom prst="rect">
            <a:avLst/>
          </a:prstGeom>
          <a:noFill/>
          <a:ln w="12700">
            <a:noFill/>
            <a:miter lim="800000"/>
            <a:headEnd/>
            <a:tailEnd/>
          </a:ln>
        </p:spPr>
        <p:txBody>
          <a:bodyPr wrap="none" lIns="96515" tIns="48257" rIns="96515" bIns="48257" anchor="ctr"/>
          <a:lstStyle/>
          <a:p>
            <a:endParaRPr lang="en-US" dirty="0"/>
          </a:p>
        </p:txBody>
      </p:sp>
      <p:sp>
        <p:nvSpPr>
          <p:cNvPr id="54276" name="Rectangle 3"/>
          <p:cNvSpPr>
            <a:spLocks noChangeArrowheads="1"/>
          </p:cNvSpPr>
          <p:nvPr/>
        </p:nvSpPr>
        <p:spPr bwMode="auto">
          <a:xfrm>
            <a:off x="4139774" y="9105746"/>
            <a:ext cx="3162726" cy="482754"/>
          </a:xfrm>
          <a:prstGeom prst="rect">
            <a:avLst/>
          </a:prstGeom>
          <a:noFill/>
          <a:ln w="12700">
            <a:noFill/>
            <a:miter lim="800000"/>
            <a:headEnd/>
            <a:tailEnd/>
          </a:ln>
        </p:spPr>
        <p:txBody>
          <a:bodyPr wrap="none" lIns="96515" tIns="48257" rIns="96515" bIns="48257" anchor="ctr"/>
          <a:lstStyle/>
          <a:p>
            <a:endParaRPr lang="en-US" dirty="0"/>
          </a:p>
        </p:txBody>
      </p:sp>
      <p:sp>
        <p:nvSpPr>
          <p:cNvPr id="54277" name="Rectangle 4"/>
          <p:cNvSpPr>
            <a:spLocks noChangeArrowheads="1"/>
          </p:cNvSpPr>
          <p:nvPr/>
        </p:nvSpPr>
        <p:spPr bwMode="auto">
          <a:xfrm>
            <a:off x="0" y="9105746"/>
            <a:ext cx="3162727" cy="482754"/>
          </a:xfrm>
          <a:prstGeom prst="rect">
            <a:avLst/>
          </a:prstGeom>
          <a:noFill/>
          <a:ln w="12700">
            <a:noFill/>
            <a:miter lim="800000"/>
            <a:headEnd/>
            <a:tailEnd/>
          </a:ln>
        </p:spPr>
        <p:txBody>
          <a:bodyPr wrap="none" lIns="96515" tIns="48257" rIns="96515" bIns="48257" anchor="ctr"/>
          <a:lstStyle/>
          <a:p>
            <a:endParaRPr lang="en-US" dirty="0"/>
          </a:p>
        </p:txBody>
      </p:sp>
      <p:sp>
        <p:nvSpPr>
          <p:cNvPr id="54278" name="Rectangle 5"/>
          <p:cNvSpPr>
            <a:spLocks noChangeArrowheads="1"/>
          </p:cNvSpPr>
          <p:nvPr/>
        </p:nvSpPr>
        <p:spPr bwMode="auto">
          <a:xfrm>
            <a:off x="0" y="0"/>
            <a:ext cx="3162727" cy="479425"/>
          </a:xfrm>
          <a:prstGeom prst="rect">
            <a:avLst/>
          </a:prstGeom>
          <a:noFill/>
          <a:ln w="12700">
            <a:noFill/>
            <a:miter lim="800000"/>
            <a:headEnd/>
            <a:tailEnd/>
          </a:ln>
        </p:spPr>
        <p:txBody>
          <a:bodyPr wrap="none" lIns="96515" tIns="48257" rIns="96515" bIns="48257" anchor="ctr"/>
          <a:lstStyle/>
          <a:p>
            <a:endParaRPr lang="en-US" dirty="0"/>
          </a:p>
        </p:txBody>
      </p:sp>
      <p:sp>
        <p:nvSpPr>
          <p:cNvPr id="54279" name="Rectangle 18"/>
          <p:cNvSpPr>
            <a:spLocks noGrp="1" noRot="1" noChangeAspect="1" noChangeArrowheads="1" noTextEdit="1"/>
          </p:cNvSpPr>
          <p:nvPr>
            <p:ph type="sldImg"/>
          </p:nvPr>
        </p:nvSpPr>
        <p:spPr>
          <a:xfrm>
            <a:off x="1522413" y="685800"/>
            <a:ext cx="3622675" cy="2717800"/>
          </a:xfrm>
          <a:ln/>
        </p:spPr>
      </p:sp>
      <p:sp>
        <p:nvSpPr>
          <p:cNvPr id="54280" name="Rectangle 19"/>
          <p:cNvSpPr>
            <a:spLocks noGrp="1" noChangeArrowheads="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522413" y="685800"/>
            <a:ext cx="3622675" cy="2717800"/>
          </a:xfrm>
          <a:ln/>
        </p:spPr>
      </p:sp>
      <p:sp>
        <p:nvSpPr>
          <p:cNvPr id="58371" name="Notes Placeholder 2"/>
          <p:cNvSpPr>
            <a:spLocks noGrp="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
        <p:nvSpPr>
          <p:cNvPr id="4" name="Slide Number Placeholder 3"/>
          <p:cNvSpPr>
            <a:spLocks noGrp="1"/>
          </p:cNvSpPr>
          <p:nvPr>
            <p:ph type="sldNum" sz="quarter" idx="5"/>
          </p:nvPr>
        </p:nvSpPr>
        <p:spPr>
          <a:xfrm>
            <a:off x="4136393" y="9107411"/>
            <a:ext cx="3164417" cy="479425"/>
          </a:xfrm>
          <a:prstGeom prst="rect">
            <a:avLst/>
          </a:prstGeom>
        </p:spPr>
        <p:txBody>
          <a:bodyPr lIns="96515" tIns="48257" rIns="96515" bIns="48257"/>
          <a:lstStyle/>
          <a:p>
            <a:fld id="{27E7CFD8-FA60-4985-A139-441E59AED525}" type="slidenum">
              <a:rPr lang="en-US"/>
              <a:pPr/>
              <a:t>72</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p:cNvSpPr>
          <p:nvPr>
            <p:ph type="sldImg"/>
          </p:nvPr>
        </p:nvSpPr>
        <p:spPr>
          <a:xfrm>
            <a:off x="1522413" y="685800"/>
            <a:ext cx="3622675" cy="2717800"/>
          </a:xfrm>
          <a:ln/>
        </p:spPr>
      </p:sp>
      <p:sp>
        <p:nvSpPr>
          <p:cNvPr id="199683" name="Notes Placeholder 2"/>
          <p:cNvSpPr>
            <a:spLocks noGrp="1"/>
          </p:cNvSpPr>
          <p:nvPr>
            <p:ph type="body" idx="1"/>
          </p:nvPr>
        </p:nvSpPr>
        <p:spPr>
          <a:noFill/>
          <a:ln w="9525"/>
        </p:spPr>
        <p:txBody>
          <a:bodyPr/>
          <a:lstStyle/>
          <a:p>
            <a:endParaRPr lang="en-US" dirty="0" smtClean="0">
              <a:latin typeface="Times New Roman" pitchFamily="18" charset="0"/>
              <a:ea typeface="ＭＳ Ｐゴシック" pitchFamily="34" charset="-128"/>
            </a:endParaRPr>
          </a:p>
        </p:txBody>
      </p:sp>
      <p:sp>
        <p:nvSpPr>
          <p:cNvPr id="199684" name="Slide Number Placeholder 3"/>
          <p:cNvSpPr>
            <a:spLocks noGrp="1"/>
          </p:cNvSpPr>
          <p:nvPr>
            <p:ph type="sldNum" sz="quarter" idx="5"/>
          </p:nvPr>
        </p:nvSpPr>
        <p:spPr>
          <a:xfrm>
            <a:off x="4136393" y="9107411"/>
            <a:ext cx="3164417" cy="479425"/>
          </a:xfrm>
          <a:prstGeom prst="rect">
            <a:avLst/>
          </a:prstGeom>
          <a:noFill/>
        </p:spPr>
        <p:txBody>
          <a:bodyPr lIns="96515" tIns="48257" rIns="96515" bIns="48257"/>
          <a:lstStyle/>
          <a:p>
            <a:fld id="{0353861C-5136-4523-B876-C2658DD5B300}" type="slidenum">
              <a:rPr lang="en-US"/>
              <a:pPr/>
              <a:t>73</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p:spPr>
        <p:txBody>
          <a:bodyPr lIns="96515" tIns="48257" rIns="96515" bIns="48257"/>
          <a:lstStyle/>
          <a:p>
            <a:fld id="{78E0DC3A-AEE5-45ED-A469-73F501B66021}" type="slidenum">
              <a:rPr lang="en-US"/>
              <a:pPr/>
              <a:t>74</a:t>
            </a:fld>
            <a:endParaRPr lang="en-US" dirty="0"/>
          </a:p>
        </p:txBody>
      </p:sp>
      <p:sp>
        <p:nvSpPr>
          <p:cNvPr id="62467" name="Rectangle 2"/>
          <p:cNvSpPr>
            <a:spLocks noGrp="1" noRot="1" noChangeAspect="1" noChangeArrowheads="1" noTextEdit="1"/>
          </p:cNvSpPr>
          <p:nvPr>
            <p:ph type="sldImg"/>
          </p:nvPr>
        </p:nvSpPr>
        <p:spPr>
          <a:xfrm>
            <a:off x="1522413" y="685800"/>
            <a:ext cx="3622675" cy="2717800"/>
          </a:xfrm>
          <a:ln/>
        </p:spPr>
      </p:sp>
      <p:sp>
        <p:nvSpPr>
          <p:cNvPr id="62468" name="Rectangle 3"/>
          <p:cNvSpPr>
            <a:spLocks noGrp="1" noChangeArrowheads="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522413" y="685800"/>
            <a:ext cx="3622675" cy="2717800"/>
          </a:xfrm>
          <a:ln/>
        </p:spPr>
      </p:sp>
      <p:sp>
        <p:nvSpPr>
          <p:cNvPr id="64515" name="Notes Placeholder 2"/>
          <p:cNvSpPr>
            <a:spLocks noGrp="1"/>
          </p:cNvSpPr>
          <p:nvPr>
            <p:ph type="body" idx="1"/>
          </p:nvPr>
        </p:nvSpPr>
        <p:spPr>
          <a:noFill/>
          <a:ln/>
        </p:spPr>
        <p:txBody>
          <a:bodyPr/>
          <a:lstStyle/>
          <a:p>
            <a:endParaRPr lang="en-US" dirty="0" smtClean="0">
              <a:latin typeface="Times New Roman" pitchFamily="18" charset="0"/>
              <a:ea typeface="ＭＳ Ｐゴシック" pitchFamily="34" charset="-128"/>
            </a:endParaRPr>
          </a:p>
        </p:txBody>
      </p:sp>
      <p:sp>
        <p:nvSpPr>
          <p:cNvPr id="4" name="Slide Number Placeholder 3"/>
          <p:cNvSpPr>
            <a:spLocks noGrp="1"/>
          </p:cNvSpPr>
          <p:nvPr>
            <p:ph type="sldNum" sz="quarter" idx="5"/>
          </p:nvPr>
        </p:nvSpPr>
        <p:spPr>
          <a:xfrm>
            <a:off x="4136393" y="9107411"/>
            <a:ext cx="3164417" cy="479425"/>
          </a:xfrm>
          <a:prstGeom prst="rect">
            <a:avLst/>
          </a:prstGeom>
        </p:spPr>
        <p:txBody>
          <a:bodyPr lIns="96515" tIns="48257" rIns="96515" bIns="48257"/>
          <a:lstStyle/>
          <a:p>
            <a:fld id="{E957DE22-D33F-42A3-984D-7470586B683C}" type="slidenum">
              <a:rPr lang="en-US"/>
              <a:pPr/>
              <a:t>75</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p:spPr>
        <p:txBody>
          <a:bodyPr lIns="96515" tIns="48257" rIns="96515" bIns="48257"/>
          <a:lstStyle/>
          <a:p>
            <a:fld id="{71A14CFC-7A51-4C18-8C2E-147E7A4BC26E}" type="slidenum">
              <a:rPr lang="en-US"/>
              <a:pPr/>
              <a:t>76</a:t>
            </a:fld>
            <a:endParaRPr lang="en-US"/>
          </a:p>
        </p:txBody>
      </p:sp>
      <p:sp>
        <p:nvSpPr>
          <p:cNvPr id="68611" name="Rectangle 2"/>
          <p:cNvSpPr>
            <a:spLocks noGrp="1" noRot="1" noChangeAspect="1" noChangeArrowheads="1" noTextEdit="1"/>
          </p:cNvSpPr>
          <p:nvPr>
            <p:ph type="sldImg"/>
          </p:nvPr>
        </p:nvSpPr>
        <p:spPr>
          <a:xfrm>
            <a:off x="1522413" y="685800"/>
            <a:ext cx="3622675" cy="2717800"/>
          </a:xfrm>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370" name="Rectangle 2"/>
          <p:cNvSpPr>
            <a:spLocks noGrp="1" noRot="1" noChangeAspect="1" noChangeArrowheads="1" noTextEdit="1"/>
          </p:cNvSpPr>
          <p:nvPr>
            <p:ph type="sldImg"/>
          </p:nvPr>
        </p:nvSpPr>
        <p:spPr>
          <a:xfrm>
            <a:off x="1522413" y="685800"/>
            <a:ext cx="3622675" cy="2717800"/>
          </a:xfrm>
          <a:ln/>
        </p:spPr>
      </p:sp>
      <p:sp>
        <p:nvSpPr>
          <p:cNvPr id="1722371" name="Rectangle 3"/>
          <p:cNvSpPr>
            <a:spLocks noGrp="1" noChangeArrowheads="1"/>
          </p:cNvSpPr>
          <p:nvPr>
            <p:ph type="body" idx="1"/>
          </p:nvPr>
        </p:nvSpPr>
        <p:spPr/>
        <p:txBody>
          <a:bodyPr/>
          <a:lstStyle/>
          <a:p>
            <a:r>
              <a:rPr lang="en-US"/>
              <a:t>So far we have investigated the common statistical procedures used in environmental applications, including:</a:t>
            </a:r>
          </a:p>
          <a:p>
            <a:r>
              <a:rPr lang="en-US"/>
              <a:t>Exploratory Tools, such as</a:t>
            </a:r>
          </a:p>
          <a:p>
            <a:pPr lvl="1"/>
            <a:r>
              <a:rPr lang="en-US"/>
              <a:t>Descriptive Statistics: mean, standard deviation</a:t>
            </a:r>
          </a:p>
          <a:p>
            <a:pPr lvl="1"/>
            <a:r>
              <a:rPr lang="en-US"/>
              <a:t>Graphic Tools: Histogram, box plot, probability plots</a:t>
            </a:r>
          </a:p>
          <a:p>
            <a:r>
              <a:rPr lang="en-US"/>
              <a:t>Comparative Tools, such as</a:t>
            </a:r>
          </a:p>
          <a:p>
            <a:pPr lvl="1"/>
            <a:r>
              <a:rPr lang="en-US"/>
              <a:t>Two sample tests</a:t>
            </a:r>
          </a:p>
          <a:p>
            <a:endParaRPr lang="en-US"/>
          </a:p>
          <a:p>
            <a:r>
              <a:rPr lang="en-US"/>
              <a:t>However, there are many more advanced statistical techniques that are used in </a:t>
            </a:r>
          </a:p>
          <a:p>
            <a:r>
              <a:rPr lang="en-US"/>
              <a:t>Environmental applications, such as</a:t>
            </a:r>
          </a:p>
          <a:p>
            <a:r>
              <a:rPr lang="en-US"/>
              <a:t>Analysis of Variance (ANOVA)</a:t>
            </a:r>
          </a:p>
          <a:p>
            <a:r>
              <a:rPr lang="en-US"/>
              <a:t>Correlation (Multivariate) Tools, such as</a:t>
            </a:r>
          </a:p>
          <a:p>
            <a:pPr lvl="1"/>
            <a:r>
              <a:rPr lang="en-US"/>
              <a:t>Regression Analysis</a:t>
            </a:r>
          </a:p>
          <a:p>
            <a:pPr lvl="1"/>
            <a:r>
              <a:rPr lang="en-US"/>
              <a:t>Principle Component Analysis</a:t>
            </a:r>
          </a:p>
          <a:p>
            <a:r>
              <a:rPr lang="en-US"/>
              <a:t>Spatial Tools, such as Geostatistics</a:t>
            </a:r>
          </a:p>
          <a:p>
            <a:endParaRPr lang="en-US"/>
          </a:p>
          <a:p>
            <a:r>
              <a:rPr lang="en-US"/>
              <a:t>Full discussions of these techniques are beyond the scope of this course, however, I will try to highlight some of them through an example.</a:t>
            </a:r>
          </a:p>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p:spPr>
        <p:txBody>
          <a:bodyPr lIns="96515" tIns="48257" rIns="96515" bIns="48257"/>
          <a:lstStyle/>
          <a:p>
            <a:fld id="{71A14CFC-7A51-4C18-8C2E-147E7A4BC26E}" type="slidenum">
              <a:rPr lang="en-US"/>
              <a:pPr/>
              <a:t>77</a:t>
            </a:fld>
            <a:endParaRPr lang="en-US"/>
          </a:p>
        </p:txBody>
      </p:sp>
      <p:sp>
        <p:nvSpPr>
          <p:cNvPr id="68611" name="Rectangle 2"/>
          <p:cNvSpPr>
            <a:spLocks noGrp="1" noRot="1" noChangeAspect="1" noChangeArrowheads="1" noTextEdit="1"/>
          </p:cNvSpPr>
          <p:nvPr>
            <p:ph type="sldImg"/>
          </p:nvPr>
        </p:nvSpPr>
        <p:spPr>
          <a:xfrm>
            <a:off x="1522413" y="685800"/>
            <a:ext cx="3622675" cy="2717800"/>
          </a:xfrm>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522413" y="685800"/>
            <a:ext cx="3622675" cy="2717800"/>
          </a:xfrm>
          <a:ln/>
        </p:spPr>
      </p:sp>
      <p:sp>
        <p:nvSpPr>
          <p:cNvPr id="70659" name="Notes Placeholder 2"/>
          <p:cNvSpPr>
            <a:spLocks noGrp="1"/>
          </p:cNvSpPr>
          <p:nvPr>
            <p:ph type="body" idx="1"/>
          </p:nvPr>
        </p:nvSpPr>
        <p:spPr>
          <a:noFill/>
          <a:ln/>
        </p:spPr>
        <p:txBody>
          <a:bodyPr/>
          <a:lstStyle/>
          <a:p>
            <a:endParaRPr lang="en-US" smtClean="0">
              <a:latin typeface="Times New Roman" pitchFamily="18" charset="0"/>
              <a:ea typeface="ＭＳ Ｐゴシック" pitchFamily="34" charset="-128"/>
            </a:endParaRPr>
          </a:p>
        </p:txBody>
      </p:sp>
      <p:sp>
        <p:nvSpPr>
          <p:cNvPr id="4" name="Slide Number Placeholder 3"/>
          <p:cNvSpPr>
            <a:spLocks noGrp="1"/>
          </p:cNvSpPr>
          <p:nvPr>
            <p:ph type="sldNum" sz="quarter" idx="5"/>
          </p:nvPr>
        </p:nvSpPr>
        <p:spPr>
          <a:xfrm>
            <a:off x="4136393" y="9107411"/>
            <a:ext cx="3164417" cy="479425"/>
          </a:xfrm>
          <a:prstGeom prst="rect">
            <a:avLst/>
          </a:prstGeom>
        </p:spPr>
        <p:txBody>
          <a:bodyPr lIns="96515" tIns="48257" rIns="96515" bIns="48257"/>
          <a:lstStyle/>
          <a:p>
            <a:fld id="{6F82859F-729F-420D-ADD3-4446FA0AC4D1}" type="slidenum">
              <a:rPr lang="en-US"/>
              <a:pPr/>
              <a:t>78</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522413" y="685800"/>
            <a:ext cx="3622675" cy="2717800"/>
          </a:xfrm>
          <a:ln/>
        </p:spPr>
      </p:sp>
      <p:sp>
        <p:nvSpPr>
          <p:cNvPr id="72707" name="Notes Placeholder 2"/>
          <p:cNvSpPr>
            <a:spLocks noGrp="1"/>
          </p:cNvSpPr>
          <p:nvPr>
            <p:ph type="body" idx="1"/>
          </p:nvPr>
        </p:nvSpPr>
        <p:spPr>
          <a:noFill/>
          <a:ln/>
        </p:spPr>
        <p:txBody>
          <a:bodyPr/>
          <a:lstStyle/>
          <a:p>
            <a:endParaRPr lang="en-US" smtClean="0">
              <a:latin typeface="Times New Roman" pitchFamily="18" charset="0"/>
              <a:ea typeface="ＭＳ Ｐゴシック" pitchFamily="34" charset="-128"/>
            </a:endParaRPr>
          </a:p>
        </p:txBody>
      </p:sp>
      <p:sp>
        <p:nvSpPr>
          <p:cNvPr id="4" name="Slide Number Placeholder 3"/>
          <p:cNvSpPr>
            <a:spLocks noGrp="1"/>
          </p:cNvSpPr>
          <p:nvPr>
            <p:ph type="sldNum" sz="quarter" idx="5"/>
          </p:nvPr>
        </p:nvSpPr>
        <p:spPr>
          <a:xfrm>
            <a:off x="4136393" y="9107411"/>
            <a:ext cx="3164417" cy="479425"/>
          </a:xfrm>
          <a:prstGeom prst="rect">
            <a:avLst/>
          </a:prstGeom>
        </p:spPr>
        <p:txBody>
          <a:bodyPr lIns="96515" tIns="48257" rIns="96515" bIns="48257"/>
          <a:lstStyle/>
          <a:p>
            <a:fld id="{1B7EF911-593E-4A02-B02E-78F950804CC6}" type="slidenum">
              <a:rPr lang="en-US"/>
              <a:pPr/>
              <a:t>79</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522413" y="685800"/>
            <a:ext cx="3622675" cy="2717800"/>
          </a:xfrm>
          <a:ln/>
        </p:spPr>
      </p:sp>
      <p:sp>
        <p:nvSpPr>
          <p:cNvPr id="74755" name="Notes Placeholder 2"/>
          <p:cNvSpPr>
            <a:spLocks noGrp="1"/>
          </p:cNvSpPr>
          <p:nvPr>
            <p:ph type="body" idx="1"/>
          </p:nvPr>
        </p:nvSpPr>
        <p:spPr>
          <a:noFill/>
          <a:ln/>
        </p:spPr>
        <p:txBody>
          <a:bodyPr/>
          <a:lstStyle/>
          <a:p>
            <a:endParaRPr lang="en-US" smtClean="0">
              <a:latin typeface="Times New Roman" pitchFamily="18" charset="0"/>
              <a:ea typeface="ＭＳ Ｐゴシック" pitchFamily="34" charset="-128"/>
            </a:endParaRPr>
          </a:p>
        </p:txBody>
      </p:sp>
      <p:sp>
        <p:nvSpPr>
          <p:cNvPr id="4" name="Slide Number Placeholder 3"/>
          <p:cNvSpPr>
            <a:spLocks noGrp="1"/>
          </p:cNvSpPr>
          <p:nvPr>
            <p:ph type="sldNum" sz="quarter" idx="5"/>
          </p:nvPr>
        </p:nvSpPr>
        <p:spPr>
          <a:xfrm>
            <a:off x="4136393" y="9107411"/>
            <a:ext cx="3164417" cy="479425"/>
          </a:xfrm>
          <a:prstGeom prst="rect">
            <a:avLst/>
          </a:prstGeom>
        </p:spPr>
        <p:txBody>
          <a:bodyPr lIns="96515" tIns="48257" rIns="96515" bIns="48257"/>
          <a:lstStyle/>
          <a:p>
            <a:fld id="{DEE36D33-E33C-4B0E-B6BE-2B96769A4E6A}" type="slidenum">
              <a:rPr lang="en-US"/>
              <a:pPr/>
              <a:t>80</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522413" y="685800"/>
            <a:ext cx="3622675" cy="2717800"/>
          </a:xfrm>
          <a:ln/>
        </p:spPr>
      </p:sp>
      <p:sp>
        <p:nvSpPr>
          <p:cNvPr id="76803" name="Notes Placeholder 2"/>
          <p:cNvSpPr>
            <a:spLocks noGrp="1"/>
          </p:cNvSpPr>
          <p:nvPr>
            <p:ph type="body" idx="1"/>
          </p:nvPr>
        </p:nvSpPr>
        <p:spPr>
          <a:noFill/>
          <a:ln/>
        </p:spPr>
        <p:txBody>
          <a:bodyPr/>
          <a:lstStyle/>
          <a:p>
            <a:endParaRPr lang="en-US" smtClean="0">
              <a:latin typeface="Times New Roman" pitchFamily="18" charset="0"/>
              <a:ea typeface="ＭＳ Ｐゴシック" pitchFamily="34" charset="-128"/>
            </a:endParaRPr>
          </a:p>
        </p:txBody>
      </p:sp>
      <p:sp>
        <p:nvSpPr>
          <p:cNvPr id="4" name="Slide Number Placeholder 3"/>
          <p:cNvSpPr>
            <a:spLocks noGrp="1"/>
          </p:cNvSpPr>
          <p:nvPr>
            <p:ph type="sldNum" sz="quarter" idx="5"/>
          </p:nvPr>
        </p:nvSpPr>
        <p:spPr>
          <a:xfrm>
            <a:off x="4136393" y="9107411"/>
            <a:ext cx="3164417" cy="479425"/>
          </a:xfrm>
          <a:prstGeom prst="rect">
            <a:avLst/>
          </a:prstGeom>
        </p:spPr>
        <p:txBody>
          <a:bodyPr lIns="96515" tIns="48257" rIns="96515" bIns="48257"/>
          <a:lstStyle/>
          <a:p>
            <a:fld id="{7E139532-C3E3-4C56-9C29-F53C0EA260FE}" type="slidenum">
              <a:rPr lang="en-US"/>
              <a:pPr/>
              <a:t>81</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Rot="1" noChangeAspect="1" noChangeArrowheads="1" noTextEdit="1"/>
          </p:cNvSpPr>
          <p:nvPr>
            <p:ph type="sldImg"/>
          </p:nvPr>
        </p:nvSpPr>
        <p:spPr>
          <a:xfrm>
            <a:off x="1522413" y="685800"/>
            <a:ext cx="3622675" cy="2717800"/>
          </a:xfrm>
          <a:ln/>
        </p:spPr>
      </p:sp>
      <p:sp>
        <p:nvSpPr>
          <p:cNvPr id="974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2413" y="685800"/>
            <a:ext cx="3622675" cy="27178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318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6" name="Rectangle 2"/>
          <p:cNvSpPr>
            <a:spLocks noGrp="1" noRot="1" noChangeAspect="1" noChangeArrowheads="1" noTextEdit="1"/>
          </p:cNvSpPr>
          <p:nvPr>
            <p:ph type="sldImg"/>
          </p:nvPr>
        </p:nvSpPr>
        <p:spPr>
          <a:xfrm>
            <a:off x="1522413" y="685800"/>
            <a:ext cx="3622675" cy="2717800"/>
          </a:xfrm>
          <a:ln/>
        </p:spPr>
      </p:sp>
      <p:sp>
        <p:nvSpPr>
          <p:cNvPr id="1649667" name="Rectangle 3"/>
          <p:cNvSpPr>
            <a:spLocks noGrp="1" noChangeArrowheads="1"/>
          </p:cNvSpPr>
          <p:nvPr>
            <p:ph type="body" idx="1"/>
          </p:nvPr>
        </p:nvSpPr>
        <p:spPr/>
        <p:txBody>
          <a:bodyPr/>
          <a:lstStyle/>
          <a:p>
            <a:r>
              <a:rPr lang="en-US"/>
              <a:t>In most instances, judgmental (biased) data collected in environmental applications are inconsistent with basic assumptions of a typical statistical analysis.  </a:t>
            </a:r>
          </a:p>
          <a:p>
            <a:endParaRPr lang="en-US"/>
          </a:p>
          <a:p>
            <a:r>
              <a:rPr lang="en-US"/>
              <a:t>Therefore, prior to the use of any statistical procedure, the impacts of judgmental data must be assessed in order to avoid unreliable and/or inconclusive results.</a:t>
            </a:r>
          </a:p>
          <a:p>
            <a:endParaRPr lang="en-US"/>
          </a:p>
          <a:p>
            <a:r>
              <a:rPr lang="en-US"/>
              <a:t>Open discussions about such problems, such as site data sets that are much larger than the background data sets leading to false positives….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p:cNvSpPr>
          <p:nvPr>
            <p:ph type="sldImg"/>
          </p:nvPr>
        </p:nvSpPr>
        <p:spPr bwMode="auto">
          <a:xfrm>
            <a:off x="1636713" y="711200"/>
            <a:ext cx="3444875" cy="2584450"/>
          </a:xfrm>
          <a:prstGeom prst="rect">
            <a:avLst/>
          </a:prstGeom>
          <a:noFill/>
        </p:spPr>
      </p:sp>
      <p:sp>
        <p:nvSpPr>
          <p:cNvPr id="445443" name="Rectangle 3"/>
          <p:cNvSpPr>
            <a:spLocks noGrp="1" noChangeArrowheads="1"/>
          </p:cNvSpPr>
          <p:nvPr>
            <p:ph type="body" idx="1"/>
          </p:nvPr>
        </p:nvSpPr>
        <p:spPr bwMode="auto">
          <a:xfrm>
            <a:off x="711200" y="3783013"/>
            <a:ext cx="5765800" cy="4602162"/>
          </a:xfrm>
          <a:prstGeom prst="rect">
            <a:avLst/>
          </a:prstGeom>
          <a:noFill/>
          <a:ln w="12700">
            <a:miter lim="800000"/>
            <a:headEnd type="none" w="sm" len="sm"/>
            <a:tailEnd type="none" w="sm" len="sm"/>
          </a:ln>
        </p:spPr>
        <p:txBody>
          <a:bodyPr lIns="94714" tIns="47357" rIns="94714" bIns="47357"/>
          <a:lstStyle/>
          <a:p>
            <a:pPr>
              <a:lnSpc>
                <a:spcPct val="80000"/>
              </a:lnSpc>
            </a:pPr>
            <a:r>
              <a:rPr lang="en-US" sz="900"/>
              <a:t>A Random Variable can acquire more than one value under a given condition. This can be due to either natural variability or uncertainty.  </a:t>
            </a:r>
          </a:p>
          <a:p>
            <a:pPr>
              <a:lnSpc>
                <a:spcPct val="80000"/>
              </a:lnSpc>
            </a:pPr>
            <a:endParaRPr lang="en-US" sz="900"/>
          </a:p>
          <a:p>
            <a:pPr>
              <a:lnSpc>
                <a:spcPct val="80000"/>
              </a:lnSpc>
            </a:pPr>
            <a:r>
              <a:rPr lang="en-US" sz="900"/>
              <a:t>An example of natural variability is the range of metal background concentrations in soil. Uncertainty, on the other hand, is mainly driven by the limits of our knowledge.  For example, estimate of concentration at an un-sampled location contains uncertainty.  </a:t>
            </a:r>
          </a:p>
          <a:p>
            <a:pPr>
              <a:lnSpc>
                <a:spcPct val="80000"/>
              </a:lnSpc>
            </a:pPr>
            <a:endParaRPr lang="en-US" sz="900"/>
          </a:p>
          <a:p>
            <a:pPr>
              <a:lnSpc>
                <a:spcPct val="80000"/>
              </a:lnSpc>
            </a:pPr>
            <a:r>
              <a:rPr lang="en-US" sz="900"/>
              <a:t>Uncertainty can be reduced with increased knowledge, such as additional sampling. However, “Variability” cannot be reduced with increased sampling; it simply gets better defined with more samples.</a:t>
            </a:r>
          </a:p>
          <a:p>
            <a:pPr>
              <a:lnSpc>
                <a:spcPct val="80000"/>
              </a:lnSpc>
            </a:pPr>
            <a:endParaRPr lang="en-US" sz="900"/>
          </a:p>
          <a:p>
            <a:pPr>
              <a:lnSpc>
                <a:spcPct val="80000"/>
              </a:lnSpc>
            </a:pPr>
            <a:r>
              <a:rPr lang="en-US" sz="900"/>
              <a:t>As we collect more information about a particular random variable, such as soil concentration, we find that the variable has a certain range of values, from a minimum to a maximum, and that some values will occur more often, and some less often.</a:t>
            </a:r>
          </a:p>
          <a:p>
            <a:pPr>
              <a:lnSpc>
                <a:spcPct val="80000"/>
              </a:lnSpc>
            </a:pPr>
            <a:r>
              <a:rPr lang="en-US" sz="900"/>
              <a:t>  </a:t>
            </a:r>
          </a:p>
          <a:p>
            <a:pPr>
              <a:lnSpc>
                <a:spcPct val="80000"/>
              </a:lnSpc>
            </a:pPr>
            <a:r>
              <a:rPr lang="en-US" sz="900"/>
              <a:t>The total set of all possible values of a random variable is referred to as its Population.  For example, when we are measuring height of students in a given high school, the population is the collection of the heights of all students in that high school.</a:t>
            </a:r>
          </a:p>
          <a:p>
            <a:pPr>
              <a:lnSpc>
                <a:spcPct val="80000"/>
              </a:lnSpc>
            </a:pPr>
            <a:endParaRPr lang="en-US" sz="900"/>
          </a:p>
          <a:p>
            <a:pPr>
              <a:lnSpc>
                <a:spcPct val="80000"/>
              </a:lnSpc>
            </a:pPr>
            <a:r>
              <a:rPr lang="en-US" sz="900"/>
              <a:t>A random variable is modeled by its Distribution.  Distribution defines the likelihood of occurrence of each outcome of the random variable.  The simplest distribution involves only two possible outcomes, a binary distribution, such as head-or-tail or a 50-50 chance.  Dice has 6 outcomes, each with 1/6 likelihood to occur.  </a:t>
            </a:r>
          </a:p>
          <a:p>
            <a:pPr>
              <a:lnSpc>
                <a:spcPct val="80000"/>
              </a:lnSpc>
            </a:pPr>
            <a:endParaRPr lang="en-US" sz="900"/>
          </a:p>
          <a:p>
            <a:pPr>
              <a:lnSpc>
                <a:spcPct val="80000"/>
              </a:lnSpc>
            </a:pPr>
            <a:r>
              <a:rPr lang="en-US" sz="900"/>
              <a:t>As the number of our outcomes increases, we use histograms, as shown on the left.  In this example, the random variable has 11 outcome intervals or “bins”. The height of each bar corresponds with how many occurrences are within a certain interval.</a:t>
            </a:r>
          </a:p>
          <a:p>
            <a:pPr>
              <a:lnSpc>
                <a:spcPct val="80000"/>
              </a:lnSpc>
            </a:pPr>
            <a:r>
              <a:rPr lang="en-US" sz="900"/>
              <a:t>   </a:t>
            </a:r>
          </a:p>
          <a:p>
            <a:pPr>
              <a:lnSpc>
                <a:spcPct val="80000"/>
              </a:lnSpc>
            </a:pPr>
            <a:r>
              <a:rPr lang="en-US" sz="900"/>
              <a:t>The histogram is a </a:t>
            </a:r>
            <a:r>
              <a:rPr lang="en-US" sz="900" u="sng"/>
              <a:t>discrete</a:t>
            </a:r>
            <a:r>
              <a:rPr lang="en-US" sz="900"/>
              <a:t> probability distribution function/model, as it models the distribution of a random variable, organized into discrete intervals.   This function is sometimes referred to as the “probability mass function.” </a:t>
            </a:r>
          </a:p>
          <a:p>
            <a:pPr>
              <a:lnSpc>
                <a:spcPct val="80000"/>
              </a:lnSpc>
            </a:pPr>
            <a:endParaRPr lang="en-US" sz="900"/>
          </a:p>
          <a:p>
            <a:pPr>
              <a:lnSpc>
                <a:spcPct val="80000"/>
              </a:lnSpc>
            </a:pPr>
            <a:r>
              <a:rPr lang="en-US" sz="900"/>
              <a:t>A </a:t>
            </a:r>
            <a:r>
              <a:rPr lang="en-US" sz="900" u="sng"/>
              <a:t>continuous</a:t>
            </a:r>
            <a:r>
              <a:rPr lang="en-US" sz="900"/>
              <a:t> probability function model portrays the same information, but assumes that there are infinite number of outcomes, rather than discrete intervals.  This function is sometimes referred to as the “probability density function.”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Rot="1" noChangeAspect="1" noChangeArrowheads="1"/>
          </p:cNvSpPr>
          <p:nvPr>
            <p:ph type="sldImg"/>
          </p:nvPr>
        </p:nvSpPr>
        <p:spPr bwMode="auto">
          <a:xfrm>
            <a:off x="1636713" y="711200"/>
            <a:ext cx="3444875" cy="2584450"/>
          </a:xfrm>
          <a:prstGeom prst="rect">
            <a:avLst/>
          </a:prstGeom>
          <a:noFill/>
        </p:spPr>
      </p:sp>
      <p:sp>
        <p:nvSpPr>
          <p:cNvPr id="449539" name="Rectangle 3"/>
          <p:cNvSpPr>
            <a:spLocks noGrp="1" noChangeArrowheads="1"/>
          </p:cNvSpPr>
          <p:nvPr>
            <p:ph type="body" idx="1"/>
          </p:nvPr>
        </p:nvSpPr>
        <p:spPr bwMode="auto">
          <a:xfrm>
            <a:off x="787400" y="3871913"/>
            <a:ext cx="5626100" cy="4322762"/>
          </a:xfrm>
          <a:prstGeom prst="rect">
            <a:avLst/>
          </a:prstGeom>
          <a:noFill/>
          <a:ln w="12700">
            <a:miter lim="800000"/>
            <a:headEnd type="none" w="sm" len="sm"/>
            <a:tailEnd type="none" w="sm" len="sm"/>
          </a:ln>
        </p:spPr>
        <p:txBody>
          <a:bodyPr lIns="94714" tIns="47357" rIns="94714" bIns="47357"/>
          <a:lstStyle/>
          <a:p>
            <a:pPr>
              <a:lnSpc>
                <a:spcPct val="80000"/>
              </a:lnSpc>
            </a:pPr>
            <a:r>
              <a:rPr lang="en-US" sz="900"/>
              <a:t>There are many mathematical functions that can be used to model a continuous distribution or discrete distribution function.  The most common probability density function is the </a:t>
            </a:r>
            <a:r>
              <a:rPr lang="en-US" sz="900" u="sng"/>
              <a:t>“normal”, or Gaussian</a:t>
            </a:r>
            <a:r>
              <a:rPr lang="en-US" sz="900"/>
              <a:t> distribution shown on top here.  This distribution describes a “bell-shape” distribution that is symmetrically distributed about a central point, or average.  This distribution is named after the German scientist </a:t>
            </a:r>
            <a:r>
              <a:rPr lang="en-US" sz="900" i="1"/>
              <a:t>Carl Friedrich Gauss</a:t>
            </a:r>
            <a:r>
              <a:rPr lang="en-US" sz="900"/>
              <a:t> (1777-1855).  Until few years ago, Gauss’s portrait adorned the face of the 10 Deutschmark bills.  So you can see the importance the German give to this genius.</a:t>
            </a:r>
          </a:p>
          <a:p>
            <a:pPr>
              <a:lnSpc>
                <a:spcPct val="80000"/>
              </a:lnSpc>
            </a:pPr>
            <a:endParaRPr lang="en-US" sz="900"/>
          </a:p>
          <a:p>
            <a:pPr>
              <a:lnSpc>
                <a:spcPct val="80000"/>
              </a:lnSpc>
            </a:pPr>
            <a:r>
              <a:rPr lang="en-US" sz="900"/>
              <a:t>The importance of the normal distribution is attributed to the “Central Limit Theory,” which states that any sum of random variables has a tendency to normal distribution </a:t>
            </a:r>
            <a:r>
              <a:rPr lang="en-US" sz="900" u="sng"/>
              <a:t>regardless</a:t>
            </a:r>
            <a:r>
              <a:rPr lang="en-US" sz="900"/>
              <a:t> of the distribution of the constituent variables.</a:t>
            </a:r>
          </a:p>
          <a:p>
            <a:pPr>
              <a:lnSpc>
                <a:spcPct val="80000"/>
              </a:lnSpc>
            </a:pPr>
            <a:endParaRPr lang="en-US" sz="900"/>
          </a:p>
          <a:p>
            <a:pPr>
              <a:lnSpc>
                <a:spcPct val="80000"/>
              </a:lnSpc>
            </a:pPr>
            <a:r>
              <a:rPr lang="en-US" sz="900" u="sng"/>
              <a:t>Important example</a:t>
            </a:r>
            <a:r>
              <a:rPr lang="en-US" sz="900"/>
              <a:t>: “Average” or “mean” concentration is the sum of measured concentrations divided by the number of measurements.  This “average” has a tendency to normality even when the individual concentrations have skewed (asymmetric) distribution.      </a:t>
            </a:r>
          </a:p>
          <a:p>
            <a:pPr>
              <a:lnSpc>
                <a:spcPct val="80000"/>
              </a:lnSpc>
            </a:pPr>
            <a:endParaRPr lang="en-US" sz="900"/>
          </a:p>
          <a:p>
            <a:pPr>
              <a:lnSpc>
                <a:spcPct val="80000"/>
              </a:lnSpc>
            </a:pPr>
            <a:r>
              <a:rPr lang="en-US" sz="900"/>
              <a:t>In fact, in most field cases, concentration data have highly skewed shape, which is usually modeled with the use of a log-normal distribution.  This skewness can often be the result of the way we collect our data, i.e. few samples from source contamination, many samples from the contamination boundary areas, along with few “background” samples.</a:t>
            </a:r>
          </a:p>
          <a:p>
            <a:pPr>
              <a:lnSpc>
                <a:spcPct val="80000"/>
              </a:lnSpc>
            </a:pPr>
            <a:endParaRPr lang="en-US" sz="900"/>
          </a:p>
          <a:p>
            <a:pPr>
              <a:lnSpc>
                <a:spcPct val="80000"/>
              </a:lnSpc>
            </a:pPr>
            <a:r>
              <a:rPr lang="en-US" sz="900" u="sng"/>
              <a:t>Important Note</a:t>
            </a:r>
            <a:r>
              <a:rPr lang="en-US" sz="900"/>
              <a:t>: When you are working with a variable, make sure that you are using its appropriate distribution.  Examples:</a:t>
            </a:r>
          </a:p>
          <a:p>
            <a:pPr lvl="1">
              <a:lnSpc>
                <a:spcPct val="80000"/>
              </a:lnSpc>
            </a:pPr>
            <a:r>
              <a:rPr lang="en-US" sz="900"/>
              <a:t>(1) If you are dealing with “UCLs” in risk assessments, you are working with “mean” concentrations.  Remember that regardless of the distribution individual concentration data, the mean concentration has a tendency toward normal distribution.  This tendency becomes strong when you have more than 20 measurements with low variability.</a:t>
            </a:r>
          </a:p>
          <a:p>
            <a:pPr lvl="1">
              <a:lnSpc>
                <a:spcPct val="80000"/>
              </a:lnSpc>
            </a:pPr>
            <a:endParaRPr lang="en-US" sz="900"/>
          </a:p>
          <a:p>
            <a:pPr lvl="1">
              <a:lnSpc>
                <a:spcPct val="80000"/>
              </a:lnSpc>
            </a:pPr>
            <a:r>
              <a:rPr lang="en-US" sz="900"/>
              <a:t>(2) On the other hand, if you are dealing with “upper threshold values of background concentrations,” then you working with the distribution of the individual concentration data.  In almost all cases, this distribution is skewed (looking like log-normal distribution). </a:t>
            </a:r>
          </a:p>
          <a:p>
            <a:pPr>
              <a:lnSpc>
                <a:spcPct val="80000"/>
              </a:lnSpc>
            </a:pPr>
            <a:r>
              <a:rPr lang="en-US" sz="900"/>
              <a:t>      </a:t>
            </a:r>
          </a:p>
          <a:p>
            <a:pPr>
              <a:lnSpc>
                <a:spcPct val="80000"/>
              </a:lnSpc>
            </a:pPr>
            <a:r>
              <a:rPr lang="en-US" sz="900"/>
              <a:t>We will discuss Lognormal distributions in more detail later.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9058" name="Rectangle 2"/>
          <p:cNvSpPr>
            <a:spLocks noGrp="1" noChangeArrowheads="1"/>
          </p:cNvSpPr>
          <p:nvPr>
            <p:ph type="ftr" sz="quarter" idx="3"/>
          </p:nvPr>
        </p:nvSpPr>
        <p:spPr bwMode="auto">
          <a:xfrm>
            <a:off x="2628900" y="6400800"/>
            <a:ext cx="2895600" cy="457200"/>
          </a:xfrm>
          <a:prstGeom prst="rect">
            <a:avLst/>
          </a:prstGeom>
          <a:noFill/>
          <a:ln>
            <a:miter lim="800000"/>
            <a:headEnd/>
            <a:tailEnd/>
          </a:ln>
        </p:spPr>
        <p:txBody>
          <a:bodyPr vert="horz" wrap="none" lIns="92075" tIns="46038" rIns="92075" bIns="46038" numCol="1" anchor="b" anchorCtr="0" compatLnSpc="1">
            <a:prstTxWarp prst="textNoShape">
              <a:avLst/>
            </a:prstTxWarp>
          </a:bodyPr>
          <a:lstStyle>
            <a:lvl1pPr algn="l">
              <a:defRPr sz="1400"/>
            </a:lvl1pPr>
          </a:lstStyle>
          <a:p>
            <a:endParaRPr lang="en-US"/>
          </a:p>
        </p:txBody>
      </p:sp>
      <p:sp>
        <p:nvSpPr>
          <p:cNvPr id="429059" name="Rectangle 3"/>
          <p:cNvSpPr>
            <a:spLocks noGrp="1" noChangeArrowheads="1"/>
          </p:cNvSpPr>
          <p:nvPr>
            <p:ph type="sldNum" sz="quarter" idx="4"/>
          </p:nvPr>
        </p:nvSpPr>
        <p:spPr/>
        <p:txBody>
          <a:bodyPr/>
          <a:lstStyle>
            <a:lvl1pPr>
              <a:defRPr/>
            </a:lvl1pPr>
          </a:lstStyle>
          <a:p>
            <a:fld id="{535BB7B8-9E0E-4D1C-BBD6-F19D2BFF139C}" type="slidenum">
              <a:rPr lang="en-US"/>
              <a:pPr/>
              <a:t>‹#›</a:t>
            </a:fld>
            <a:endParaRPr lang="en-US"/>
          </a:p>
        </p:txBody>
      </p:sp>
      <p:sp>
        <p:nvSpPr>
          <p:cNvPr id="429060" name="Rectangle 4"/>
          <p:cNvSpPr>
            <a:spLocks noGrp="1" noChangeArrowheads="1"/>
          </p:cNvSpPr>
          <p:nvPr>
            <p:ph type="ctrTitle" sz="quarter"/>
          </p:nvPr>
        </p:nvSpPr>
        <p:spPr>
          <a:xfrm>
            <a:off x="2641600" y="1143000"/>
            <a:ext cx="6400800" cy="1143000"/>
          </a:xfrm>
        </p:spPr>
        <p:txBody>
          <a:bodyPr anchor="b"/>
          <a:lstStyle>
            <a:lvl1pPr>
              <a:lnSpc>
                <a:spcPct val="80000"/>
              </a:lnSpc>
              <a:defRPr sz="4500">
                <a:solidFill>
                  <a:srgbClr val="A50021"/>
                </a:solidFill>
              </a:defRPr>
            </a:lvl1pPr>
          </a:lstStyle>
          <a:p>
            <a:r>
              <a:rPr lang="en-US"/>
              <a:t>Click to edit Master title style</a:t>
            </a:r>
          </a:p>
        </p:txBody>
      </p:sp>
      <p:sp>
        <p:nvSpPr>
          <p:cNvPr id="429061" name="Rectangle 5"/>
          <p:cNvSpPr>
            <a:spLocks noGrp="1" noChangeArrowheads="1"/>
          </p:cNvSpPr>
          <p:nvPr>
            <p:ph type="subTitle" sz="quarter" idx="1"/>
          </p:nvPr>
        </p:nvSpPr>
        <p:spPr>
          <a:xfrm>
            <a:off x="2743200" y="3810000"/>
            <a:ext cx="6400800" cy="1752600"/>
          </a:xfrm>
        </p:spPr>
        <p:txBody>
          <a:bodyPr/>
          <a:lstStyle>
            <a:lvl1pPr marL="0" indent="0" algn="r">
              <a:buFont typeface="Monotype Sorts" pitchFamily="2" charset="2"/>
              <a:buNone/>
              <a:defRPr sz="3400"/>
            </a:lvl1pPr>
          </a:lstStyle>
          <a:p>
            <a:r>
              <a:rPr lang="en-US"/>
              <a:t>Click to edit Master subtitle style</a:t>
            </a:r>
          </a:p>
        </p:txBody>
      </p:sp>
      <p:sp>
        <p:nvSpPr>
          <p:cNvPr id="429063" name="Line 7"/>
          <p:cNvSpPr>
            <a:spLocks noChangeShapeType="1"/>
          </p:cNvSpPr>
          <p:nvPr/>
        </p:nvSpPr>
        <p:spPr bwMode="auto">
          <a:xfrm flipV="1">
            <a:off x="2557463" y="0"/>
            <a:ext cx="0" cy="6858000"/>
          </a:xfrm>
          <a:prstGeom prst="line">
            <a:avLst/>
          </a:prstGeom>
          <a:noFill/>
          <a:ln w="76200">
            <a:solidFill>
              <a:srgbClr val="A50021"/>
            </a:solidFill>
            <a:round/>
            <a:headEnd/>
            <a:tailEnd/>
          </a:ln>
        </p:spPr>
        <p:txBody>
          <a:bodyPr wrap="none" anchor="ctr"/>
          <a:lstStyle/>
          <a:p>
            <a:endParaRPr lang="en-US"/>
          </a:p>
        </p:txBody>
      </p:sp>
      <p:grpSp>
        <p:nvGrpSpPr>
          <p:cNvPr id="429440" name="Group 384"/>
          <p:cNvGrpSpPr>
            <a:grpSpLocks/>
          </p:cNvGrpSpPr>
          <p:nvPr userDrawn="1"/>
        </p:nvGrpSpPr>
        <p:grpSpPr bwMode="auto">
          <a:xfrm>
            <a:off x="225425" y="1100138"/>
            <a:ext cx="2154238" cy="1582737"/>
            <a:chOff x="130" y="1057"/>
            <a:chExt cx="1357" cy="997"/>
          </a:xfrm>
        </p:grpSpPr>
        <p:sp>
          <p:nvSpPr>
            <p:cNvPr id="429066" name="Line 10"/>
            <p:cNvSpPr>
              <a:spLocks noChangeShapeType="1"/>
            </p:cNvSpPr>
            <p:nvPr userDrawn="1"/>
          </p:nvSpPr>
          <p:spPr bwMode="auto">
            <a:xfrm flipV="1">
              <a:off x="148" y="1078"/>
              <a:ext cx="1" cy="955"/>
            </a:xfrm>
            <a:prstGeom prst="line">
              <a:avLst/>
            </a:prstGeom>
            <a:noFill/>
            <a:ln w="12700">
              <a:solidFill>
                <a:schemeClr val="bg2"/>
              </a:solidFill>
              <a:round/>
              <a:headEnd/>
              <a:tailEnd/>
            </a:ln>
          </p:spPr>
          <p:txBody>
            <a:bodyPr/>
            <a:lstStyle/>
            <a:p>
              <a:endParaRPr lang="en-US"/>
            </a:p>
          </p:txBody>
        </p:sp>
        <p:sp>
          <p:nvSpPr>
            <p:cNvPr id="429067" name="Line 11"/>
            <p:cNvSpPr>
              <a:spLocks noChangeShapeType="1"/>
            </p:cNvSpPr>
            <p:nvPr userDrawn="1"/>
          </p:nvSpPr>
          <p:spPr bwMode="auto">
            <a:xfrm flipH="1">
              <a:off x="130" y="2033"/>
              <a:ext cx="18" cy="1"/>
            </a:xfrm>
            <a:prstGeom prst="line">
              <a:avLst/>
            </a:prstGeom>
            <a:noFill/>
            <a:ln w="12700">
              <a:solidFill>
                <a:schemeClr val="bg2"/>
              </a:solidFill>
              <a:round/>
              <a:headEnd/>
              <a:tailEnd/>
            </a:ln>
          </p:spPr>
          <p:txBody>
            <a:bodyPr/>
            <a:lstStyle/>
            <a:p>
              <a:endParaRPr lang="en-US"/>
            </a:p>
          </p:txBody>
        </p:sp>
        <p:sp>
          <p:nvSpPr>
            <p:cNvPr id="429068" name="Line 12"/>
            <p:cNvSpPr>
              <a:spLocks noChangeShapeType="1"/>
            </p:cNvSpPr>
            <p:nvPr userDrawn="1"/>
          </p:nvSpPr>
          <p:spPr bwMode="auto">
            <a:xfrm>
              <a:off x="1469" y="2033"/>
              <a:ext cx="18" cy="1"/>
            </a:xfrm>
            <a:prstGeom prst="line">
              <a:avLst/>
            </a:prstGeom>
            <a:noFill/>
            <a:ln w="12700">
              <a:solidFill>
                <a:schemeClr val="bg2"/>
              </a:solidFill>
              <a:round/>
              <a:headEnd/>
              <a:tailEnd/>
            </a:ln>
          </p:spPr>
          <p:txBody>
            <a:bodyPr/>
            <a:lstStyle/>
            <a:p>
              <a:endParaRPr lang="en-US"/>
            </a:p>
          </p:txBody>
        </p:sp>
        <p:sp>
          <p:nvSpPr>
            <p:cNvPr id="429069" name="Line 13"/>
            <p:cNvSpPr>
              <a:spLocks noChangeShapeType="1"/>
            </p:cNvSpPr>
            <p:nvPr userDrawn="1"/>
          </p:nvSpPr>
          <p:spPr bwMode="auto">
            <a:xfrm flipH="1">
              <a:off x="139" y="1975"/>
              <a:ext cx="9" cy="0"/>
            </a:xfrm>
            <a:prstGeom prst="line">
              <a:avLst/>
            </a:prstGeom>
            <a:noFill/>
            <a:ln w="12700">
              <a:solidFill>
                <a:schemeClr val="bg2"/>
              </a:solidFill>
              <a:round/>
              <a:headEnd/>
              <a:tailEnd/>
            </a:ln>
          </p:spPr>
          <p:txBody>
            <a:bodyPr/>
            <a:lstStyle/>
            <a:p>
              <a:endParaRPr lang="en-US"/>
            </a:p>
          </p:txBody>
        </p:sp>
        <p:sp>
          <p:nvSpPr>
            <p:cNvPr id="429070" name="Line 14"/>
            <p:cNvSpPr>
              <a:spLocks noChangeShapeType="1"/>
            </p:cNvSpPr>
            <p:nvPr userDrawn="1"/>
          </p:nvSpPr>
          <p:spPr bwMode="auto">
            <a:xfrm>
              <a:off x="1469" y="1975"/>
              <a:ext cx="9" cy="0"/>
            </a:xfrm>
            <a:prstGeom prst="line">
              <a:avLst/>
            </a:prstGeom>
            <a:noFill/>
            <a:ln w="12700">
              <a:solidFill>
                <a:schemeClr val="bg2"/>
              </a:solidFill>
              <a:round/>
              <a:headEnd/>
              <a:tailEnd/>
            </a:ln>
          </p:spPr>
          <p:txBody>
            <a:bodyPr/>
            <a:lstStyle/>
            <a:p>
              <a:endParaRPr lang="en-US"/>
            </a:p>
          </p:txBody>
        </p:sp>
        <p:sp>
          <p:nvSpPr>
            <p:cNvPr id="429071" name="Line 15"/>
            <p:cNvSpPr>
              <a:spLocks noChangeShapeType="1"/>
            </p:cNvSpPr>
            <p:nvPr userDrawn="1"/>
          </p:nvSpPr>
          <p:spPr bwMode="auto">
            <a:xfrm flipH="1">
              <a:off x="130" y="1915"/>
              <a:ext cx="18" cy="0"/>
            </a:xfrm>
            <a:prstGeom prst="line">
              <a:avLst/>
            </a:prstGeom>
            <a:noFill/>
            <a:ln w="12700">
              <a:solidFill>
                <a:schemeClr val="bg2"/>
              </a:solidFill>
              <a:round/>
              <a:headEnd/>
              <a:tailEnd/>
            </a:ln>
          </p:spPr>
          <p:txBody>
            <a:bodyPr/>
            <a:lstStyle/>
            <a:p>
              <a:endParaRPr lang="en-US"/>
            </a:p>
          </p:txBody>
        </p:sp>
        <p:sp>
          <p:nvSpPr>
            <p:cNvPr id="429072" name="Line 16"/>
            <p:cNvSpPr>
              <a:spLocks noChangeShapeType="1"/>
            </p:cNvSpPr>
            <p:nvPr userDrawn="1"/>
          </p:nvSpPr>
          <p:spPr bwMode="auto">
            <a:xfrm>
              <a:off x="1469" y="1915"/>
              <a:ext cx="18" cy="0"/>
            </a:xfrm>
            <a:prstGeom prst="line">
              <a:avLst/>
            </a:prstGeom>
            <a:noFill/>
            <a:ln w="12700">
              <a:solidFill>
                <a:schemeClr val="bg2"/>
              </a:solidFill>
              <a:round/>
              <a:headEnd/>
              <a:tailEnd/>
            </a:ln>
          </p:spPr>
          <p:txBody>
            <a:bodyPr/>
            <a:lstStyle/>
            <a:p>
              <a:endParaRPr lang="en-US"/>
            </a:p>
          </p:txBody>
        </p:sp>
        <p:sp>
          <p:nvSpPr>
            <p:cNvPr id="429073" name="Line 17"/>
            <p:cNvSpPr>
              <a:spLocks noChangeShapeType="1"/>
            </p:cNvSpPr>
            <p:nvPr userDrawn="1"/>
          </p:nvSpPr>
          <p:spPr bwMode="auto">
            <a:xfrm flipH="1">
              <a:off x="139" y="1855"/>
              <a:ext cx="9" cy="0"/>
            </a:xfrm>
            <a:prstGeom prst="line">
              <a:avLst/>
            </a:prstGeom>
            <a:noFill/>
            <a:ln w="12700">
              <a:solidFill>
                <a:schemeClr val="bg2"/>
              </a:solidFill>
              <a:round/>
              <a:headEnd/>
              <a:tailEnd/>
            </a:ln>
          </p:spPr>
          <p:txBody>
            <a:bodyPr/>
            <a:lstStyle/>
            <a:p>
              <a:endParaRPr lang="en-US"/>
            </a:p>
          </p:txBody>
        </p:sp>
        <p:sp>
          <p:nvSpPr>
            <p:cNvPr id="429074" name="Line 18"/>
            <p:cNvSpPr>
              <a:spLocks noChangeShapeType="1"/>
            </p:cNvSpPr>
            <p:nvPr userDrawn="1"/>
          </p:nvSpPr>
          <p:spPr bwMode="auto">
            <a:xfrm>
              <a:off x="1469" y="1855"/>
              <a:ext cx="9" cy="0"/>
            </a:xfrm>
            <a:prstGeom prst="line">
              <a:avLst/>
            </a:prstGeom>
            <a:noFill/>
            <a:ln w="12700">
              <a:solidFill>
                <a:schemeClr val="bg2"/>
              </a:solidFill>
              <a:round/>
              <a:headEnd/>
              <a:tailEnd/>
            </a:ln>
          </p:spPr>
          <p:txBody>
            <a:bodyPr/>
            <a:lstStyle/>
            <a:p>
              <a:endParaRPr lang="en-US"/>
            </a:p>
          </p:txBody>
        </p:sp>
        <p:sp>
          <p:nvSpPr>
            <p:cNvPr id="429075" name="Line 19"/>
            <p:cNvSpPr>
              <a:spLocks noChangeShapeType="1"/>
            </p:cNvSpPr>
            <p:nvPr userDrawn="1"/>
          </p:nvSpPr>
          <p:spPr bwMode="auto">
            <a:xfrm flipH="1">
              <a:off x="130" y="1795"/>
              <a:ext cx="18" cy="0"/>
            </a:xfrm>
            <a:prstGeom prst="line">
              <a:avLst/>
            </a:prstGeom>
            <a:noFill/>
            <a:ln w="12700">
              <a:solidFill>
                <a:schemeClr val="bg2"/>
              </a:solidFill>
              <a:round/>
              <a:headEnd/>
              <a:tailEnd/>
            </a:ln>
          </p:spPr>
          <p:txBody>
            <a:bodyPr/>
            <a:lstStyle/>
            <a:p>
              <a:endParaRPr lang="en-US"/>
            </a:p>
          </p:txBody>
        </p:sp>
        <p:sp>
          <p:nvSpPr>
            <p:cNvPr id="429076" name="Line 20"/>
            <p:cNvSpPr>
              <a:spLocks noChangeShapeType="1"/>
            </p:cNvSpPr>
            <p:nvPr userDrawn="1"/>
          </p:nvSpPr>
          <p:spPr bwMode="auto">
            <a:xfrm>
              <a:off x="1469" y="1795"/>
              <a:ext cx="18" cy="0"/>
            </a:xfrm>
            <a:prstGeom prst="line">
              <a:avLst/>
            </a:prstGeom>
            <a:noFill/>
            <a:ln w="12700">
              <a:solidFill>
                <a:schemeClr val="bg2"/>
              </a:solidFill>
              <a:round/>
              <a:headEnd/>
              <a:tailEnd/>
            </a:ln>
          </p:spPr>
          <p:txBody>
            <a:bodyPr/>
            <a:lstStyle/>
            <a:p>
              <a:endParaRPr lang="en-US"/>
            </a:p>
          </p:txBody>
        </p:sp>
        <p:sp>
          <p:nvSpPr>
            <p:cNvPr id="429077" name="Line 21"/>
            <p:cNvSpPr>
              <a:spLocks noChangeShapeType="1"/>
            </p:cNvSpPr>
            <p:nvPr userDrawn="1"/>
          </p:nvSpPr>
          <p:spPr bwMode="auto">
            <a:xfrm flipH="1">
              <a:off x="139" y="1735"/>
              <a:ext cx="9" cy="1"/>
            </a:xfrm>
            <a:prstGeom prst="line">
              <a:avLst/>
            </a:prstGeom>
            <a:noFill/>
            <a:ln w="12700">
              <a:solidFill>
                <a:schemeClr val="bg2"/>
              </a:solidFill>
              <a:round/>
              <a:headEnd/>
              <a:tailEnd/>
            </a:ln>
          </p:spPr>
          <p:txBody>
            <a:bodyPr/>
            <a:lstStyle/>
            <a:p>
              <a:endParaRPr lang="en-US"/>
            </a:p>
          </p:txBody>
        </p:sp>
        <p:sp>
          <p:nvSpPr>
            <p:cNvPr id="429078" name="Line 22"/>
            <p:cNvSpPr>
              <a:spLocks noChangeShapeType="1"/>
            </p:cNvSpPr>
            <p:nvPr userDrawn="1"/>
          </p:nvSpPr>
          <p:spPr bwMode="auto">
            <a:xfrm>
              <a:off x="1469" y="1735"/>
              <a:ext cx="9" cy="1"/>
            </a:xfrm>
            <a:prstGeom prst="line">
              <a:avLst/>
            </a:prstGeom>
            <a:noFill/>
            <a:ln w="12700">
              <a:solidFill>
                <a:schemeClr val="bg2"/>
              </a:solidFill>
              <a:round/>
              <a:headEnd/>
              <a:tailEnd/>
            </a:ln>
          </p:spPr>
          <p:txBody>
            <a:bodyPr/>
            <a:lstStyle/>
            <a:p>
              <a:endParaRPr lang="en-US"/>
            </a:p>
          </p:txBody>
        </p:sp>
        <p:sp>
          <p:nvSpPr>
            <p:cNvPr id="429079" name="Line 23"/>
            <p:cNvSpPr>
              <a:spLocks noChangeShapeType="1"/>
            </p:cNvSpPr>
            <p:nvPr userDrawn="1"/>
          </p:nvSpPr>
          <p:spPr bwMode="auto">
            <a:xfrm flipH="1">
              <a:off x="130" y="1675"/>
              <a:ext cx="18" cy="1"/>
            </a:xfrm>
            <a:prstGeom prst="line">
              <a:avLst/>
            </a:prstGeom>
            <a:noFill/>
            <a:ln w="12700">
              <a:solidFill>
                <a:schemeClr val="bg2"/>
              </a:solidFill>
              <a:round/>
              <a:headEnd/>
              <a:tailEnd/>
            </a:ln>
          </p:spPr>
          <p:txBody>
            <a:bodyPr/>
            <a:lstStyle/>
            <a:p>
              <a:endParaRPr lang="en-US"/>
            </a:p>
          </p:txBody>
        </p:sp>
        <p:sp>
          <p:nvSpPr>
            <p:cNvPr id="429080" name="Line 24"/>
            <p:cNvSpPr>
              <a:spLocks noChangeShapeType="1"/>
            </p:cNvSpPr>
            <p:nvPr userDrawn="1"/>
          </p:nvSpPr>
          <p:spPr bwMode="auto">
            <a:xfrm>
              <a:off x="1469" y="1675"/>
              <a:ext cx="18" cy="1"/>
            </a:xfrm>
            <a:prstGeom prst="line">
              <a:avLst/>
            </a:prstGeom>
            <a:noFill/>
            <a:ln w="12700">
              <a:solidFill>
                <a:schemeClr val="bg2"/>
              </a:solidFill>
              <a:round/>
              <a:headEnd/>
              <a:tailEnd/>
            </a:ln>
          </p:spPr>
          <p:txBody>
            <a:bodyPr/>
            <a:lstStyle/>
            <a:p>
              <a:endParaRPr lang="en-US"/>
            </a:p>
          </p:txBody>
        </p:sp>
        <p:sp>
          <p:nvSpPr>
            <p:cNvPr id="429081" name="Line 25"/>
            <p:cNvSpPr>
              <a:spLocks noChangeShapeType="1"/>
            </p:cNvSpPr>
            <p:nvPr userDrawn="1"/>
          </p:nvSpPr>
          <p:spPr bwMode="auto">
            <a:xfrm flipH="1">
              <a:off x="139" y="1615"/>
              <a:ext cx="9" cy="1"/>
            </a:xfrm>
            <a:prstGeom prst="line">
              <a:avLst/>
            </a:prstGeom>
            <a:noFill/>
            <a:ln w="12700">
              <a:solidFill>
                <a:schemeClr val="bg2"/>
              </a:solidFill>
              <a:round/>
              <a:headEnd/>
              <a:tailEnd/>
            </a:ln>
          </p:spPr>
          <p:txBody>
            <a:bodyPr/>
            <a:lstStyle/>
            <a:p>
              <a:endParaRPr lang="en-US"/>
            </a:p>
          </p:txBody>
        </p:sp>
        <p:sp>
          <p:nvSpPr>
            <p:cNvPr id="429082" name="Line 26"/>
            <p:cNvSpPr>
              <a:spLocks noChangeShapeType="1"/>
            </p:cNvSpPr>
            <p:nvPr userDrawn="1"/>
          </p:nvSpPr>
          <p:spPr bwMode="auto">
            <a:xfrm>
              <a:off x="1469" y="1615"/>
              <a:ext cx="9" cy="1"/>
            </a:xfrm>
            <a:prstGeom prst="line">
              <a:avLst/>
            </a:prstGeom>
            <a:noFill/>
            <a:ln w="12700">
              <a:solidFill>
                <a:schemeClr val="bg2"/>
              </a:solidFill>
              <a:round/>
              <a:headEnd/>
              <a:tailEnd/>
            </a:ln>
          </p:spPr>
          <p:txBody>
            <a:bodyPr/>
            <a:lstStyle/>
            <a:p>
              <a:endParaRPr lang="en-US"/>
            </a:p>
          </p:txBody>
        </p:sp>
        <p:sp>
          <p:nvSpPr>
            <p:cNvPr id="429083" name="Line 27"/>
            <p:cNvSpPr>
              <a:spLocks noChangeShapeType="1"/>
            </p:cNvSpPr>
            <p:nvPr userDrawn="1"/>
          </p:nvSpPr>
          <p:spPr bwMode="auto">
            <a:xfrm flipH="1">
              <a:off x="130" y="1556"/>
              <a:ext cx="18" cy="0"/>
            </a:xfrm>
            <a:prstGeom prst="line">
              <a:avLst/>
            </a:prstGeom>
            <a:noFill/>
            <a:ln w="12700">
              <a:solidFill>
                <a:schemeClr val="bg2"/>
              </a:solidFill>
              <a:round/>
              <a:headEnd/>
              <a:tailEnd/>
            </a:ln>
          </p:spPr>
          <p:txBody>
            <a:bodyPr/>
            <a:lstStyle/>
            <a:p>
              <a:endParaRPr lang="en-US"/>
            </a:p>
          </p:txBody>
        </p:sp>
        <p:sp>
          <p:nvSpPr>
            <p:cNvPr id="429084" name="Line 28"/>
            <p:cNvSpPr>
              <a:spLocks noChangeShapeType="1"/>
            </p:cNvSpPr>
            <p:nvPr userDrawn="1"/>
          </p:nvSpPr>
          <p:spPr bwMode="auto">
            <a:xfrm>
              <a:off x="1469" y="1556"/>
              <a:ext cx="18" cy="0"/>
            </a:xfrm>
            <a:prstGeom prst="line">
              <a:avLst/>
            </a:prstGeom>
            <a:noFill/>
            <a:ln w="12700">
              <a:solidFill>
                <a:schemeClr val="bg2"/>
              </a:solidFill>
              <a:round/>
              <a:headEnd/>
              <a:tailEnd/>
            </a:ln>
          </p:spPr>
          <p:txBody>
            <a:bodyPr/>
            <a:lstStyle/>
            <a:p>
              <a:endParaRPr lang="en-US"/>
            </a:p>
          </p:txBody>
        </p:sp>
        <p:sp>
          <p:nvSpPr>
            <p:cNvPr id="429085" name="Line 29"/>
            <p:cNvSpPr>
              <a:spLocks noChangeShapeType="1"/>
            </p:cNvSpPr>
            <p:nvPr userDrawn="1"/>
          </p:nvSpPr>
          <p:spPr bwMode="auto">
            <a:xfrm flipH="1">
              <a:off x="139" y="1496"/>
              <a:ext cx="9" cy="0"/>
            </a:xfrm>
            <a:prstGeom prst="line">
              <a:avLst/>
            </a:prstGeom>
            <a:noFill/>
            <a:ln w="12700">
              <a:solidFill>
                <a:schemeClr val="bg2"/>
              </a:solidFill>
              <a:round/>
              <a:headEnd/>
              <a:tailEnd/>
            </a:ln>
          </p:spPr>
          <p:txBody>
            <a:bodyPr/>
            <a:lstStyle/>
            <a:p>
              <a:endParaRPr lang="en-US"/>
            </a:p>
          </p:txBody>
        </p:sp>
        <p:sp>
          <p:nvSpPr>
            <p:cNvPr id="429086" name="Line 30"/>
            <p:cNvSpPr>
              <a:spLocks noChangeShapeType="1"/>
            </p:cNvSpPr>
            <p:nvPr userDrawn="1"/>
          </p:nvSpPr>
          <p:spPr bwMode="auto">
            <a:xfrm>
              <a:off x="1469" y="1496"/>
              <a:ext cx="9" cy="0"/>
            </a:xfrm>
            <a:prstGeom prst="line">
              <a:avLst/>
            </a:prstGeom>
            <a:noFill/>
            <a:ln w="12700">
              <a:solidFill>
                <a:schemeClr val="bg2"/>
              </a:solidFill>
              <a:round/>
              <a:headEnd/>
              <a:tailEnd/>
            </a:ln>
          </p:spPr>
          <p:txBody>
            <a:bodyPr/>
            <a:lstStyle/>
            <a:p>
              <a:endParaRPr lang="en-US"/>
            </a:p>
          </p:txBody>
        </p:sp>
        <p:sp>
          <p:nvSpPr>
            <p:cNvPr id="429087" name="Line 31"/>
            <p:cNvSpPr>
              <a:spLocks noChangeShapeType="1"/>
            </p:cNvSpPr>
            <p:nvPr userDrawn="1"/>
          </p:nvSpPr>
          <p:spPr bwMode="auto">
            <a:xfrm flipH="1">
              <a:off x="130" y="1436"/>
              <a:ext cx="18" cy="0"/>
            </a:xfrm>
            <a:prstGeom prst="line">
              <a:avLst/>
            </a:prstGeom>
            <a:noFill/>
            <a:ln w="12700">
              <a:solidFill>
                <a:schemeClr val="bg2"/>
              </a:solidFill>
              <a:round/>
              <a:headEnd/>
              <a:tailEnd/>
            </a:ln>
          </p:spPr>
          <p:txBody>
            <a:bodyPr/>
            <a:lstStyle/>
            <a:p>
              <a:endParaRPr lang="en-US"/>
            </a:p>
          </p:txBody>
        </p:sp>
        <p:sp>
          <p:nvSpPr>
            <p:cNvPr id="429088" name="Line 32"/>
            <p:cNvSpPr>
              <a:spLocks noChangeShapeType="1"/>
            </p:cNvSpPr>
            <p:nvPr userDrawn="1"/>
          </p:nvSpPr>
          <p:spPr bwMode="auto">
            <a:xfrm>
              <a:off x="1469" y="1436"/>
              <a:ext cx="18" cy="0"/>
            </a:xfrm>
            <a:prstGeom prst="line">
              <a:avLst/>
            </a:prstGeom>
            <a:noFill/>
            <a:ln w="12700">
              <a:solidFill>
                <a:schemeClr val="bg2"/>
              </a:solidFill>
              <a:round/>
              <a:headEnd/>
              <a:tailEnd/>
            </a:ln>
          </p:spPr>
          <p:txBody>
            <a:bodyPr/>
            <a:lstStyle/>
            <a:p>
              <a:endParaRPr lang="en-US"/>
            </a:p>
          </p:txBody>
        </p:sp>
        <p:sp>
          <p:nvSpPr>
            <p:cNvPr id="429089" name="Line 33"/>
            <p:cNvSpPr>
              <a:spLocks noChangeShapeType="1"/>
            </p:cNvSpPr>
            <p:nvPr userDrawn="1"/>
          </p:nvSpPr>
          <p:spPr bwMode="auto">
            <a:xfrm flipH="1">
              <a:off x="139" y="1376"/>
              <a:ext cx="9" cy="0"/>
            </a:xfrm>
            <a:prstGeom prst="line">
              <a:avLst/>
            </a:prstGeom>
            <a:noFill/>
            <a:ln w="12700">
              <a:solidFill>
                <a:schemeClr val="bg2"/>
              </a:solidFill>
              <a:round/>
              <a:headEnd/>
              <a:tailEnd/>
            </a:ln>
          </p:spPr>
          <p:txBody>
            <a:bodyPr/>
            <a:lstStyle/>
            <a:p>
              <a:endParaRPr lang="en-US"/>
            </a:p>
          </p:txBody>
        </p:sp>
        <p:sp>
          <p:nvSpPr>
            <p:cNvPr id="429090" name="Line 34"/>
            <p:cNvSpPr>
              <a:spLocks noChangeShapeType="1"/>
            </p:cNvSpPr>
            <p:nvPr userDrawn="1"/>
          </p:nvSpPr>
          <p:spPr bwMode="auto">
            <a:xfrm>
              <a:off x="1469" y="1376"/>
              <a:ext cx="9" cy="0"/>
            </a:xfrm>
            <a:prstGeom prst="line">
              <a:avLst/>
            </a:prstGeom>
            <a:noFill/>
            <a:ln w="12700">
              <a:solidFill>
                <a:schemeClr val="bg2"/>
              </a:solidFill>
              <a:round/>
              <a:headEnd/>
              <a:tailEnd/>
            </a:ln>
          </p:spPr>
          <p:txBody>
            <a:bodyPr/>
            <a:lstStyle/>
            <a:p>
              <a:endParaRPr lang="en-US"/>
            </a:p>
          </p:txBody>
        </p:sp>
        <p:sp>
          <p:nvSpPr>
            <p:cNvPr id="429091" name="Line 35"/>
            <p:cNvSpPr>
              <a:spLocks noChangeShapeType="1"/>
            </p:cNvSpPr>
            <p:nvPr userDrawn="1"/>
          </p:nvSpPr>
          <p:spPr bwMode="auto">
            <a:xfrm flipH="1">
              <a:off x="130" y="1316"/>
              <a:ext cx="18" cy="2"/>
            </a:xfrm>
            <a:prstGeom prst="line">
              <a:avLst/>
            </a:prstGeom>
            <a:noFill/>
            <a:ln w="12700">
              <a:solidFill>
                <a:schemeClr val="bg2"/>
              </a:solidFill>
              <a:round/>
              <a:headEnd/>
              <a:tailEnd/>
            </a:ln>
          </p:spPr>
          <p:txBody>
            <a:bodyPr/>
            <a:lstStyle/>
            <a:p>
              <a:endParaRPr lang="en-US"/>
            </a:p>
          </p:txBody>
        </p:sp>
        <p:sp>
          <p:nvSpPr>
            <p:cNvPr id="429092" name="Line 36"/>
            <p:cNvSpPr>
              <a:spLocks noChangeShapeType="1"/>
            </p:cNvSpPr>
            <p:nvPr userDrawn="1"/>
          </p:nvSpPr>
          <p:spPr bwMode="auto">
            <a:xfrm>
              <a:off x="1469" y="1316"/>
              <a:ext cx="18" cy="2"/>
            </a:xfrm>
            <a:prstGeom prst="line">
              <a:avLst/>
            </a:prstGeom>
            <a:noFill/>
            <a:ln w="12700">
              <a:solidFill>
                <a:schemeClr val="bg2"/>
              </a:solidFill>
              <a:round/>
              <a:headEnd/>
              <a:tailEnd/>
            </a:ln>
          </p:spPr>
          <p:txBody>
            <a:bodyPr/>
            <a:lstStyle/>
            <a:p>
              <a:endParaRPr lang="en-US"/>
            </a:p>
          </p:txBody>
        </p:sp>
        <p:sp>
          <p:nvSpPr>
            <p:cNvPr id="429093" name="Line 37"/>
            <p:cNvSpPr>
              <a:spLocks noChangeShapeType="1"/>
            </p:cNvSpPr>
            <p:nvPr userDrawn="1"/>
          </p:nvSpPr>
          <p:spPr bwMode="auto">
            <a:xfrm flipH="1">
              <a:off x="139" y="1256"/>
              <a:ext cx="9" cy="0"/>
            </a:xfrm>
            <a:prstGeom prst="line">
              <a:avLst/>
            </a:prstGeom>
            <a:noFill/>
            <a:ln w="12700">
              <a:solidFill>
                <a:schemeClr val="bg2"/>
              </a:solidFill>
              <a:round/>
              <a:headEnd/>
              <a:tailEnd/>
            </a:ln>
          </p:spPr>
          <p:txBody>
            <a:bodyPr/>
            <a:lstStyle/>
            <a:p>
              <a:endParaRPr lang="en-US"/>
            </a:p>
          </p:txBody>
        </p:sp>
        <p:sp>
          <p:nvSpPr>
            <p:cNvPr id="429094" name="Line 38"/>
            <p:cNvSpPr>
              <a:spLocks noChangeShapeType="1"/>
            </p:cNvSpPr>
            <p:nvPr userDrawn="1"/>
          </p:nvSpPr>
          <p:spPr bwMode="auto">
            <a:xfrm>
              <a:off x="1469" y="1256"/>
              <a:ext cx="9" cy="0"/>
            </a:xfrm>
            <a:prstGeom prst="line">
              <a:avLst/>
            </a:prstGeom>
            <a:noFill/>
            <a:ln w="12700">
              <a:solidFill>
                <a:schemeClr val="bg2"/>
              </a:solidFill>
              <a:round/>
              <a:headEnd/>
              <a:tailEnd/>
            </a:ln>
          </p:spPr>
          <p:txBody>
            <a:bodyPr/>
            <a:lstStyle/>
            <a:p>
              <a:endParaRPr lang="en-US"/>
            </a:p>
          </p:txBody>
        </p:sp>
        <p:sp>
          <p:nvSpPr>
            <p:cNvPr id="429095" name="Line 39"/>
            <p:cNvSpPr>
              <a:spLocks noChangeShapeType="1"/>
            </p:cNvSpPr>
            <p:nvPr userDrawn="1"/>
          </p:nvSpPr>
          <p:spPr bwMode="auto">
            <a:xfrm flipH="1">
              <a:off x="130" y="1196"/>
              <a:ext cx="18" cy="2"/>
            </a:xfrm>
            <a:prstGeom prst="line">
              <a:avLst/>
            </a:prstGeom>
            <a:noFill/>
            <a:ln w="12700">
              <a:solidFill>
                <a:schemeClr val="bg2"/>
              </a:solidFill>
              <a:round/>
              <a:headEnd/>
              <a:tailEnd/>
            </a:ln>
          </p:spPr>
          <p:txBody>
            <a:bodyPr/>
            <a:lstStyle/>
            <a:p>
              <a:endParaRPr lang="en-US"/>
            </a:p>
          </p:txBody>
        </p:sp>
        <p:sp>
          <p:nvSpPr>
            <p:cNvPr id="429096" name="Line 40"/>
            <p:cNvSpPr>
              <a:spLocks noChangeShapeType="1"/>
            </p:cNvSpPr>
            <p:nvPr userDrawn="1"/>
          </p:nvSpPr>
          <p:spPr bwMode="auto">
            <a:xfrm>
              <a:off x="1469" y="1196"/>
              <a:ext cx="18" cy="2"/>
            </a:xfrm>
            <a:prstGeom prst="line">
              <a:avLst/>
            </a:prstGeom>
            <a:noFill/>
            <a:ln w="12700">
              <a:solidFill>
                <a:schemeClr val="bg2"/>
              </a:solidFill>
              <a:round/>
              <a:headEnd/>
              <a:tailEnd/>
            </a:ln>
          </p:spPr>
          <p:txBody>
            <a:bodyPr/>
            <a:lstStyle/>
            <a:p>
              <a:endParaRPr lang="en-US"/>
            </a:p>
          </p:txBody>
        </p:sp>
        <p:sp>
          <p:nvSpPr>
            <p:cNvPr id="429097" name="Line 41"/>
            <p:cNvSpPr>
              <a:spLocks noChangeShapeType="1"/>
            </p:cNvSpPr>
            <p:nvPr userDrawn="1"/>
          </p:nvSpPr>
          <p:spPr bwMode="auto">
            <a:xfrm flipH="1">
              <a:off x="139" y="1136"/>
              <a:ext cx="9" cy="2"/>
            </a:xfrm>
            <a:prstGeom prst="line">
              <a:avLst/>
            </a:prstGeom>
            <a:noFill/>
            <a:ln w="12700">
              <a:solidFill>
                <a:schemeClr val="bg2"/>
              </a:solidFill>
              <a:round/>
              <a:headEnd/>
              <a:tailEnd/>
            </a:ln>
          </p:spPr>
          <p:txBody>
            <a:bodyPr/>
            <a:lstStyle/>
            <a:p>
              <a:endParaRPr lang="en-US"/>
            </a:p>
          </p:txBody>
        </p:sp>
        <p:sp>
          <p:nvSpPr>
            <p:cNvPr id="429098" name="Line 42"/>
            <p:cNvSpPr>
              <a:spLocks noChangeShapeType="1"/>
            </p:cNvSpPr>
            <p:nvPr userDrawn="1"/>
          </p:nvSpPr>
          <p:spPr bwMode="auto">
            <a:xfrm>
              <a:off x="1469" y="1136"/>
              <a:ext cx="9" cy="2"/>
            </a:xfrm>
            <a:prstGeom prst="line">
              <a:avLst/>
            </a:prstGeom>
            <a:noFill/>
            <a:ln w="12700">
              <a:solidFill>
                <a:schemeClr val="bg2"/>
              </a:solidFill>
              <a:round/>
              <a:headEnd/>
              <a:tailEnd/>
            </a:ln>
          </p:spPr>
          <p:txBody>
            <a:bodyPr/>
            <a:lstStyle/>
            <a:p>
              <a:endParaRPr lang="en-US"/>
            </a:p>
          </p:txBody>
        </p:sp>
        <p:sp>
          <p:nvSpPr>
            <p:cNvPr id="429099" name="Line 43"/>
            <p:cNvSpPr>
              <a:spLocks noChangeShapeType="1"/>
            </p:cNvSpPr>
            <p:nvPr userDrawn="1"/>
          </p:nvSpPr>
          <p:spPr bwMode="auto">
            <a:xfrm flipH="1">
              <a:off x="130" y="1078"/>
              <a:ext cx="18" cy="0"/>
            </a:xfrm>
            <a:prstGeom prst="line">
              <a:avLst/>
            </a:prstGeom>
            <a:noFill/>
            <a:ln w="12700">
              <a:solidFill>
                <a:schemeClr val="bg2"/>
              </a:solidFill>
              <a:round/>
              <a:headEnd/>
              <a:tailEnd/>
            </a:ln>
          </p:spPr>
          <p:txBody>
            <a:bodyPr/>
            <a:lstStyle/>
            <a:p>
              <a:endParaRPr lang="en-US"/>
            </a:p>
          </p:txBody>
        </p:sp>
        <p:sp>
          <p:nvSpPr>
            <p:cNvPr id="429100" name="Line 44"/>
            <p:cNvSpPr>
              <a:spLocks noChangeShapeType="1"/>
            </p:cNvSpPr>
            <p:nvPr userDrawn="1"/>
          </p:nvSpPr>
          <p:spPr bwMode="auto">
            <a:xfrm>
              <a:off x="1469" y="1078"/>
              <a:ext cx="18" cy="0"/>
            </a:xfrm>
            <a:prstGeom prst="line">
              <a:avLst/>
            </a:prstGeom>
            <a:noFill/>
            <a:ln w="12700">
              <a:solidFill>
                <a:schemeClr val="bg2"/>
              </a:solidFill>
              <a:round/>
              <a:headEnd/>
              <a:tailEnd/>
            </a:ln>
          </p:spPr>
          <p:txBody>
            <a:bodyPr/>
            <a:lstStyle/>
            <a:p>
              <a:endParaRPr lang="en-US"/>
            </a:p>
          </p:txBody>
        </p:sp>
        <p:sp>
          <p:nvSpPr>
            <p:cNvPr id="429101" name="Line 45"/>
            <p:cNvSpPr>
              <a:spLocks noChangeShapeType="1"/>
            </p:cNvSpPr>
            <p:nvPr userDrawn="1"/>
          </p:nvSpPr>
          <p:spPr bwMode="auto">
            <a:xfrm>
              <a:off x="148" y="2033"/>
              <a:ext cx="1321" cy="1"/>
            </a:xfrm>
            <a:prstGeom prst="line">
              <a:avLst/>
            </a:prstGeom>
            <a:noFill/>
            <a:ln w="12700">
              <a:solidFill>
                <a:schemeClr val="bg2"/>
              </a:solidFill>
              <a:round/>
              <a:headEnd/>
              <a:tailEnd/>
            </a:ln>
          </p:spPr>
          <p:txBody>
            <a:bodyPr/>
            <a:lstStyle/>
            <a:p>
              <a:endParaRPr lang="en-US"/>
            </a:p>
          </p:txBody>
        </p:sp>
        <p:sp>
          <p:nvSpPr>
            <p:cNvPr id="429102" name="Line 46"/>
            <p:cNvSpPr>
              <a:spLocks noChangeShapeType="1"/>
            </p:cNvSpPr>
            <p:nvPr userDrawn="1"/>
          </p:nvSpPr>
          <p:spPr bwMode="auto">
            <a:xfrm>
              <a:off x="148" y="2033"/>
              <a:ext cx="1" cy="21"/>
            </a:xfrm>
            <a:prstGeom prst="line">
              <a:avLst/>
            </a:prstGeom>
            <a:noFill/>
            <a:ln w="12700">
              <a:solidFill>
                <a:schemeClr val="bg2"/>
              </a:solidFill>
              <a:round/>
              <a:headEnd/>
              <a:tailEnd/>
            </a:ln>
          </p:spPr>
          <p:txBody>
            <a:bodyPr/>
            <a:lstStyle/>
            <a:p>
              <a:endParaRPr lang="en-US"/>
            </a:p>
          </p:txBody>
        </p:sp>
        <p:sp>
          <p:nvSpPr>
            <p:cNvPr id="429103" name="Line 47"/>
            <p:cNvSpPr>
              <a:spLocks noChangeShapeType="1"/>
            </p:cNvSpPr>
            <p:nvPr userDrawn="1"/>
          </p:nvSpPr>
          <p:spPr bwMode="auto">
            <a:xfrm flipV="1">
              <a:off x="148" y="1057"/>
              <a:ext cx="1" cy="21"/>
            </a:xfrm>
            <a:prstGeom prst="line">
              <a:avLst/>
            </a:prstGeom>
            <a:noFill/>
            <a:ln w="12700">
              <a:solidFill>
                <a:schemeClr val="bg2"/>
              </a:solidFill>
              <a:round/>
              <a:headEnd/>
              <a:tailEnd/>
            </a:ln>
          </p:spPr>
          <p:txBody>
            <a:bodyPr/>
            <a:lstStyle/>
            <a:p>
              <a:endParaRPr lang="en-US"/>
            </a:p>
          </p:txBody>
        </p:sp>
        <p:sp>
          <p:nvSpPr>
            <p:cNvPr id="429104" name="Line 48"/>
            <p:cNvSpPr>
              <a:spLocks noChangeShapeType="1"/>
            </p:cNvSpPr>
            <p:nvPr userDrawn="1"/>
          </p:nvSpPr>
          <p:spPr bwMode="auto">
            <a:xfrm>
              <a:off x="195" y="2033"/>
              <a:ext cx="0" cy="11"/>
            </a:xfrm>
            <a:prstGeom prst="line">
              <a:avLst/>
            </a:prstGeom>
            <a:noFill/>
            <a:ln w="12700">
              <a:solidFill>
                <a:schemeClr val="bg2"/>
              </a:solidFill>
              <a:round/>
              <a:headEnd/>
              <a:tailEnd/>
            </a:ln>
          </p:spPr>
          <p:txBody>
            <a:bodyPr/>
            <a:lstStyle/>
            <a:p>
              <a:endParaRPr lang="en-US"/>
            </a:p>
          </p:txBody>
        </p:sp>
        <p:sp>
          <p:nvSpPr>
            <p:cNvPr id="429105" name="Line 49"/>
            <p:cNvSpPr>
              <a:spLocks noChangeShapeType="1"/>
            </p:cNvSpPr>
            <p:nvPr userDrawn="1"/>
          </p:nvSpPr>
          <p:spPr bwMode="auto">
            <a:xfrm flipV="1">
              <a:off x="195" y="1067"/>
              <a:ext cx="0" cy="11"/>
            </a:xfrm>
            <a:prstGeom prst="line">
              <a:avLst/>
            </a:prstGeom>
            <a:noFill/>
            <a:ln w="12700">
              <a:solidFill>
                <a:schemeClr val="bg2"/>
              </a:solidFill>
              <a:round/>
              <a:headEnd/>
              <a:tailEnd/>
            </a:ln>
          </p:spPr>
          <p:txBody>
            <a:bodyPr/>
            <a:lstStyle/>
            <a:p>
              <a:endParaRPr lang="en-US"/>
            </a:p>
          </p:txBody>
        </p:sp>
        <p:sp>
          <p:nvSpPr>
            <p:cNvPr id="429106" name="Line 50"/>
            <p:cNvSpPr>
              <a:spLocks noChangeShapeType="1"/>
            </p:cNvSpPr>
            <p:nvPr userDrawn="1"/>
          </p:nvSpPr>
          <p:spPr bwMode="auto">
            <a:xfrm>
              <a:off x="236" y="2033"/>
              <a:ext cx="0" cy="11"/>
            </a:xfrm>
            <a:prstGeom prst="line">
              <a:avLst/>
            </a:prstGeom>
            <a:noFill/>
            <a:ln w="12700">
              <a:solidFill>
                <a:schemeClr val="bg2"/>
              </a:solidFill>
              <a:round/>
              <a:headEnd/>
              <a:tailEnd/>
            </a:ln>
          </p:spPr>
          <p:txBody>
            <a:bodyPr/>
            <a:lstStyle/>
            <a:p>
              <a:endParaRPr lang="en-US"/>
            </a:p>
          </p:txBody>
        </p:sp>
        <p:sp>
          <p:nvSpPr>
            <p:cNvPr id="429107" name="Line 51"/>
            <p:cNvSpPr>
              <a:spLocks noChangeShapeType="1"/>
            </p:cNvSpPr>
            <p:nvPr userDrawn="1"/>
          </p:nvSpPr>
          <p:spPr bwMode="auto">
            <a:xfrm flipV="1">
              <a:off x="236" y="1067"/>
              <a:ext cx="0" cy="11"/>
            </a:xfrm>
            <a:prstGeom prst="line">
              <a:avLst/>
            </a:prstGeom>
            <a:noFill/>
            <a:ln w="12700">
              <a:solidFill>
                <a:schemeClr val="bg2"/>
              </a:solidFill>
              <a:round/>
              <a:headEnd/>
              <a:tailEnd/>
            </a:ln>
          </p:spPr>
          <p:txBody>
            <a:bodyPr/>
            <a:lstStyle/>
            <a:p>
              <a:endParaRPr lang="en-US"/>
            </a:p>
          </p:txBody>
        </p:sp>
        <p:sp>
          <p:nvSpPr>
            <p:cNvPr id="429108" name="Line 52"/>
            <p:cNvSpPr>
              <a:spLocks noChangeShapeType="1"/>
            </p:cNvSpPr>
            <p:nvPr userDrawn="1"/>
          </p:nvSpPr>
          <p:spPr bwMode="auto">
            <a:xfrm>
              <a:off x="282" y="2033"/>
              <a:ext cx="0" cy="11"/>
            </a:xfrm>
            <a:prstGeom prst="line">
              <a:avLst/>
            </a:prstGeom>
            <a:noFill/>
            <a:ln w="12700">
              <a:solidFill>
                <a:schemeClr val="bg2"/>
              </a:solidFill>
              <a:round/>
              <a:headEnd/>
              <a:tailEnd/>
            </a:ln>
          </p:spPr>
          <p:txBody>
            <a:bodyPr/>
            <a:lstStyle/>
            <a:p>
              <a:endParaRPr lang="en-US"/>
            </a:p>
          </p:txBody>
        </p:sp>
        <p:sp>
          <p:nvSpPr>
            <p:cNvPr id="429109" name="Line 53"/>
            <p:cNvSpPr>
              <a:spLocks noChangeShapeType="1"/>
            </p:cNvSpPr>
            <p:nvPr userDrawn="1"/>
          </p:nvSpPr>
          <p:spPr bwMode="auto">
            <a:xfrm flipV="1">
              <a:off x="282" y="1067"/>
              <a:ext cx="0" cy="11"/>
            </a:xfrm>
            <a:prstGeom prst="line">
              <a:avLst/>
            </a:prstGeom>
            <a:noFill/>
            <a:ln w="12700">
              <a:solidFill>
                <a:schemeClr val="bg2"/>
              </a:solidFill>
              <a:round/>
              <a:headEnd/>
              <a:tailEnd/>
            </a:ln>
          </p:spPr>
          <p:txBody>
            <a:bodyPr/>
            <a:lstStyle/>
            <a:p>
              <a:endParaRPr lang="en-US"/>
            </a:p>
          </p:txBody>
        </p:sp>
        <p:sp>
          <p:nvSpPr>
            <p:cNvPr id="429110" name="Line 54"/>
            <p:cNvSpPr>
              <a:spLocks noChangeShapeType="1"/>
            </p:cNvSpPr>
            <p:nvPr userDrawn="1"/>
          </p:nvSpPr>
          <p:spPr bwMode="auto">
            <a:xfrm>
              <a:off x="322" y="2033"/>
              <a:ext cx="1" cy="11"/>
            </a:xfrm>
            <a:prstGeom prst="line">
              <a:avLst/>
            </a:prstGeom>
            <a:noFill/>
            <a:ln w="12700">
              <a:solidFill>
                <a:schemeClr val="bg2"/>
              </a:solidFill>
              <a:round/>
              <a:headEnd/>
              <a:tailEnd/>
            </a:ln>
          </p:spPr>
          <p:txBody>
            <a:bodyPr/>
            <a:lstStyle/>
            <a:p>
              <a:endParaRPr lang="en-US"/>
            </a:p>
          </p:txBody>
        </p:sp>
        <p:sp>
          <p:nvSpPr>
            <p:cNvPr id="429111" name="Line 55"/>
            <p:cNvSpPr>
              <a:spLocks noChangeShapeType="1"/>
            </p:cNvSpPr>
            <p:nvPr userDrawn="1"/>
          </p:nvSpPr>
          <p:spPr bwMode="auto">
            <a:xfrm flipV="1">
              <a:off x="322" y="1067"/>
              <a:ext cx="1" cy="11"/>
            </a:xfrm>
            <a:prstGeom prst="line">
              <a:avLst/>
            </a:prstGeom>
            <a:noFill/>
            <a:ln w="12700">
              <a:solidFill>
                <a:schemeClr val="bg2"/>
              </a:solidFill>
              <a:round/>
              <a:headEnd/>
              <a:tailEnd/>
            </a:ln>
          </p:spPr>
          <p:txBody>
            <a:bodyPr/>
            <a:lstStyle/>
            <a:p>
              <a:endParaRPr lang="en-US"/>
            </a:p>
          </p:txBody>
        </p:sp>
        <p:sp>
          <p:nvSpPr>
            <p:cNvPr id="429112" name="Line 56"/>
            <p:cNvSpPr>
              <a:spLocks noChangeShapeType="1"/>
            </p:cNvSpPr>
            <p:nvPr userDrawn="1"/>
          </p:nvSpPr>
          <p:spPr bwMode="auto">
            <a:xfrm>
              <a:off x="368" y="2033"/>
              <a:ext cx="1" cy="21"/>
            </a:xfrm>
            <a:prstGeom prst="line">
              <a:avLst/>
            </a:prstGeom>
            <a:noFill/>
            <a:ln w="12700">
              <a:solidFill>
                <a:schemeClr val="bg2"/>
              </a:solidFill>
              <a:round/>
              <a:headEnd/>
              <a:tailEnd/>
            </a:ln>
          </p:spPr>
          <p:txBody>
            <a:bodyPr/>
            <a:lstStyle/>
            <a:p>
              <a:endParaRPr lang="en-US"/>
            </a:p>
          </p:txBody>
        </p:sp>
        <p:sp>
          <p:nvSpPr>
            <p:cNvPr id="429113" name="Line 57"/>
            <p:cNvSpPr>
              <a:spLocks noChangeShapeType="1"/>
            </p:cNvSpPr>
            <p:nvPr userDrawn="1"/>
          </p:nvSpPr>
          <p:spPr bwMode="auto">
            <a:xfrm flipV="1">
              <a:off x="368" y="1057"/>
              <a:ext cx="1" cy="21"/>
            </a:xfrm>
            <a:prstGeom prst="line">
              <a:avLst/>
            </a:prstGeom>
            <a:noFill/>
            <a:ln w="12700">
              <a:solidFill>
                <a:schemeClr val="bg2"/>
              </a:solidFill>
              <a:round/>
              <a:headEnd/>
              <a:tailEnd/>
            </a:ln>
          </p:spPr>
          <p:txBody>
            <a:bodyPr/>
            <a:lstStyle/>
            <a:p>
              <a:endParaRPr lang="en-US"/>
            </a:p>
          </p:txBody>
        </p:sp>
        <p:sp>
          <p:nvSpPr>
            <p:cNvPr id="429114" name="Line 58"/>
            <p:cNvSpPr>
              <a:spLocks noChangeShapeType="1"/>
            </p:cNvSpPr>
            <p:nvPr userDrawn="1"/>
          </p:nvSpPr>
          <p:spPr bwMode="auto">
            <a:xfrm>
              <a:off x="414" y="2033"/>
              <a:ext cx="1" cy="11"/>
            </a:xfrm>
            <a:prstGeom prst="line">
              <a:avLst/>
            </a:prstGeom>
            <a:noFill/>
            <a:ln w="12700">
              <a:solidFill>
                <a:schemeClr val="bg2"/>
              </a:solidFill>
              <a:round/>
              <a:headEnd/>
              <a:tailEnd/>
            </a:ln>
          </p:spPr>
          <p:txBody>
            <a:bodyPr/>
            <a:lstStyle/>
            <a:p>
              <a:endParaRPr lang="en-US"/>
            </a:p>
          </p:txBody>
        </p:sp>
        <p:sp>
          <p:nvSpPr>
            <p:cNvPr id="429115" name="Line 59"/>
            <p:cNvSpPr>
              <a:spLocks noChangeShapeType="1"/>
            </p:cNvSpPr>
            <p:nvPr userDrawn="1"/>
          </p:nvSpPr>
          <p:spPr bwMode="auto">
            <a:xfrm flipV="1">
              <a:off x="414" y="1067"/>
              <a:ext cx="1" cy="11"/>
            </a:xfrm>
            <a:prstGeom prst="line">
              <a:avLst/>
            </a:prstGeom>
            <a:noFill/>
            <a:ln w="12700">
              <a:solidFill>
                <a:schemeClr val="bg2"/>
              </a:solidFill>
              <a:round/>
              <a:headEnd/>
              <a:tailEnd/>
            </a:ln>
          </p:spPr>
          <p:txBody>
            <a:bodyPr/>
            <a:lstStyle/>
            <a:p>
              <a:endParaRPr lang="en-US"/>
            </a:p>
          </p:txBody>
        </p:sp>
        <p:sp>
          <p:nvSpPr>
            <p:cNvPr id="429116" name="Line 60"/>
            <p:cNvSpPr>
              <a:spLocks noChangeShapeType="1"/>
            </p:cNvSpPr>
            <p:nvPr userDrawn="1"/>
          </p:nvSpPr>
          <p:spPr bwMode="auto">
            <a:xfrm>
              <a:off x="455" y="2033"/>
              <a:ext cx="1" cy="11"/>
            </a:xfrm>
            <a:prstGeom prst="line">
              <a:avLst/>
            </a:prstGeom>
            <a:noFill/>
            <a:ln w="12700">
              <a:solidFill>
                <a:schemeClr val="bg2"/>
              </a:solidFill>
              <a:round/>
              <a:headEnd/>
              <a:tailEnd/>
            </a:ln>
          </p:spPr>
          <p:txBody>
            <a:bodyPr/>
            <a:lstStyle/>
            <a:p>
              <a:endParaRPr lang="en-US"/>
            </a:p>
          </p:txBody>
        </p:sp>
        <p:sp>
          <p:nvSpPr>
            <p:cNvPr id="429117" name="Line 61"/>
            <p:cNvSpPr>
              <a:spLocks noChangeShapeType="1"/>
            </p:cNvSpPr>
            <p:nvPr userDrawn="1"/>
          </p:nvSpPr>
          <p:spPr bwMode="auto">
            <a:xfrm flipV="1">
              <a:off x="455" y="1067"/>
              <a:ext cx="1" cy="11"/>
            </a:xfrm>
            <a:prstGeom prst="line">
              <a:avLst/>
            </a:prstGeom>
            <a:noFill/>
            <a:ln w="12700">
              <a:solidFill>
                <a:schemeClr val="bg2"/>
              </a:solidFill>
              <a:round/>
              <a:headEnd/>
              <a:tailEnd/>
            </a:ln>
          </p:spPr>
          <p:txBody>
            <a:bodyPr/>
            <a:lstStyle/>
            <a:p>
              <a:endParaRPr lang="en-US"/>
            </a:p>
          </p:txBody>
        </p:sp>
        <p:sp>
          <p:nvSpPr>
            <p:cNvPr id="429118" name="Line 62"/>
            <p:cNvSpPr>
              <a:spLocks noChangeShapeType="1"/>
            </p:cNvSpPr>
            <p:nvPr userDrawn="1"/>
          </p:nvSpPr>
          <p:spPr bwMode="auto">
            <a:xfrm>
              <a:off x="502" y="2033"/>
              <a:ext cx="0" cy="11"/>
            </a:xfrm>
            <a:prstGeom prst="line">
              <a:avLst/>
            </a:prstGeom>
            <a:noFill/>
            <a:ln w="12700">
              <a:solidFill>
                <a:schemeClr val="bg2"/>
              </a:solidFill>
              <a:round/>
              <a:headEnd/>
              <a:tailEnd/>
            </a:ln>
          </p:spPr>
          <p:txBody>
            <a:bodyPr/>
            <a:lstStyle/>
            <a:p>
              <a:endParaRPr lang="en-US"/>
            </a:p>
          </p:txBody>
        </p:sp>
        <p:sp>
          <p:nvSpPr>
            <p:cNvPr id="429119" name="Line 63"/>
            <p:cNvSpPr>
              <a:spLocks noChangeShapeType="1"/>
            </p:cNvSpPr>
            <p:nvPr userDrawn="1"/>
          </p:nvSpPr>
          <p:spPr bwMode="auto">
            <a:xfrm flipV="1">
              <a:off x="502" y="1067"/>
              <a:ext cx="0" cy="11"/>
            </a:xfrm>
            <a:prstGeom prst="line">
              <a:avLst/>
            </a:prstGeom>
            <a:noFill/>
            <a:ln w="12700">
              <a:solidFill>
                <a:schemeClr val="bg2"/>
              </a:solidFill>
              <a:round/>
              <a:headEnd/>
              <a:tailEnd/>
            </a:ln>
          </p:spPr>
          <p:txBody>
            <a:bodyPr/>
            <a:lstStyle/>
            <a:p>
              <a:endParaRPr lang="en-US"/>
            </a:p>
          </p:txBody>
        </p:sp>
        <p:sp>
          <p:nvSpPr>
            <p:cNvPr id="429120" name="Line 64"/>
            <p:cNvSpPr>
              <a:spLocks noChangeShapeType="1"/>
            </p:cNvSpPr>
            <p:nvPr userDrawn="1"/>
          </p:nvSpPr>
          <p:spPr bwMode="auto">
            <a:xfrm>
              <a:off x="543" y="2033"/>
              <a:ext cx="0" cy="11"/>
            </a:xfrm>
            <a:prstGeom prst="line">
              <a:avLst/>
            </a:prstGeom>
            <a:noFill/>
            <a:ln w="12700">
              <a:solidFill>
                <a:schemeClr val="bg2"/>
              </a:solidFill>
              <a:round/>
              <a:headEnd/>
              <a:tailEnd/>
            </a:ln>
          </p:spPr>
          <p:txBody>
            <a:bodyPr/>
            <a:lstStyle/>
            <a:p>
              <a:endParaRPr lang="en-US"/>
            </a:p>
          </p:txBody>
        </p:sp>
        <p:sp>
          <p:nvSpPr>
            <p:cNvPr id="429121" name="Line 65"/>
            <p:cNvSpPr>
              <a:spLocks noChangeShapeType="1"/>
            </p:cNvSpPr>
            <p:nvPr userDrawn="1"/>
          </p:nvSpPr>
          <p:spPr bwMode="auto">
            <a:xfrm flipV="1">
              <a:off x="543" y="1067"/>
              <a:ext cx="0" cy="11"/>
            </a:xfrm>
            <a:prstGeom prst="line">
              <a:avLst/>
            </a:prstGeom>
            <a:noFill/>
            <a:ln w="12700">
              <a:solidFill>
                <a:schemeClr val="bg2"/>
              </a:solidFill>
              <a:round/>
              <a:headEnd/>
              <a:tailEnd/>
            </a:ln>
          </p:spPr>
          <p:txBody>
            <a:bodyPr/>
            <a:lstStyle/>
            <a:p>
              <a:endParaRPr lang="en-US"/>
            </a:p>
          </p:txBody>
        </p:sp>
        <p:sp>
          <p:nvSpPr>
            <p:cNvPr id="429122" name="Line 66"/>
            <p:cNvSpPr>
              <a:spLocks noChangeShapeType="1"/>
            </p:cNvSpPr>
            <p:nvPr userDrawn="1"/>
          </p:nvSpPr>
          <p:spPr bwMode="auto">
            <a:xfrm>
              <a:off x="589" y="2033"/>
              <a:ext cx="0" cy="21"/>
            </a:xfrm>
            <a:prstGeom prst="line">
              <a:avLst/>
            </a:prstGeom>
            <a:noFill/>
            <a:ln w="12700">
              <a:solidFill>
                <a:schemeClr val="bg2"/>
              </a:solidFill>
              <a:round/>
              <a:headEnd/>
              <a:tailEnd/>
            </a:ln>
          </p:spPr>
          <p:txBody>
            <a:bodyPr/>
            <a:lstStyle/>
            <a:p>
              <a:endParaRPr lang="en-US"/>
            </a:p>
          </p:txBody>
        </p:sp>
        <p:sp>
          <p:nvSpPr>
            <p:cNvPr id="429123" name="Line 67"/>
            <p:cNvSpPr>
              <a:spLocks noChangeShapeType="1"/>
            </p:cNvSpPr>
            <p:nvPr userDrawn="1"/>
          </p:nvSpPr>
          <p:spPr bwMode="auto">
            <a:xfrm flipV="1">
              <a:off x="589" y="1057"/>
              <a:ext cx="0" cy="21"/>
            </a:xfrm>
            <a:prstGeom prst="line">
              <a:avLst/>
            </a:prstGeom>
            <a:noFill/>
            <a:ln w="12700">
              <a:solidFill>
                <a:schemeClr val="bg2"/>
              </a:solidFill>
              <a:round/>
              <a:headEnd/>
              <a:tailEnd/>
            </a:ln>
          </p:spPr>
          <p:txBody>
            <a:bodyPr/>
            <a:lstStyle/>
            <a:p>
              <a:endParaRPr lang="en-US"/>
            </a:p>
          </p:txBody>
        </p:sp>
        <p:sp>
          <p:nvSpPr>
            <p:cNvPr id="429124" name="Line 68"/>
            <p:cNvSpPr>
              <a:spLocks noChangeShapeType="1"/>
            </p:cNvSpPr>
            <p:nvPr userDrawn="1"/>
          </p:nvSpPr>
          <p:spPr bwMode="auto">
            <a:xfrm>
              <a:off x="635" y="2033"/>
              <a:ext cx="0" cy="11"/>
            </a:xfrm>
            <a:prstGeom prst="line">
              <a:avLst/>
            </a:prstGeom>
            <a:noFill/>
            <a:ln w="12700">
              <a:solidFill>
                <a:schemeClr val="bg2"/>
              </a:solidFill>
              <a:round/>
              <a:headEnd/>
              <a:tailEnd/>
            </a:ln>
          </p:spPr>
          <p:txBody>
            <a:bodyPr/>
            <a:lstStyle/>
            <a:p>
              <a:endParaRPr lang="en-US"/>
            </a:p>
          </p:txBody>
        </p:sp>
        <p:sp>
          <p:nvSpPr>
            <p:cNvPr id="429125" name="Line 69"/>
            <p:cNvSpPr>
              <a:spLocks noChangeShapeType="1"/>
            </p:cNvSpPr>
            <p:nvPr userDrawn="1"/>
          </p:nvSpPr>
          <p:spPr bwMode="auto">
            <a:xfrm flipV="1">
              <a:off x="635" y="1067"/>
              <a:ext cx="0" cy="11"/>
            </a:xfrm>
            <a:prstGeom prst="line">
              <a:avLst/>
            </a:prstGeom>
            <a:noFill/>
            <a:ln w="12700">
              <a:solidFill>
                <a:schemeClr val="bg2"/>
              </a:solidFill>
              <a:round/>
              <a:headEnd/>
              <a:tailEnd/>
            </a:ln>
          </p:spPr>
          <p:txBody>
            <a:bodyPr/>
            <a:lstStyle/>
            <a:p>
              <a:endParaRPr lang="en-US"/>
            </a:p>
          </p:txBody>
        </p:sp>
        <p:sp>
          <p:nvSpPr>
            <p:cNvPr id="429126" name="Line 70"/>
            <p:cNvSpPr>
              <a:spLocks noChangeShapeType="1"/>
            </p:cNvSpPr>
            <p:nvPr userDrawn="1"/>
          </p:nvSpPr>
          <p:spPr bwMode="auto">
            <a:xfrm>
              <a:off x="675" y="2033"/>
              <a:ext cx="1" cy="11"/>
            </a:xfrm>
            <a:prstGeom prst="line">
              <a:avLst/>
            </a:prstGeom>
            <a:noFill/>
            <a:ln w="12700">
              <a:solidFill>
                <a:schemeClr val="bg2"/>
              </a:solidFill>
              <a:round/>
              <a:headEnd/>
              <a:tailEnd/>
            </a:ln>
          </p:spPr>
          <p:txBody>
            <a:bodyPr/>
            <a:lstStyle/>
            <a:p>
              <a:endParaRPr lang="en-US"/>
            </a:p>
          </p:txBody>
        </p:sp>
        <p:sp>
          <p:nvSpPr>
            <p:cNvPr id="429127" name="Line 71"/>
            <p:cNvSpPr>
              <a:spLocks noChangeShapeType="1"/>
            </p:cNvSpPr>
            <p:nvPr userDrawn="1"/>
          </p:nvSpPr>
          <p:spPr bwMode="auto">
            <a:xfrm flipV="1">
              <a:off x="675" y="1067"/>
              <a:ext cx="1" cy="11"/>
            </a:xfrm>
            <a:prstGeom prst="line">
              <a:avLst/>
            </a:prstGeom>
            <a:noFill/>
            <a:ln w="12700">
              <a:solidFill>
                <a:schemeClr val="bg2"/>
              </a:solidFill>
              <a:round/>
              <a:headEnd/>
              <a:tailEnd/>
            </a:ln>
          </p:spPr>
          <p:txBody>
            <a:bodyPr/>
            <a:lstStyle/>
            <a:p>
              <a:endParaRPr lang="en-US"/>
            </a:p>
          </p:txBody>
        </p:sp>
        <p:sp>
          <p:nvSpPr>
            <p:cNvPr id="429128" name="Line 72"/>
            <p:cNvSpPr>
              <a:spLocks noChangeShapeType="1"/>
            </p:cNvSpPr>
            <p:nvPr userDrawn="1"/>
          </p:nvSpPr>
          <p:spPr bwMode="auto">
            <a:xfrm>
              <a:off x="721" y="2033"/>
              <a:ext cx="1" cy="11"/>
            </a:xfrm>
            <a:prstGeom prst="line">
              <a:avLst/>
            </a:prstGeom>
            <a:noFill/>
            <a:ln w="12700">
              <a:solidFill>
                <a:schemeClr val="bg2"/>
              </a:solidFill>
              <a:round/>
              <a:headEnd/>
              <a:tailEnd/>
            </a:ln>
          </p:spPr>
          <p:txBody>
            <a:bodyPr/>
            <a:lstStyle/>
            <a:p>
              <a:endParaRPr lang="en-US"/>
            </a:p>
          </p:txBody>
        </p:sp>
        <p:sp>
          <p:nvSpPr>
            <p:cNvPr id="429129" name="Line 73"/>
            <p:cNvSpPr>
              <a:spLocks noChangeShapeType="1"/>
            </p:cNvSpPr>
            <p:nvPr userDrawn="1"/>
          </p:nvSpPr>
          <p:spPr bwMode="auto">
            <a:xfrm flipV="1">
              <a:off x="721" y="1067"/>
              <a:ext cx="1" cy="11"/>
            </a:xfrm>
            <a:prstGeom prst="line">
              <a:avLst/>
            </a:prstGeom>
            <a:noFill/>
            <a:ln w="12700">
              <a:solidFill>
                <a:schemeClr val="bg2"/>
              </a:solidFill>
              <a:round/>
              <a:headEnd/>
              <a:tailEnd/>
            </a:ln>
          </p:spPr>
          <p:txBody>
            <a:bodyPr/>
            <a:lstStyle/>
            <a:p>
              <a:endParaRPr lang="en-US"/>
            </a:p>
          </p:txBody>
        </p:sp>
        <p:sp>
          <p:nvSpPr>
            <p:cNvPr id="429130" name="Line 74"/>
            <p:cNvSpPr>
              <a:spLocks noChangeShapeType="1"/>
            </p:cNvSpPr>
            <p:nvPr userDrawn="1"/>
          </p:nvSpPr>
          <p:spPr bwMode="auto">
            <a:xfrm>
              <a:off x="762" y="2033"/>
              <a:ext cx="1" cy="11"/>
            </a:xfrm>
            <a:prstGeom prst="line">
              <a:avLst/>
            </a:prstGeom>
            <a:noFill/>
            <a:ln w="12700">
              <a:solidFill>
                <a:schemeClr val="bg2"/>
              </a:solidFill>
              <a:round/>
              <a:headEnd/>
              <a:tailEnd/>
            </a:ln>
          </p:spPr>
          <p:txBody>
            <a:bodyPr/>
            <a:lstStyle/>
            <a:p>
              <a:endParaRPr lang="en-US"/>
            </a:p>
          </p:txBody>
        </p:sp>
        <p:sp>
          <p:nvSpPr>
            <p:cNvPr id="429131" name="Line 75"/>
            <p:cNvSpPr>
              <a:spLocks noChangeShapeType="1"/>
            </p:cNvSpPr>
            <p:nvPr userDrawn="1"/>
          </p:nvSpPr>
          <p:spPr bwMode="auto">
            <a:xfrm flipV="1">
              <a:off x="762" y="1067"/>
              <a:ext cx="1" cy="11"/>
            </a:xfrm>
            <a:prstGeom prst="line">
              <a:avLst/>
            </a:prstGeom>
            <a:noFill/>
            <a:ln w="12700">
              <a:solidFill>
                <a:schemeClr val="bg2"/>
              </a:solidFill>
              <a:round/>
              <a:headEnd/>
              <a:tailEnd/>
            </a:ln>
          </p:spPr>
          <p:txBody>
            <a:bodyPr/>
            <a:lstStyle/>
            <a:p>
              <a:endParaRPr lang="en-US"/>
            </a:p>
          </p:txBody>
        </p:sp>
        <p:sp>
          <p:nvSpPr>
            <p:cNvPr id="429132" name="Line 76"/>
            <p:cNvSpPr>
              <a:spLocks noChangeShapeType="1"/>
            </p:cNvSpPr>
            <p:nvPr userDrawn="1"/>
          </p:nvSpPr>
          <p:spPr bwMode="auto">
            <a:xfrm>
              <a:off x="809" y="2033"/>
              <a:ext cx="0" cy="21"/>
            </a:xfrm>
            <a:prstGeom prst="line">
              <a:avLst/>
            </a:prstGeom>
            <a:noFill/>
            <a:ln w="12700">
              <a:solidFill>
                <a:schemeClr val="bg2"/>
              </a:solidFill>
              <a:round/>
              <a:headEnd/>
              <a:tailEnd/>
            </a:ln>
          </p:spPr>
          <p:txBody>
            <a:bodyPr/>
            <a:lstStyle/>
            <a:p>
              <a:endParaRPr lang="en-US"/>
            </a:p>
          </p:txBody>
        </p:sp>
        <p:sp>
          <p:nvSpPr>
            <p:cNvPr id="429133" name="Line 77"/>
            <p:cNvSpPr>
              <a:spLocks noChangeShapeType="1"/>
            </p:cNvSpPr>
            <p:nvPr userDrawn="1"/>
          </p:nvSpPr>
          <p:spPr bwMode="auto">
            <a:xfrm flipV="1">
              <a:off x="809" y="1057"/>
              <a:ext cx="0" cy="21"/>
            </a:xfrm>
            <a:prstGeom prst="line">
              <a:avLst/>
            </a:prstGeom>
            <a:noFill/>
            <a:ln w="12700">
              <a:solidFill>
                <a:schemeClr val="bg2"/>
              </a:solidFill>
              <a:round/>
              <a:headEnd/>
              <a:tailEnd/>
            </a:ln>
          </p:spPr>
          <p:txBody>
            <a:bodyPr/>
            <a:lstStyle/>
            <a:p>
              <a:endParaRPr lang="en-US"/>
            </a:p>
          </p:txBody>
        </p:sp>
        <p:sp>
          <p:nvSpPr>
            <p:cNvPr id="429134" name="Line 78"/>
            <p:cNvSpPr>
              <a:spLocks noChangeShapeType="1"/>
            </p:cNvSpPr>
            <p:nvPr userDrawn="1"/>
          </p:nvSpPr>
          <p:spPr bwMode="auto">
            <a:xfrm>
              <a:off x="855" y="2033"/>
              <a:ext cx="0" cy="11"/>
            </a:xfrm>
            <a:prstGeom prst="line">
              <a:avLst/>
            </a:prstGeom>
            <a:noFill/>
            <a:ln w="12700">
              <a:solidFill>
                <a:schemeClr val="bg2"/>
              </a:solidFill>
              <a:round/>
              <a:headEnd/>
              <a:tailEnd/>
            </a:ln>
          </p:spPr>
          <p:txBody>
            <a:bodyPr/>
            <a:lstStyle/>
            <a:p>
              <a:endParaRPr lang="en-US"/>
            </a:p>
          </p:txBody>
        </p:sp>
        <p:sp>
          <p:nvSpPr>
            <p:cNvPr id="429135" name="Line 79"/>
            <p:cNvSpPr>
              <a:spLocks noChangeShapeType="1"/>
            </p:cNvSpPr>
            <p:nvPr userDrawn="1"/>
          </p:nvSpPr>
          <p:spPr bwMode="auto">
            <a:xfrm flipV="1">
              <a:off x="855" y="1067"/>
              <a:ext cx="0" cy="11"/>
            </a:xfrm>
            <a:prstGeom prst="line">
              <a:avLst/>
            </a:prstGeom>
            <a:noFill/>
            <a:ln w="12700">
              <a:solidFill>
                <a:schemeClr val="bg2"/>
              </a:solidFill>
              <a:round/>
              <a:headEnd/>
              <a:tailEnd/>
            </a:ln>
          </p:spPr>
          <p:txBody>
            <a:bodyPr/>
            <a:lstStyle/>
            <a:p>
              <a:endParaRPr lang="en-US"/>
            </a:p>
          </p:txBody>
        </p:sp>
        <p:sp>
          <p:nvSpPr>
            <p:cNvPr id="429136" name="Line 80"/>
            <p:cNvSpPr>
              <a:spLocks noChangeShapeType="1"/>
            </p:cNvSpPr>
            <p:nvPr userDrawn="1"/>
          </p:nvSpPr>
          <p:spPr bwMode="auto">
            <a:xfrm>
              <a:off x="896" y="2033"/>
              <a:ext cx="0" cy="11"/>
            </a:xfrm>
            <a:prstGeom prst="line">
              <a:avLst/>
            </a:prstGeom>
            <a:noFill/>
            <a:ln w="12700">
              <a:solidFill>
                <a:schemeClr val="bg2"/>
              </a:solidFill>
              <a:round/>
              <a:headEnd/>
              <a:tailEnd/>
            </a:ln>
          </p:spPr>
          <p:txBody>
            <a:bodyPr/>
            <a:lstStyle/>
            <a:p>
              <a:endParaRPr lang="en-US"/>
            </a:p>
          </p:txBody>
        </p:sp>
        <p:sp>
          <p:nvSpPr>
            <p:cNvPr id="429137" name="Line 81"/>
            <p:cNvSpPr>
              <a:spLocks noChangeShapeType="1"/>
            </p:cNvSpPr>
            <p:nvPr userDrawn="1"/>
          </p:nvSpPr>
          <p:spPr bwMode="auto">
            <a:xfrm flipV="1">
              <a:off x="896" y="1067"/>
              <a:ext cx="0" cy="11"/>
            </a:xfrm>
            <a:prstGeom prst="line">
              <a:avLst/>
            </a:prstGeom>
            <a:noFill/>
            <a:ln w="12700">
              <a:solidFill>
                <a:schemeClr val="bg2"/>
              </a:solidFill>
              <a:round/>
              <a:headEnd/>
              <a:tailEnd/>
            </a:ln>
          </p:spPr>
          <p:txBody>
            <a:bodyPr/>
            <a:lstStyle/>
            <a:p>
              <a:endParaRPr lang="en-US"/>
            </a:p>
          </p:txBody>
        </p:sp>
        <p:sp>
          <p:nvSpPr>
            <p:cNvPr id="429138" name="Line 82"/>
            <p:cNvSpPr>
              <a:spLocks noChangeShapeType="1"/>
            </p:cNvSpPr>
            <p:nvPr userDrawn="1"/>
          </p:nvSpPr>
          <p:spPr bwMode="auto">
            <a:xfrm>
              <a:off x="942" y="2033"/>
              <a:ext cx="0" cy="11"/>
            </a:xfrm>
            <a:prstGeom prst="line">
              <a:avLst/>
            </a:prstGeom>
            <a:noFill/>
            <a:ln w="12700">
              <a:solidFill>
                <a:schemeClr val="bg2"/>
              </a:solidFill>
              <a:round/>
              <a:headEnd/>
              <a:tailEnd/>
            </a:ln>
          </p:spPr>
          <p:txBody>
            <a:bodyPr/>
            <a:lstStyle/>
            <a:p>
              <a:endParaRPr lang="en-US"/>
            </a:p>
          </p:txBody>
        </p:sp>
        <p:sp>
          <p:nvSpPr>
            <p:cNvPr id="429139" name="Line 83"/>
            <p:cNvSpPr>
              <a:spLocks noChangeShapeType="1"/>
            </p:cNvSpPr>
            <p:nvPr userDrawn="1"/>
          </p:nvSpPr>
          <p:spPr bwMode="auto">
            <a:xfrm flipV="1">
              <a:off x="942" y="1067"/>
              <a:ext cx="0" cy="11"/>
            </a:xfrm>
            <a:prstGeom prst="line">
              <a:avLst/>
            </a:prstGeom>
            <a:noFill/>
            <a:ln w="12700">
              <a:solidFill>
                <a:schemeClr val="bg2"/>
              </a:solidFill>
              <a:round/>
              <a:headEnd/>
              <a:tailEnd/>
            </a:ln>
          </p:spPr>
          <p:txBody>
            <a:bodyPr/>
            <a:lstStyle/>
            <a:p>
              <a:endParaRPr lang="en-US"/>
            </a:p>
          </p:txBody>
        </p:sp>
        <p:sp>
          <p:nvSpPr>
            <p:cNvPr id="429140" name="Line 84"/>
            <p:cNvSpPr>
              <a:spLocks noChangeShapeType="1"/>
            </p:cNvSpPr>
            <p:nvPr userDrawn="1"/>
          </p:nvSpPr>
          <p:spPr bwMode="auto">
            <a:xfrm>
              <a:off x="982" y="2033"/>
              <a:ext cx="1" cy="11"/>
            </a:xfrm>
            <a:prstGeom prst="line">
              <a:avLst/>
            </a:prstGeom>
            <a:noFill/>
            <a:ln w="12700">
              <a:solidFill>
                <a:schemeClr val="bg2"/>
              </a:solidFill>
              <a:round/>
              <a:headEnd/>
              <a:tailEnd/>
            </a:ln>
          </p:spPr>
          <p:txBody>
            <a:bodyPr/>
            <a:lstStyle/>
            <a:p>
              <a:endParaRPr lang="en-US"/>
            </a:p>
          </p:txBody>
        </p:sp>
        <p:sp>
          <p:nvSpPr>
            <p:cNvPr id="429141" name="Line 85"/>
            <p:cNvSpPr>
              <a:spLocks noChangeShapeType="1"/>
            </p:cNvSpPr>
            <p:nvPr userDrawn="1"/>
          </p:nvSpPr>
          <p:spPr bwMode="auto">
            <a:xfrm flipV="1">
              <a:off x="982" y="1067"/>
              <a:ext cx="1" cy="11"/>
            </a:xfrm>
            <a:prstGeom prst="line">
              <a:avLst/>
            </a:prstGeom>
            <a:noFill/>
            <a:ln w="12700">
              <a:solidFill>
                <a:schemeClr val="bg2"/>
              </a:solidFill>
              <a:round/>
              <a:headEnd/>
              <a:tailEnd/>
            </a:ln>
          </p:spPr>
          <p:txBody>
            <a:bodyPr/>
            <a:lstStyle/>
            <a:p>
              <a:endParaRPr lang="en-US"/>
            </a:p>
          </p:txBody>
        </p:sp>
        <p:sp>
          <p:nvSpPr>
            <p:cNvPr id="429142" name="Line 86"/>
            <p:cNvSpPr>
              <a:spLocks noChangeShapeType="1"/>
            </p:cNvSpPr>
            <p:nvPr userDrawn="1"/>
          </p:nvSpPr>
          <p:spPr bwMode="auto">
            <a:xfrm>
              <a:off x="1028" y="2033"/>
              <a:ext cx="1" cy="21"/>
            </a:xfrm>
            <a:prstGeom prst="line">
              <a:avLst/>
            </a:prstGeom>
            <a:noFill/>
            <a:ln w="12700">
              <a:solidFill>
                <a:schemeClr val="bg2"/>
              </a:solidFill>
              <a:round/>
              <a:headEnd/>
              <a:tailEnd/>
            </a:ln>
          </p:spPr>
          <p:txBody>
            <a:bodyPr/>
            <a:lstStyle/>
            <a:p>
              <a:endParaRPr lang="en-US"/>
            </a:p>
          </p:txBody>
        </p:sp>
        <p:sp>
          <p:nvSpPr>
            <p:cNvPr id="429143" name="Line 87"/>
            <p:cNvSpPr>
              <a:spLocks noChangeShapeType="1"/>
            </p:cNvSpPr>
            <p:nvPr userDrawn="1"/>
          </p:nvSpPr>
          <p:spPr bwMode="auto">
            <a:xfrm flipV="1">
              <a:off x="1028" y="1057"/>
              <a:ext cx="1" cy="21"/>
            </a:xfrm>
            <a:prstGeom prst="line">
              <a:avLst/>
            </a:prstGeom>
            <a:noFill/>
            <a:ln w="12700">
              <a:solidFill>
                <a:schemeClr val="bg2"/>
              </a:solidFill>
              <a:round/>
              <a:headEnd/>
              <a:tailEnd/>
            </a:ln>
          </p:spPr>
          <p:txBody>
            <a:bodyPr/>
            <a:lstStyle/>
            <a:p>
              <a:endParaRPr lang="en-US"/>
            </a:p>
          </p:txBody>
        </p:sp>
        <p:sp>
          <p:nvSpPr>
            <p:cNvPr id="429144" name="Line 88"/>
            <p:cNvSpPr>
              <a:spLocks noChangeShapeType="1"/>
            </p:cNvSpPr>
            <p:nvPr userDrawn="1"/>
          </p:nvSpPr>
          <p:spPr bwMode="auto">
            <a:xfrm>
              <a:off x="1074" y="2033"/>
              <a:ext cx="1" cy="11"/>
            </a:xfrm>
            <a:prstGeom prst="line">
              <a:avLst/>
            </a:prstGeom>
            <a:noFill/>
            <a:ln w="12700">
              <a:solidFill>
                <a:schemeClr val="bg2"/>
              </a:solidFill>
              <a:round/>
              <a:headEnd/>
              <a:tailEnd/>
            </a:ln>
          </p:spPr>
          <p:txBody>
            <a:bodyPr/>
            <a:lstStyle/>
            <a:p>
              <a:endParaRPr lang="en-US"/>
            </a:p>
          </p:txBody>
        </p:sp>
        <p:sp>
          <p:nvSpPr>
            <p:cNvPr id="429145" name="Line 89"/>
            <p:cNvSpPr>
              <a:spLocks noChangeShapeType="1"/>
            </p:cNvSpPr>
            <p:nvPr userDrawn="1"/>
          </p:nvSpPr>
          <p:spPr bwMode="auto">
            <a:xfrm flipV="1">
              <a:off x="1074" y="1067"/>
              <a:ext cx="1" cy="11"/>
            </a:xfrm>
            <a:prstGeom prst="line">
              <a:avLst/>
            </a:prstGeom>
            <a:noFill/>
            <a:ln w="12700">
              <a:solidFill>
                <a:schemeClr val="bg2"/>
              </a:solidFill>
              <a:round/>
              <a:headEnd/>
              <a:tailEnd/>
            </a:ln>
          </p:spPr>
          <p:txBody>
            <a:bodyPr/>
            <a:lstStyle/>
            <a:p>
              <a:endParaRPr lang="en-US"/>
            </a:p>
          </p:txBody>
        </p:sp>
        <p:sp>
          <p:nvSpPr>
            <p:cNvPr id="429146" name="Line 90"/>
            <p:cNvSpPr>
              <a:spLocks noChangeShapeType="1"/>
            </p:cNvSpPr>
            <p:nvPr userDrawn="1"/>
          </p:nvSpPr>
          <p:spPr bwMode="auto">
            <a:xfrm>
              <a:off x="1115" y="2033"/>
              <a:ext cx="1" cy="11"/>
            </a:xfrm>
            <a:prstGeom prst="line">
              <a:avLst/>
            </a:prstGeom>
            <a:noFill/>
            <a:ln w="12700">
              <a:solidFill>
                <a:schemeClr val="bg2"/>
              </a:solidFill>
              <a:round/>
              <a:headEnd/>
              <a:tailEnd/>
            </a:ln>
          </p:spPr>
          <p:txBody>
            <a:bodyPr/>
            <a:lstStyle/>
            <a:p>
              <a:endParaRPr lang="en-US"/>
            </a:p>
          </p:txBody>
        </p:sp>
        <p:sp>
          <p:nvSpPr>
            <p:cNvPr id="429147" name="Line 91"/>
            <p:cNvSpPr>
              <a:spLocks noChangeShapeType="1"/>
            </p:cNvSpPr>
            <p:nvPr userDrawn="1"/>
          </p:nvSpPr>
          <p:spPr bwMode="auto">
            <a:xfrm flipV="1">
              <a:off x="1115" y="1067"/>
              <a:ext cx="1" cy="11"/>
            </a:xfrm>
            <a:prstGeom prst="line">
              <a:avLst/>
            </a:prstGeom>
            <a:noFill/>
            <a:ln w="12700">
              <a:solidFill>
                <a:schemeClr val="bg2"/>
              </a:solidFill>
              <a:round/>
              <a:headEnd/>
              <a:tailEnd/>
            </a:ln>
          </p:spPr>
          <p:txBody>
            <a:bodyPr/>
            <a:lstStyle/>
            <a:p>
              <a:endParaRPr lang="en-US"/>
            </a:p>
          </p:txBody>
        </p:sp>
        <p:sp>
          <p:nvSpPr>
            <p:cNvPr id="429148" name="Line 92"/>
            <p:cNvSpPr>
              <a:spLocks noChangeShapeType="1"/>
            </p:cNvSpPr>
            <p:nvPr userDrawn="1"/>
          </p:nvSpPr>
          <p:spPr bwMode="auto">
            <a:xfrm>
              <a:off x="1162" y="2033"/>
              <a:ext cx="0" cy="11"/>
            </a:xfrm>
            <a:prstGeom prst="line">
              <a:avLst/>
            </a:prstGeom>
            <a:noFill/>
            <a:ln w="12700">
              <a:solidFill>
                <a:schemeClr val="bg2"/>
              </a:solidFill>
              <a:round/>
              <a:headEnd/>
              <a:tailEnd/>
            </a:ln>
          </p:spPr>
          <p:txBody>
            <a:bodyPr/>
            <a:lstStyle/>
            <a:p>
              <a:endParaRPr lang="en-US"/>
            </a:p>
          </p:txBody>
        </p:sp>
        <p:sp>
          <p:nvSpPr>
            <p:cNvPr id="429149" name="Line 93"/>
            <p:cNvSpPr>
              <a:spLocks noChangeShapeType="1"/>
            </p:cNvSpPr>
            <p:nvPr userDrawn="1"/>
          </p:nvSpPr>
          <p:spPr bwMode="auto">
            <a:xfrm flipV="1">
              <a:off x="1162" y="1067"/>
              <a:ext cx="0" cy="11"/>
            </a:xfrm>
            <a:prstGeom prst="line">
              <a:avLst/>
            </a:prstGeom>
            <a:noFill/>
            <a:ln w="12700">
              <a:solidFill>
                <a:schemeClr val="bg2"/>
              </a:solidFill>
              <a:round/>
              <a:headEnd/>
              <a:tailEnd/>
            </a:ln>
          </p:spPr>
          <p:txBody>
            <a:bodyPr/>
            <a:lstStyle/>
            <a:p>
              <a:endParaRPr lang="en-US"/>
            </a:p>
          </p:txBody>
        </p:sp>
        <p:sp>
          <p:nvSpPr>
            <p:cNvPr id="429150" name="Line 94"/>
            <p:cNvSpPr>
              <a:spLocks noChangeShapeType="1"/>
            </p:cNvSpPr>
            <p:nvPr userDrawn="1"/>
          </p:nvSpPr>
          <p:spPr bwMode="auto">
            <a:xfrm>
              <a:off x="1203" y="2033"/>
              <a:ext cx="0" cy="11"/>
            </a:xfrm>
            <a:prstGeom prst="line">
              <a:avLst/>
            </a:prstGeom>
            <a:noFill/>
            <a:ln w="12700">
              <a:solidFill>
                <a:schemeClr val="bg2"/>
              </a:solidFill>
              <a:round/>
              <a:headEnd/>
              <a:tailEnd/>
            </a:ln>
          </p:spPr>
          <p:txBody>
            <a:bodyPr/>
            <a:lstStyle/>
            <a:p>
              <a:endParaRPr lang="en-US"/>
            </a:p>
          </p:txBody>
        </p:sp>
        <p:sp>
          <p:nvSpPr>
            <p:cNvPr id="429151" name="Line 95"/>
            <p:cNvSpPr>
              <a:spLocks noChangeShapeType="1"/>
            </p:cNvSpPr>
            <p:nvPr userDrawn="1"/>
          </p:nvSpPr>
          <p:spPr bwMode="auto">
            <a:xfrm flipV="1">
              <a:off x="1203" y="1067"/>
              <a:ext cx="0" cy="11"/>
            </a:xfrm>
            <a:prstGeom prst="line">
              <a:avLst/>
            </a:prstGeom>
            <a:noFill/>
            <a:ln w="12700">
              <a:solidFill>
                <a:schemeClr val="bg2"/>
              </a:solidFill>
              <a:round/>
              <a:headEnd/>
              <a:tailEnd/>
            </a:ln>
          </p:spPr>
          <p:txBody>
            <a:bodyPr/>
            <a:lstStyle/>
            <a:p>
              <a:endParaRPr lang="en-US"/>
            </a:p>
          </p:txBody>
        </p:sp>
        <p:sp>
          <p:nvSpPr>
            <p:cNvPr id="429152" name="Line 96"/>
            <p:cNvSpPr>
              <a:spLocks noChangeShapeType="1"/>
            </p:cNvSpPr>
            <p:nvPr userDrawn="1"/>
          </p:nvSpPr>
          <p:spPr bwMode="auto">
            <a:xfrm>
              <a:off x="1249" y="2033"/>
              <a:ext cx="0" cy="21"/>
            </a:xfrm>
            <a:prstGeom prst="line">
              <a:avLst/>
            </a:prstGeom>
            <a:noFill/>
            <a:ln w="12700">
              <a:solidFill>
                <a:schemeClr val="bg2"/>
              </a:solidFill>
              <a:round/>
              <a:headEnd/>
              <a:tailEnd/>
            </a:ln>
          </p:spPr>
          <p:txBody>
            <a:bodyPr/>
            <a:lstStyle/>
            <a:p>
              <a:endParaRPr lang="en-US"/>
            </a:p>
          </p:txBody>
        </p:sp>
        <p:sp>
          <p:nvSpPr>
            <p:cNvPr id="429153" name="Line 97"/>
            <p:cNvSpPr>
              <a:spLocks noChangeShapeType="1"/>
            </p:cNvSpPr>
            <p:nvPr userDrawn="1"/>
          </p:nvSpPr>
          <p:spPr bwMode="auto">
            <a:xfrm flipV="1">
              <a:off x="1249" y="1057"/>
              <a:ext cx="0" cy="21"/>
            </a:xfrm>
            <a:prstGeom prst="line">
              <a:avLst/>
            </a:prstGeom>
            <a:noFill/>
            <a:ln w="12700">
              <a:solidFill>
                <a:schemeClr val="bg2"/>
              </a:solidFill>
              <a:round/>
              <a:headEnd/>
              <a:tailEnd/>
            </a:ln>
          </p:spPr>
          <p:txBody>
            <a:bodyPr/>
            <a:lstStyle/>
            <a:p>
              <a:endParaRPr lang="en-US"/>
            </a:p>
          </p:txBody>
        </p:sp>
        <p:sp>
          <p:nvSpPr>
            <p:cNvPr id="429154" name="Line 98"/>
            <p:cNvSpPr>
              <a:spLocks noChangeShapeType="1"/>
            </p:cNvSpPr>
            <p:nvPr userDrawn="1"/>
          </p:nvSpPr>
          <p:spPr bwMode="auto">
            <a:xfrm>
              <a:off x="1295" y="2033"/>
              <a:ext cx="0" cy="11"/>
            </a:xfrm>
            <a:prstGeom prst="line">
              <a:avLst/>
            </a:prstGeom>
            <a:noFill/>
            <a:ln w="12700">
              <a:solidFill>
                <a:schemeClr val="bg2"/>
              </a:solidFill>
              <a:round/>
              <a:headEnd/>
              <a:tailEnd/>
            </a:ln>
          </p:spPr>
          <p:txBody>
            <a:bodyPr/>
            <a:lstStyle/>
            <a:p>
              <a:endParaRPr lang="en-US"/>
            </a:p>
          </p:txBody>
        </p:sp>
        <p:sp>
          <p:nvSpPr>
            <p:cNvPr id="429155" name="Line 99"/>
            <p:cNvSpPr>
              <a:spLocks noChangeShapeType="1"/>
            </p:cNvSpPr>
            <p:nvPr userDrawn="1"/>
          </p:nvSpPr>
          <p:spPr bwMode="auto">
            <a:xfrm flipV="1">
              <a:off x="1295" y="1067"/>
              <a:ext cx="0" cy="11"/>
            </a:xfrm>
            <a:prstGeom prst="line">
              <a:avLst/>
            </a:prstGeom>
            <a:noFill/>
            <a:ln w="12700">
              <a:solidFill>
                <a:schemeClr val="bg2"/>
              </a:solidFill>
              <a:round/>
              <a:headEnd/>
              <a:tailEnd/>
            </a:ln>
          </p:spPr>
          <p:txBody>
            <a:bodyPr/>
            <a:lstStyle/>
            <a:p>
              <a:endParaRPr lang="en-US"/>
            </a:p>
          </p:txBody>
        </p:sp>
        <p:sp>
          <p:nvSpPr>
            <p:cNvPr id="429156" name="Line 100"/>
            <p:cNvSpPr>
              <a:spLocks noChangeShapeType="1"/>
            </p:cNvSpPr>
            <p:nvPr userDrawn="1"/>
          </p:nvSpPr>
          <p:spPr bwMode="auto">
            <a:xfrm>
              <a:off x="1335" y="2033"/>
              <a:ext cx="1" cy="11"/>
            </a:xfrm>
            <a:prstGeom prst="line">
              <a:avLst/>
            </a:prstGeom>
            <a:noFill/>
            <a:ln w="12700">
              <a:solidFill>
                <a:schemeClr val="bg2"/>
              </a:solidFill>
              <a:round/>
              <a:headEnd/>
              <a:tailEnd/>
            </a:ln>
          </p:spPr>
          <p:txBody>
            <a:bodyPr/>
            <a:lstStyle/>
            <a:p>
              <a:endParaRPr lang="en-US"/>
            </a:p>
          </p:txBody>
        </p:sp>
        <p:sp>
          <p:nvSpPr>
            <p:cNvPr id="429157" name="Line 101"/>
            <p:cNvSpPr>
              <a:spLocks noChangeShapeType="1"/>
            </p:cNvSpPr>
            <p:nvPr userDrawn="1"/>
          </p:nvSpPr>
          <p:spPr bwMode="auto">
            <a:xfrm flipV="1">
              <a:off x="1335" y="1067"/>
              <a:ext cx="1" cy="11"/>
            </a:xfrm>
            <a:prstGeom prst="line">
              <a:avLst/>
            </a:prstGeom>
            <a:noFill/>
            <a:ln w="12700">
              <a:solidFill>
                <a:schemeClr val="bg2"/>
              </a:solidFill>
              <a:round/>
              <a:headEnd/>
              <a:tailEnd/>
            </a:ln>
          </p:spPr>
          <p:txBody>
            <a:bodyPr/>
            <a:lstStyle/>
            <a:p>
              <a:endParaRPr lang="en-US"/>
            </a:p>
          </p:txBody>
        </p:sp>
        <p:sp>
          <p:nvSpPr>
            <p:cNvPr id="429158" name="Line 102"/>
            <p:cNvSpPr>
              <a:spLocks noChangeShapeType="1"/>
            </p:cNvSpPr>
            <p:nvPr userDrawn="1"/>
          </p:nvSpPr>
          <p:spPr bwMode="auto">
            <a:xfrm>
              <a:off x="1381" y="2033"/>
              <a:ext cx="1" cy="11"/>
            </a:xfrm>
            <a:prstGeom prst="line">
              <a:avLst/>
            </a:prstGeom>
            <a:noFill/>
            <a:ln w="12700">
              <a:solidFill>
                <a:schemeClr val="bg2"/>
              </a:solidFill>
              <a:round/>
              <a:headEnd/>
              <a:tailEnd/>
            </a:ln>
          </p:spPr>
          <p:txBody>
            <a:bodyPr/>
            <a:lstStyle/>
            <a:p>
              <a:endParaRPr lang="en-US"/>
            </a:p>
          </p:txBody>
        </p:sp>
        <p:sp>
          <p:nvSpPr>
            <p:cNvPr id="429159" name="Line 103"/>
            <p:cNvSpPr>
              <a:spLocks noChangeShapeType="1"/>
            </p:cNvSpPr>
            <p:nvPr userDrawn="1"/>
          </p:nvSpPr>
          <p:spPr bwMode="auto">
            <a:xfrm flipV="1">
              <a:off x="1381" y="1067"/>
              <a:ext cx="1" cy="11"/>
            </a:xfrm>
            <a:prstGeom prst="line">
              <a:avLst/>
            </a:prstGeom>
            <a:noFill/>
            <a:ln w="12700">
              <a:solidFill>
                <a:schemeClr val="bg2"/>
              </a:solidFill>
              <a:round/>
              <a:headEnd/>
              <a:tailEnd/>
            </a:ln>
          </p:spPr>
          <p:txBody>
            <a:bodyPr/>
            <a:lstStyle/>
            <a:p>
              <a:endParaRPr lang="en-US"/>
            </a:p>
          </p:txBody>
        </p:sp>
        <p:sp>
          <p:nvSpPr>
            <p:cNvPr id="429160" name="Line 104"/>
            <p:cNvSpPr>
              <a:spLocks noChangeShapeType="1"/>
            </p:cNvSpPr>
            <p:nvPr userDrawn="1"/>
          </p:nvSpPr>
          <p:spPr bwMode="auto">
            <a:xfrm>
              <a:off x="1422" y="2033"/>
              <a:ext cx="1" cy="11"/>
            </a:xfrm>
            <a:prstGeom prst="line">
              <a:avLst/>
            </a:prstGeom>
            <a:noFill/>
            <a:ln w="12700">
              <a:solidFill>
                <a:schemeClr val="bg2"/>
              </a:solidFill>
              <a:round/>
              <a:headEnd/>
              <a:tailEnd/>
            </a:ln>
          </p:spPr>
          <p:txBody>
            <a:bodyPr/>
            <a:lstStyle/>
            <a:p>
              <a:endParaRPr lang="en-US"/>
            </a:p>
          </p:txBody>
        </p:sp>
        <p:sp>
          <p:nvSpPr>
            <p:cNvPr id="429161" name="Line 105"/>
            <p:cNvSpPr>
              <a:spLocks noChangeShapeType="1"/>
            </p:cNvSpPr>
            <p:nvPr userDrawn="1"/>
          </p:nvSpPr>
          <p:spPr bwMode="auto">
            <a:xfrm flipV="1">
              <a:off x="1422" y="1067"/>
              <a:ext cx="1" cy="11"/>
            </a:xfrm>
            <a:prstGeom prst="line">
              <a:avLst/>
            </a:prstGeom>
            <a:noFill/>
            <a:ln w="12700">
              <a:solidFill>
                <a:schemeClr val="bg2"/>
              </a:solidFill>
              <a:round/>
              <a:headEnd/>
              <a:tailEnd/>
            </a:ln>
          </p:spPr>
          <p:txBody>
            <a:bodyPr/>
            <a:lstStyle/>
            <a:p>
              <a:endParaRPr lang="en-US"/>
            </a:p>
          </p:txBody>
        </p:sp>
        <p:sp>
          <p:nvSpPr>
            <p:cNvPr id="429162" name="Line 106"/>
            <p:cNvSpPr>
              <a:spLocks noChangeShapeType="1"/>
            </p:cNvSpPr>
            <p:nvPr userDrawn="1"/>
          </p:nvSpPr>
          <p:spPr bwMode="auto">
            <a:xfrm>
              <a:off x="1469" y="2033"/>
              <a:ext cx="0" cy="21"/>
            </a:xfrm>
            <a:prstGeom prst="line">
              <a:avLst/>
            </a:prstGeom>
            <a:noFill/>
            <a:ln w="12700">
              <a:solidFill>
                <a:schemeClr val="bg2"/>
              </a:solidFill>
              <a:round/>
              <a:headEnd/>
              <a:tailEnd/>
            </a:ln>
          </p:spPr>
          <p:txBody>
            <a:bodyPr/>
            <a:lstStyle/>
            <a:p>
              <a:endParaRPr lang="en-US"/>
            </a:p>
          </p:txBody>
        </p:sp>
        <p:sp>
          <p:nvSpPr>
            <p:cNvPr id="429163" name="Line 107"/>
            <p:cNvSpPr>
              <a:spLocks noChangeShapeType="1"/>
            </p:cNvSpPr>
            <p:nvPr userDrawn="1"/>
          </p:nvSpPr>
          <p:spPr bwMode="auto">
            <a:xfrm flipV="1">
              <a:off x="1469" y="1057"/>
              <a:ext cx="0" cy="21"/>
            </a:xfrm>
            <a:prstGeom prst="line">
              <a:avLst/>
            </a:prstGeom>
            <a:noFill/>
            <a:ln w="12700">
              <a:solidFill>
                <a:schemeClr val="bg2"/>
              </a:solidFill>
              <a:round/>
              <a:headEnd/>
              <a:tailEnd/>
            </a:ln>
          </p:spPr>
          <p:txBody>
            <a:bodyPr/>
            <a:lstStyle/>
            <a:p>
              <a:endParaRPr lang="en-US"/>
            </a:p>
          </p:txBody>
        </p:sp>
        <p:sp>
          <p:nvSpPr>
            <p:cNvPr id="429164" name="Line 108"/>
            <p:cNvSpPr>
              <a:spLocks noChangeShapeType="1"/>
            </p:cNvSpPr>
            <p:nvPr userDrawn="1"/>
          </p:nvSpPr>
          <p:spPr bwMode="auto">
            <a:xfrm>
              <a:off x="153" y="1078"/>
              <a:ext cx="1316" cy="0"/>
            </a:xfrm>
            <a:prstGeom prst="line">
              <a:avLst/>
            </a:prstGeom>
            <a:noFill/>
            <a:ln w="12700">
              <a:solidFill>
                <a:schemeClr val="bg2"/>
              </a:solidFill>
              <a:round/>
              <a:headEnd/>
              <a:tailEnd/>
            </a:ln>
          </p:spPr>
          <p:txBody>
            <a:bodyPr/>
            <a:lstStyle/>
            <a:p>
              <a:endParaRPr lang="en-US"/>
            </a:p>
          </p:txBody>
        </p:sp>
        <p:sp>
          <p:nvSpPr>
            <p:cNvPr id="429165" name="Line 109"/>
            <p:cNvSpPr>
              <a:spLocks noChangeShapeType="1"/>
            </p:cNvSpPr>
            <p:nvPr userDrawn="1"/>
          </p:nvSpPr>
          <p:spPr bwMode="auto">
            <a:xfrm flipV="1">
              <a:off x="1469" y="1078"/>
              <a:ext cx="0" cy="955"/>
            </a:xfrm>
            <a:prstGeom prst="line">
              <a:avLst/>
            </a:prstGeom>
            <a:noFill/>
            <a:ln w="12700">
              <a:solidFill>
                <a:schemeClr val="bg2"/>
              </a:solidFill>
              <a:round/>
              <a:headEnd/>
              <a:tailEnd/>
            </a:ln>
          </p:spPr>
          <p:txBody>
            <a:bodyPr/>
            <a:lstStyle/>
            <a:p>
              <a:endParaRPr lang="en-US"/>
            </a:p>
          </p:txBody>
        </p:sp>
        <p:sp>
          <p:nvSpPr>
            <p:cNvPr id="429166" name="Rectangle 110"/>
            <p:cNvSpPr>
              <a:spLocks noChangeArrowheads="1"/>
            </p:cNvSpPr>
            <p:nvPr userDrawn="1"/>
          </p:nvSpPr>
          <p:spPr bwMode="auto">
            <a:xfrm>
              <a:off x="236" y="1975"/>
              <a:ext cx="59" cy="63"/>
            </a:xfrm>
            <a:prstGeom prst="rect">
              <a:avLst/>
            </a:prstGeom>
            <a:solidFill>
              <a:schemeClr val="tx2"/>
            </a:solidFill>
            <a:ln w="9525">
              <a:noFill/>
              <a:miter lim="800000"/>
              <a:headEnd/>
              <a:tailEnd/>
            </a:ln>
          </p:spPr>
          <p:txBody>
            <a:bodyPr/>
            <a:lstStyle/>
            <a:p>
              <a:endParaRPr lang="en-US"/>
            </a:p>
          </p:txBody>
        </p:sp>
        <p:sp>
          <p:nvSpPr>
            <p:cNvPr id="429167" name="Rectangle 111"/>
            <p:cNvSpPr>
              <a:spLocks noChangeArrowheads="1"/>
            </p:cNvSpPr>
            <p:nvPr userDrawn="1"/>
          </p:nvSpPr>
          <p:spPr bwMode="auto">
            <a:xfrm>
              <a:off x="236" y="1975"/>
              <a:ext cx="55" cy="58"/>
            </a:xfrm>
            <a:prstGeom prst="rect">
              <a:avLst/>
            </a:prstGeom>
            <a:noFill/>
            <a:ln w="12700">
              <a:solidFill>
                <a:srgbClr val="000000"/>
              </a:solidFill>
              <a:miter lim="800000"/>
              <a:headEnd/>
              <a:tailEnd/>
            </a:ln>
          </p:spPr>
          <p:txBody>
            <a:bodyPr/>
            <a:lstStyle/>
            <a:p>
              <a:endParaRPr lang="en-US"/>
            </a:p>
          </p:txBody>
        </p:sp>
        <p:sp>
          <p:nvSpPr>
            <p:cNvPr id="429168" name="Rectangle 112"/>
            <p:cNvSpPr>
              <a:spLocks noChangeArrowheads="1"/>
            </p:cNvSpPr>
            <p:nvPr userDrawn="1"/>
          </p:nvSpPr>
          <p:spPr bwMode="auto">
            <a:xfrm>
              <a:off x="291" y="1915"/>
              <a:ext cx="63" cy="123"/>
            </a:xfrm>
            <a:prstGeom prst="rect">
              <a:avLst/>
            </a:prstGeom>
            <a:solidFill>
              <a:srgbClr val="CBCBCB"/>
            </a:solidFill>
            <a:ln w="9525">
              <a:noFill/>
              <a:miter lim="800000"/>
              <a:headEnd/>
              <a:tailEnd/>
            </a:ln>
          </p:spPr>
          <p:txBody>
            <a:bodyPr/>
            <a:lstStyle/>
            <a:p>
              <a:endParaRPr lang="en-US"/>
            </a:p>
          </p:txBody>
        </p:sp>
        <p:sp>
          <p:nvSpPr>
            <p:cNvPr id="429169" name="Rectangle 113"/>
            <p:cNvSpPr>
              <a:spLocks noChangeArrowheads="1"/>
            </p:cNvSpPr>
            <p:nvPr userDrawn="1"/>
          </p:nvSpPr>
          <p:spPr bwMode="auto">
            <a:xfrm>
              <a:off x="291" y="1915"/>
              <a:ext cx="59" cy="118"/>
            </a:xfrm>
            <a:prstGeom prst="rect">
              <a:avLst/>
            </a:prstGeom>
            <a:solidFill>
              <a:schemeClr val="tx2"/>
            </a:solidFill>
            <a:ln w="12700">
              <a:solidFill>
                <a:srgbClr val="000000"/>
              </a:solidFill>
              <a:miter lim="800000"/>
              <a:headEnd/>
              <a:tailEnd/>
            </a:ln>
          </p:spPr>
          <p:txBody>
            <a:bodyPr/>
            <a:lstStyle/>
            <a:p>
              <a:endParaRPr lang="en-US"/>
            </a:p>
          </p:txBody>
        </p:sp>
        <p:sp>
          <p:nvSpPr>
            <p:cNvPr id="429170" name="Rectangle 114"/>
            <p:cNvSpPr>
              <a:spLocks noChangeArrowheads="1"/>
            </p:cNvSpPr>
            <p:nvPr userDrawn="1"/>
          </p:nvSpPr>
          <p:spPr bwMode="auto">
            <a:xfrm>
              <a:off x="350" y="1975"/>
              <a:ext cx="59" cy="63"/>
            </a:xfrm>
            <a:prstGeom prst="rect">
              <a:avLst/>
            </a:prstGeom>
            <a:solidFill>
              <a:srgbClr val="CBCBCB"/>
            </a:solidFill>
            <a:ln w="9525">
              <a:noFill/>
              <a:miter lim="800000"/>
              <a:headEnd/>
              <a:tailEnd/>
            </a:ln>
          </p:spPr>
          <p:txBody>
            <a:bodyPr/>
            <a:lstStyle/>
            <a:p>
              <a:endParaRPr lang="en-US"/>
            </a:p>
          </p:txBody>
        </p:sp>
        <p:sp>
          <p:nvSpPr>
            <p:cNvPr id="429171" name="Rectangle 115"/>
            <p:cNvSpPr>
              <a:spLocks noChangeArrowheads="1"/>
            </p:cNvSpPr>
            <p:nvPr userDrawn="1"/>
          </p:nvSpPr>
          <p:spPr bwMode="auto">
            <a:xfrm>
              <a:off x="350" y="1975"/>
              <a:ext cx="55" cy="58"/>
            </a:xfrm>
            <a:prstGeom prst="rect">
              <a:avLst/>
            </a:prstGeom>
            <a:solidFill>
              <a:schemeClr val="tx2"/>
            </a:solidFill>
            <a:ln w="12700">
              <a:solidFill>
                <a:srgbClr val="000000"/>
              </a:solidFill>
              <a:miter lim="800000"/>
              <a:headEnd/>
              <a:tailEnd/>
            </a:ln>
          </p:spPr>
          <p:txBody>
            <a:bodyPr/>
            <a:lstStyle/>
            <a:p>
              <a:endParaRPr lang="en-US"/>
            </a:p>
          </p:txBody>
        </p:sp>
        <p:sp>
          <p:nvSpPr>
            <p:cNvPr id="429172" name="Rectangle 116"/>
            <p:cNvSpPr>
              <a:spLocks noChangeArrowheads="1"/>
            </p:cNvSpPr>
            <p:nvPr userDrawn="1"/>
          </p:nvSpPr>
          <p:spPr bwMode="auto">
            <a:xfrm>
              <a:off x="405" y="1795"/>
              <a:ext cx="60" cy="243"/>
            </a:xfrm>
            <a:prstGeom prst="rect">
              <a:avLst/>
            </a:prstGeom>
            <a:solidFill>
              <a:srgbClr val="CBCBCB"/>
            </a:solidFill>
            <a:ln w="9525">
              <a:noFill/>
              <a:miter lim="800000"/>
              <a:headEnd/>
              <a:tailEnd/>
            </a:ln>
          </p:spPr>
          <p:txBody>
            <a:bodyPr/>
            <a:lstStyle/>
            <a:p>
              <a:endParaRPr lang="en-US"/>
            </a:p>
          </p:txBody>
        </p:sp>
        <p:sp>
          <p:nvSpPr>
            <p:cNvPr id="429173" name="Rectangle 117"/>
            <p:cNvSpPr>
              <a:spLocks noChangeArrowheads="1"/>
            </p:cNvSpPr>
            <p:nvPr userDrawn="1"/>
          </p:nvSpPr>
          <p:spPr bwMode="auto">
            <a:xfrm>
              <a:off x="405" y="1795"/>
              <a:ext cx="56" cy="238"/>
            </a:xfrm>
            <a:prstGeom prst="rect">
              <a:avLst/>
            </a:prstGeom>
            <a:solidFill>
              <a:schemeClr val="tx2"/>
            </a:solidFill>
            <a:ln w="12700">
              <a:solidFill>
                <a:srgbClr val="000000"/>
              </a:solidFill>
              <a:miter lim="800000"/>
              <a:headEnd/>
              <a:tailEnd/>
            </a:ln>
          </p:spPr>
          <p:txBody>
            <a:bodyPr/>
            <a:lstStyle/>
            <a:p>
              <a:endParaRPr lang="en-US"/>
            </a:p>
          </p:txBody>
        </p:sp>
        <p:sp>
          <p:nvSpPr>
            <p:cNvPr id="429174" name="Rectangle 118"/>
            <p:cNvSpPr>
              <a:spLocks noChangeArrowheads="1"/>
            </p:cNvSpPr>
            <p:nvPr userDrawn="1"/>
          </p:nvSpPr>
          <p:spPr bwMode="auto">
            <a:xfrm>
              <a:off x="461" y="1436"/>
              <a:ext cx="63" cy="602"/>
            </a:xfrm>
            <a:prstGeom prst="rect">
              <a:avLst/>
            </a:prstGeom>
            <a:solidFill>
              <a:srgbClr val="CBCBCB"/>
            </a:solidFill>
            <a:ln w="9525">
              <a:noFill/>
              <a:miter lim="800000"/>
              <a:headEnd/>
              <a:tailEnd/>
            </a:ln>
          </p:spPr>
          <p:txBody>
            <a:bodyPr/>
            <a:lstStyle/>
            <a:p>
              <a:endParaRPr lang="en-US"/>
            </a:p>
          </p:txBody>
        </p:sp>
        <p:sp>
          <p:nvSpPr>
            <p:cNvPr id="429175" name="Rectangle 119"/>
            <p:cNvSpPr>
              <a:spLocks noChangeArrowheads="1"/>
            </p:cNvSpPr>
            <p:nvPr userDrawn="1"/>
          </p:nvSpPr>
          <p:spPr bwMode="auto">
            <a:xfrm>
              <a:off x="461" y="1436"/>
              <a:ext cx="59" cy="597"/>
            </a:xfrm>
            <a:prstGeom prst="rect">
              <a:avLst/>
            </a:prstGeom>
            <a:solidFill>
              <a:schemeClr val="tx2"/>
            </a:solidFill>
            <a:ln w="12700">
              <a:solidFill>
                <a:srgbClr val="000000"/>
              </a:solidFill>
              <a:miter lim="800000"/>
              <a:headEnd/>
              <a:tailEnd/>
            </a:ln>
          </p:spPr>
          <p:txBody>
            <a:bodyPr/>
            <a:lstStyle/>
            <a:p>
              <a:endParaRPr lang="en-US"/>
            </a:p>
          </p:txBody>
        </p:sp>
        <p:sp>
          <p:nvSpPr>
            <p:cNvPr id="429176" name="Rectangle 120"/>
            <p:cNvSpPr>
              <a:spLocks noChangeArrowheads="1"/>
            </p:cNvSpPr>
            <p:nvPr userDrawn="1"/>
          </p:nvSpPr>
          <p:spPr bwMode="auto">
            <a:xfrm>
              <a:off x="520" y="1615"/>
              <a:ext cx="59" cy="423"/>
            </a:xfrm>
            <a:prstGeom prst="rect">
              <a:avLst/>
            </a:prstGeom>
            <a:solidFill>
              <a:srgbClr val="CBCBCB"/>
            </a:solidFill>
            <a:ln w="9525">
              <a:noFill/>
              <a:miter lim="800000"/>
              <a:headEnd/>
              <a:tailEnd/>
            </a:ln>
          </p:spPr>
          <p:txBody>
            <a:bodyPr/>
            <a:lstStyle/>
            <a:p>
              <a:endParaRPr lang="en-US"/>
            </a:p>
          </p:txBody>
        </p:sp>
        <p:sp>
          <p:nvSpPr>
            <p:cNvPr id="429177" name="Rectangle 121"/>
            <p:cNvSpPr>
              <a:spLocks noChangeArrowheads="1"/>
            </p:cNvSpPr>
            <p:nvPr userDrawn="1"/>
          </p:nvSpPr>
          <p:spPr bwMode="auto">
            <a:xfrm>
              <a:off x="520" y="1615"/>
              <a:ext cx="55" cy="418"/>
            </a:xfrm>
            <a:prstGeom prst="rect">
              <a:avLst/>
            </a:prstGeom>
            <a:solidFill>
              <a:schemeClr val="tx2"/>
            </a:solidFill>
            <a:ln w="12700">
              <a:solidFill>
                <a:srgbClr val="000000"/>
              </a:solidFill>
              <a:miter lim="800000"/>
              <a:headEnd/>
              <a:tailEnd/>
            </a:ln>
          </p:spPr>
          <p:txBody>
            <a:bodyPr/>
            <a:lstStyle/>
            <a:p>
              <a:endParaRPr lang="en-US"/>
            </a:p>
          </p:txBody>
        </p:sp>
        <p:sp>
          <p:nvSpPr>
            <p:cNvPr id="429178" name="Rectangle 122"/>
            <p:cNvSpPr>
              <a:spLocks noChangeArrowheads="1"/>
            </p:cNvSpPr>
            <p:nvPr userDrawn="1"/>
          </p:nvSpPr>
          <p:spPr bwMode="auto">
            <a:xfrm>
              <a:off x="575" y="1795"/>
              <a:ext cx="64" cy="243"/>
            </a:xfrm>
            <a:prstGeom prst="rect">
              <a:avLst/>
            </a:prstGeom>
            <a:solidFill>
              <a:srgbClr val="CBCBCB"/>
            </a:solidFill>
            <a:ln w="9525">
              <a:noFill/>
              <a:miter lim="800000"/>
              <a:headEnd/>
              <a:tailEnd/>
            </a:ln>
          </p:spPr>
          <p:txBody>
            <a:bodyPr/>
            <a:lstStyle/>
            <a:p>
              <a:endParaRPr lang="en-US"/>
            </a:p>
          </p:txBody>
        </p:sp>
        <p:sp>
          <p:nvSpPr>
            <p:cNvPr id="429179" name="Rectangle 123"/>
            <p:cNvSpPr>
              <a:spLocks noChangeArrowheads="1"/>
            </p:cNvSpPr>
            <p:nvPr userDrawn="1"/>
          </p:nvSpPr>
          <p:spPr bwMode="auto">
            <a:xfrm>
              <a:off x="575" y="1795"/>
              <a:ext cx="60" cy="238"/>
            </a:xfrm>
            <a:prstGeom prst="rect">
              <a:avLst/>
            </a:prstGeom>
            <a:solidFill>
              <a:schemeClr val="tx2"/>
            </a:solidFill>
            <a:ln w="12700">
              <a:solidFill>
                <a:srgbClr val="000000"/>
              </a:solidFill>
              <a:miter lim="800000"/>
              <a:headEnd/>
              <a:tailEnd/>
            </a:ln>
          </p:spPr>
          <p:txBody>
            <a:bodyPr/>
            <a:lstStyle/>
            <a:p>
              <a:endParaRPr lang="en-US"/>
            </a:p>
          </p:txBody>
        </p:sp>
        <p:sp>
          <p:nvSpPr>
            <p:cNvPr id="429180" name="Rectangle 124"/>
            <p:cNvSpPr>
              <a:spLocks noChangeArrowheads="1"/>
            </p:cNvSpPr>
            <p:nvPr userDrawn="1"/>
          </p:nvSpPr>
          <p:spPr bwMode="auto">
            <a:xfrm>
              <a:off x="635" y="1436"/>
              <a:ext cx="59" cy="602"/>
            </a:xfrm>
            <a:prstGeom prst="rect">
              <a:avLst/>
            </a:prstGeom>
            <a:solidFill>
              <a:srgbClr val="CBCBCB"/>
            </a:solidFill>
            <a:ln w="9525">
              <a:noFill/>
              <a:miter lim="800000"/>
              <a:headEnd/>
              <a:tailEnd/>
            </a:ln>
          </p:spPr>
          <p:txBody>
            <a:bodyPr/>
            <a:lstStyle/>
            <a:p>
              <a:endParaRPr lang="en-US"/>
            </a:p>
          </p:txBody>
        </p:sp>
        <p:sp>
          <p:nvSpPr>
            <p:cNvPr id="429181" name="Rectangle 125"/>
            <p:cNvSpPr>
              <a:spLocks noChangeArrowheads="1"/>
            </p:cNvSpPr>
            <p:nvPr userDrawn="1"/>
          </p:nvSpPr>
          <p:spPr bwMode="auto">
            <a:xfrm>
              <a:off x="635" y="1436"/>
              <a:ext cx="55" cy="597"/>
            </a:xfrm>
            <a:prstGeom prst="rect">
              <a:avLst/>
            </a:prstGeom>
            <a:solidFill>
              <a:schemeClr val="tx2"/>
            </a:solidFill>
            <a:ln w="12700">
              <a:solidFill>
                <a:srgbClr val="000000"/>
              </a:solidFill>
              <a:miter lim="800000"/>
              <a:headEnd/>
              <a:tailEnd/>
            </a:ln>
          </p:spPr>
          <p:txBody>
            <a:bodyPr/>
            <a:lstStyle/>
            <a:p>
              <a:endParaRPr lang="en-US"/>
            </a:p>
          </p:txBody>
        </p:sp>
        <p:sp>
          <p:nvSpPr>
            <p:cNvPr id="429182" name="Rectangle 126"/>
            <p:cNvSpPr>
              <a:spLocks noChangeArrowheads="1"/>
            </p:cNvSpPr>
            <p:nvPr userDrawn="1"/>
          </p:nvSpPr>
          <p:spPr bwMode="auto">
            <a:xfrm>
              <a:off x="690" y="1436"/>
              <a:ext cx="63" cy="602"/>
            </a:xfrm>
            <a:prstGeom prst="rect">
              <a:avLst/>
            </a:prstGeom>
            <a:solidFill>
              <a:srgbClr val="CBCBCB"/>
            </a:solidFill>
            <a:ln w="9525">
              <a:noFill/>
              <a:miter lim="800000"/>
              <a:headEnd/>
              <a:tailEnd/>
            </a:ln>
          </p:spPr>
          <p:txBody>
            <a:bodyPr/>
            <a:lstStyle/>
            <a:p>
              <a:endParaRPr lang="en-US"/>
            </a:p>
          </p:txBody>
        </p:sp>
        <p:sp>
          <p:nvSpPr>
            <p:cNvPr id="429183" name="Rectangle 127"/>
            <p:cNvSpPr>
              <a:spLocks noChangeArrowheads="1"/>
            </p:cNvSpPr>
            <p:nvPr userDrawn="1"/>
          </p:nvSpPr>
          <p:spPr bwMode="auto">
            <a:xfrm>
              <a:off x="690" y="1436"/>
              <a:ext cx="59" cy="597"/>
            </a:xfrm>
            <a:prstGeom prst="rect">
              <a:avLst/>
            </a:prstGeom>
            <a:solidFill>
              <a:schemeClr val="tx2"/>
            </a:solidFill>
            <a:ln w="12700">
              <a:solidFill>
                <a:srgbClr val="000000"/>
              </a:solidFill>
              <a:miter lim="800000"/>
              <a:headEnd/>
              <a:tailEnd/>
            </a:ln>
          </p:spPr>
          <p:txBody>
            <a:bodyPr/>
            <a:lstStyle/>
            <a:p>
              <a:endParaRPr lang="en-US"/>
            </a:p>
          </p:txBody>
        </p:sp>
        <p:sp>
          <p:nvSpPr>
            <p:cNvPr id="429184" name="Rectangle 128"/>
            <p:cNvSpPr>
              <a:spLocks noChangeArrowheads="1"/>
            </p:cNvSpPr>
            <p:nvPr userDrawn="1"/>
          </p:nvSpPr>
          <p:spPr bwMode="auto">
            <a:xfrm>
              <a:off x="749" y="1136"/>
              <a:ext cx="60" cy="902"/>
            </a:xfrm>
            <a:prstGeom prst="rect">
              <a:avLst/>
            </a:prstGeom>
            <a:solidFill>
              <a:srgbClr val="CBCBCB"/>
            </a:solidFill>
            <a:ln w="9525">
              <a:noFill/>
              <a:miter lim="800000"/>
              <a:headEnd/>
              <a:tailEnd/>
            </a:ln>
          </p:spPr>
          <p:txBody>
            <a:bodyPr/>
            <a:lstStyle/>
            <a:p>
              <a:endParaRPr lang="en-US"/>
            </a:p>
          </p:txBody>
        </p:sp>
        <p:sp>
          <p:nvSpPr>
            <p:cNvPr id="429185" name="Rectangle 129"/>
            <p:cNvSpPr>
              <a:spLocks noChangeArrowheads="1"/>
            </p:cNvSpPr>
            <p:nvPr userDrawn="1"/>
          </p:nvSpPr>
          <p:spPr bwMode="auto">
            <a:xfrm>
              <a:off x="749" y="1136"/>
              <a:ext cx="54" cy="897"/>
            </a:xfrm>
            <a:prstGeom prst="rect">
              <a:avLst/>
            </a:prstGeom>
            <a:solidFill>
              <a:schemeClr val="tx2"/>
            </a:solidFill>
            <a:ln w="12700">
              <a:solidFill>
                <a:srgbClr val="000000"/>
              </a:solidFill>
              <a:miter lim="800000"/>
              <a:headEnd/>
              <a:tailEnd/>
            </a:ln>
          </p:spPr>
          <p:txBody>
            <a:bodyPr/>
            <a:lstStyle/>
            <a:p>
              <a:endParaRPr lang="en-US"/>
            </a:p>
          </p:txBody>
        </p:sp>
        <p:sp>
          <p:nvSpPr>
            <p:cNvPr id="429186" name="Rectangle 130"/>
            <p:cNvSpPr>
              <a:spLocks noChangeArrowheads="1"/>
            </p:cNvSpPr>
            <p:nvPr userDrawn="1"/>
          </p:nvSpPr>
          <p:spPr bwMode="auto">
            <a:xfrm>
              <a:off x="803" y="1496"/>
              <a:ext cx="61" cy="542"/>
            </a:xfrm>
            <a:prstGeom prst="rect">
              <a:avLst/>
            </a:prstGeom>
            <a:solidFill>
              <a:srgbClr val="CBCBCB"/>
            </a:solidFill>
            <a:ln w="9525">
              <a:noFill/>
              <a:miter lim="800000"/>
              <a:headEnd/>
              <a:tailEnd/>
            </a:ln>
          </p:spPr>
          <p:txBody>
            <a:bodyPr/>
            <a:lstStyle/>
            <a:p>
              <a:endParaRPr lang="en-US"/>
            </a:p>
          </p:txBody>
        </p:sp>
        <p:sp>
          <p:nvSpPr>
            <p:cNvPr id="429187" name="Rectangle 131"/>
            <p:cNvSpPr>
              <a:spLocks noChangeArrowheads="1"/>
            </p:cNvSpPr>
            <p:nvPr userDrawn="1"/>
          </p:nvSpPr>
          <p:spPr bwMode="auto">
            <a:xfrm>
              <a:off x="803" y="1496"/>
              <a:ext cx="56" cy="537"/>
            </a:xfrm>
            <a:prstGeom prst="rect">
              <a:avLst/>
            </a:prstGeom>
            <a:solidFill>
              <a:schemeClr val="tx2"/>
            </a:solidFill>
            <a:ln w="12700">
              <a:solidFill>
                <a:srgbClr val="000000"/>
              </a:solidFill>
              <a:miter lim="800000"/>
              <a:headEnd/>
              <a:tailEnd/>
            </a:ln>
          </p:spPr>
          <p:txBody>
            <a:bodyPr/>
            <a:lstStyle/>
            <a:p>
              <a:endParaRPr lang="en-US"/>
            </a:p>
          </p:txBody>
        </p:sp>
        <p:sp>
          <p:nvSpPr>
            <p:cNvPr id="429188" name="Rectangle 132"/>
            <p:cNvSpPr>
              <a:spLocks noChangeArrowheads="1"/>
            </p:cNvSpPr>
            <p:nvPr userDrawn="1"/>
          </p:nvSpPr>
          <p:spPr bwMode="auto">
            <a:xfrm>
              <a:off x="859" y="1615"/>
              <a:ext cx="64" cy="423"/>
            </a:xfrm>
            <a:prstGeom prst="rect">
              <a:avLst/>
            </a:prstGeom>
            <a:solidFill>
              <a:schemeClr val="tx2"/>
            </a:solidFill>
            <a:ln w="9525">
              <a:noFill/>
              <a:miter lim="800000"/>
              <a:headEnd/>
              <a:tailEnd/>
            </a:ln>
          </p:spPr>
          <p:txBody>
            <a:bodyPr/>
            <a:lstStyle/>
            <a:p>
              <a:endParaRPr lang="en-US"/>
            </a:p>
          </p:txBody>
        </p:sp>
        <p:sp>
          <p:nvSpPr>
            <p:cNvPr id="429189" name="Rectangle 133"/>
            <p:cNvSpPr>
              <a:spLocks noChangeArrowheads="1"/>
            </p:cNvSpPr>
            <p:nvPr userDrawn="1"/>
          </p:nvSpPr>
          <p:spPr bwMode="auto">
            <a:xfrm>
              <a:off x="859" y="1615"/>
              <a:ext cx="60" cy="418"/>
            </a:xfrm>
            <a:prstGeom prst="rect">
              <a:avLst/>
            </a:prstGeom>
            <a:noFill/>
            <a:ln w="12700">
              <a:solidFill>
                <a:srgbClr val="000000"/>
              </a:solidFill>
              <a:miter lim="800000"/>
              <a:headEnd/>
              <a:tailEnd/>
            </a:ln>
          </p:spPr>
          <p:txBody>
            <a:bodyPr/>
            <a:lstStyle/>
            <a:p>
              <a:endParaRPr lang="en-US"/>
            </a:p>
          </p:txBody>
        </p:sp>
        <p:sp>
          <p:nvSpPr>
            <p:cNvPr id="429190" name="Rectangle 134"/>
            <p:cNvSpPr>
              <a:spLocks noChangeArrowheads="1"/>
            </p:cNvSpPr>
            <p:nvPr userDrawn="1"/>
          </p:nvSpPr>
          <p:spPr bwMode="auto">
            <a:xfrm>
              <a:off x="919" y="1496"/>
              <a:ext cx="59" cy="542"/>
            </a:xfrm>
            <a:prstGeom prst="rect">
              <a:avLst/>
            </a:prstGeom>
            <a:solidFill>
              <a:srgbClr val="CBCBCB"/>
            </a:solidFill>
            <a:ln w="9525">
              <a:noFill/>
              <a:miter lim="800000"/>
              <a:headEnd/>
              <a:tailEnd/>
            </a:ln>
          </p:spPr>
          <p:txBody>
            <a:bodyPr/>
            <a:lstStyle/>
            <a:p>
              <a:endParaRPr lang="en-US"/>
            </a:p>
          </p:txBody>
        </p:sp>
        <p:sp>
          <p:nvSpPr>
            <p:cNvPr id="429191" name="Rectangle 135"/>
            <p:cNvSpPr>
              <a:spLocks noChangeArrowheads="1"/>
            </p:cNvSpPr>
            <p:nvPr userDrawn="1"/>
          </p:nvSpPr>
          <p:spPr bwMode="auto">
            <a:xfrm>
              <a:off x="919" y="1496"/>
              <a:ext cx="54" cy="537"/>
            </a:xfrm>
            <a:prstGeom prst="rect">
              <a:avLst/>
            </a:prstGeom>
            <a:solidFill>
              <a:schemeClr val="tx2"/>
            </a:solidFill>
            <a:ln w="12700">
              <a:solidFill>
                <a:srgbClr val="000000"/>
              </a:solidFill>
              <a:miter lim="800000"/>
              <a:headEnd/>
              <a:tailEnd/>
            </a:ln>
          </p:spPr>
          <p:txBody>
            <a:bodyPr/>
            <a:lstStyle/>
            <a:p>
              <a:endParaRPr lang="en-US"/>
            </a:p>
          </p:txBody>
        </p:sp>
        <p:sp>
          <p:nvSpPr>
            <p:cNvPr id="429192" name="Rectangle 136"/>
            <p:cNvSpPr>
              <a:spLocks noChangeArrowheads="1"/>
            </p:cNvSpPr>
            <p:nvPr userDrawn="1"/>
          </p:nvSpPr>
          <p:spPr bwMode="auto">
            <a:xfrm>
              <a:off x="973" y="1496"/>
              <a:ext cx="65" cy="542"/>
            </a:xfrm>
            <a:prstGeom prst="rect">
              <a:avLst/>
            </a:prstGeom>
            <a:solidFill>
              <a:srgbClr val="CBCBCB"/>
            </a:solidFill>
            <a:ln w="9525">
              <a:noFill/>
              <a:miter lim="800000"/>
              <a:headEnd/>
              <a:tailEnd/>
            </a:ln>
          </p:spPr>
          <p:txBody>
            <a:bodyPr/>
            <a:lstStyle/>
            <a:p>
              <a:endParaRPr lang="en-US"/>
            </a:p>
          </p:txBody>
        </p:sp>
        <p:sp>
          <p:nvSpPr>
            <p:cNvPr id="429193" name="Rectangle 137"/>
            <p:cNvSpPr>
              <a:spLocks noChangeArrowheads="1"/>
            </p:cNvSpPr>
            <p:nvPr userDrawn="1"/>
          </p:nvSpPr>
          <p:spPr bwMode="auto">
            <a:xfrm>
              <a:off x="973" y="1496"/>
              <a:ext cx="59" cy="537"/>
            </a:xfrm>
            <a:prstGeom prst="rect">
              <a:avLst/>
            </a:prstGeom>
            <a:solidFill>
              <a:schemeClr val="tx2"/>
            </a:solidFill>
            <a:ln w="12700">
              <a:solidFill>
                <a:srgbClr val="000000"/>
              </a:solidFill>
              <a:miter lim="800000"/>
              <a:headEnd/>
              <a:tailEnd/>
            </a:ln>
          </p:spPr>
          <p:txBody>
            <a:bodyPr/>
            <a:lstStyle/>
            <a:p>
              <a:endParaRPr lang="en-US"/>
            </a:p>
          </p:txBody>
        </p:sp>
        <p:sp>
          <p:nvSpPr>
            <p:cNvPr id="429194" name="Rectangle 138"/>
            <p:cNvSpPr>
              <a:spLocks noChangeArrowheads="1"/>
            </p:cNvSpPr>
            <p:nvPr userDrawn="1"/>
          </p:nvSpPr>
          <p:spPr bwMode="auto">
            <a:xfrm>
              <a:off x="1032" y="1795"/>
              <a:ext cx="61" cy="243"/>
            </a:xfrm>
            <a:prstGeom prst="rect">
              <a:avLst/>
            </a:prstGeom>
            <a:solidFill>
              <a:srgbClr val="CBCBCB"/>
            </a:solidFill>
            <a:ln w="9525">
              <a:noFill/>
              <a:miter lim="800000"/>
              <a:headEnd/>
              <a:tailEnd/>
            </a:ln>
          </p:spPr>
          <p:txBody>
            <a:bodyPr/>
            <a:lstStyle/>
            <a:p>
              <a:endParaRPr lang="en-US"/>
            </a:p>
          </p:txBody>
        </p:sp>
        <p:sp>
          <p:nvSpPr>
            <p:cNvPr id="429195" name="Rectangle 139"/>
            <p:cNvSpPr>
              <a:spLocks noChangeArrowheads="1"/>
            </p:cNvSpPr>
            <p:nvPr userDrawn="1"/>
          </p:nvSpPr>
          <p:spPr bwMode="auto">
            <a:xfrm>
              <a:off x="1032" y="1795"/>
              <a:ext cx="56" cy="238"/>
            </a:xfrm>
            <a:prstGeom prst="rect">
              <a:avLst/>
            </a:prstGeom>
            <a:solidFill>
              <a:schemeClr val="tx2"/>
            </a:solidFill>
            <a:ln w="12700">
              <a:solidFill>
                <a:srgbClr val="000000"/>
              </a:solidFill>
              <a:miter lim="800000"/>
              <a:headEnd/>
              <a:tailEnd/>
            </a:ln>
          </p:spPr>
          <p:txBody>
            <a:bodyPr/>
            <a:lstStyle/>
            <a:p>
              <a:endParaRPr lang="en-US"/>
            </a:p>
          </p:txBody>
        </p:sp>
        <p:sp>
          <p:nvSpPr>
            <p:cNvPr id="429196" name="Rectangle 140"/>
            <p:cNvSpPr>
              <a:spLocks noChangeArrowheads="1"/>
            </p:cNvSpPr>
            <p:nvPr userDrawn="1"/>
          </p:nvSpPr>
          <p:spPr bwMode="auto">
            <a:xfrm>
              <a:off x="1088" y="1675"/>
              <a:ext cx="64" cy="363"/>
            </a:xfrm>
            <a:prstGeom prst="rect">
              <a:avLst/>
            </a:prstGeom>
            <a:solidFill>
              <a:srgbClr val="CBCBCB"/>
            </a:solidFill>
            <a:ln w="9525">
              <a:noFill/>
              <a:miter lim="800000"/>
              <a:headEnd/>
              <a:tailEnd/>
            </a:ln>
          </p:spPr>
          <p:txBody>
            <a:bodyPr/>
            <a:lstStyle/>
            <a:p>
              <a:endParaRPr lang="en-US"/>
            </a:p>
          </p:txBody>
        </p:sp>
        <p:sp>
          <p:nvSpPr>
            <p:cNvPr id="429197" name="Rectangle 141"/>
            <p:cNvSpPr>
              <a:spLocks noChangeArrowheads="1"/>
            </p:cNvSpPr>
            <p:nvPr userDrawn="1"/>
          </p:nvSpPr>
          <p:spPr bwMode="auto">
            <a:xfrm>
              <a:off x="1088" y="1675"/>
              <a:ext cx="59" cy="358"/>
            </a:xfrm>
            <a:prstGeom prst="rect">
              <a:avLst/>
            </a:prstGeom>
            <a:solidFill>
              <a:schemeClr val="tx2"/>
            </a:solidFill>
            <a:ln w="12700">
              <a:solidFill>
                <a:srgbClr val="000000"/>
              </a:solidFill>
              <a:miter lim="800000"/>
              <a:headEnd/>
              <a:tailEnd/>
            </a:ln>
          </p:spPr>
          <p:txBody>
            <a:bodyPr/>
            <a:lstStyle/>
            <a:p>
              <a:endParaRPr lang="en-US"/>
            </a:p>
          </p:txBody>
        </p:sp>
        <p:sp>
          <p:nvSpPr>
            <p:cNvPr id="429198" name="Rectangle 142"/>
            <p:cNvSpPr>
              <a:spLocks noChangeArrowheads="1"/>
            </p:cNvSpPr>
            <p:nvPr userDrawn="1"/>
          </p:nvSpPr>
          <p:spPr bwMode="auto">
            <a:xfrm>
              <a:off x="1147" y="1855"/>
              <a:ext cx="61" cy="183"/>
            </a:xfrm>
            <a:prstGeom prst="rect">
              <a:avLst/>
            </a:prstGeom>
            <a:solidFill>
              <a:srgbClr val="CBCBCB"/>
            </a:solidFill>
            <a:ln w="9525">
              <a:noFill/>
              <a:miter lim="800000"/>
              <a:headEnd/>
              <a:tailEnd/>
            </a:ln>
          </p:spPr>
          <p:txBody>
            <a:bodyPr/>
            <a:lstStyle/>
            <a:p>
              <a:endParaRPr lang="en-US"/>
            </a:p>
          </p:txBody>
        </p:sp>
        <p:sp>
          <p:nvSpPr>
            <p:cNvPr id="429199" name="Rectangle 143"/>
            <p:cNvSpPr>
              <a:spLocks noChangeArrowheads="1"/>
            </p:cNvSpPr>
            <p:nvPr userDrawn="1"/>
          </p:nvSpPr>
          <p:spPr bwMode="auto">
            <a:xfrm>
              <a:off x="1147" y="1855"/>
              <a:ext cx="56" cy="178"/>
            </a:xfrm>
            <a:prstGeom prst="rect">
              <a:avLst/>
            </a:prstGeom>
            <a:solidFill>
              <a:schemeClr val="tx2"/>
            </a:solidFill>
            <a:ln w="12700">
              <a:solidFill>
                <a:srgbClr val="000000"/>
              </a:solidFill>
              <a:miter lim="800000"/>
              <a:headEnd/>
              <a:tailEnd/>
            </a:ln>
          </p:spPr>
          <p:txBody>
            <a:bodyPr/>
            <a:lstStyle/>
            <a:p>
              <a:endParaRPr lang="en-US"/>
            </a:p>
          </p:txBody>
        </p:sp>
        <p:sp>
          <p:nvSpPr>
            <p:cNvPr id="429200" name="Rectangle 144"/>
            <p:cNvSpPr>
              <a:spLocks noChangeArrowheads="1"/>
            </p:cNvSpPr>
            <p:nvPr userDrawn="1"/>
          </p:nvSpPr>
          <p:spPr bwMode="auto">
            <a:xfrm>
              <a:off x="1203" y="1855"/>
              <a:ext cx="60" cy="183"/>
            </a:xfrm>
            <a:prstGeom prst="rect">
              <a:avLst/>
            </a:prstGeom>
            <a:solidFill>
              <a:srgbClr val="CBCBCB"/>
            </a:solidFill>
            <a:ln w="9525">
              <a:noFill/>
              <a:miter lim="800000"/>
              <a:headEnd/>
              <a:tailEnd/>
            </a:ln>
          </p:spPr>
          <p:txBody>
            <a:bodyPr/>
            <a:lstStyle/>
            <a:p>
              <a:endParaRPr lang="en-US"/>
            </a:p>
          </p:txBody>
        </p:sp>
        <p:sp>
          <p:nvSpPr>
            <p:cNvPr id="429201" name="Rectangle 145"/>
            <p:cNvSpPr>
              <a:spLocks noChangeArrowheads="1"/>
            </p:cNvSpPr>
            <p:nvPr userDrawn="1"/>
          </p:nvSpPr>
          <p:spPr bwMode="auto">
            <a:xfrm>
              <a:off x="1203" y="1855"/>
              <a:ext cx="55" cy="178"/>
            </a:xfrm>
            <a:prstGeom prst="rect">
              <a:avLst/>
            </a:prstGeom>
            <a:solidFill>
              <a:schemeClr val="tx2"/>
            </a:solidFill>
            <a:ln w="12700">
              <a:solidFill>
                <a:srgbClr val="000000"/>
              </a:solidFill>
              <a:miter lim="800000"/>
              <a:headEnd/>
              <a:tailEnd/>
            </a:ln>
          </p:spPr>
          <p:txBody>
            <a:bodyPr/>
            <a:lstStyle/>
            <a:p>
              <a:endParaRPr lang="en-US"/>
            </a:p>
          </p:txBody>
        </p:sp>
        <p:sp>
          <p:nvSpPr>
            <p:cNvPr id="429202" name="Rectangle 146"/>
            <p:cNvSpPr>
              <a:spLocks noChangeArrowheads="1"/>
            </p:cNvSpPr>
            <p:nvPr userDrawn="1"/>
          </p:nvSpPr>
          <p:spPr bwMode="auto">
            <a:xfrm>
              <a:off x="1258" y="1975"/>
              <a:ext cx="64" cy="63"/>
            </a:xfrm>
            <a:prstGeom prst="rect">
              <a:avLst/>
            </a:prstGeom>
            <a:solidFill>
              <a:srgbClr val="CBCBCB"/>
            </a:solidFill>
            <a:ln w="9525">
              <a:noFill/>
              <a:miter lim="800000"/>
              <a:headEnd/>
              <a:tailEnd/>
            </a:ln>
          </p:spPr>
          <p:txBody>
            <a:bodyPr/>
            <a:lstStyle/>
            <a:p>
              <a:endParaRPr lang="en-US"/>
            </a:p>
          </p:txBody>
        </p:sp>
        <p:sp>
          <p:nvSpPr>
            <p:cNvPr id="429203" name="Rectangle 147"/>
            <p:cNvSpPr>
              <a:spLocks noChangeArrowheads="1"/>
            </p:cNvSpPr>
            <p:nvPr userDrawn="1"/>
          </p:nvSpPr>
          <p:spPr bwMode="auto">
            <a:xfrm>
              <a:off x="1258" y="1975"/>
              <a:ext cx="59" cy="58"/>
            </a:xfrm>
            <a:prstGeom prst="rect">
              <a:avLst/>
            </a:prstGeom>
            <a:solidFill>
              <a:schemeClr val="tx2"/>
            </a:solidFill>
            <a:ln w="12700">
              <a:solidFill>
                <a:srgbClr val="000000"/>
              </a:solidFill>
              <a:miter lim="800000"/>
              <a:headEnd/>
              <a:tailEnd/>
            </a:ln>
          </p:spPr>
          <p:txBody>
            <a:bodyPr/>
            <a:lstStyle/>
            <a:p>
              <a:endParaRPr lang="en-US"/>
            </a:p>
          </p:txBody>
        </p:sp>
        <p:sp>
          <p:nvSpPr>
            <p:cNvPr id="429204" name="Rectangle 148"/>
            <p:cNvSpPr>
              <a:spLocks noChangeArrowheads="1"/>
            </p:cNvSpPr>
            <p:nvPr userDrawn="1"/>
          </p:nvSpPr>
          <p:spPr bwMode="auto">
            <a:xfrm>
              <a:off x="1317" y="1975"/>
              <a:ext cx="59" cy="63"/>
            </a:xfrm>
            <a:prstGeom prst="rect">
              <a:avLst/>
            </a:prstGeom>
            <a:solidFill>
              <a:schemeClr val="tx2"/>
            </a:solidFill>
            <a:ln w="9525">
              <a:noFill/>
              <a:miter lim="800000"/>
              <a:headEnd/>
              <a:tailEnd/>
            </a:ln>
          </p:spPr>
          <p:txBody>
            <a:bodyPr/>
            <a:lstStyle/>
            <a:p>
              <a:endParaRPr lang="en-US"/>
            </a:p>
          </p:txBody>
        </p:sp>
        <p:sp>
          <p:nvSpPr>
            <p:cNvPr id="429205" name="Rectangle 149"/>
            <p:cNvSpPr>
              <a:spLocks noChangeArrowheads="1"/>
            </p:cNvSpPr>
            <p:nvPr userDrawn="1"/>
          </p:nvSpPr>
          <p:spPr bwMode="auto">
            <a:xfrm>
              <a:off x="1317" y="1975"/>
              <a:ext cx="55" cy="58"/>
            </a:xfrm>
            <a:prstGeom prst="rect">
              <a:avLst/>
            </a:prstGeom>
            <a:noFill/>
            <a:ln w="12700">
              <a:solidFill>
                <a:srgbClr val="000000"/>
              </a:solidFill>
              <a:miter lim="800000"/>
              <a:headEnd/>
              <a:tailEnd/>
            </a:ln>
          </p:spPr>
          <p:txBody>
            <a:bodyPr/>
            <a:lstStyle/>
            <a:p>
              <a:endParaRPr lang="en-US"/>
            </a:p>
          </p:txBody>
        </p:sp>
        <p:sp>
          <p:nvSpPr>
            <p:cNvPr id="429206" name="Freeform 150"/>
            <p:cNvSpPr>
              <a:spLocks/>
            </p:cNvSpPr>
            <p:nvPr userDrawn="1"/>
          </p:nvSpPr>
          <p:spPr bwMode="auto">
            <a:xfrm>
              <a:off x="148" y="1366"/>
              <a:ext cx="1298" cy="653"/>
            </a:xfrm>
            <a:custGeom>
              <a:avLst/>
              <a:gdLst/>
              <a:ahLst/>
              <a:cxnLst>
                <a:cxn ang="0">
                  <a:pos x="0" y="131"/>
                </a:cxn>
                <a:cxn ang="0">
                  <a:pos x="5" y="130"/>
                </a:cxn>
                <a:cxn ang="0">
                  <a:pos x="9" y="129"/>
                </a:cxn>
                <a:cxn ang="0">
                  <a:pos x="14" y="127"/>
                </a:cxn>
                <a:cxn ang="0">
                  <a:pos x="19" y="126"/>
                </a:cxn>
                <a:cxn ang="0">
                  <a:pos x="23" y="124"/>
                </a:cxn>
                <a:cxn ang="0">
                  <a:pos x="28" y="122"/>
                </a:cxn>
                <a:cxn ang="0">
                  <a:pos x="33" y="119"/>
                </a:cxn>
                <a:cxn ang="0">
                  <a:pos x="37" y="116"/>
                </a:cxn>
                <a:cxn ang="0">
                  <a:pos x="42" y="112"/>
                </a:cxn>
                <a:cxn ang="0">
                  <a:pos x="46" y="108"/>
                </a:cxn>
                <a:cxn ang="0">
                  <a:pos x="51" y="104"/>
                </a:cxn>
                <a:cxn ang="0">
                  <a:pos x="56" y="99"/>
                </a:cxn>
                <a:cxn ang="0">
                  <a:pos x="60" y="93"/>
                </a:cxn>
                <a:cxn ang="0">
                  <a:pos x="65" y="88"/>
                </a:cxn>
                <a:cxn ang="0">
                  <a:pos x="70" y="81"/>
                </a:cxn>
                <a:cxn ang="0">
                  <a:pos x="74" y="75"/>
                </a:cxn>
                <a:cxn ang="0">
                  <a:pos x="79" y="68"/>
                </a:cxn>
                <a:cxn ang="0">
                  <a:pos x="84" y="60"/>
                </a:cxn>
                <a:cxn ang="0">
                  <a:pos x="88" y="53"/>
                </a:cxn>
                <a:cxn ang="0">
                  <a:pos x="93" y="46"/>
                </a:cxn>
                <a:cxn ang="0">
                  <a:pos x="98" y="38"/>
                </a:cxn>
                <a:cxn ang="0">
                  <a:pos x="102" y="31"/>
                </a:cxn>
                <a:cxn ang="0">
                  <a:pos x="107" y="25"/>
                </a:cxn>
                <a:cxn ang="0">
                  <a:pos x="111" y="19"/>
                </a:cxn>
                <a:cxn ang="0">
                  <a:pos x="116" y="13"/>
                </a:cxn>
                <a:cxn ang="0">
                  <a:pos x="121" y="9"/>
                </a:cxn>
                <a:cxn ang="0">
                  <a:pos x="125" y="5"/>
                </a:cxn>
                <a:cxn ang="0">
                  <a:pos x="130" y="2"/>
                </a:cxn>
                <a:cxn ang="0">
                  <a:pos x="135" y="0"/>
                </a:cxn>
                <a:cxn ang="0">
                  <a:pos x="139" y="0"/>
                </a:cxn>
                <a:cxn ang="0">
                  <a:pos x="144" y="0"/>
                </a:cxn>
                <a:cxn ang="0">
                  <a:pos x="149" y="2"/>
                </a:cxn>
                <a:cxn ang="0">
                  <a:pos x="153" y="4"/>
                </a:cxn>
                <a:cxn ang="0">
                  <a:pos x="158" y="8"/>
                </a:cxn>
                <a:cxn ang="0">
                  <a:pos x="163" y="12"/>
                </a:cxn>
                <a:cxn ang="0">
                  <a:pos x="167" y="17"/>
                </a:cxn>
                <a:cxn ang="0">
                  <a:pos x="172" y="23"/>
                </a:cxn>
                <a:cxn ang="0">
                  <a:pos x="177" y="30"/>
                </a:cxn>
                <a:cxn ang="0">
                  <a:pos x="181" y="37"/>
                </a:cxn>
                <a:cxn ang="0">
                  <a:pos x="186" y="44"/>
                </a:cxn>
                <a:cxn ang="0">
                  <a:pos x="190" y="51"/>
                </a:cxn>
                <a:cxn ang="0">
                  <a:pos x="195" y="58"/>
                </a:cxn>
                <a:cxn ang="0">
                  <a:pos x="200" y="66"/>
                </a:cxn>
                <a:cxn ang="0">
                  <a:pos x="204" y="73"/>
                </a:cxn>
                <a:cxn ang="0">
                  <a:pos x="209" y="80"/>
                </a:cxn>
                <a:cxn ang="0">
                  <a:pos x="214" y="86"/>
                </a:cxn>
                <a:cxn ang="0">
                  <a:pos x="218" y="92"/>
                </a:cxn>
                <a:cxn ang="0">
                  <a:pos x="223" y="98"/>
                </a:cxn>
                <a:cxn ang="0">
                  <a:pos x="228" y="103"/>
                </a:cxn>
                <a:cxn ang="0">
                  <a:pos x="232" y="107"/>
                </a:cxn>
                <a:cxn ang="0">
                  <a:pos x="237" y="111"/>
                </a:cxn>
                <a:cxn ang="0">
                  <a:pos x="242" y="115"/>
                </a:cxn>
                <a:cxn ang="0">
                  <a:pos x="246" y="118"/>
                </a:cxn>
                <a:cxn ang="0">
                  <a:pos x="251" y="121"/>
                </a:cxn>
                <a:cxn ang="0">
                  <a:pos x="255" y="123"/>
                </a:cxn>
                <a:cxn ang="0">
                  <a:pos x="260" y="125"/>
                </a:cxn>
                <a:cxn ang="0">
                  <a:pos x="265" y="127"/>
                </a:cxn>
                <a:cxn ang="0">
                  <a:pos x="269" y="128"/>
                </a:cxn>
                <a:cxn ang="0">
                  <a:pos x="274" y="130"/>
                </a:cxn>
                <a:cxn ang="0">
                  <a:pos x="279" y="130"/>
                </a:cxn>
                <a:cxn ang="0">
                  <a:pos x="283" y="131"/>
                </a:cxn>
              </a:cxnLst>
              <a:rect l="0" t="0" r="r" b="b"/>
              <a:pathLst>
                <a:path w="283" h="131">
                  <a:moveTo>
                    <a:pt x="0" y="131"/>
                  </a:moveTo>
                  <a:lnTo>
                    <a:pt x="5" y="130"/>
                  </a:lnTo>
                  <a:lnTo>
                    <a:pt x="9" y="129"/>
                  </a:lnTo>
                  <a:lnTo>
                    <a:pt x="14" y="127"/>
                  </a:lnTo>
                  <a:lnTo>
                    <a:pt x="19" y="126"/>
                  </a:lnTo>
                  <a:lnTo>
                    <a:pt x="23" y="124"/>
                  </a:lnTo>
                  <a:lnTo>
                    <a:pt x="28" y="122"/>
                  </a:lnTo>
                  <a:lnTo>
                    <a:pt x="33" y="119"/>
                  </a:lnTo>
                  <a:lnTo>
                    <a:pt x="37" y="116"/>
                  </a:lnTo>
                  <a:lnTo>
                    <a:pt x="42" y="112"/>
                  </a:lnTo>
                  <a:lnTo>
                    <a:pt x="46" y="108"/>
                  </a:lnTo>
                  <a:lnTo>
                    <a:pt x="51" y="104"/>
                  </a:lnTo>
                  <a:lnTo>
                    <a:pt x="56" y="99"/>
                  </a:lnTo>
                  <a:lnTo>
                    <a:pt x="60" y="93"/>
                  </a:lnTo>
                  <a:lnTo>
                    <a:pt x="65" y="88"/>
                  </a:lnTo>
                  <a:lnTo>
                    <a:pt x="70" y="81"/>
                  </a:lnTo>
                  <a:lnTo>
                    <a:pt x="74" y="75"/>
                  </a:lnTo>
                  <a:lnTo>
                    <a:pt x="79" y="68"/>
                  </a:lnTo>
                  <a:lnTo>
                    <a:pt x="84" y="60"/>
                  </a:lnTo>
                  <a:lnTo>
                    <a:pt x="88" y="53"/>
                  </a:lnTo>
                  <a:lnTo>
                    <a:pt x="93" y="46"/>
                  </a:lnTo>
                  <a:lnTo>
                    <a:pt x="98" y="38"/>
                  </a:lnTo>
                  <a:lnTo>
                    <a:pt x="102" y="31"/>
                  </a:lnTo>
                  <a:lnTo>
                    <a:pt x="107" y="25"/>
                  </a:lnTo>
                  <a:lnTo>
                    <a:pt x="111" y="19"/>
                  </a:lnTo>
                  <a:lnTo>
                    <a:pt x="116" y="13"/>
                  </a:lnTo>
                  <a:lnTo>
                    <a:pt x="121" y="9"/>
                  </a:lnTo>
                  <a:lnTo>
                    <a:pt x="125" y="5"/>
                  </a:lnTo>
                  <a:lnTo>
                    <a:pt x="130" y="2"/>
                  </a:lnTo>
                  <a:lnTo>
                    <a:pt x="135" y="0"/>
                  </a:lnTo>
                  <a:lnTo>
                    <a:pt x="139" y="0"/>
                  </a:lnTo>
                  <a:lnTo>
                    <a:pt x="144" y="0"/>
                  </a:lnTo>
                  <a:lnTo>
                    <a:pt x="149" y="2"/>
                  </a:lnTo>
                  <a:lnTo>
                    <a:pt x="153" y="4"/>
                  </a:lnTo>
                  <a:lnTo>
                    <a:pt x="158" y="8"/>
                  </a:lnTo>
                  <a:lnTo>
                    <a:pt x="163" y="12"/>
                  </a:lnTo>
                  <a:lnTo>
                    <a:pt x="167" y="17"/>
                  </a:lnTo>
                  <a:lnTo>
                    <a:pt x="172" y="23"/>
                  </a:lnTo>
                  <a:lnTo>
                    <a:pt x="177" y="30"/>
                  </a:lnTo>
                  <a:lnTo>
                    <a:pt x="181" y="37"/>
                  </a:lnTo>
                  <a:lnTo>
                    <a:pt x="186" y="44"/>
                  </a:lnTo>
                  <a:lnTo>
                    <a:pt x="190" y="51"/>
                  </a:lnTo>
                  <a:lnTo>
                    <a:pt x="195" y="58"/>
                  </a:lnTo>
                  <a:lnTo>
                    <a:pt x="200" y="66"/>
                  </a:lnTo>
                  <a:lnTo>
                    <a:pt x="204" y="73"/>
                  </a:lnTo>
                  <a:lnTo>
                    <a:pt x="209" y="80"/>
                  </a:lnTo>
                  <a:lnTo>
                    <a:pt x="214" y="86"/>
                  </a:lnTo>
                  <a:lnTo>
                    <a:pt x="218" y="92"/>
                  </a:lnTo>
                  <a:lnTo>
                    <a:pt x="223" y="98"/>
                  </a:lnTo>
                  <a:lnTo>
                    <a:pt x="228" y="103"/>
                  </a:lnTo>
                  <a:lnTo>
                    <a:pt x="232" y="107"/>
                  </a:lnTo>
                  <a:lnTo>
                    <a:pt x="237" y="111"/>
                  </a:lnTo>
                  <a:lnTo>
                    <a:pt x="242" y="115"/>
                  </a:lnTo>
                  <a:lnTo>
                    <a:pt x="246" y="118"/>
                  </a:lnTo>
                  <a:lnTo>
                    <a:pt x="251" y="121"/>
                  </a:lnTo>
                  <a:lnTo>
                    <a:pt x="255" y="123"/>
                  </a:lnTo>
                  <a:lnTo>
                    <a:pt x="260" y="125"/>
                  </a:lnTo>
                  <a:lnTo>
                    <a:pt x="265" y="127"/>
                  </a:lnTo>
                  <a:lnTo>
                    <a:pt x="269" y="128"/>
                  </a:lnTo>
                  <a:lnTo>
                    <a:pt x="274" y="130"/>
                  </a:lnTo>
                  <a:lnTo>
                    <a:pt x="279" y="130"/>
                  </a:lnTo>
                  <a:lnTo>
                    <a:pt x="283" y="131"/>
                  </a:lnTo>
                </a:path>
              </a:pathLst>
            </a:custGeom>
            <a:noFill/>
            <a:ln w="12700">
              <a:solidFill>
                <a:srgbClr val="000000"/>
              </a:solidFill>
              <a:prstDash val="solid"/>
              <a:round/>
              <a:headEnd/>
              <a:tailEnd/>
            </a:ln>
          </p:spPr>
          <p:txBody>
            <a:bodyPr/>
            <a:lstStyle/>
            <a:p>
              <a:endParaRPr lang="en-US"/>
            </a:p>
          </p:txBody>
        </p:sp>
        <p:sp>
          <p:nvSpPr>
            <p:cNvPr id="429207" name="Freeform 151"/>
            <p:cNvSpPr>
              <a:spLocks/>
            </p:cNvSpPr>
            <p:nvPr userDrawn="1"/>
          </p:nvSpPr>
          <p:spPr bwMode="auto">
            <a:xfrm>
              <a:off x="148" y="1366"/>
              <a:ext cx="1298" cy="653"/>
            </a:xfrm>
            <a:custGeom>
              <a:avLst/>
              <a:gdLst/>
              <a:ahLst/>
              <a:cxnLst>
                <a:cxn ang="0">
                  <a:pos x="0" y="131"/>
                </a:cxn>
                <a:cxn ang="0">
                  <a:pos x="5" y="130"/>
                </a:cxn>
                <a:cxn ang="0">
                  <a:pos x="9" y="129"/>
                </a:cxn>
                <a:cxn ang="0">
                  <a:pos x="14" y="127"/>
                </a:cxn>
                <a:cxn ang="0">
                  <a:pos x="19" y="126"/>
                </a:cxn>
                <a:cxn ang="0">
                  <a:pos x="23" y="124"/>
                </a:cxn>
                <a:cxn ang="0">
                  <a:pos x="28" y="122"/>
                </a:cxn>
                <a:cxn ang="0">
                  <a:pos x="33" y="119"/>
                </a:cxn>
                <a:cxn ang="0">
                  <a:pos x="37" y="116"/>
                </a:cxn>
                <a:cxn ang="0">
                  <a:pos x="42" y="112"/>
                </a:cxn>
                <a:cxn ang="0">
                  <a:pos x="46" y="108"/>
                </a:cxn>
                <a:cxn ang="0">
                  <a:pos x="51" y="104"/>
                </a:cxn>
                <a:cxn ang="0">
                  <a:pos x="56" y="99"/>
                </a:cxn>
                <a:cxn ang="0">
                  <a:pos x="60" y="93"/>
                </a:cxn>
                <a:cxn ang="0">
                  <a:pos x="65" y="88"/>
                </a:cxn>
                <a:cxn ang="0">
                  <a:pos x="70" y="81"/>
                </a:cxn>
                <a:cxn ang="0">
                  <a:pos x="74" y="75"/>
                </a:cxn>
                <a:cxn ang="0">
                  <a:pos x="79" y="68"/>
                </a:cxn>
                <a:cxn ang="0">
                  <a:pos x="84" y="60"/>
                </a:cxn>
                <a:cxn ang="0">
                  <a:pos x="88" y="53"/>
                </a:cxn>
                <a:cxn ang="0">
                  <a:pos x="93" y="46"/>
                </a:cxn>
                <a:cxn ang="0">
                  <a:pos x="98" y="38"/>
                </a:cxn>
                <a:cxn ang="0">
                  <a:pos x="102" y="31"/>
                </a:cxn>
                <a:cxn ang="0">
                  <a:pos x="107" y="25"/>
                </a:cxn>
                <a:cxn ang="0">
                  <a:pos x="111" y="19"/>
                </a:cxn>
                <a:cxn ang="0">
                  <a:pos x="116" y="13"/>
                </a:cxn>
                <a:cxn ang="0">
                  <a:pos x="121" y="9"/>
                </a:cxn>
                <a:cxn ang="0">
                  <a:pos x="125" y="5"/>
                </a:cxn>
                <a:cxn ang="0">
                  <a:pos x="130" y="2"/>
                </a:cxn>
                <a:cxn ang="0">
                  <a:pos x="135" y="0"/>
                </a:cxn>
                <a:cxn ang="0">
                  <a:pos x="139" y="0"/>
                </a:cxn>
                <a:cxn ang="0">
                  <a:pos x="144" y="0"/>
                </a:cxn>
                <a:cxn ang="0">
                  <a:pos x="149" y="2"/>
                </a:cxn>
                <a:cxn ang="0">
                  <a:pos x="153" y="4"/>
                </a:cxn>
                <a:cxn ang="0">
                  <a:pos x="158" y="8"/>
                </a:cxn>
                <a:cxn ang="0">
                  <a:pos x="163" y="12"/>
                </a:cxn>
                <a:cxn ang="0">
                  <a:pos x="167" y="17"/>
                </a:cxn>
                <a:cxn ang="0">
                  <a:pos x="172" y="23"/>
                </a:cxn>
                <a:cxn ang="0">
                  <a:pos x="177" y="30"/>
                </a:cxn>
                <a:cxn ang="0">
                  <a:pos x="181" y="37"/>
                </a:cxn>
                <a:cxn ang="0">
                  <a:pos x="186" y="44"/>
                </a:cxn>
                <a:cxn ang="0">
                  <a:pos x="190" y="51"/>
                </a:cxn>
                <a:cxn ang="0">
                  <a:pos x="195" y="58"/>
                </a:cxn>
                <a:cxn ang="0">
                  <a:pos x="200" y="66"/>
                </a:cxn>
                <a:cxn ang="0">
                  <a:pos x="204" y="73"/>
                </a:cxn>
                <a:cxn ang="0">
                  <a:pos x="209" y="80"/>
                </a:cxn>
                <a:cxn ang="0">
                  <a:pos x="214" y="86"/>
                </a:cxn>
                <a:cxn ang="0">
                  <a:pos x="218" y="92"/>
                </a:cxn>
                <a:cxn ang="0">
                  <a:pos x="223" y="98"/>
                </a:cxn>
                <a:cxn ang="0">
                  <a:pos x="228" y="103"/>
                </a:cxn>
                <a:cxn ang="0">
                  <a:pos x="232" y="107"/>
                </a:cxn>
                <a:cxn ang="0">
                  <a:pos x="237" y="111"/>
                </a:cxn>
                <a:cxn ang="0">
                  <a:pos x="242" y="115"/>
                </a:cxn>
                <a:cxn ang="0">
                  <a:pos x="246" y="118"/>
                </a:cxn>
                <a:cxn ang="0">
                  <a:pos x="251" y="121"/>
                </a:cxn>
                <a:cxn ang="0">
                  <a:pos x="255" y="123"/>
                </a:cxn>
                <a:cxn ang="0">
                  <a:pos x="260" y="125"/>
                </a:cxn>
                <a:cxn ang="0">
                  <a:pos x="265" y="127"/>
                </a:cxn>
                <a:cxn ang="0">
                  <a:pos x="269" y="128"/>
                </a:cxn>
                <a:cxn ang="0">
                  <a:pos x="274" y="130"/>
                </a:cxn>
                <a:cxn ang="0">
                  <a:pos x="279" y="130"/>
                </a:cxn>
                <a:cxn ang="0">
                  <a:pos x="283" y="131"/>
                </a:cxn>
              </a:cxnLst>
              <a:rect l="0" t="0" r="r" b="b"/>
              <a:pathLst>
                <a:path w="283" h="131">
                  <a:moveTo>
                    <a:pt x="0" y="131"/>
                  </a:moveTo>
                  <a:lnTo>
                    <a:pt x="5" y="130"/>
                  </a:lnTo>
                  <a:lnTo>
                    <a:pt x="9" y="129"/>
                  </a:lnTo>
                  <a:lnTo>
                    <a:pt x="14" y="127"/>
                  </a:lnTo>
                  <a:lnTo>
                    <a:pt x="19" y="126"/>
                  </a:lnTo>
                  <a:lnTo>
                    <a:pt x="23" y="124"/>
                  </a:lnTo>
                  <a:lnTo>
                    <a:pt x="28" y="122"/>
                  </a:lnTo>
                  <a:lnTo>
                    <a:pt x="33" y="119"/>
                  </a:lnTo>
                  <a:lnTo>
                    <a:pt x="37" y="116"/>
                  </a:lnTo>
                  <a:lnTo>
                    <a:pt x="42" y="112"/>
                  </a:lnTo>
                  <a:lnTo>
                    <a:pt x="46" y="108"/>
                  </a:lnTo>
                  <a:lnTo>
                    <a:pt x="51" y="104"/>
                  </a:lnTo>
                  <a:lnTo>
                    <a:pt x="56" y="99"/>
                  </a:lnTo>
                  <a:lnTo>
                    <a:pt x="60" y="93"/>
                  </a:lnTo>
                  <a:lnTo>
                    <a:pt x="65" y="88"/>
                  </a:lnTo>
                  <a:lnTo>
                    <a:pt x="70" y="81"/>
                  </a:lnTo>
                  <a:lnTo>
                    <a:pt x="74" y="75"/>
                  </a:lnTo>
                  <a:lnTo>
                    <a:pt x="79" y="68"/>
                  </a:lnTo>
                  <a:lnTo>
                    <a:pt x="84" y="60"/>
                  </a:lnTo>
                  <a:lnTo>
                    <a:pt x="88" y="53"/>
                  </a:lnTo>
                  <a:lnTo>
                    <a:pt x="93" y="46"/>
                  </a:lnTo>
                  <a:lnTo>
                    <a:pt x="98" y="38"/>
                  </a:lnTo>
                  <a:lnTo>
                    <a:pt x="102" y="31"/>
                  </a:lnTo>
                  <a:lnTo>
                    <a:pt x="107" y="25"/>
                  </a:lnTo>
                  <a:lnTo>
                    <a:pt x="111" y="19"/>
                  </a:lnTo>
                  <a:lnTo>
                    <a:pt x="116" y="13"/>
                  </a:lnTo>
                  <a:lnTo>
                    <a:pt x="121" y="9"/>
                  </a:lnTo>
                  <a:lnTo>
                    <a:pt x="125" y="5"/>
                  </a:lnTo>
                  <a:lnTo>
                    <a:pt x="130" y="2"/>
                  </a:lnTo>
                  <a:lnTo>
                    <a:pt x="135" y="0"/>
                  </a:lnTo>
                  <a:lnTo>
                    <a:pt x="139" y="0"/>
                  </a:lnTo>
                  <a:lnTo>
                    <a:pt x="144" y="0"/>
                  </a:lnTo>
                  <a:lnTo>
                    <a:pt x="149" y="2"/>
                  </a:lnTo>
                  <a:lnTo>
                    <a:pt x="153" y="4"/>
                  </a:lnTo>
                  <a:lnTo>
                    <a:pt x="158" y="8"/>
                  </a:lnTo>
                  <a:lnTo>
                    <a:pt x="163" y="12"/>
                  </a:lnTo>
                  <a:lnTo>
                    <a:pt x="167" y="17"/>
                  </a:lnTo>
                  <a:lnTo>
                    <a:pt x="172" y="23"/>
                  </a:lnTo>
                  <a:lnTo>
                    <a:pt x="177" y="30"/>
                  </a:lnTo>
                  <a:lnTo>
                    <a:pt x="181" y="37"/>
                  </a:lnTo>
                  <a:lnTo>
                    <a:pt x="186" y="44"/>
                  </a:lnTo>
                  <a:lnTo>
                    <a:pt x="190" y="51"/>
                  </a:lnTo>
                  <a:lnTo>
                    <a:pt x="195" y="58"/>
                  </a:lnTo>
                  <a:lnTo>
                    <a:pt x="200" y="66"/>
                  </a:lnTo>
                  <a:lnTo>
                    <a:pt x="204" y="73"/>
                  </a:lnTo>
                  <a:lnTo>
                    <a:pt x="209" y="80"/>
                  </a:lnTo>
                  <a:lnTo>
                    <a:pt x="214" y="86"/>
                  </a:lnTo>
                  <a:lnTo>
                    <a:pt x="218" y="92"/>
                  </a:lnTo>
                  <a:lnTo>
                    <a:pt x="223" y="98"/>
                  </a:lnTo>
                  <a:lnTo>
                    <a:pt x="228" y="103"/>
                  </a:lnTo>
                  <a:lnTo>
                    <a:pt x="232" y="107"/>
                  </a:lnTo>
                  <a:lnTo>
                    <a:pt x="237" y="111"/>
                  </a:lnTo>
                  <a:lnTo>
                    <a:pt x="242" y="115"/>
                  </a:lnTo>
                  <a:lnTo>
                    <a:pt x="246" y="118"/>
                  </a:lnTo>
                  <a:lnTo>
                    <a:pt x="251" y="121"/>
                  </a:lnTo>
                  <a:lnTo>
                    <a:pt x="255" y="123"/>
                  </a:lnTo>
                  <a:lnTo>
                    <a:pt x="260" y="125"/>
                  </a:lnTo>
                  <a:lnTo>
                    <a:pt x="265" y="127"/>
                  </a:lnTo>
                  <a:lnTo>
                    <a:pt x="269" y="128"/>
                  </a:lnTo>
                  <a:lnTo>
                    <a:pt x="274" y="130"/>
                  </a:lnTo>
                  <a:lnTo>
                    <a:pt x="279" y="130"/>
                  </a:lnTo>
                  <a:lnTo>
                    <a:pt x="283" y="131"/>
                  </a:lnTo>
                </a:path>
              </a:pathLst>
            </a:custGeom>
            <a:noFill/>
            <a:ln w="28575" cmpd="sng">
              <a:solidFill>
                <a:srgbClr val="CC6600"/>
              </a:solidFill>
              <a:prstDash val="solid"/>
              <a:round/>
              <a:headEnd/>
              <a:tailEnd/>
            </a:ln>
          </p:spPr>
          <p:txBody>
            <a:bodyPr/>
            <a:lstStyle/>
            <a:p>
              <a:endParaRPr lang="en-US"/>
            </a:p>
          </p:txBody>
        </p:sp>
        <p:sp>
          <p:nvSpPr>
            <p:cNvPr id="429208" name="Line 152"/>
            <p:cNvSpPr>
              <a:spLocks noChangeShapeType="1"/>
            </p:cNvSpPr>
            <p:nvPr userDrawn="1"/>
          </p:nvSpPr>
          <p:spPr bwMode="auto">
            <a:xfrm>
              <a:off x="148" y="2033"/>
              <a:ext cx="1321" cy="1"/>
            </a:xfrm>
            <a:prstGeom prst="line">
              <a:avLst/>
            </a:prstGeom>
            <a:noFill/>
            <a:ln w="12700">
              <a:solidFill>
                <a:schemeClr val="bg2"/>
              </a:solidFill>
              <a:round/>
              <a:headEnd/>
              <a:tailEnd/>
            </a:ln>
          </p:spPr>
          <p:txBody>
            <a:bodyPr/>
            <a:lstStyle/>
            <a:p>
              <a:endParaRPr lang="en-US"/>
            </a:p>
          </p:txBody>
        </p:sp>
        <p:sp>
          <p:nvSpPr>
            <p:cNvPr id="429209" name="Line 153"/>
            <p:cNvSpPr>
              <a:spLocks noChangeShapeType="1"/>
            </p:cNvSpPr>
            <p:nvPr userDrawn="1"/>
          </p:nvSpPr>
          <p:spPr bwMode="auto">
            <a:xfrm flipV="1">
              <a:off x="148" y="1078"/>
              <a:ext cx="1" cy="955"/>
            </a:xfrm>
            <a:prstGeom prst="line">
              <a:avLst/>
            </a:prstGeom>
            <a:noFill/>
            <a:ln w="12700">
              <a:solidFill>
                <a:schemeClr val="bg2"/>
              </a:solidFill>
              <a:round/>
              <a:headEnd/>
              <a:tailEnd/>
            </a:ln>
          </p:spPr>
          <p:txBody>
            <a:bodyPr/>
            <a:lstStyle/>
            <a:p>
              <a:endParaRPr lang="en-US"/>
            </a:p>
          </p:txBody>
        </p:sp>
      </p:grpSp>
      <p:graphicFrame>
        <p:nvGraphicFramePr>
          <p:cNvPr id="691207" name="Object 1031"/>
          <p:cNvGraphicFramePr>
            <a:graphicFrameLocks noChangeAspect="1"/>
          </p:cNvGraphicFramePr>
          <p:nvPr/>
        </p:nvGraphicFramePr>
        <p:xfrm>
          <a:off x="307975" y="3489325"/>
          <a:ext cx="1935163" cy="2276475"/>
        </p:xfrm>
        <a:graphic>
          <a:graphicData uri="http://schemas.openxmlformats.org/presentationml/2006/ole">
            <mc:AlternateContent xmlns:mc="http://schemas.openxmlformats.org/markup-compatibility/2006">
              <mc:Choice xmlns:v="urn:schemas-microsoft-com:vml" Requires="v">
                <p:oleObj spid="_x0000_s691240" name="SPW 8.0 Graph" r:id="rId3" imgW="3567074" imgH="4198010" progId="">
                  <p:embed/>
                </p:oleObj>
              </mc:Choice>
              <mc:Fallback>
                <p:oleObj name="SPW 8.0 Graph" r:id="rId3" imgW="3567074" imgH="4198010" progId="">
                  <p:embed/>
                  <p:pic>
                    <p:nvPicPr>
                      <p:cNvPr id="0" name="Picture 1063"/>
                      <p:cNvPicPr>
                        <a:picLocks noChangeAspect="1" noChangeArrowheads="1"/>
                      </p:cNvPicPr>
                      <p:nvPr/>
                    </p:nvPicPr>
                    <p:blipFill>
                      <a:blip r:embed="rId4">
                        <a:lum contrast="20000"/>
                        <a:extLst>
                          <a:ext uri="{28A0092B-C50C-407E-A947-70E740481C1C}">
                            <a14:useLocalDpi xmlns:a14="http://schemas.microsoft.com/office/drawing/2010/main" val="0"/>
                          </a:ext>
                        </a:extLst>
                      </a:blip>
                      <a:srcRect t="10020"/>
                      <a:stretch>
                        <a:fillRect/>
                      </a:stretch>
                    </p:blipFill>
                    <p:spPr bwMode="auto">
                      <a:xfrm>
                        <a:off x="307975" y="3489325"/>
                        <a:ext cx="1935163"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4" name="Picture 153" descr="Email Si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040450" y="5800374"/>
            <a:ext cx="2368446" cy="493894"/>
          </a:xfrm>
          <a:prstGeom prst="rect">
            <a:avLst/>
          </a:prstGeom>
          <a:noFill/>
          <a:ln>
            <a:noFill/>
          </a:ln>
        </p:spPr>
      </p:pic>
    </p:spTree>
  </p:cSld>
  <p:clrMapOvr>
    <a:masterClrMapping/>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612FAA0-6BA7-45B0-A3FC-6FE7A82408E6}" type="slidenum">
              <a:rPr lang="en-US"/>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0383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152400"/>
            <a:ext cx="59626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9DA6800-9AB9-4305-B2D5-ECF3B3DB823C}" type="slidenum">
              <a:rPr lang="en-US"/>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525588"/>
            <a:ext cx="40005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5588"/>
            <a:ext cx="40005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6400800"/>
            <a:ext cx="1905000" cy="457200"/>
          </a:xfrm>
        </p:spPr>
        <p:txBody>
          <a:bodyPr/>
          <a:lstStyle>
            <a:lvl1pPr>
              <a:defRPr/>
            </a:lvl1pPr>
          </a:lstStyle>
          <a:p>
            <a:fld id="{18D95653-6816-4F78-82D7-6B420E52606E}" type="slidenum">
              <a:rPr lang="en-US"/>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525588"/>
            <a:ext cx="40005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525588"/>
            <a:ext cx="4000500" cy="2208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3886200"/>
            <a:ext cx="40005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39000" y="6400800"/>
            <a:ext cx="1905000" cy="457200"/>
          </a:xfrm>
        </p:spPr>
        <p:txBody>
          <a:bodyPr/>
          <a:lstStyle>
            <a:lvl1pPr>
              <a:defRPr/>
            </a:lvl1pPr>
          </a:lstStyle>
          <a:p>
            <a:fld id="{455E7E8A-7190-46B5-AA80-BFA7E730EAD7}" type="slidenum">
              <a:rPr lang="en-US"/>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525588"/>
            <a:ext cx="40005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1525588"/>
            <a:ext cx="40005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6400800"/>
            <a:ext cx="1905000" cy="457200"/>
          </a:xfrm>
        </p:spPr>
        <p:txBody>
          <a:bodyPr/>
          <a:lstStyle>
            <a:lvl1pPr>
              <a:defRPr/>
            </a:lvl1pPr>
          </a:lstStyle>
          <a:p>
            <a:fld id="{30B99E67-863F-41B2-9147-5BFA7CDBB4C2}" type="slidenum">
              <a:rPr lang="en-US"/>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33400" y="1525588"/>
            <a:ext cx="4000500" cy="2208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33400" y="3886200"/>
            <a:ext cx="40005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86300" y="1525588"/>
            <a:ext cx="40005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39000" y="6400800"/>
            <a:ext cx="1905000" cy="457200"/>
          </a:xfrm>
        </p:spPr>
        <p:txBody>
          <a:bodyPr/>
          <a:lstStyle>
            <a:lvl1pPr>
              <a:defRPr/>
            </a:lvl1pPr>
          </a:lstStyle>
          <a:p>
            <a:fld id="{EFA1C1E9-0AD7-46D5-99EA-FC8B29D92610}" type="slidenum">
              <a:rPr lang="en-US"/>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33400" y="1525588"/>
            <a:ext cx="4000500" cy="4570412"/>
          </a:xfrm>
        </p:spPr>
        <p:txBody>
          <a:bodyPr/>
          <a:lstStyle/>
          <a:p>
            <a:endParaRPr lang="en-US"/>
          </a:p>
        </p:txBody>
      </p:sp>
      <p:sp>
        <p:nvSpPr>
          <p:cNvPr id="4" name="Text Placeholder 3"/>
          <p:cNvSpPr>
            <a:spLocks noGrp="1"/>
          </p:cNvSpPr>
          <p:nvPr>
            <p:ph type="body" sz="half" idx="2"/>
          </p:nvPr>
        </p:nvSpPr>
        <p:spPr>
          <a:xfrm>
            <a:off x="4686300" y="1525588"/>
            <a:ext cx="40005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6400800"/>
            <a:ext cx="1905000" cy="457200"/>
          </a:xfrm>
        </p:spPr>
        <p:txBody>
          <a:bodyPr/>
          <a:lstStyle>
            <a:lvl1pPr>
              <a:defRPr/>
            </a:lvl1pPr>
          </a:lstStyle>
          <a:p>
            <a:fld id="{98CA93C5-64CA-4AAA-ADF7-767A991F6C27}" type="slidenum">
              <a:rPr lang="en-US"/>
              <a:pPr/>
              <a:t>‹#›</a:t>
            </a:fld>
            <a:endParaRPr 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525588"/>
            <a:ext cx="40005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86300" y="1525588"/>
            <a:ext cx="4000500" cy="4570412"/>
          </a:xfrm>
        </p:spPr>
        <p:txBody>
          <a:bodyPr/>
          <a:lstStyle/>
          <a:p>
            <a:endParaRPr lang="en-US"/>
          </a:p>
        </p:txBody>
      </p:sp>
      <p:sp>
        <p:nvSpPr>
          <p:cNvPr id="5" name="Slide Number Placeholder 4"/>
          <p:cNvSpPr>
            <a:spLocks noGrp="1"/>
          </p:cNvSpPr>
          <p:nvPr>
            <p:ph type="sldNum" sz="quarter" idx="10"/>
          </p:nvPr>
        </p:nvSpPr>
        <p:spPr>
          <a:xfrm>
            <a:off x="7239000" y="6400800"/>
            <a:ext cx="1905000" cy="457200"/>
          </a:xfrm>
        </p:spPr>
        <p:txBody>
          <a:bodyPr/>
          <a:lstStyle>
            <a:lvl1pPr>
              <a:defRPr/>
            </a:lvl1pPr>
          </a:lstStyle>
          <a:p>
            <a:fld id="{8251966C-D269-4CC8-9E45-E8B3FC922299}" type="slidenum">
              <a:rPr lang="en-US"/>
              <a:pPr/>
              <a:t>‹#›</a:t>
            </a:fld>
            <a:endParaRPr lang="en-US"/>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525588"/>
            <a:ext cx="8153400" cy="4570412"/>
          </a:xfrm>
        </p:spPr>
        <p:txBody>
          <a:bodyPr/>
          <a:lstStyle/>
          <a:p>
            <a:endParaRPr lang="en-US"/>
          </a:p>
        </p:txBody>
      </p:sp>
      <p:sp>
        <p:nvSpPr>
          <p:cNvPr id="4" name="Slide Number Placeholder 3"/>
          <p:cNvSpPr>
            <a:spLocks noGrp="1"/>
          </p:cNvSpPr>
          <p:nvPr>
            <p:ph type="sldNum" sz="quarter" idx="10"/>
          </p:nvPr>
        </p:nvSpPr>
        <p:spPr>
          <a:xfrm>
            <a:off x="7239000" y="6400800"/>
            <a:ext cx="1905000" cy="457200"/>
          </a:xfrm>
        </p:spPr>
        <p:txBody>
          <a:bodyPr/>
          <a:lstStyle>
            <a:lvl1pPr>
              <a:defRPr/>
            </a:lvl1pPr>
          </a:lstStyle>
          <a:p>
            <a:fld id="{48BC0410-76DF-406E-9167-60104565F483}" type="slidenum">
              <a:rPr lang="en-US"/>
              <a:pPr/>
              <a:t>‹#›</a:t>
            </a:fld>
            <a:endParaRPr lang="en-US"/>
          </a:p>
        </p:txBody>
      </p:sp>
    </p:spTree>
  </p:cSld>
  <p:clrMapOvr>
    <a:masterClrMapping/>
  </p:clrMapOvr>
  <p:transition>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B25CBD3-95DC-4B14-8238-E9EF21F9B3CF}" type="slidenum">
              <a:rPr lang="en-US"/>
              <a:pPr/>
              <a:t>‹#›</a:t>
            </a:fld>
            <a:endParaRPr lang="en-US"/>
          </a:p>
        </p:txBody>
      </p:sp>
    </p:spTree>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D084B36-0E2F-4176-BEC5-2F45DE3D8C59}" type="slidenum">
              <a:rPr lang="en-US"/>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525588"/>
            <a:ext cx="4000500"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5588"/>
            <a:ext cx="4000500"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32E675F-9FB8-4187-ADE4-447314A423B5}" type="slidenum">
              <a:rPr lang="en-US"/>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96D7DB8-971E-4CB9-AEA0-51B64960E6B5}" type="slidenum">
              <a:rPr lang="en-US"/>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593EF2B-08E7-4C15-ABD2-8874DDE9FB4F}" type="slidenum">
              <a:rPr lang="en-US"/>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B2E6700-08D0-4B60-9235-5B4D318A3000}" type="slidenum">
              <a:rPr lang="en-US"/>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24519AF-2DB0-49B9-A832-E4D03A3C63B2}" type="slidenum">
              <a:rPr lang="en-US"/>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62514A3-CB24-4F99-A33A-94D0FCF9A661}" type="slidenum">
              <a:rPr lang="en-US"/>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8035" name="Rectangle 102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1400"/>
            </a:lvl1pPr>
          </a:lstStyle>
          <a:p>
            <a:fld id="{9BEF6B78-5BA1-4248-8A54-132018D153A7}" type="slidenum">
              <a:rPr lang="en-US"/>
              <a:pPr/>
              <a:t>‹#›</a:t>
            </a:fld>
            <a:endParaRPr lang="en-US"/>
          </a:p>
        </p:txBody>
      </p:sp>
      <p:sp>
        <p:nvSpPr>
          <p:cNvPr id="428036" name="Rectangle 1028"/>
          <p:cNvSpPr>
            <a:spLocks noGrp="1" noChangeArrowheads="1"/>
          </p:cNvSpPr>
          <p:nvPr>
            <p:ph type="title"/>
          </p:nvPr>
        </p:nvSpPr>
        <p:spPr bwMode="auto">
          <a:xfrm>
            <a:off x="533400" y="152400"/>
            <a:ext cx="8153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28037" name="Rectangle 1029"/>
          <p:cNvSpPr>
            <a:spLocks noGrp="1" noChangeArrowheads="1"/>
          </p:cNvSpPr>
          <p:nvPr>
            <p:ph type="body" idx="1"/>
          </p:nvPr>
        </p:nvSpPr>
        <p:spPr bwMode="auto">
          <a:xfrm>
            <a:off x="533400" y="1525588"/>
            <a:ext cx="8153400" cy="4570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grpSp>
        <p:nvGrpSpPr>
          <p:cNvPr id="428042" name="Group 1034"/>
          <p:cNvGrpSpPr>
            <a:grpSpLocks/>
          </p:cNvGrpSpPr>
          <p:nvPr userDrawn="1"/>
        </p:nvGrpSpPr>
        <p:grpSpPr bwMode="auto">
          <a:xfrm>
            <a:off x="539750" y="1268413"/>
            <a:ext cx="8604250" cy="160337"/>
            <a:chOff x="340" y="799"/>
            <a:chExt cx="5420" cy="101"/>
          </a:xfrm>
        </p:grpSpPr>
        <p:pic>
          <p:nvPicPr>
            <p:cNvPr id="428043" name="Picture 1035" descr="Stones"/>
            <p:cNvPicPr>
              <a:picLocks noChangeAspect="1" noChangeArrowheads="1"/>
            </p:cNvPicPr>
            <p:nvPr userDrawn="1"/>
          </p:nvPicPr>
          <p:blipFill>
            <a:blip r:embed="rId20" cstate="print"/>
            <a:srcRect/>
            <a:stretch>
              <a:fillRect/>
            </a:stretch>
          </p:blipFill>
          <p:spPr bwMode="auto">
            <a:xfrm>
              <a:off x="340" y="799"/>
              <a:ext cx="5420" cy="77"/>
            </a:xfrm>
            <a:prstGeom prst="rect">
              <a:avLst/>
            </a:prstGeom>
            <a:noFill/>
          </p:spPr>
        </p:pic>
        <p:sp>
          <p:nvSpPr>
            <p:cNvPr id="428044" name="Line 1036"/>
            <p:cNvSpPr>
              <a:spLocks noChangeShapeType="1"/>
            </p:cNvSpPr>
            <p:nvPr userDrawn="1"/>
          </p:nvSpPr>
          <p:spPr bwMode="auto">
            <a:xfrm>
              <a:off x="1827" y="900"/>
              <a:ext cx="3933" cy="0"/>
            </a:xfrm>
            <a:prstGeom prst="line">
              <a:avLst/>
            </a:prstGeom>
            <a:noFill/>
            <a:ln w="76200">
              <a:solidFill>
                <a:srgbClr val="A50021"/>
              </a:solidFill>
              <a:round/>
              <a:headEnd type="none" w="sm" len="sm"/>
              <a:tailEnd type="none" w="sm" len="sm"/>
            </a:ln>
            <a:effectLst/>
          </p:spPr>
          <p:txBody>
            <a:bodyPr/>
            <a:lstStyle/>
            <a:p>
              <a:endParaRPr lang="en-US"/>
            </a:p>
          </p:txBody>
        </p:sp>
      </p:grpSp>
      <p:pic>
        <p:nvPicPr>
          <p:cNvPr id="9" name="Picture 8" descr="Email Sig"/>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225900" y="6368544"/>
            <a:ext cx="1607820" cy="3352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transition>
    <p:zoom/>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kumimoji="1" sz="3600" b="1">
          <a:solidFill>
            <a:srgbClr val="003366"/>
          </a:solidFill>
          <a:latin typeface="+mj-lt"/>
          <a:ea typeface="+mj-ea"/>
          <a:cs typeface="+mj-cs"/>
        </a:defRPr>
      </a:lvl1pPr>
      <a:lvl2pPr algn="l" rtl="0" eaLnBrk="0" fontAlgn="base" hangingPunct="0">
        <a:lnSpc>
          <a:spcPct val="90000"/>
        </a:lnSpc>
        <a:spcBef>
          <a:spcPct val="0"/>
        </a:spcBef>
        <a:spcAft>
          <a:spcPct val="0"/>
        </a:spcAft>
        <a:defRPr kumimoji="1" sz="3600" b="1">
          <a:solidFill>
            <a:srgbClr val="003366"/>
          </a:solidFill>
          <a:latin typeface="Arial" pitchFamily="34" charset="0"/>
        </a:defRPr>
      </a:lvl2pPr>
      <a:lvl3pPr algn="l" rtl="0" eaLnBrk="0" fontAlgn="base" hangingPunct="0">
        <a:lnSpc>
          <a:spcPct val="90000"/>
        </a:lnSpc>
        <a:spcBef>
          <a:spcPct val="0"/>
        </a:spcBef>
        <a:spcAft>
          <a:spcPct val="0"/>
        </a:spcAft>
        <a:defRPr kumimoji="1" sz="3600" b="1">
          <a:solidFill>
            <a:srgbClr val="003366"/>
          </a:solidFill>
          <a:latin typeface="Arial" pitchFamily="34" charset="0"/>
        </a:defRPr>
      </a:lvl3pPr>
      <a:lvl4pPr algn="l" rtl="0" eaLnBrk="0" fontAlgn="base" hangingPunct="0">
        <a:lnSpc>
          <a:spcPct val="90000"/>
        </a:lnSpc>
        <a:spcBef>
          <a:spcPct val="0"/>
        </a:spcBef>
        <a:spcAft>
          <a:spcPct val="0"/>
        </a:spcAft>
        <a:defRPr kumimoji="1" sz="3600" b="1">
          <a:solidFill>
            <a:srgbClr val="003366"/>
          </a:solidFill>
          <a:latin typeface="Arial" pitchFamily="34" charset="0"/>
        </a:defRPr>
      </a:lvl4pPr>
      <a:lvl5pPr algn="l" rtl="0" eaLnBrk="0" fontAlgn="base" hangingPunct="0">
        <a:lnSpc>
          <a:spcPct val="90000"/>
        </a:lnSpc>
        <a:spcBef>
          <a:spcPct val="0"/>
        </a:spcBef>
        <a:spcAft>
          <a:spcPct val="0"/>
        </a:spcAft>
        <a:defRPr kumimoji="1" sz="3600" b="1">
          <a:solidFill>
            <a:srgbClr val="003366"/>
          </a:solidFill>
          <a:latin typeface="Arial" pitchFamily="34" charset="0"/>
        </a:defRPr>
      </a:lvl5pPr>
      <a:lvl6pPr marL="457200" algn="l" rtl="0" eaLnBrk="0" fontAlgn="base" hangingPunct="0">
        <a:lnSpc>
          <a:spcPct val="90000"/>
        </a:lnSpc>
        <a:spcBef>
          <a:spcPct val="0"/>
        </a:spcBef>
        <a:spcAft>
          <a:spcPct val="0"/>
        </a:spcAft>
        <a:defRPr kumimoji="1" sz="3600" b="1">
          <a:solidFill>
            <a:srgbClr val="003366"/>
          </a:solidFill>
          <a:latin typeface="Arial" pitchFamily="34" charset="0"/>
        </a:defRPr>
      </a:lvl6pPr>
      <a:lvl7pPr marL="914400" algn="l" rtl="0" eaLnBrk="0" fontAlgn="base" hangingPunct="0">
        <a:lnSpc>
          <a:spcPct val="90000"/>
        </a:lnSpc>
        <a:spcBef>
          <a:spcPct val="0"/>
        </a:spcBef>
        <a:spcAft>
          <a:spcPct val="0"/>
        </a:spcAft>
        <a:defRPr kumimoji="1" sz="3600" b="1">
          <a:solidFill>
            <a:srgbClr val="003366"/>
          </a:solidFill>
          <a:latin typeface="Arial" pitchFamily="34" charset="0"/>
        </a:defRPr>
      </a:lvl7pPr>
      <a:lvl8pPr marL="1371600" algn="l" rtl="0" eaLnBrk="0" fontAlgn="base" hangingPunct="0">
        <a:lnSpc>
          <a:spcPct val="90000"/>
        </a:lnSpc>
        <a:spcBef>
          <a:spcPct val="0"/>
        </a:spcBef>
        <a:spcAft>
          <a:spcPct val="0"/>
        </a:spcAft>
        <a:defRPr kumimoji="1" sz="3600" b="1">
          <a:solidFill>
            <a:srgbClr val="003366"/>
          </a:solidFill>
          <a:latin typeface="Arial" pitchFamily="34" charset="0"/>
        </a:defRPr>
      </a:lvl8pPr>
      <a:lvl9pPr marL="1828800" algn="l" rtl="0" eaLnBrk="0" fontAlgn="base" hangingPunct="0">
        <a:lnSpc>
          <a:spcPct val="90000"/>
        </a:lnSpc>
        <a:spcBef>
          <a:spcPct val="0"/>
        </a:spcBef>
        <a:spcAft>
          <a:spcPct val="0"/>
        </a:spcAft>
        <a:defRPr kumimoji="1" sz="3600" b="1">
          <a:solidFill>
            <a:srgbClr val="003366"/>
          </a:solidFill>
          <a:latin typeface="Arial" pitchFamily="34" charset="0"/>
        </a:defRPr>
      </a:lvl9pPr>
    </p:titleStyle>
    <p:bodyStyle>
      <a:lvl1pPr marL="342900" indent="-342900" algn="l" rtl="0" eaLnBrk="0" fontAlgn="base" hangingPunct="0">
        <a:spcBef>
          <a:spcPct val="20000"/>
        </a:spcBef>
        <a:spcAft>
          <a:spcPct val="0"/>
        </a:spcAft>
        <a:buClr>
          <a:srgbClr val="A50021"/>
        </a:buClr>
        <a:buSzPct val="60000"/>
        <a:buFont typeface="Monotype Sorts" pitchFamily="2" charset="2"/>
        <a:buChar char="n"/>
        <a:defRPr kumimoji="1" sz="2800">
          <a:solidFill>
            <a:srgbClr val="003366"/>
          </a:solidFill>
          <a:latin typeface="+mn-lt"/>
          <a:ea typeface="+mn-ea"/>
          <a:cs typeface="+mn-cs"/>
        </a:defRPr>
      </a:lvl1pPr>
      <a:lvl2pPr marL="804863" indent="-347663" algn="l" rtl="0" eaLnBrk="0" fontAlgn="base" hangingPunct="0">
        <a:spcBef>
          <a:spcPct val="20000"/>
        </a:spcBef>
        <a:spcAft>
          <a:spcPct val="0"/>
        </a:spcAft>
        <a:buClr>
          <a:srgbClr val="A50021"/>
        </a:buClr>
        <a:buSzPct val="60000"/>
        <a:buFont typeface="Monotype Sorts" pitchFamily="2" charset="2"/>
        <a:buChar char="u"/>
        <a:defRPr kumimoji="1" sz="2800">
          <a:solidFill>
            <a:srgbClr val="003366"/>
          </a:solidFill>
          <a:latin typeface="+mn-lt"/>
        </a:defRPr>
      </a:lvl2pPr>
      <a:lvl3pPr marL="1249363" indent="-330200" algn="l" rtl="0" eaLnBrk="0" fontAlgn="base" hangingPunct="0">
        <a:spcBef>
          <a:spcPct val="20000"/>
        </a:spcBef>
        <a:spcAft>
          <a:spcPct val="0"/>
        </a:spcAft>
        <a:buClr>
          <a:srgbClr val="A50021"/>
        </a:buClr>
        <a:buSzPct val="120000"/>
        <a:buChar char="•"/>
        <a:defRPr kumimoji="1" sz="2600">
          <a:solidFill>
            <a:srgbClr val="003366"/>
          </a:solidFill>
          <a:latin typeface="+mn-lt"/>
        </a:defRPr>
      </a:lvl3pPr>
      <a:lvl4pPr marL="1600200" indent="-228600" algn="l" rtl="0" eaLnBrk="0" fontAlgn="base" hangingPunct="0">
        <a:spcBef>
          <a:spcPct val="20000"/>
        </a:spcBef>
        <a:spcAft>
          <a:spcPct val="0"/>
        </a:spcAft>
        <a:buClr>
          <a:schemeClr val="tx2"/>
        </a:buClr>
        <a:buSzPct val="10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hlink"/>
        </a:buClr>
        <a:buSzPct val="100000"/>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hlink"/>
        </a:buClr>
        <a:buSzPct val="100000"/>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hlink"/>
        </a:buClr>
        <a:buSzPct val="100000"/>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hlink"/>
        </a:buClr>
        <a:buSzPct val="100000"/>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hlink"/>
        </a:buClr>
        <a:buSzPct val="10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5.xml"/><Relationship Id="rId7" Type="http://schemas.openxmlformats.org/officeDocument/2006/relationships/image" Target="../media/image18.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7.emf"/><Relationship Id="rId4" Type="http://schemas.openxmlformats.org/officeDocument/2006/relationships/oleObject" Target="../embeddings/oleObject6.bin"/><Relationship Id="rId9" Type="http://schemas.openxmlformats.org/officeDocument/2006/relationships/image" Target="../media/image1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2.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5.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24.w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Microsoft_Excel_97-2003_Worksheet2.xls"/><Relationship Id="rId13" Type="http://schemas.openxmlformats.org/officeDocument/2006/relationships/image" Target="../media/image29.wmf"/><Relationship Id="rId3" Type="http://schemas.openxmlformats.org/officeDocument/2006/relationships/notesSlide" Target="../notesSlides/notesSlide21.xml"/><Relationship Id="rId7" Type="http://schemas.openxmlformats.org/officeDocument/2006/relationships/oleObject" Target="../embeddings/oleObject15.bin"/><Relationship Id="rId12"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6.emf"/><Relationship Id="rId11" Type="http://schemas.openxmlformats.org/officeDocument/2006/relationships/image" Target="../media/image28.wmf"/><Relationship Id="rId5" Type="http://schemas.openxmlformats.org/officeDocument/2006/relationships/oleObject" Target="../embeddings/Microsoft_Excel_97-2003_Worksheet1.xls"/><Relationship Id="rId10" Type="http://schemas.openxmlformats.org/officeDocument/2006/relationships/oleObject" Target="../embeddings/oleObject16.bin"/><Relationship Id="rId4" Type="http://schemas.openxmlformats.org/officeDocument/2006/relationships/oleObject" Target="../embeddings/oleObject14.bin"/><Relationship Id="rId9" Type="http://schemas.openxmlformats.org/officeDocument/2006/relationships/image" Target="../media/image2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18.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0.wmf"/><Relationship Id="rId4"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0.wmf"/><Relationship Id="rId4" Type="http://schemas.openxmlformats.org/officeDocument/2006/relationships/oleObject" Target="../embeddings/oleObject21.bin"/></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7.xml"/><Relationship Id="rId4" Type="http://schemas.openxmlformats.org/officeDocument/2006/relationships/hyperlink" Target="http://enviro.nfesc.navy.mil/erb/restoration/methodologies/main.ht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 Id="rId9" Type="http://schemas.openxmlformats.org/officeDocument/2006/relationships/image" Target="../media/image3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8.png"/><Relationship Id="rId5" Type="http://schemas.openxmlformats.org/officeDocument/2006/relationships/image" Target="../media/image37.wmf"/><Relationship Id="rId4" Type="http://schemas.openxmlformats.org/officeDocument/2006/relationships/oleObject" Target="../embeddings/oleObject25.bin"/></Relationships>
</file>

<file path=ppt/slides/_rels/slide4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vsp.pnl.gov/"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2" name="Rectangle 16"/>
          <p:cNvSpPr>
            <a:spLocks noGrp="1" noChangeArrowheads="1"/>
          </p:cNvSpPr>
          <p:nvPr>
            <p:ph type="ctrTitle"/>
          </p:nvPr>
        </p:nvSpPr>
        <p:spPr>
          <a:xfrm>
            <a:off x="2629877" y="2010508"/>
            <a:ext cx="6400800" cy="1143000"/>
          </a:xfrm>
        </p:spPr>
        <p:txBody>
          <a:bodyPr/>
          <a:lstStyle/>
          <a:p>
            <a:r>
              <a:rPr lang="en-US" dirty="0" smtClean="0"/>
              <a:t>Environmental Statistics</a:t>
            </a:r>
            <a:br>
              <a:rPr lang="en-US" dirty="0" smtClean="0"/>
            </a:br>
            <a:r>
              <a:rPr lang="en-US" dirty="0"/>
              <a:t/>
            </a:r>
            <a:br>
              <a:rPr lang="en-US" dirty="0"/>
            </a:br>
            <a:r>
              <a:rPr lang="en-US" dirty="0" smtClean="0"/>
              <a:t>Part 1. Introduction/ Sampling Design </a:t>
            </a:r>
            <a:endParaRPr lang="en-US" dirty="0"/>
          </a:p>
        </p:txBody>
      </p:sp>
      <p:sp>
        <p:nvSpPr>
          <p:cNvPr id="29713" name="Rectangle 17"/>
          <p:cNvSpPr>
            <a:spLocks noGrp="1" noChangeArrowheads="1"/>
          </p:cNvSpPr>
          <p:nvPr>
            <p:ph type="subTitle" idx="1"/>
          </p:nvPr>
        </p:nvSpPr>
        <p:spPr>
          <a:xfrm>
            <a:off x="3227388" y="3457575"/>
            <a:ext cx="5645150" cy="1752600"/>
          </a:xfrm>
        </p:spPr>
        <p:txBody>
          <a:bodyPr/>
          <a:lstStyle/>
          <a:p>
            <a:pPr>
              <a:lnSpc>
                <a:spcPct val="90000"/>
              </a:lnSpc>
            </a:pPr>
            <a:r>
              <a:rPr lang="en-US" dirty="0"/>
              <a:t> </a:t>
            </a:r>
          </a:p>
          <a:p>
            <a:pPr>
              <a:lnSpc>
                <a:spcPct val="90000"/>
              </a:lnSpc>
            </a:pPr>
            <a:r>
              <a:rPr lang="en-US" dirty="0" smtClean="0"/>
              <a:t>Eatontown, NJ</a:t>
            </a:r>
            <a:endParaRPr lang="en-US" dirty="0"/>
          </a:p>
          <a:p>
            <a:pPr>
              <a:lnSpc>
                <a:spcPct val="90000"/>
              </a:lnSpc>
            </a:pPr>
            <a:r>
              <a:rPr lang="en-US" dirty="0" smtClean="0"/>
              <a:t>August 18, </a:t>
            </a:r>
            <a:r>
              <a:rPr lang="en-US" dirty="0" smtClean="0"/>
              <a:t>2014</a:t>
            </a:r>
            <a:endParaRPr lang="en-US"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52" name="Rectangle 36"/>
          <p:cNvSpPr>
            <a:spLocks noGrp="1" noChangeArrowheads="1"/>
          </p:cNvSpPr>
          <p:nvPr>
            <p:ph type="title"/>
          </p:nvPr>
        </p:nvSpPr>
        <p:spPr/>
        <p:txBody>
          <a:bodyPr/>
          <a:lstStyle/>
          <a:p>
            <a:r>
              <a:rPr lang="en-US"/>
              <a:t>Statistical Modeling</a:t>
            </a:r>
          </a:p>
        </p:txBody>
      </p:sp>
      <p:sp>
        <p:nvSpPr>
          <p:cNvPr id="444453" name="Rectangle 37"/>
          <p:cNvSpPr>
            <a:spLocks noGrp="1" noChangeArrowheads="1"/>
          </p:cNvSpPr>
          <p:nvPr>
            <p:ph type="body" idx="1"/>
          </p:nvPr>
        </p:nvSpPr>
        <p:spPr>
          <a:xfrm>
            <a:off x="533400" y="1525588"/>
            <a:ext cx="8153400" cy="2598737"/>
          </a:xfrm>
        </p:spPr>
        <p:txBody>
          <a:bodyPr/>
          <a:lstStyle/>
          <a:p>
            <a:r>
              <a:rPr lang="en-US" sz="2400" u="sng">
                <a:solidFill>
                  <a:srgbClr val="A50021"/>
                </a:solidFill>
              </a:rPr>
              <a:t>Random variable</a:t>
            </a:r>
            <a:r>
              <a:rPr lang="en-US" sz="2400"/>
              <a:t> can acquire more than one value due to natural variability and/or uncertainty </a:t>
            </a:r>
          </a:p>
          <a:p>
            <a:r>
              <a:rPr lang="en-US" sz="2400" u="sng">
                <a:solidFill>
                  <a:srgbClr val="A50021"/>
                </a:solidFill>
              </a:rPr>
              <a:t>Population</a:t>
            </a:r>
            <a:r>
              <a:rPr lang="en-US" sz="2400"/>
              <a:t> is the set of all the values of the random variable</a:t>
            </a:r>
          </a:p>
          <a:p>
            <a:r>
              <a:rPr lang="en-US" sz="2400" u="sng">
                <a:solidFill>
                  <a:srgbClr val="A50021"/>
                </a:solidFill>
              </a:rPr>
              <a:t>Distribution</a:t>
            </a:r>
            <a:r>
              <a:rPr lang="en-US" sz="2400"/>
              <a:t> defines the likelihood of occurrence of each value of the random variable. </a:t>
            </a:r>
          </a:p>
        </p:txBody>
      </p:sp>
      <p:sp>
        <p:nvSpPr>
          <p:cNvPr id="444435" name="Text Box 19"/>
          <p:cNvSpPr txBox="1">
            <a:spLocks noChangeArrowheads="1"/>
          </p:cNvSpPr>
          <p:nvPr/>
        </p:nvSpPr>
        <p:spPr bwMode="auto">
          <a:xfrm>
            <a:off x="2419350" y="4256088"/>
            <a:ext cx="2174875" cy="457200"/>
          </a:xfrm>
          <a:prstGeom prst="rect">
            <a:avLst/>
          </a:prstGeom>
          <a:noFill/>
          <a:ln w="12700">
            <a:noFill/>
            <a:miter lim="800000"/>
            <a:headEnd type="none" w="sm" len="sm"/>
            <a:tailEnd type="none" w="sm" len="sm"/>
          </a:ln>
          <a:effectLst/>
        </p:spPr>
        <p:txBody>
          <a:bodyPr>
            <a:spAutoFit/>
          </a:bodyPr>
          <a:lstStyle/>
          <a:p>
            <a:pPr algn="l">
              <a:spcBef>
                <a:spcPct val="50000"/>
              </a:spcBef>
            </a:pPr>
            <a:r>
              <a:rPr kumimoji="0" lang="en-US">
                <a:solidFill>
                  <a:srgbClr val="003366"/>
                </a:solidFill>
                <a:latin typeface="Tahoma" pitchFamily="34" charset="0"/>
              </a:rPr>
              <a:t>Histogram/Discrete; </a:t>
            </a:r>
            <a:r>
              <a:rPr kumimoji="0" lang="en-US" u="sng">
                <a:solidFill>
                  <a:srgbClr val="003366"/>
                </a:solidFill>
                <a:latin typeface="Tahoma" pitchFamily="34" charset="0"/>
              </a:rPr>
              <a:t>Probability Mass Function</a:t>
            </a:r>
            <a:r>
              <a:rPr kumimoji="0" lang="en-US">
                <a:solidFill>
                  <a:srgbClr val="003366"/>
                </a:solidFill>
                <a:latin typeface="Tahoma" pitchFamily="34" charset="0"/>
              </a:rPr>
              <a:t> </a:t>
            </a:r>
          </a:p>
        </p:txBody>
      </p:sp>
      <p:grpSp>
        <p:nvGrpSpPr>
          <p:cNvPr id="739341" name="Group 2061"/>
          <p:cNvGrpSpPr>
            <a:grpSpLocks/>
          </p:cNvGrpSpPr>
          <p:nvPr/>
        </p:nvGrpSpPr>
        <p:grpSpPr bwMode="auto">
          <a:xfrm>
            <a:off x="4848225" y="4073525"/>
            <a:ext cx="3548063" cy="2047875"/>
            <a:chOff x="3054" y="2746"/>
            <a:chExt cx="2235" cy="1290"/>
          </a:xfrm>
        </p:grpSpPr>
        <p:sp>
          <p:nvSpPr>
            <p:cNvPr id="444437" name="Rectangle 21"/>
            <p:cNvSpPr>
              <a:spLocks noChangeArrowheads="1"/>
            </p:cNvSpPr>
            <p:nvPr/>
          </p:nvSpPr>
          <p:spPr bwMode="auto">
            <a:xfrm>
              <a:off x="3782" y="2997"/>
              <a:ext cx="138" cy="1030"/>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38" name="Rectangle 22"/>
            <p:cNvSpPr>
              <a:spLocks noChangeArrowheads="1"/>
            </p:cNvSpPr>
            <p:nvPr/>
          </p:nvSpPr>
          <p:spPr bwMode="auto">
            <a:xfrm>
              <a:off x="3916" y="3412"/>
              <a:ext cx="139" cy="615"/>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39" name="Rectangle 23"/>
            <p:cNvSpPr>
              <a:spLocks noChangeArrowheads="1"/>
            </p:cNvSpPr>
            <p:nvPr/>
          </p:nvSpPr>
          <p:spPr bwMode="auto">
            <a:xfrm>
              <a:off x="4059" y="3567"/>
              <a:ext cx="138" cy="460"/>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40" name="Rectangle 24"/>
            <p:cNvSpPr>
              <a:spLocks noChangeArrowheads="1"/>
            </p:cNvSpPr>
            <p:nvPr/>
          </p:nvSpPr>
          <p:spPr bwMode="auto">
            <a:xfrm>
              <a:off x="4332" y="3877"/>
              <a:ext cx="139" cy="150"/>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41" name="Rectangle 25"/>
            <p:cNvSpPr>
              <a:spLocks noChangeArrowheads="1"/>
            </p:cNvSpPr>
            <p:nvPr/>
          </p:nvSpPr>
          <p:spPr bwMode="auto">
            <a:xfrm>
              <a:off x="4478" y="3722"/>
              <a:ext cx="139" cy="305"/>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42" name="Rectangle 26"/>
            <p:cNvSpPr>
              <a:spLocks noChangeArrowheads="1"/>
            </p:cNvSpPr>
            <p:nvPr/>
          </p:nvSpPr>
          <p:spPr bwMode="auto">
            <a:xfrm>
              <a:off x="4619" y="3877"/>
              <a:ext cx="138" cy="150"/>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43" name="Line 27"/>
            <p:cNvSpPr>
              <a:spLocks noChangeShapeType="1"/>
            </p:cNvSpPr>
            <p:nvPr/>
          </p:nvSpPr>
          <p:spPr bwMode="auto">
            <a:xfrm flipV="1">
              <a:off x="3062" y="2746"/>
              <a:ext cx="0" cy="1290"/>
            </a:xfrm>
            <a:prstGeom prst="line">
              <a:avLst/>
            </a:prstGeom>
            <a:noFill/>
            <a:ln w="28575">
              <a:solidFill>
                <a:schemeClr val="bg2"/>
              </a:solidFill>
              <a:round/>
              <a:headEnd/>
              <a:tailEnd type="triangle" w="med" len="med"/>
            </a:ln>
            <a:effectLst/>
          </p:spPr>
          <p:txBody>
            <a:bodyPr wrap="none" anchor="ctr"/>
            <a:lstStyle/>
            <a:p>
              <a:endParaRPr lang="en-US"/>
            </a:p>
          </p:txBody>
        </p:sp>
        <p:sp>
          <p:nvSpPr>
            <p:cNvPr id="444444" name="Rectangle 28"/>
            <p:cNvSpPr>
              <a:spLocks noChangeArrowheads="1"/>
            </p:cNvSpPr>
            <p:nvPr/>
          </p:nvSpPr>
          <p:spPr bwMode="auto">
            <a:xfrm>
              <a:off x="4193" y="3567"/>
              <a:ext cx="139" cy="460"/>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45" name="Line 29"/>
            <p:cNvSpPr>
              <a:spLocks noChangeShapeType="1"/>
            </p:cNvSpPr>
            <p:nvPr/>
          </p:nvSpPr>
          <p:spPr bwMode="auto">
            <a:xfrm flipV="1">
              <a:off x="3054" y="4024"/>
              <a:ext cx="1858" cy="9"/>
            </a:xfrm>
            <a:prstGeom prst="line">
              <a:avLst/>
            </a:prstGeom>
            <a:noFill/>
            <a:ln w="28575">
              <a:solidFill>
                <a:schemeClr val="bg2"/>
              </a:solidFill>
              <a:round/>
              <a:headEnd/>
              <a:tailEnd type="triangle" w="med" len="med"/>
            </a:ln>
            <a:effectLst/>
          </p:spPr>
          <p:txBody>
            <a:bodyPr wrap="none" anchor="ctr"/>
            <a:lstStyle/>
            <a:p>
              <a:endParaRPr lang="en-US"/>
            </a:p>
          </p:txBody>
        </p:sp>
        <p:sp>
          <p:nvSpPr>
            <p:cNvPr id="444446" name="Rectangle 30"/>
            <p:cNvSpPr>
              <a:spLocks noChangeArrowheads="1"/>
            </p:cNvSpPr>
            <p:nvPr/>
          </p:nvSpPr>
          <p:spPr bwMode="auto">
            <a:xfrm>
              <a:off x="3496" y="3567"/>
              <a:ext cx="138" cy="460"/>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47" name="Rectangle 31"/>
            <p:cNvSpPr>
              <a:spLocks noChangeArrowheads="1"/>
            </p:cNvSpPr>
            <p:nvPr/>
          </p:nvSpPr>
          <p:spPr bwMode="auto">
            <a:xfrm>
              <a:off x="3640" y="3567"/>
              <a:ext cx="139" cy="460"/>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48" name="Rectangle 32"/>
            <p:cNvSpPr>
              <a:spLocks noChangeArrowheads="1"/>
            </p:cNvSpPr>
            <p:nvPr/>
          </p:nvSpPr>
          <p:spPr bwMode="auto">
            <a:xfrm>
              <a:off x="3361" y="3722"/>
              <a:ext cx="139" cy="305"/>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49" name="Rectangle 33"/>
            <p:cNvSpPr>
              <a:spLocks noChangeArrowheads="1"/>
            </p:cNvSpPr>
            <p:nvPr/>
          </p:nvSpPr>
          <p:spPr bwMode="auto">
            <a:xfrm>
              <a:off x="3219" y="3882"/>
              <a:ext cx="138" cy="150"/>
            </a:xfrm>
            <a:prstGeom prst="rect">
              <a:avLst/>
            </a:prstGeom>
            <a:noFill/>
            <a:ln w="6350">
              <a:solidFill>
                <a:schemeClr val="bg2"/>
              </a:solidFill>
              <a:prstDash val="dash"/>
              <a:miter lim="800000"/>
              <a:headEnd/>
              <a:tailEnd/>
            </a:ln>
            <a:effectLst/>
          </p:spPr>
          <p:txBody>
            <a:bodyPr wrap="none" anchor="ctr"/>
            <a:lstStyle/>
            <a:p>
              <a:endParaRPr lang="en-US"/>
            </a:p>
          </p:txBody>
        </p:sp>
        <p:sp>
          <p:nvSpPr>
            <p:cNvPr id="444450" name="Freeform 34"/>
            <p:cNvSpPr>
              <a:spLocks/>
            </p:cNvSpPr>
            <p:nvPr/>
          </p:nvSpPr>
          <p:spPr bwMode="auto">
            <a:xfrm>
              <a:off x="3146" y="3068"/>
              <a:ext cx="1618" cy="824"/>
            </a:xfrm>
            <a:custGeom>
              <a:avLst/>
              <a:gdLst/>
              <a:ahLst/>
              <a:cxnLst>
                <a:cxn ang="0">
                  <a:pos x="0" y="824"/>
                </a:cxn>
                <a:cxn ang="0">
                  <a:pos x="182" y="760"/>
                </a:cxn>
                <a:cxn ang="0">
                  <a:pos x="365" y="641"/>
                </a:cxn>
                <a:cxn ang="0">
                  <a:pos x="484" y="449"/>
                </a:cxn>
                <a:cxn ang="0">
                  <a:pos x="548" y="220"/>
                </a:cxn>
                <a:cxn ang="0">
                  <a:pos x="612" y="47"/>
                </a:cxn>
                <a:cxn ang="0">
                  <a:pos x="704" y="0"/>
                </a:cxn>
                <a:cxn ang="0">
                  <a:pos x="795" y="47"/>
                </a:cxn>
                <a:cxn ang="0">
                  <a:pos x="854" y="233"/>
                </a:cxn>
                <a:cxn ang="0">
                  <a:pos x="960" y="476"/>
                </a:cxn>
                <a:cxn ang="0">
                  <a:pos x="1106" y="668"/>
                </a:cxn>
                <a:cxn ang="0">
                  <a:pos x="1298" y="759"/>
                </a:cxn>
                <a:cxn ang="0">
                  <a:pos x="1618" y="806"/>
                </a:cxn>
              </a:cxnLst>
              <a:rect l="0" t="0" r="r" b="b"/>
              <a:pathLst>
                <a:path w="1618" h="824">
                  <a:moveTo>
                    <a:pt x="0" y="824"/>
                  </a:moveTo>
                  <a:cubicBezTo>
                    <a:pt x="30" y="813"/>
                    <a:pt x="121" y="790"/>
                    <a:pt x="182" y="760"/>
                  </a:cubicBezTo>
                  <a:cubicBezTo>
                    <a:pt x="243" y="730"/>
                    <a:pt x="315" y="693"/>
                    <a:pt x="365" y="641"/>
                  </a:cubicBezTo>
                  <a:cubicBezTo>
                    <a:pt x="415" y="589"/>
                    <a:pt x="454" y="519"/>
                    <a:pt x="484" y="449"/>
                  </a:cubicBezTo>
                  <a:cubicBezTo>
                    <a:pt x="514" y="379"/>
                    <a:pt x="527" y="287"/>
                    <a:pt x="548" y="220"/>
                  </a:cubicBezTo>
                  <a:cubicBezTo>
                    <a:pt x="569" y="153"/>
                    <a:pt x="586" y="84"/>
                    <a:pt x="612" y="47"/>
                  </a:cubicBezTo>
                  <a:cubicBezTo>
                    <a:pt x="638" y="10"/>
                    <a:pt x="674" y="0"/>
                    <a:pt x="704" y="0"/>
                  </a:cubicBezTo>
                  <a:cubicBezTo>
                    <a:pt x="734" y="0"/>
                    <a:pt x="770" y="8"/>
                    <a:pt x="795" y="47"/>
                  </a:cubicBezTo>
                  <a:cubicBezTo>
                    <a:pt x="820" y="86"/>
                    <a:pt x="827" y="162"/>
                    <a:pt x="854" y="233"/>
                  </a:cubicBezTo>
                  <a:cubicBezTo>
                    <a:pt x="881" y="304"/>
                    <a:pt x="918" y="404"/>
                    <a:pt x="960" y="476"/>
                  </a:cubicBezTo>
                  <a:cubicBezTo>
                    <a:pt x="1002" y="548"/>
                    <a:pt x="1050" y="621"/>
                    <a:pt x="1106" y="668"/>
                  </a:cubicBezTo>
                  <a:cubicBezTo>
                    <a:pt x="1162" y="715"/>
                    <a:pt x="1213" y="736"/>
                    <a:pt x="1298" y="759"/>
                  </a:cubicBezTo>
                  <a:cubicBezTo>
                    <a:pt x="1383" y="782"/>
                    <a:pt x="1551" y="796"/>
                    <a:pt x="1618" y="806"/>
                  </a:cubicBezTo>
                </a:path>
              </a:pathLst>
            </a:custGeom>
            <a:noFill/>
            <a:ln w="50800" cap="flat" cmpd="sng">
              <a:solidFill>
                <a:schemeClr val="hlink"/>
              </a:solidFill>
              <a:prstDash val="solid"/>
              <a:round/>
              <a:headEnd type="none" w="sm" len="sm"/>
              <a:tailEnd type="none" w="sm" len="sm"/>
            </a:ln>
            <a:effectLst/>
          </p:spPr>
          <p:txBody>
            <a:bodyPr/>
            <a:lstStyle/>
            <a:p>
              <a:endParaRPr lang="en-US"/>
            </a:p>
          </p:txBody>
        </p:sp>
        <p:sp>
          <p:nvSpPr>
            <p:cNvPr id="444451" name="Text Box 35"/>
            <p:cNvSpPr txBox="1">
              <a:spLocks noChangeArrowheads="1"/>
            </p:cNvSpPr>
            <p:nvPr/>
          </p:nvSpPr>
          <p:spPr bwMode="auto">
            <a:xfrm>
              <a:off x="3914" y="2857"/>
              <a:ext cx="1375" cy="288"/>
            </a:xfrm>
            <a:prstGeom prst="rect">
              <a:avLst/>
            </a:prstGeom>
            <a:noFill/>
            <a:ln w="12700">
              <a:noFill/>
              <a:miter lim="800000"/>
              <a:headEnd type="none" w="sm" len="sm"/>
              <a:tailEnd type="none" w="sm" len="sm"/>
            </a:ln>
            <a:effectLst/>
          </p:spPr>
          <p:txBody>
            <a:bodyPr>
              <a:spAutoFit/>
            </a:bodyPr>
            <a:lstStyle/>
            <a:p>
              <a:pPr algn="l">
                <a:spcBef>
                  <a:spcPct val="50000"/>
                </a:spcBef>
              </a:pPr>
              <a:r>
                <a:rPr kumimoji="0" lang="en-US">
                  <a:solidFill>
                    <a:srgbClr val="003366"/>
                  </a:solidFill>
                  <a:latin typeface="Tahoma" pitchFamily="34" charset="0"/>
                </a:rPr>
                <a:t>Continuous;            </a:t>
              </a:r>
              <a:r>
                <a:rPr kumimoji="0" lang="en-US" u="sng">
                  <a:solidFill>
                    <a:srgbClr val="003366"/>
                  </a:solidFill>
                  <a:latin typeface="Tahoma" pitchFamily="34" charset="0"/>
                </a:rPr>
                <a:t>Probability Density Function</a:t>
              </a:r>
            </a:p>
          </p:txBody>
        </p:sp>
      </p:grpSp>
      <p:grpSp>
        <p:nvGrpSpPr>
          <p:cNvPr id="739339" name="Group 2059"/>
          <p:cNvGrpSpPr>
            <a:grpSpLocks/>
          </p:cNvGrpSpPr>
          <p:nvPr/>
        </p:nvGrpSpPr>
        <p:grpSpPr bwMode="auto">
          <a:xfrm>
            <a:off x="1050925" y="4064000"/>
            <a:ext cx="2949575" cy="2047875"/>
            <a:chOff x="662" y="2746"/>
            <a:chExt cx="1858" cy="1290"/>
          </a:xfrm>
        </p:grpSpPr>
        <p:sp>
          <p:nvSpPr>
            <p:cNvPr id="444422" name="Rectangle 6"/>
            <p:cNvSpPr>
              <a:spLocks noChangeArrowheads="1"/>
            </p:cNvSpPr>
            <p:nvPr/>
          </p:nvSpPr>
          <p:spPr bwMode="auto">
            <a:xfrm>
              <a:off x="1382" y="2997"/>
              <a:ext cx="138" cy="103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23" name="Rectangle 7"/>
            <p:cNvSpPr>
              <a:spLocks noChangeArrowheads="1"/>
            </p:cNvSpPr>
            <p:nvPr/>
          </p:nvSpPr>
          <p:spPr bwMode="auto">
            <a:xfrm>
              <a:off x="1519" y="3412"/>
              <a:ext cx="139" cy="615"/>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24" name="Rectangle 8"/>
            <p:cNvSpPr>
              <a:spLocks noChangeArrowheads="1"/>
            </p:cNvSpPr>
            <p:nvPr/>
          </p:nvSpPr>
          <p:spPr bwMode="auto">
            <a:xfrm>
              <a:off x="1658" y="3567"/>
              <a:ext cx="138" cy="46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25" name="Rectangle 9"/>
            <p:cNvSpPr>
              <a:spLocks noChangeArrowheads="1"/>
            </p:cNvSpPr>
            <p:nvPr/>
          </p:nvSpPr>
          <p:spPr bwMode="auto">
            <a:xfrm>
              <a:off x="1935" y="3877"/>
              <a:ext cx="139" cy="15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26" name="Rectangle 10"/>
            <p:cNvSpPr>
              <a:spLocks noChangeArrowheads="1"/>
            </p:cNvSpPr>
            <p:nvPr/>
          </p:nvSpPr>
          <p:spPr bwMode="auto">
            <a:xfrm>
              <a:off x="2074" y="3722"/>
              <a:ext cx="139" cy="305"/>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27" name="Rectangle 11"/>
            <p:cNvSpPr>
              <a:spLocks noChangeArrowheads="1"/>
            </p:cNvSpPr>
            <p:nvPr/>
          </p:nvSpPr>
          <p:spPr bwMode="auto">
            <a:xfrm>
              <a:off x="2213" y="3877"/>
              <a:ext cx="138" cy="15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28" name="Line 12"/>
            <p:cNvSpPr>
              <a:spLocks noChangeShapeType="1"/>
            </p:cNvSpPr>
            <p:nvPr/>
          </p:nvSpPr>
          <p:spPr bwMode="auto">
            <a:xfrm flipV="1">
              <a:off x="670" y="2746"/>
              <a:ext cx="0" cy="1290"/>
            </a:xfrm>
            <a:prstGeom prst="line">
              <a:avLst/>
            </a:prstGeom>
            <a:noFill/>
            <a:ln w="28575">
              <a:solidFill>
                <a:schemeClr val="bg2"/>
              </a:solidFill>
              <a:round/>
              <a:headEnd/>
              <a:tailEnd type="triangle" w="med" len="med"/>
            </a:ln>
            <a:effectLst/>
          </p:spPr>
          <p:txBody>
            <a:bodyPr wrap="none" anchor="ctr"/>
            <a:lstStyle/>
            <a:p>
              <a:endParaRPr lang="en-US"/>
            </a:p>
          </p:txBody>
        </p:sp>
        <p:sp>
          <p:nvSpPr>
            <p:cNvPr id="444429" name="Rectangle 13"/>
            <p:cNvSpPr>
              <a:spLocks noChangeArrowheads="1"/>
            </p:cNvSpPr>
            <p:nvPr/>
          </p:nvSpPr>
          <p:spPr bwMode="auto">
            <a:xfrm>
              <a:off x="1796" y="3567"/>
              <a:ext cx="139" cy="46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31" name="Rectangle 15"/>
            <p:cNvSpPr>
              <a:spLocks noChangeArrowheads="1"/>
            </p:cNvSpPr>
            <p:nvPr/>
          </p:nvSpPr>
          <p:spPr bwMode="auto">
            <a:xfrm>
              <a:off x="1105" y="3567"/>
              <a:ext cx="138" cy="46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32" name="Rectangle 16"/>
            <p:cNvSpPr>
              <a:spLocks noChangeArrowheads="1"/>
            </p:cNvSpPr>
            <p:nvPr/>
          </p:nvSpPr>
          <p:spPr bwMode="auto">
            <a:xfrm>
              <a:off x="1243" y="3567"/>
              <a:ext cx="139" cy="46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33" name="Rectangle 17"/>
            <p:cNvSpPr>
              <a:spLocks noChangeArrowheads="1"/>
            </p:cNvSpPr>
            <p:nvPr/>
          </p:nvSpPr>
          <p:spPr bwMode="auto">
            <a:xfrm>
              <a:off x="966" y="3722"/>
              <a:ext cx="139" cy="305"/>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34" name="Rectangle 18"/>
            <p:cNvSpPr>
              <a:spLocks noChangeArrowheads="1"/>
            </p:cNvSpPr>
            <p:nvPr/>
          </p:nvSpPr>
          <p:spPr bwMode="auto">
            <a:xfrm>
              <a:off x="828" y="3873"/>
              <a:ext cx="138" cy="15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444430" name="Line 14"/>
            <p:cNvSpPr>
              <a:spLocks noChangeShapeType="1"/>
            </p:cNvSpPr>
            <p:nvPr/>
          </p:nvSpPr>
          <p:spPr bwMode="auto">
            <a:xfrm flipV="1">
              <a:off x="662" y="4024"/>
              <a:ext cx="1858" cy="9"/>
            </a:xfrm>
            <a:prstGeom prst="line">
              <a:avLst/>
            </a:prstGeom>
            <a:noFill/>
            <a:ln w="28575">
              <a:solidFill>
                <a:schemeClr val="bg2"/>
              </a:solidFill>
              <a:round/>
              <a:headEnd/>
              <a:tailEnd type="triangle" w="med" len="med"/>
            </a:ln>
            <a:effectLst/>
          </p:spPr>
          <p:txBody>
            <a:bodyPr wrap="none" anchor="ctr"/>
            <a:lstStyle/>
            <a:p>
              <a:endParaRPr lang="en-US"/>
            </a:p>
          </p:txBody>
        </p:sp>
      </p:grpSp>
      <p:sp>
        <p:nvSpPr>
          <p:cNvPr id="37" name="Slide Number Placeholder 36"/>
          <p:cNvSpPr>
            <a:spLocks noGrp="1"/>
          </p:cNvSpPr>
          <p:nvPr>
            <p:ph type="sldNum" sz="quarter" idx="10"/>
          </p:nvPr>
        </p:nvSpPr>
        <p:spPr/>
        <p:txBody>
          <a:bodyPr/>
          <a:lstStyle/>
          <a:p>
            <a:fld id="{3B25CBD3-95DC-4B14-8238-E9EF21F9B3CF}" type="slidenum">
              <a:rPr lang="en-US" smtClean="0"/>
              <a:pPr/>
              <a:t>10</a:t>
            </a:fld>
            <a:endParaRPr lang="en-US"/>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25" name="Rectangle 13"/>
          <p:cNvSpPr>
            <a:spLocks noGrp="1" noChangeArrowheads="1"/>
          </p:cNvSpPr>
          <p:nvPr>
            <p:ph type="title"/>
          </p:nvPr>
        </p:nvSpPr>
        <p:spPr/>
        <p:txBody>
          <a:bodyPr/>
          <a:lstStyle/>
          <a:p>
            <a:r>
              <a:rPr lang="en-US"/>
              <a:t>Common distribution models</a:t>
            </a:r>
          </a:p>
        </p:txBody>
      </p:sp>
      <p:sp>
        <p:nvSpPr>
          <p:cNvPr id="448526" name="Rectangle 14"/>
          <p:cNvSpPr>
            <a:spLocks noGrp="1" noChangeArrowheads="1"/>
          </p:cNvSpPr>
          <p:nvPr>
            <p:ph type="body" sz="half" idx="1"/>
          </p:nvPr>
        </p:nvSpPr>
        <p:spPr>
          <a:xfrm>
            <a:off x="334963" y="1525588"/>
            <a:ext cx="4284662" cy="2414587"/>
          </a:xfrm>
        </p:spPr>
        <p:txBody>
          <a:bodyPr/>
          <a:lstStyle/>
          <a:p>
            <a:r>
              <a:rPr lang="en-US" sz="2000" b="1"/>
              <a:t>Normal (Gaussian) distribution</a:t>
            </a:r>
          </a:p>
          <a:p>
            <a:pPr lvl="1"/>
            <a:r>
              <a:rPr lang="en-US" sz="2000"/>
              <a:t>Symmetric</a:t>
            </a:r>
          </a:p>
          <a:p>
            <a:pPr lvl="1"/>
            <a:r>
              <a:rPr lang="en-US" sz="2000" b="1" i="1"/>
              <a:t>Central Limit Theorem</a:t>
            </a:r>
            <a:r>
              <a:rPr lang="en-US" sz="2000"/>
              <a:t>: </a:t>
            </a:r>
            <a:br>
              <a:rPr lang="en-US" sz="2000"/>
            </a:br>
            <a:r>
              <a:rPr lang="en-US" sz="1800"/>
              <a:t>Sum of random variables tends to normal distribution regardless of the distribution of constituent variables</a:t>
            </a:r>
            <a:endParaRPr lang="en-US" sz="2000"/>
          </a:p>
        </p:txBody>
      </p:sp>
      <p:pic>
        <p:nvPicPr>
          <p:cNvPr id="448527" name="Picture 15"/>
          <p:cNvPicPr>
            <a:picLocks noGrp="1" noChangeAspect="1" noChangeArrowheads="1"/>
          </p:cNvPicPr>
          <p:nvPr>
            <p:ph sz="quarter" idx="2"/>
          </p:nvPr>
        </p:nvPicPr>
        <p:blipFill>
          <a:blip r:embed="rId3" cstate="print"/>
          <a:srcRect t="3673"/>
          <a:stretch>
            <a:fillRect/>
          </a:stretch>
        </p:blipFill>
        <p:spPr>
          <a:xfrm>
            <a:off x="4970463" y="1612900"/>
            <a:ext cx="4000500" cy="2165350"/>
          </a:xfrm>
          <a:ln w="19050">
            <a:solidFill>
              <a:schemeClr val="tx1"/>
            </a:solidFill>
          </a:ln>
        </p:spPr>
      </p:pic>
      <p:pic>
        <p:nvPicPr>
          <p:cNvPr id="448528" name="Picture 16"/>
          <p:cNvPicPr>
            <a:picLocks noGrp="1" noChangeAspect="1" noChangeArrowheads="1"/>
          </p:cNvPicPr>
          <p:nvPr>
            <p:ph sz="quarter" idx="3"/>
          </p:nvPr>
        </p:nvPicPr>
        <p:blipFill>
          <a:blip r:embed="rId4" cstate="print"/>
          <a:srcRect l="516" t="4944"/>
          <a:stretch>
            <a:fillRect/>
          </a:stretch>
        </p:blipFill>
        <p:spPr>
          <a:xfrm>
            <a:off x="4970463" y="4154488"/>
            <a:ext cx="3979862" cy="2136775"/>
          </a:xfrm>
          <a:ln w="19050">
            <a:solidFill>
              <a:schemeClr val="tx1"/>
            </a:solidFill>
          </a:ln>
        </p:spPr>
      </p:pic>
      <p:sp>
        <p:nvSpPr>
          <p:cNvPr id="448529" name="Rectangle 17"/>
          <p:cNvSpPr>
            <a:spLocks noChangeArrowheads="1"/>
          </p:cNvSpPr>
          <p:nvPr/>
        </p:nvSpPr>
        <p:spPr bwMode="auto">
          <a:xfrm>
            <a:off x="307975" y="3894138"/>
            <a:ext cx="4668838" cy="2227262"/>
          </a:xfrm>
          <a:prstGeom prst="rect">
            <a:avLst/>
          </a:prstGeom>
          <a:noFill/>
          <a:ln w="9525">
            <a:noFill/>
            <a:miter lim="800000"/>
            <a:headEnd/>
            <a:tailEnd/>
          </a:ln>
          <a:effectLst/>
        </p:spPr>
        <p:txBody>
          <a:bodyPr/>
          <a:lstStyle/>
          <a:p>
            <a:pPr marL="342900" indent="-342900" algn="l">
              <a:lnSpc>
                <a:spcPct val="90000"/>
              </a:lnSpc>
              <a:spcBef>
                <a:spcPct val="20000"/>
              </a:spcBef>
              <a:buClr>
                <a:srgbClr val="A50021"/>
              </a:buClr>
              <a:buSzPct val="60000"/>
              <a:buFont typeface="Monotype Sorts" pitchFamily="2" charset="2"/>
              <a:buChar char="n"/>
            </a:pPr>
            <a:r>
              <a:rPr lang="en-US" sz="2000" b="1">
                <a:solidFill>
                  <a:srgbClr val="003366"/>
                </a:solidFill>
              </a:rPr>
              <a:t>Lognormal distribution</a:t>
            </a:r>
          </a:p>
          <a:p>
            <a:pPr marL="804863" lvl="1" indent="-347663" algn="l">
              <a:lnSpc>
                <a:spcPct val="90000"/>
              </a:lnSpc>
              <a:spcBef>
                <a:spcPct val="20000"/>
              </a:spcBef>
              <a:buClr>
                <a:srgbClr val="A50021"/>
              </a:buClr>
              <a:buSzPct val="60000"/>
              <a:buFont typeface="Monotype Sorts" pitchFamily="2" charset="2"/>
              <a:buChar char="u"/>
            </a:pPr>
            <a:r>
              <a:rPr lang="en-US" sz="2000">
                <a:solidFill>
                  <a:srgbClr val="003366"/>
                </a:solidFill>
              </a:rPr>
              <a:t>Random variables whose logarithms are normally distributed</a:t>
            </a:r>
          </a:p>
          <a:p>
            <a:pPr marL="804863" lvl="1" indent="-347663" algn="l">
              <a:lnSpc>
                <a:spcPct val="90000"/>
              </a:lnSpc>
              <a:spcBef>
                <a:spcPct val="20000"/>
              </a:spcBef>
              <a:buClr>
                <a:srgbClr val="A50021"/>
              </a:buClr>
              <a:buSzPct val="60000"/>
              <a:buFont typeface="Monotype Sorts" pitchFamily="2" charset="2"/>
              <a:buChar char="u"/>
            </a:pPr>
            <a:r>
              <a:rPr lang="en-US" sz="2000">
                <a:solidFill>
                  <a:srgbClr val="003366"/>
                </a:solidFill>
              </a:rPr>
              <a:t>Skewed</a:t>
            </a:r>
          </a:p>
          <a:p>
            <a:pPr marL="804863" lvl="1" indent="-347663" algn="l">
              <a:lnSpc>
                <a:spcPct val="90000"/>
              </a:lnSpc>
              <a:spcBef>
                <a:spcPct val="20000"/>
              </a:spcBef>
              <a:buClr>
                <a:srgbClr val="A50021"/>
              </a:buClr>
              <a:buSzPct val="60000"/>
              <a:buFont typeface="Monotype Sorts" pitchFamily="2" charset="2"/>
              <a:buChar char="u"/>
            </a:pPr>
            <a:r>
              <a:rPr lang="en-US" sz="2000">
                <a:solidFill>
                  <a:srgbClr val="003366"/>
                </a:solidFill>
              </a:rPr>
              <a:t>Common for environmental parameters</a:t>
            </a:r>
          </a:p>
        </p:txBody>
      </p:sp>
      <p:sp>
        <p:nvSpPr>
          <p:cNvPr id="9" name="Slide Number Placeholder 8"/>
          <p:cNvSpPr>
            <a:spLocks noGrp="1"/>
          </p:cNvSpPr>
          <p:nvPr>
            <p:ph type="sldNum" sz="quarter" idx="10"/>
          </p:nvPr>
        </p:nvSpPr>
        <p:spPr/>
        <p:txBody>
          <a:bodyPr/>
          <a:lstStyle/>
          <a:p>
            <a:fld id="{455E7E8A-7190-46B5-AA80-BFA7E730EAD7}" type="slidenum">
              <a:rPr lang="en-US" smtClean="0"/>
              <a:pPr/>
              <a:t>11</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26">
                                            <p:txEl>
                                              <p:pRg st="0" end="0"/>
                                            </p:txEl>
                                          </p:spTgt>
                                        </p:tgtEl>
                                        <p:attrNameLst>
                                          <p:attrName>style.visibility</p:attrName>
                                        </p:attrNameLst>
                                      </p:cBhvr>
                                      <p:to>
                                        <p:strVal val="visible"/>
                                      </p:to>
                                    </p:set>
                                    <p:animEffect transition="in" filter="blinds(horizontal)">
                                      <p:cBhvr>
                                        <p:cTn id="7" dur="500"/>
                                        <p:tgtEl>
                                          <p:spTgt spid="44852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8526">
                                            <p:txEl>
                                              <p:pRg st="1" end="1"/>
                                            </p:txEl>
                                          </p:spTgt>
                                        </p:tgtEl>
                                        <p:attrNameLst>
                                          <p:attrName>style.visibility</p:attrName>
                                        </p:attrNameLst>
                                      </p:cBhvr>
                                      <p:to>
                                        <p:strVal val="visible"/>
                                      </p:to>
                                    </p:set>
                                    <p:animEffect transition="in" filter="blinds(horizontal)">
                                      <p:cBhvr>
                                        <p:cTn id="10" dur="500"/>
                                        <p:tgtEl>
                                          <p:spTgt spid="44852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8526">
                                            <p:txEl>
                                              <p:pRg st="2" end="2"/>
                                            </p:txEl>
                                          </p:spTgt>
                                        </p:tgtEl>
                                        <p:attrNameLst>
                                          <p:attrName>style.visibility</p:attrName>
                                        </p:attrNameLst>
                                      </p:cBhvr>
                                      <p:to>
                                        <p:strVal val="visible"/>
                                      </p:to>
                                    </p:set>
                                    <p:animEffect transition="in" filter="blinds(horizontal)">
                                      <p:cBhvr>
                                        <p:cTn id="13" dur="500"/>
                                        <p:tgtEl>
                                          <p:spTgt spid="44852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48527"/>
                                        </p:tgtEl>
                                        <p:attrNameLst>
                                          <p:attrName>style.visibility</p:attrName>
                                        </p:attrNameLst>
                                      </p:cBhvr>
                                      <p:to>
                                        <p:strVal val="visible"/>
                                      </p:to>
                                    </p:set>
                                    <p:animEffect transition="in" filter="blinds(horizontal)">
                                      <p:cBhvr>
                                        <p:cTn id="16" dur="500"/>
                                        <p:tgtEl>
                                          <p:spTgt spid="44852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48529"/>
                                        </p:tgtEl>
                                        <p:attrNameLst>
                                          <p:attrName>style.visibility</p:attrName>
                                        </p:attrNameLst>
                                      </p:cBhvr>
                                      <p:to>
                                        <p:strVal val="visible"/>
                                      </p:to>
                                    </p:set>
                                    <p:animEffect transition="in" filter="blinds(horizontal)">
                                      <p:cBhvr>
                                        <p:cTn id="21" dur="500"/>
                                        <p:tgtEl>
                                          <p:spTgt spid="44852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48528"/>
                                        </p:tgtEl>
                                        <p:attrNameLst>
                                          <p:attrName>style.visibility</p:attrName>
                                        </p:attrNameLst>
                                      </p:cBhvr>
                                      <p:to>
                                        <p:strVal val="visible"/>
                                      </p:to>
                                    </p:set>
                                    <p:animEffect transition="in" filter="blinds(horizontal)">
                                      <p:cBhvr>
                                        <p:cTn id="24" dur="500"/>
                                        <p:tgtEl>
                                          <p:spTgt spid="448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6" grpId="0" build="p"/>
      <p:bldP spid="448527" grpId="0" animBg="1"/>
      <p:bldP spid="448528" grpId="0" animBg="1"/>
      <p:bldP spid="4485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noFill/>
          <a:ln/>
        </p:spPr>
        <p:txBody>
          <a:bodyPr lIns="92075" tIns="46038" rIns="92075" bIns="46038"/>
          <a:lstStyle/>
          <a:p>
            <a:r>
              <a:rPr lang="en-US"/>
              <a:t>Distribution models</a:t>
            </a:r>
          </a:p>
        </p:txBody>
      </p:sp>
      <p:sp>
        <p:nvSpPr>
          <p:cNvPr id="446468" name="Text Box 4"/>
          <p:cNvSpPr txBox="1">
            <a:spLocks noChangeArrowheads="1"/>
          </p:cNvSpPr>
          <p:nvPr/>
        </p:nvSpPr>
        <p:spPr bwMode="auto">
          <a:xfrm>
            <a:off x="6443663" y="5553075"/>
            <a:ext cx="2203450" cy="274638"/>
          </a:xfrm>
          <a:prstGeom prst="rect">
            <a:avLst/>
          </a:prstGeom>
          <a:noFill/>
          <a:ln w="12700">
            <a:noFill/>
            <a:miter lim="800000"/>
            <a:headEnd type="none" w="sm" len="sm"/>
            <a:tailEnd type="none" w="sm" len="sm"/>
          </a:ln>
          <a:effectLst/>
        </p:spPr>
        <p:txBody>
          <a:bodyPr wrap="none" anchor="ctr"/>
          <a:lstStyle/>
          <a:p>
            <a:pPr algn="r"/>
            <a:r>
              <a:rPr kumimoji="0" lang="en-US" i="1">
                <a:solidFill>
                  <a:schemeClr val="bg2"/>
                </a:solidFill>
              </a:rPr>
              <a:t>Source: Crystal Ball Version 4</a:t>
            </a:r>
          </a:p>
        </p:txBody>
      </p:sp>
      <p:pic>
        <p:nvPicPr>
          <p:cNvPr id="446470" name="Picture 6"/>
          <p:cNvPicPr>
            <a:picLocks noGrp="1" noChangeAspect="1" noChangeArrowheads="1"/>
          </p:cNvPicPr>
          <p:nvPr>
            <p:ph idx="1"/>
          </p:nvPr>
        </p:nvPicPr>
        <p:blipFill>
          <a:blip r:embed="rId3" cstate="print"/>
          <a:srcRect l="4132" t="13058" r="5052" b="24205"/>
          <a:stretch>
            <a:fillRect/>
          </a:stretch>
        </p:blipFill>
        <p:spPr>
          <a:xfrm>
            <a:off x="533400" y="2132013"/>
            <a:ext cx="8153400" cy="3355975"/>
          </a:xfrm>
          <a:noFill/>
          <a:ln/>
        </p:spPr>
      </p:pic>
      <p:sp>
        <p:nvSpPr>
          <p:cNvPr id="7" name="Slide Number Placeholder 6"/>
          <p:cNvSpPr>
            <a:spLocks noGrp="1"/>
          </p:cNvSpPr>
          <p:nvPr>
            <p:ph type="sldNum" sz="quarter" idx="10"/>
          </p:nvPr>
        </p:nvSpPr>
        <p:spPr/>
        <p:txBody>
          <a:bodyPr/>
          <a:lstStyle/>
          <a:p>
            <a:fld id="{3B25CBD3-95DC-4B14-8238-E9EF21F9B3CF}" type="slidenum">
              <a:rPr lang="en-US" smtClean="0"/>
              <a:pPr/>
              <a:t>12</a:t>
            </a:fld>
            <a:endParaRPr lang="en-US"/>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9" name="Rectangle 11"/>
          <p:cNvSpPr>
            <a:spLocks noGrp="1" noChangeArrowheads="1"/>
          </p:cNvSpPr>
          <p:nvPr>
            <p:ph type="title"/>
          </p:nvPr>
        </p:nvSpPr>
        <p:spPr/>
        <p:txBody>
          <a:bodyPr/>
          <a:lstStyle/>
          <a:p>
            <a:r>
              <a:rPr lang="en-US"/>
              <a:t>Descriptive summary statistics</a:t>
            </a:r>
          </a:p>
        </p:txBody>
      </p:sp>
      <p:sp>
        <p:nvSpPr>
          <p:cNvPr id="452620" name="Rectangle 12"/>
          <p:cNvSpPr>
            <a:spLocks noGrp="1" noChangeArrowheads="1"/>
          </p:cNvSpPr>
          <p:nvPr>
            <p:ph type="body" idx="1"/>
          </p:nvPr>
        </p:nvSpPr>
        <p:spPr/>
        <p:txBody>
          <a:bodyPr/>
          <a:lstStyle/>
          <a:p>
            <a:r>
              <a:rPr lang="en-US" sz="2600" dirty="0"/>
              <a:t>Central tendency:</a:t>
            </a:r>
          </a:p>
        </p:txBody>
      </p:sp>
      <p:sp>
        <p:nvSpPr>
          <p:cNvPr id="452612" name="Rectangle 4"/>
          <p:cNvSpPr>
            <a:spLocks noChangeArrowheads="1"/>
          </p:cNvSpPr>
          <p:nvPr/>
        </p:nvSpPr>
        <p:spPr bwMode="auto">
          <a:xfrm>
            <a:off x="3379788" y="1539875"/>
            <a:ext cx="5430837" cy="1463675"/>
          </a:xfrm>
          <a:prstGeom prst="rect">
            <a:avLst/>
          </a:prstGeom>
          <a:noFill/>
          <a:ln w="12700">
            <a:noFill/>
            <a:miter lim="800000"/>
            <a:headEnd type="none" w="sm" len="sm"/>
            <a:tailEnd type="none" w="sm" len="sm"/>
          </a:ln>
          <a:effectLst/>
        </p:spPr>
        <p:txBody>
          <a:bodyPr>
            <a:spAutoFit/>
          </a:bodyPr>
          <a:lstStyle/>
          <a:p>
            <a:pPr marL="744538" lvl="1" indent="-287338" algn="l">
              <a:lnSpc>
                <a:spcPct val="90000"/>
              </a:lnSpc>
              <a:spcBef>
                <a:spcPct val="25000"/>
              </a:spcBef>
              <a:spcAft>
                <a:spcPct val="20000"/>
              </a:spcAft>
              <a:buClr>
                <a:schemeClr val="bg2"/>
              </a:buClr>
              <a:buSzPct val="60000"/>
              <a:buFont typeface="Wingdings" pitchFamily="2" charset="2"/>
              <a:buChar char="u"/>
              <a:tabLst>
                <a:tab pos="1828800" algn="l"/>
              </a:tabLst>
            </a:pPr>
            <a:r>
              <a:rPr kumimoji="0" lang="en-US" sz="2000" u="sng">
                <a:solidFill>
                  <a:srgbClr val="A50021"/>
                </a:solidFill>
              </a:rPr>
              <a:t>Mean</a:t>
            </a:r>
            <a:r>
              <a:rPr kumimoji="0" lang="en-US" sz="2000">
                <a:solidFill>
                  <a:srgbClr val="003366"/>
                </a:solidFill>
              </a:rPr>
              <a:t>:	Arithmetic average, </a:t>
            </a:r>
            <a:r>
              <a:rPr lang="en-US" sz="2000">
                <a:solidFill>
                  <a:srgbClr val="003366"/>
                </a:solidFill>
                <a:sym typeface="Symbol" pitchFamily="18" charset="2"/>
              </a:rPr>
              <a:t></a:t>
            </a:r>
            <a:r>
              <a:rPr kumimoji="0" lang="en-US" sz="2000">
                <a:solidFill>
                  <a:srgbClr val="003366"/>
                </a:solidFill>
              </a:rPr>
              <a:t> </a:t>
            </a:r>
          </a:p>
          <a:p>
            <a:pPr marL="744538" lvl="1" indent="-287338" algn="l">
              <a:lnSpc>
                <a:spcPct val="90000"/>
              </a:lnSpc>
              <a:spcBef>
                <a:spcPct val="25000"/>
              </a:spcBef>
              <a:spcAft>
                <a:spcPct val="20000"/>
              </a:spcAft>
              <a:buClr>
                <a:schemeClr val="bg2"/>
              </a:buClr>
              <a:buSzPct val="60000"/>
              <a:buFont typeface="Wingdings" pitchFamily="2" charset="2"/>
              <a:buChar char="u"/>
              <a:tabLst>
                <a:tab pos="1828800" algn="l"/>
              </a:tabLst>
            </a:pPr>
            <a:r>
              <a:rPr kumimoji="0" lang="en-US" sz="2000">
                <a:solidFill>
                  <a:srgbClr val="003366"/>
                </a:solidFill>
              </a:rPr>
              <a:t>Median:	50 percentile value</a:t>
            </a:r>
          </a:p>
          <a:p>
            <a:pPr marL="744538" lvl="1" indent="-287338" algn="l">
              <a:lnSpc>
                <a:spcPct val="90000"/>
              </a:lnSpc>
              <a:spcBef>
                <a:spcPct val="25000"/>
              </a:spcBef>
              <a:spcAft>
                <a:spcPct val="20000"/>
              </a:spcAft>
              <a:buClr>
                <a:schemeClr val="bg2"/>
              </a:buClr>
              <a:buSzPct val="60000"/>
              <a:buFont typeface="Wingdings" pitchFamily="2" charset="2"/>
              <a:buChar char="u"/>
              <a:tabLst>
                <a:tab pos="1828800" algn="l"/>
              </a:tabLst>
            </a:pPr>
            <a:r>
              <a:rPr kumimoji="0" lang="en-US" sz="2000">
                <a:solidFill>
                  <a:srgbClr val="003366"/>
                </a:solidFill>
              </a:rPr>
              <a:t>Mode:	Value with the highest </a:t>
            </a:r>
            <a:br>
              <a:rPr kumimoji="0" lang="en-US" sz="2000">
                <a:solidFill>
                  <a:srgbClr val="003366"/>
                </a:solidFill>
              </a:rPr>
            </a:br>
            <a:r>
              <a:rPr kumimoji="0" lang="en-US" sz="2000">
                <a:solidFill>
                  <a:srgbClr val="003366"/>
                </a:solidFill>
              </a:rPr>
              <a:t>	occurrence frequency</a:t>
            </a:r>
          </a:p>
        </p:txBody>
      </p:sp>
      <p:sp>
        <p:nvSpPr>
          <p:cNvPr id="452613" name="Rectangle 5"/>
          <p:cNvSpPr>
            <a:spLocks noChangeArrowheads="1"/>
          </p:cNvSpPr>
          <p:nvPr/>
        </p:nvSpPr>
        <p:spPr bwMode="auto">
          <a:xfrm>
            <a:off x="533400" y="3073400"/>
            <a:ext cx="3563938" cy="420688"/>
          </a:xfrm>
          <a:prstGeom prst="rect">
            <a:avLst/>
          </a:prstGeom>
          <a:noFill/>
          <a:ln w="9525">
            <a:noFill/>
            <a:miter lim="800000"/>
            <a:headEnd type="none" w="sm" len="sm"/>
            <a:tailEnd type="none" w="sm" len="sm"/>
          </a:ln>
          <a:effectLst/>
        </p:spPr>
        <p:txBody>
          <a:bodyPr lIns="92075" tIns="46038" rIns="92075" bIns="46038"/>
          <a:lstStyle/>
          <a:p>
            <a:pPr marL="342900" indent="-342900" algn="l">
              <a:spcBef>
                <a:spcPct val="20000"/>
              </a:spcBef>
              <a:buClr>
                <a:srgbClr val="A50021"/>
              </a:buClr>
              <a:buSzPct val="60000"/>
              <a:buFont typeface="Monotype Sorts" pitchFamily="2" charset="2"/>
              <a:buChar char="n"/>
              <a:tabLst>
                <a:tab pos="1720850" algn="l"/>
              </a:tabLst>
            </a:pPr>
            <a:r>
              <a:rPr lang="en-US" sz="2600">
                <a:solidFill>
                  <a:srgbClr val="003366"/>
                </a:solidFill>
              </a:rPr>
              <a:t>Dispersion, spread:</a:t>
            </a:r>
          </a:p>
        </p:txBody>
      </p:sp>
      <p:sp>
        <p:nvSpPr>
          <p:cNvPr id="452614" name="Rectangle 6"/>
          <p:cNvSpPr>
            <a:spLocks noChangeArrowheads="1"/>
          </p:cNvSpPr>
          <p:nvPr/>
        </p:nvSpPr>
        <p:spPr bwMode="auto">
          <a:xfrm>
            <a:off x="3379788" y="3167063"/>
            <a:ext cx="5607050" cy="1189037"/>
          </a:xfrm>
          <a:prstGeom prst="rect">
            <a:avLst/>
          </a:prstGeom>
          <a:noFill/>
          <a:ln w="12700">
            <a:noFill/>
            <a:miter lim="800000"/>
            <a:headEnd type="none" w="sm" len="sm"/>
            <a:tailEnd type="none" w="sm" len="sm"/>
          </a:ln>
          <a:effectLst/>
        </p:spPr>
        <p:txBody>
          <a:bodyPr>
            <a:spAutoFit/>
          </a:bodyPr>
          <a:lstStyle/>
          <a:p>
            <a:pPr marL="744538" lvl="1" indent="-287338" algn="l">
              <a:lnSpc>
                <a:spcPct val="90000"/>
              </a:lnSpc>
              <a:spcBef>
                <a:spcPct val="25000"/>
              </a:spcBef>
              <a:spcAft>
                <a:spcPct val="20000"/>
              </a:spcAft>
              <a:buClr>
                <a:schemeClr val="bg2"/>
              </a:buClr>
              <a:buSzPct val="60000"/>
              <a:buFont typeface="Wingdings" pitchFamily="2" charset="2"/>
              <a:buChar char="u"/>
              <a:tabLst>
                <a:tab pos="1831975" algn="l"/>
              </a:tabLst>
            </a:pPr>
            <a:r>
              <a:rPr kumimoji="0" lang="en-US" sz="2000" u="sng">
                <a:solidFill>
                  <a:srgbClr val="A50021"/>
                </a:solidFill>
              </a:rPr>
              <a:t>Standard deviation</a:t>
            </a:r>
            <a:r>
              <a:rPr kumimoji="0" lang="en-US" sz="2000">
                <a:solidFill>
                  <a:srgbClr val="003366"/>
                </a:solidFill>
              </a:rPr>
              <a:t> </a:t>
            </a:r>
            <a:r>
              <a:rPr lang="en-US" sz="2000">
                <a:solidFill>
                  <a:srgbClr val="003366"/>
                </a:solidFill>
                <a:sym typeface="Symbol" pitchFamily="18" charset="2"/>
              </a:rPr>
              <a:t>;</a:t>
            </a:r>
            <a:r>
              <a:rPr kumimoji="0" lang="en-US" sz="2000">
                <a:solidFill>
                  <a:srgbClr val="003366"/>
                </a:solidFill>
              </a:rPr>
              <a:t> (variance</a:t>
            </a:r>
            <a:r>
              <a:rPr lang="en-US" sz="2000">
                <a:solidFill>
                  <a:srgbClr val="003366"/>
                </a:solidFill>
              </a:rPr>
              <a:t>, </a:t>
            </a:r>
            <a:r>
              <a:rPr lang="en-US" sz="2000">
                <a:solidFill>
                  <a:srgbClr val="003366"/>
                </a:solidFill>
                <a:sym typeface="Symbol" pitchFamily="18" charset="2"/>
              </a:rPr>
              <a:t></a:t>
            </a:r>
            <a:r>
              <a:rPr lang="en-US" sz="2000" baseline="30000">
                <a:solidFill>
                  <a:srgbClr val="003366"/>
                </a:solidFill>
                <a:sym typeface="Symbol" pitchFamily="18" charset="2"/>
              </a:rPr>
              <a:t>2</a:t>
            </a:r>
            <a:r>
              <a:rPr lang="en-US" sz="2000">
                <a:solidFill>
                  <a:srgbClr val="003366"/>
                </a:solidFill>
                <a:sym typeface="Symbol" pitchFamily="18" charset="2"/>
              </a:rPr>
              <a:t>)</a:t>
            </a:r>
          </a:p>
          <a:p>
            <a:pPr marL="744538" lvl="1" indent="-287338" algn="l">
              <a:lnSpc>
                <a:spcPct val="90000"/>
              </a:lnSpc>
              <a:spcBef>
                <a:spcPct val="25000"/>
              </a:spcBef>
              <a:spcAft>
                <a:spcPct val="20000"/>
              </a:spcAft>
              <a:buClr>
                <a:schemeClr val="bg2"/>
              </a:buClr>
              <a:buSzPct val="60000"/>
              <a:buFont typeface="Wingdings" pitchFamily="2" charset="2"/>
              <a:buChar char="u"/>
              <a:tabLst>
                <a:tab pos="1831975" algn="l"/>
              </a:tabLst>
            </a:pPr>
            <a:r>
              <a:rPr kumimoji="0" lang="en-US" sz="2000">
                <a:solidFill>
                  <a:srgbClr val="003366"/>
                </a:solidFill>
              </a:rPr>
              <a:t>Coefficient of variation (CV) = </a:t>
            </a:r>
            <a:r>
              <a:rPr lang="en-US" sz="2000">
                <a:solidFill>
                  <a:srgbClr val="003366"/>
                </a:solidFill>
                <a:sym typeface="Symbol" pitchFamily="18" charset="2"/>
              </a:rPr>
              <a:t>/</a:t>
            </a:r>
          </a:p>
          <a:p>
            <a:pPr marL="744538" lvl="1" indent="-287338" algn="l">
              <a:lnSpc>
                <a:spcPct val="90000"/>
              </a:lnSpc>
              <a:spcBef>
                <a:spcPct val="25000"/>
              </a:spcBef>
              <a:spcAft>
                <a:spcPct val="20000"/>
              </a:spcAft>
              <a:buClr>
                <a:schemeClr val="bg2"/>
              </a:buClr>
              <a:buSzPct val="60000"/>
              <a:buFont typeface="Wingdings" pitchFamily="2" charset="2"/>
              <a:buChar char="u"/>
              <a:tabLst>
                <a:tab pos="1831975" algn="l"/>
              </a:tabLst>
            </a:pPr>
            <a:endParaRPr kumimoji="0" lang="en-US" sz="2000">
              <a:solidFill>
                <a:srgbClr val="003366"/>
              </a:solidFill>
            </a:endParaRPr>
          </a:p>
        </p:txBody>
      </p:sp>
      <p:sp>
        <p:nvSpPr>
          <p:cNvPr id="452615" name="Rectangle 7"/>
          <p:cNvSpPr>
            <a:spLocks noChangeArrowheads="1"/>
          </p:cNvSpPr>
          <p:nvPr/>
        </p:nvSpPr>
        <p:spPr bwMode="auto">
          <a:xfrm>
            <a:off x="3379788" y="4051300"/>
            <a:ext cx="5614987" cy="641350"/>
          </a:xfrm>
          <a:prstGeom prst="rect">
            <a:avLst/>
          </a:prstGeom>
          <a:noFill/>
          <a:ln w="12700">
            <a:noFill/>
            <a:miter lim="800000"/>
            <a:headEnd type="none" w="sm" len="sm"/>
            <a:tailEnd type="none" w="sm" len="sm"/>
          </a:ln>
          <a:effectLst/>
        </p:spPr>
        <p:txBody>
          <a:bodyPr>
            <a:spAutoFit/>
          </a:bodyPr>
          <a:lstStyle/>
          <a:p>
            <a:pPr marL="744538" lvl="1" indent="-287338" algn="l">
              <a:lnSpc>
                <a:spcPct val="90000"/>
              </a:lnSpc>
              <a:spcBef>
                <a:spcPct val="25000"/>
              </a:spcBef>
              <a:spcAft>
                <a:spcPct val="20000"/>
              </a:spcAft>
              <a:buClr>
                <a:schemeClr val="bg2"/>
              </a:buClr>
              <a:buSzPct val="60000"/>
              <a:buFont typeface="Wingdings" pitchFamily="2" charset="2"/>
              <a:buChar char="u"/>
              <a:tabLst>
                <a:tab pos="1768475" algn="l"/>
                <a:tab pos="2062163" algn="l"/>
              </a:tabLst>
            </a:pPr>
            <a:r>
              <a:rPr kumimoji="0" lang="en-US" sz="2000">
                <a:solidFill>
                  <a:srgbClr val="003366"/>
                </a:solidFill>
              </a:rPr>
              <a:t>Skewness:	Measure of asymmetry </a:t>
            </a:r>
            <a:br>
              <a:rPr kumimoji="0" lang="en-US" sz="2000">
                <a:solidFill>
                  <a:srgbClr val="003366"/>
                </a:solidFill>
              </a:rPr>
            </a:br>
            <a:r>
              <a:rPr kumimoji="0" lang="en-US" sz="2000">
                <a:solidFill>
                  <a:srgbClr val="003366"/>
                </a:solidFill>
              </a:rPr>
              <a:t>   	(= 0 for symmetric distributions)</a:t>
            </a:r>
          </a:p>
        </p:txBody>
      </p:sp>
      <p:sp>
        <p:nvSpPr>
          <p:cNvPr id="452616" name="Rectangle 8"/>
          <p:cNvSpPr>
            <a:spLocks noChangeArrowheads="1"/>
          </p:cNvSpPr>
          <p:nvPr/>
        </p:nvSpPr>
        <p:spPr bwMode="auto">
          <a:xfrm>
            <a:off x="533400" y="3956050"/>
            <a:ext cx="3195638" cy="420688"/>
          </a:xfrm>
          <a:prstGeom prst="rect">
            <a:avLst/>
          </a:prstGeom>
          <a:noFill/>
          <a:ln w="9525">
            <a:noFill/>
            <a:miter lim="800000"/>
            <a:headEnd type="none" w="sm" len="sm"/>
            <a:tailEnd type="none" w="sm" len="sm"/>
          </a:ln>
          <a:effectLst/>
        </p:spPr>
        <p:txBody>
          <a:bodyPr lIns="92075" tIns="46038" rIns="92075" bIns="46038"/>
          <a:lstStyle/>
          <a:p>
            <a:pPr marL="342900" indent="-342900" algn="l">
              <a:spcBef>
                <a:spcPct val="20000"/>
              </a:spcBef>
              <a:buClr>
                <a:srgbClr val="A50021"/>
              </a:buClr>
              <a:buSzPct val="60000"/>
              <a:buFont typeface="Monotype Sorts" pitchFamily="2" charset="2"/>
              <a:buChar char="n"/>
              <a:tabLst>
                <a:tab pos="1720850" algn="l"/>
              </a:tabLst>
            </a:pPr>
            <a:r>
              <a:rPr lang="en-US" sz="2600">
                <a:solidFill>
                  <a:srgbClr val="003366"/>
                </a:solidFill>
              </a:rPr>
              <a:t>Symmetry:</a:t>
            </a:r>
          </a:p>
        </p:txBody>
      </p:sp>
      <p:sp>
        <p:nvSpPr>
          <p:cNvPr id="452617" name="Rectangle 9"/>
          <p:cNvSpPr>
            <a:spLocks noChangeArrowheads="1"/>
          </p:cNvSpPr>
          <p:nvPr/>
        </p:nvSpPr>
        <p:spPr bwMode="auto">
          <a:xfrm>
            <a:off x="533400" y="4670425"/>
            <a:ext cx="3195638" cy="420688"/>
          </a:xfrm>
          <a:prstGeom prst="rect">
            <a:avLst/>
          </a:prstGeom>
          <a:noFill/>
          <a:ln w="9525">
            <a:noFill/>
            <a:miter lim="800000"/>
            <a:headEnd type="none" w="sm" len="sm"/>
            <a:tailEnd type="none" w="sm" len="sm"/>
          </a:ln>
          <a:effectLst/>
        </p:spPr>
        <p:txBody>
          <a:bodyPr lIns="92075" tIns="46038" rIns="92075" bIns="46038"/>
          <a:lstStyle/>
          <a:p>
            <a:pPr marL="342900" indent="-342900" algn="l">
              <a:spcBef>
                <a:spcPct val="20000"/>
              </a:spcBef>
              <a:buClr>
                <a:srgbClr val="A50021"/>
              </a:buClr>
              <a:buSzPct val="60000"/>
              <a:buFont typeface="Monotype Sorts" pitchFamily="2" charset="2"/>
              <a:buChar char="n"/>
              <a:tabLst>
                <a:tab pos="1720850" algn="l"/>
              </a:tabLst>
            </a:pPr>
            <a:r>
              <a:rPr lang="en-US" sz="2600">
                <a:solidFill>
                  <a:srgbClr val="003366"/>
                </a:solidFill>
              </a:rPr>
              <a:t>Distribution tails:</a:t>
            </a:r>
          </a:p>
        </p:txBody>
      </p:sp>
      <p:sp>
        <p:nvSpPr>
          <p:cNvPr id="452618" name="Rectangle 10"/>
          <p:cNvSpPr>
            <a:spLocks noChangeArrowheads="1"/>
          </p:cNvSpPr>
          <p:nvPr/>
        </p:nvSpPr>
        <p:spPr bwMode="auto">
          <a:xfrm>
            <a:off x="3379788" y="4783138"/>
            <a:ext cx="5614987" cy="1600200"/>
          </a:xfrm>
          <a:prstGeom prst="rect">
            <a:avLst/>
          </a:prstGeom>
          <a:noFill/>
          <a:ln w="12700">
            <a:noFill/>
            <a:miter lim="800000"/>
            <a:headEnd type="none" w="sm" len="sm"/>
            <a:tailEnd type="none" w="sm" len="sm"/>
          </a:ln>
          <a:effectLst/>
        </p:spPr>
        <p:txBody>
          <a:bodyPr>
            <a:spAutoFit/>
          </a:bodyPr>
          <a:lstStyle/>
          <a:p>
            <a:pPr marL="744538" lvl="1" indent="-287338" algn="l">
              <a:lnSpc>
                <a:spcPct val="90000"/>
              </a:lnSpc>
              <a:spcBef>
                <a:spcPct val="25000"/>
              </a:spcBef>
              <a:spcAft>
                <a:spcPct val="20000"/>
              </a:spcAft>
              <a:buClr>
                <a:schemeClr val="bg2"/>
              </a:buClr>
              <a:buSzPct val="60000"/>
              <a:buFont typeface="Wingdings" pitchFamily="2" charset="2"/>
              <a:buChar char="u"/>
              <a:tabLst>
                <a:tab pos="1831975" algn="l"/>
              </a:tabLst>
            </a:pPr>
            <a:r>
              <a:rPr kumimoji="0" lang="en-US" sz="2000" u="sng" dirty="0">
                <a:solidFill>
                  <a:srgbClr val="C00000"/>
                </a:solidFill>
              </a:rPr>
              <a:t>Minimum/maximum</a:t>
            </a:r>
          </a:p>
          <a:p>
            <a:pPr marL="744538" lvl="1" indent="-287338" algn="l">
              <a:lnSpc>
                <a:spcPct val="90000"/>
              </a:lnSpc>
              <a:spcBef>
                <a:spcPct val="25000"/>
              </a:spcBef>
              <a:spcAft>
                <a:spcPct val="20000"/>
              </a:spcAft>
              <a:buClr>
                <a:schemeClr val="bg2"/>
              </a:buClr>
              <a:buSzPct val="60000"/>
              <a:buFont typeface="Wingdings" pitchFamily="2" charset="2"/>
              <a:buChar char="u"/>
              <a:tabLst>
                <a:tab pos="1831975" algn="l"/>
              </a:tabLst>
            </a:pPr>
            <a:r>
              <a:rPr kumimoji="0" lang="en-US" sz="2000" u="sng" dirty="0" err="1">
                <a:solidFill>
                  <a:srgbClr val="C00000"/>
                </a:solidFill>
              </a:rPr>
              <a:t>P</a:t>
            </a:r>
            <a:r>
              <a:rPr kumimoji="0" lang="en-US" sz="2000" u="sng" baseline="30000" dirty="0" err="1">
                <a:solidFill>
                  <a:srgbClr val="C00000"/>
                </a:solidFill>
              </a:rPr>
              <a:t>th</a:t>
            </a:r>
            <a:r>
              <a:rPr kumimoji="0" lang="en-US" sz="2000" u="sng" dirty="0">
                <a:solidFill>
                  <a:srgbClr val="C00000"/>
                </a:solidFill>
              </a:rPr>
              <a:t> percentile or </a:t>
            </a:r>
            <a:r>
              <a:rPr kumimoji="0" lang="en-US" sz="2000" u="sng" dirty="0" err="1">
                <a:solidFill>
                  <a:srgbClr val="C00000"/>
                </a:solidFill>
              </a:rPr>
              <a:t>quantile</a:t>
            </a:r>
            <a:endParaRPr kumimoji="0" lang="en-US" sz="2000" u="sng" dirty="0">
              <a:solidFill>
                <a:srgbClr val="C00000"/>
              </a:solidFill>
            </a:endParaRPr>
          </a:p>
          <a:p>
            <a:pPr marL="744538" lvl="1" indent="-287338" algn="l">
              <a:lnSpc>
                <a:spcPct val="90000"/>
              </a:lnSpc>
              <a:spcBef>
                <a:spcPct val="25000"/>
              </a:spcBef>
              <a:spcAft>
                <a:spcPct val="20000"/>
              </a:spcAft>
              <a:buClr>
                <a:schemeClr val="bg2"/>
              </a:buClr>
              <a:buSzPct val="60000"/>
              <a:buFont typeface="Wingdings" pitchFamily="2" charset="2"/>
              <a:buChar char="u"/>
              <a:tabLst>
                <a:tab pos="1831975" algn="l"/>
              </a:tabLst>
            </a:pPr>
            <a:r>
              <a:rPr kumimoji="0" lang="en-US" sz="2000" dirty="0">
                <a:solidFill>
                  <a:srgbClr val="003366"/>
                </a:solidFill>
              </a:rPr>
              <a:t>25 percentile, 75 percentile (quartiles)</a:t>
            </a:r>
          </a:p>
          <a:p>
            <a:pPr marL="744538" lvl="1" indent="-287338" algn="l">
              <a:lnSpc>
                <a:spcPct val="90000"/>
              </a:lnSpc>
              <a:spcBef>
                <a:spcPct val="25000"/>
              </a:spcBef>
              <a:spcAft>
                <a:spcPct val="20000"/>
              </a:spcAft>
              <a:buClr>
                <a:schemeClr val="bg2"/>
              </a:buClr>
              <a:buSzPct val="60000"/>
              <a:buFont typeface="Wingdings" pitchFamily="2" charset="2"/>
              <a:buChar char="u"/>
              <a:tabLst>
                <a:tab pos="1831975" algn="l"/>
              </a:tabLst>
            </a:pPr>
            <a:r>
              <a:rPr kumimoji="0" lang="en-US" sz="2000" dirty="0">
                <a:solidFill>
                  <a:srgbClr val="003366"/>
                </a:solidFill>
              </a:rPr>
              <a:t>Kurtosis</a:t>
            </a:r>
          </a:p>
        </p:txBody>
      </p:sp>
      <p:sp>
        <p:nvSpPr>
          <p:cNvPr id="13" name="Slide Number Placeholder 12"/>
          <p:cNvSpPr>
            <a:spLocks noGrp="1"/>
          </p:cNvSpPr>
          <p:nvPr>
            <p:ph type="sldNum" sz="quarter" idx="10"/>
          </p:nvPr>
        </p:nvSpPr>
        <p:spPr/>
        <p:txBody>
          <a:bodyPr/>
          <a:lstStyle/>
          <a:p>
            <a:fld id="{3B25CBD3-95DC-4B14-8238-E9EF21F9B3CF}" type="slidenum">
              <a:rPr lang="en-US" smtClean="0"/>
              <a:pPr/>
              <a:t>13</a:t>
            </a:fld>
            <a:endParaRPr lang="en-US"/>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a:t>Sample Distribution Model  </a:t>
            </a:r>
          </a:p>
        </p:txBody>
      </p:sp>
      <p:sp>
        <p:nvSpPr>
          <p:cNvPr id="944131" name="Rectangle 3"/>
          <p:cNvSpPr>
            <a:spLocks noGrp="1" noChangeArrowheads="1"/>
          </p:cNvSpPr>
          <p:nvPr>
            <p:ph type="body" idx="1"/>
          </p:nvPr>
        </p:nvSpPr>
        <p:spPr>
          <a:xfrm>
            <a:off x="533400" y="1525588"/>
            <a:ext cx="8153400" cy="2116137"/>
          </a:xfrm>
        </p:spPr>
        <p:txBody>
          <a:bodyPr/>
          <a:lstStyle/>
          <a:p>
            <a:r>
              <a:rPr lang="en-US" u="sng">
                <a:solidFill>
                  <a:srgbClr val="A50021"/>
                </a:solidFill>
              </a:rPr>
              <a:t>Parametric</a:t>
            </a:r>
            <a:r>
              <a:rPr lang="en-US"/>
              <a:t> – Fitted models</a:t>
            </a:r>
          </a:p>
          <a:p>
            <a:r>
              <a:rPr lang="en-US" u="sng">
                <a:solidFill>
                  <a:srgbClr val="A50021"/>
                </a:solidFill>
              </a:rPr>
              <a:t>Non-Parametric</a:t>
            </a:r>
            <a:r>
              <a:rPr lang="en-US"/>
              <a:t> – Sample set distribution, as is</a:t>
            </a:r>
          </a:p>
        </p:txBody>
      </p:sp>
      <p:grpSp>
        <p:nvGrpSpPr>
          <p:cNvPr id="944132" name="Group 4"/>
          <p:cNvGrpSpPr>
            <a:grpSpLocks/>
          </p:cNvGrpSpPr>
          <p:nvPr/>
        </p:nvGrpSpPr>
        <p:grpSpPr bwMode="auto">
          <a:xfrm>
            <a:off x="4975225" y="3084513"/>
            <a:ext cx="2949575" cy="2047875"/>
            <a:chOff x="552" y="2138"/>
            <a:chExt cx="1858" cy="1290"/>
          </a:xfrm>
        </p:grpSpPr>
        <p:sp>
          <p:nvSpPr>
            <p:cNvPr id="944133" name="Rectangle 5"/>
            <p:cNvSpPr>
              <a:spLocks noChangeArrowheads="1"/>
            </p:cNvSpPr>
            <p:nvPr/>
          </p:nvSpPr>
          <p:spPr bwMode="auto">
            <a:xfrm>
              <a:off x="1280" y="2389"/>
              <a:ext cx="138" cy="103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34" name="Rectangle 6"/>
            <p:cNvSpPr>
              <a:spLocks noChangeArrowheads="1"/>
            </p:cNvSpPr>
            <p:nvPr/>
          </p:nvSpPr>
          <p:spPr bwMode="auto">
            <a:xfrm>
              <a:off x="1414" y="2804"/>
              <a:ext cx="139" cy="615"/>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35" name="Rectangle 7"/>
            <p:cNvSpPr>
              <a:spLocks noChangeArrowheads="1"/>
            </p:cNvSpPr>
            <p:nvPr/>
          </p:nvSpPr>
          <p:spPr bwMode="auto">
            <a:xfrm>
              <a:off x="1552" y="2959"/>
              <a:ext cx="138" cy="46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36" name="Rectangle 8"/>
            <p:cNvSpPr>
              <a:spLocks noChangeArrowheads="1"/>
            </p:cNvSpPr>
            <p:nvPr/>
          </p:nvSpPr>
          <p:spPr bwMode="auto">
            <a:xfrm>
              <a:off x="1825" y="3269"/>
              <a:ext cx="139" cy="15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37" name="Rectangle 9"/>
            <p:cNvSpPr>
              <a:spLocks noChangeArrowheads="1"/>
            </p:cNvSpPr>
            <p:nvPr/>
          </p:nvSpPr>
          <p:spPr bwMode="auto">
            <a:xfrm>
              <a:off x="1962" y="3114"/>
              <a:ext cx="139" cy="305"/>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38" name="Rectangle 10"/>
            <p:cNvSpPr>
              <a:spLocks noChangeArrowheads="1"/>
            </p:cNvSpPr>
            <p:nvPr/>
          </p:nvSpPr>
          <p:spPr bwMode="auto">
            <a:xfrm>
              <a:off x="2103" y="3269"/>
              <a:ext cx="138" cy="15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39" name="Line 11"/>
            <p:cNvSpPr>
              <a:spLocks noChangeShapeType="1"/>
            </p:cNvSpPr>
            <p:nvPr/>
          </p:nvSpPr>
          <p:spPr bwMode="auto">
            <a:xfrm flipV="1">
              <a:off x="560" y="2138"/>
              <a:ext cx="0" cy="1290"/>
            </a:xfrm>
            <a:prstGeom prst="line">
              <a:avLst/>
            </a:prstGeom>
            <a:noFill/>
            <a:ln w="28575">
              <a:solidFill>
                <a:schemeClr val="bg2"/>
              </a:solidFill>
              <a:round/>
              <a:headEnd/>
              <a:tailEnd type="triangle" w="med" len="med"/>
            </a:ln>
            <a:effectLst/>
          </p:spPr>
          <p:txBody>
            <a:bodyPr wrap="none" anchor="ctr"/>
            <a:lstStyle/>
            <a:p>
              <a:endParaRPr lang="en-US"/>
            </a:p>
          </p:txBody>
        </p:sp>
        <p:sp>
          <p:nvSpPr>
            <p:cNvPr id="944140" name="Rectangle 12"/>
            <p:cNvSpPr>
              <a:spLocks noChangeArrowheads="1"/>
            </p:cNvSpPr>
            <p:nvPr/>
          </p:nvSpPr>
          <p:spPr bwMode="auto">
            <a:xfrm>
              <a:off x="1686" y="2959"/>
              <a:ext cx="139" cy="46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41" name="Line 13"/>
            <p:cNvSpPr>
              <a:spLocks noChangeShapeType="1"/>
            </p:cNvSpPr>
            <p:nvPr/>
          </p:nvSpPr>
          <p:spPr bwMode="auto">
            <a:xfrm flipV="1">
              <a:off x="552" y="3416"/>
              <a:ext cx="1858" cy="9"/>
            </a:xfrm>
            <a:prstGeom prst="line">
              <a:avLst/>
            </a:prstGeom>
            <a:noFill/>
            <a:ln w="28575">
              <a:solidFill>
                <a:schemeClr val="bg2"/>
              </a:solidFill>
              <a:round/>
              <a:headEnd/>
              <a:tailEnd type="triangle" w="med" len="med"/>
            </a:ln>
            <a:effectLst/>
          </p:spPr>
          <p:txBody>
            <a:bodyPr wrap="none" anchor="ctr"/>
            <a:lstStyle/>
            <a:p>
              <a:endParaRPr lang="en-US"/>
            </a:p>
          </p:txBody>
        </p:sp>
        <p:sp>
          <p:nvSpPr>
            <p:cNvPr id="944142" name="Rectangle 14"/>
            <p:cNvSpPr>
              <a:spLocks noChangeArrowheads="1"/>
            </p:cNvSpPr>
            <p:nvPr/>
          </p:nvSpPr>
          <p:spPr bwMode="auto">
            <a:xfrm>
              <a:off x="1000" y="2959"/>
              <a:ext cx="138" cy="46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43" name="Rectangle 15"/>
            <p:cNvSpPr>
              <a:spLocks noChangeArrowheads="1"/>
            </p:cNvSpPr>
            <p:nvPr/>
          </p:nvSpPr>
          <p:spPr bwMode="auto">
            <a:xfrm>
              <a:off x="1143" y="2959"/>
              <a:ext cx="139" cy="460"/>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44" name="Rectangle 16"/>
            <p:cNvSpPr>
              <a:spLocks noChangeArrowheads="1"/>
            </p:cNvSpPr>
            <p:nvPr/>
          </p:nvSpPr>
          <p:spPr bwMode="auto">
            <a:xfrm>
              <a:off x="860" y="3114"/>
              <a:ext cx="139" cy="305"/>
            </a:xfrm>
            <a:prstGeom prst="rect">
              <a:avLst/>
            </a:prstGeom>
            <a:solidFill>
              <a:srgbClr val="FFFFCC"/>
            </a:solidFill>
            <a:ln w="6350">
              <a:solidFill>
                <a:schemeClr val="bg2"/>
              </a:solidFill>
              <a:miter lim="800000"/>
              <a:headEnd/>
              <a:tailEnd/>
            </a:ln>
            <a:effectLst/>
          </p:spPr>
          <p:txBody>
            <a:bodyPr wrap="none" anchor="ctr"/>
            <a:lstStyle/>
            <a:p>
              <a:endParaRPr lang="en-US"/>
            </a:p>
          </p:txBody>
        </p:sp>
        <p:sp>
          <p:nvSpPr>
            <p:cNvPr id="944145" name="Rectangle 17"/>
            <p:cNvSpPr>
              <a:spLocks noChangeArrowheads="1"/>
            </p:cNvSpPr>
            <p:nvPr/>
          </p:nvSpPr>
          <p:spPr bwMode="auto">
            <a:xfrm>
              <a:off x="718" y="3265"/>
              <a:ext cx="138" cy="150"/>
            </a:xfrm>
            <a:prstGeom prst="rect">
              <a:avLst/>
            </a:prstGeom>
            <a:solidFill>
              <a:srgbClr val="FFFFCC"/>
            </a:solidFill>
            <a:ln w="6350">
              <a:solidFill>
                <a:schemeClr val="bg2"/>
              </a:solidFill>
              <a:miter lim="800000"/>
              <a:headEnd/>
              <a:tailEnd/>
            </a:ln>
            <a:effectLst/>
          </p:spPr>
          <p:txBody>
            <a:bodyPr wrap="none" anchor="ctr"/>
            <a:lstStyle/>
            <a:p>
              <a:endParaRPr lang="en-US"/>
            </a:p>
          </p:txBody>
        </p:sp>
      </p:grpSp>
      <p:sp>
        <p:nvSpPr>
          <p:cNvPr id="944146" name="Text Box 18"/>
          <p:cNvSpPr txBox="1">
            <a:spLocks noChangeArrowheads="1"/>
          </p:cNvSpPr>
          <p:nvPr/>
        </p:nvSpPr>
        <p:spPr bwMode="auto">
          <a:xfrm>
            <a:off x="5081588" y="5291138"/>
            <a:ext cx="2735262" cy="457200"/>
          </a:xfrm>
          <a:prstGeom prst="rect">
            <a:avLst/>
          </a:prstGeom>
          <a:noFill/>
          <a:ln w="12700">
            <a:noFill/>
            <a:miter lim="800000"/>
            <a:headEnd type="none" w="sm" len="sm"/>
            <a:tailEnd type="none" w="sm" len="sm"/>
          </a:ln>
          <a:effectLst/>
        </p:spPr>
        <p:txBody>
          <a:bodyPr>
            <a:spAutoFit/>
          </a:bodyPr>
          <a:lstStyle/>
          <a:p>
            <a:pPr>
              <a:spcBef>
                <a:spcPct val="50000"/>
              </a:spcBef>
            </a:pPr>
            <a:r>
              <a:rPr kumimoji="0" lang="en-US" sz="2400">
                <a:solidFill>
                  <a:srgbClr val="003366"/>
                </a:solidFill>
                <a:latin typeface="Tahoma" pitchFamily="34" charset="0"/>
              </a:rPr>
              <a:t>Non-Parametric</a:t>
            </a:r>
          </a:p>
        </p:txBody>
      </p:sp>
      <p:sp>
        <p:nvSpPr>
          <p:cNvPr id="944148" name="Rectangle 20"/>
          <p:cNvSpPr>
            <a:spLocks noChangeArrowheads="1"/>
          </p:cNvSpPr>
          <p:nvPr/>
        </p:nvSpPr>
        <p:spPr bwMode="auto">
          <a:xfrm>
            <a:off x="2478088" y="3471863"/>
            <a:ext cx="219075" cy="1635125"/>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49" name="Rectangle 21"/>
          <p:cNvSpPr>
            <a:spLocks noChangeArrowheads="1"/>
          </p:cNvSpPr>
          <p:nvPr/>
        </p:nvSpPr>
        <p:spPr bwMode="auto">
          <a:xfrm>
            <a:off x="2690813" y="4130675"/>
            <a:ext cx="220662" cy="976313"/>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50" name="Rectangle 22"/>
          <p:cNvSpPr>
            <a:spLocks noChangeArrowheads="1"/>
          </p:cNvSpPr>
          <p:nvPr/>
        </p:nvSpPr>
        <p:spPr bwMode="auto">
          <a:xfrm>
            <a:off x="2909888" y="4376738"/>
            <a:ext cx="219075" cy="730250"/>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51" name="Rectangle 23"/>
          <p:cNvSpPr>
            <a:spLocks noChangeArrowheads="1"/>
          </p:cNvSpPr>
          <p:nvPr/>
        </p:nvSpPr>
        <p:spPr bwMode="auto">
          <a:xfrm>
            <a:off x="3343275" y="4868863"/>
            <a:ext cx="220663" cy="238125"/>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52" name="Rectangle 24"/>
          <p:cNvSpPr>
            <a:spLocks noChangeArrowheads="1"/>
          </p:cNvSpPr>
          <p:nvPr/>
        </p:nvSpPr>
        <p:spPr bwMode="auto">
          <a:xfrm>
            <a:off x="3575050" y="4622800"/>
            <a:ext cx="220663" cy="484188"/>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53" name="Rectangle 25"/>
          <p:cNvSpPr>
            <a:spLocks noChangeArrowheads="1"/>
          </p:cNvSpPr>
          <p:nvPr/>
        </p:nvSpPr>
        <p:spPr bwMode="auto">
          <a:xfrm>
            <a:off x="3798888" y="4868863"/>
            <a:ext cx="219075" cy="238125"/>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54" name="Line 26"/>
          <p:cNvSpPr>
            <a:spLocks noChangeShapeType="1"/>
          </p:cNvSpPr>
          <p:nvPr/>
        </p:nvSpPr>
        <p:spPr bwMode="auto">
          <a:xfrm flipV="1">
            <a:off x="1335088" y="3073400"/>
            <a:ext cx="0" cy="2047875"/>
          </a:xfrm>
          <a:prstGeom prst="line">
            <a:avLst/>
          </a:prstGeom>
          <a:noFill/>
          <a:ln w="28575">
            <a:solidFill>
              <a:schemeClr val="bg2"/>
            </a:solidFill>
            <a:round/>
            <a:headEnd/>
            <a:tailEnd type="triangle" w="med" len="med"/>
          </a:ln>
          <a:effectLst/>
        </p:spPr>
        <p:txBody>
          <a:bodyPr wrap="none" anchor="ctr"/>
          <a:lstStyle/>
          <a:p>
            <a:endParaRPr lang="en-US"/>
          </a:p>
        </p:txBody>
      </p:sp>
      <p:sp>
        <p:nvSpPr>
          <p:cNvPr id="944155" name="Rectangle 27"/>
          <p:cNvSpPr>
            <a:spLocks noChangeArrowheads="1"/>
          </p:cNvSpPr>
          <p:nvPr/>
        </p:nvSpPr>
        <p:spPr bwMode="auto">
          <a:xfrm>
            <a:off x="3122613" y="4376738"/>
            <a:ext cx="220662" cy="730250"/>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56" name="Line 28"/>
          <p:cNvSpPr>
            <a:spLocks noChangeShapeType="1"/>
          </p:cNvSpPr>
          <p:nvPr/>
        </p:nvSpPr>
        <p:spPr bwMode="auto">
          <a:xfrm flipV="1">
            <a:off x="1322388" y="5102225"/>
            <a:ext cx="2949575" cy="14288"/>
          </a:xfrm>
          <a:prstGeom prst="line">
            <a:avLst/>
          </a:prstGeom>
          <a:noFill/>
          <a:ln w="28575">
            <a:solidFill>
              <a:schemeClr val="bg2"/>
            </a:solidFill>
            <a:round/>
            <a:headEnd/>
            <a:tailEnd type="triangle" w="med" len="med"/>
          </a:ln>
          <a:effectLst/>
        </p:spPr>
        <p:txBody>
          <a:bodyPr wrap="none" anchor="ctr"/>
          <a:lstStyle/>
          <a:p>
            <a:endParaRPr lang="en-US"/>
          </a:p>
        </p:txBody>
      </p:sp>
      <p:sp>
        <p:nvSpPr>
          <p:cNvPr id="944157" name="Rectangle 29"/>
          <p:cNvSpPr>
            <a:spLocks noChangeArrowheads="1"/>
          </p:cNvSpPr>
          <p:nvPr/>
        </p:nvSpPr>
        <p:spPr bwMode="auto">
          <a:xfrm>
            <a:off x="2047875" y="4376738"/>
            <a:ext cx="219075" cy="730250"/>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58" name="Rectangle 30"/>
          <p:cNvSpPr>
            <a:spLocks noChangeArrowheads="1"/>
          </p:cNvSpPr>
          <p:nvPr/>
        </p:nvSpPr>
        <p:spPr bwMode="auto">
          <a:xfrm>
            <a:off x="2260600" y="4376738"/>
            <a:ext cx="220663" cy="730250"/>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59" name="Rectangle 31"/>
          <p:cNvSpPr>
            <a:spLocks noChangeArrowheads="1"/>
          </p:cNvSpPr>
          <p:nvPr/>
        </p:nvSpPr>
        <p:spPr bwMode="auto">
          <a:xfrm>
            <a:off x="1825625" y="4622800"/>
            <a:ext cx="220663" cy="484188"/>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60" name="Rectangle 32"/>
          <p:cNvSpPr>
            <a:spLocks noChangeArrowheads="1"/>
          </p:cNvSpPr>
          <p:nvPr/>
        </p:nvSpPr>
        <p:spPr bwMode="auto">
          <a:xfrm>
            <a:off x="1600200" y="4876800"/>
            <a:ext cx="219075" cy="238125"/>
          </a:xfrm>
          <a:prstGeom prst="rect">
            <a:avLst/>
          </a:prstGeom>
          <a:noFill/>
          <a:ln w="6350" cap="rnd">
            <a:solidFill>
              <a:schemeClr val="bg2"/>
            </a:solidFill>
            <a:prstDash val="sysDot"/>
            <a:miter lim="800000"/>
            <a:headEnd/>
            <a:tailEnd/>
          </a:ln>
          <a:effectLst/>
        </p:spPr>
        <p:txBody>
          <a:bodyPr wrap="none" anchor="ctr"/>
          <a:lstStyle/>
          <a:p>
            <a:endParaRPr lang="en-US"/>
          </a:p>
        </p:txBody>
      </p:sp>
      <p:sp>
        <p:nvSpPr>
          <p:cNvPr id="944161" name="Freeform 33"/>
          <p:cNvSpPr>
            <a:spLocks/>
          </p:cNvSpPr>
          <p:nvPr/>
        </p:nvSpPr>
        <p:spPr bwMode="auto">
          <a:xfrm>
            <a:off x="1468438" y="3584575"/>
            <a:ext cx="2568575" cy="1308100"/>
          </a:xfrm>
          <a:custGeom>
            <a:avLst/>
            <a:gdLst/>
            <a:ahLst/>
            <a:cxnLst>
              <a:cxn ang="0">
                <a:pos x="0" y="824"/>
              </a:cxn>
              <a:cxn ang="0">
                <a:pos x="182" y="760"/>
              </a:cxn>
              <a:cxn ang="0">
                <a:pos x="365" y="641"/>
              </a:cxn>
              <a:cxn ang="0">
                <a:pos x="484" y="449"/>
              </a:cxn>
              <a:cxn ang="0">
                <a:pos x="548" y="220"/>
              </a:cxn>
              <a:cxn ang="0">
                <a:pos x="612" y="47"/>
              </a:cxn>
              <a:cxn ang="0">
                <a:pos x="704" y="0"/>
              </a:cxn>
              <a:cxn ang="0">
                <a:pos x="795" y="47"/>
              </a:cxn>
              <a:cxn ang="0">
                <a:pos x="862" y="233"/>
              </a:cxn>
              <a:cxn ang="0">
                <a:pos x="960" y="476"/>
              </a:cxn>
              <a:cxn ang="0">
                <a:pos x="1106" y="668"/>
              </a:cxn>
              <a:cxn ang="0">
                <a:pos x="1298" y="759"/>
              </a:cxn>
              <a:cxn ang="0">
                <a:pos x="1618" y="806"/>
              </a:cxn>
            </a:cxnLst>
            <a:rect l="0" t="0" r="r" b="b"/>
            <a:pathLst>
              <a:path w="1618" h="824">
                <a:moveTo>
                  <a:pt x="0" y="824"/>
                </a:moveTo>
                <a:cubicBezTo>
                  <a:pt x="30" y="813"/>
                  <a:pt x="121" y="790"/>
                  <a:pt x="182" y="760"/>
                </a:cubicBezTo>
                <a:cubicBezTo>
                  <a:pt x="243" y="730"/>
                  <a:pt x="315" y="693"/>
                  <a:pt x="365" y="641"/>
                </a:cubicBezTo>
                <a:cubicBezTo>
                  <a:pt x="415" y="589"/>
                  <a:pt x="454" y="519"/>
                  <a:pt x="484" y="449"/>
                </a:cubicBezTo>
                <a:cubicBezTo>
                  <a:pt x="514" y="379"/>
                  <a:pt x="527" y="287"/>
                  <a:pt x="548" y="220"/>
                </a:cubicBezTo>
                <a:cubicBezTo>
                  <a:pt x="569" y="153"/>
                  <a:pt x="586" y="84"/>
                  <a:pt x="612" y="47"/>
                </a:cubicBezTo>
                <a:cubicBezTo>
                  <a:pt x="638" y="10"/>
                  <a:pt x="674" y="0"/>
                  <a:pt x="704" y="0"/>
                </a:cubicBezTo>
                <a:cubicBezTo>
                  <a:pt x="734" y="0"/>
                  <a:pt x="769" y="8"/>
                  <a:pt x="795" y="47"/>
                </a:cubicBezTo>
                <a:lnTo>
                  <a:pt x="862" y="233"/>
                </a:lnTo>
                <a:cubicBezTo>
                  <a:pt x="889" y="304"/>
                  <a:pt x="919" y="404"/>
                  <a:pt x="960" y="476"/>
                </a:cubicBezTo>
                <a:cubicBezTo>
                  <a:pt x="1001" y="548"/>
                  <a:pt x="1050" y="621"/>
                  <a:pt x="1106" y="668"/>
                </a:cubicBezTo>
                <a:cubicBezTo>
                  <a:pt x="1162" y="715"/>
                  <a:pt x="1213" y="736"/>
                  <a:pt x="1298" y="759"/>
                </a:cubicBezTo>
                <a:cubicBezTo>
                  <a:pt x="1383" y="782"/>
                  <a:pt x="1551" y="796"/>
                  <a:pt x="1618" y="806"/>
                </a:cubicBezTo>
              </a:path>
            </a:pathLst>
          </a:custGeom>
          <a:noFill/>
          <a:ln w="50800" cap="flat" cmpd="sng">
            <a:solidFill>
              <a:schemeClr val="hlink"/>
            </a:solidFill>
            <a:prstDash val="solid"/>
            <a:round/>
            <a:headEnd type="none" w="sm" len="sm"/>
            <a:tailEnd type="none" w="sm" len="sm"/>
          </a:ln>
          <a:effectLst/>
        </p:spPr>
        <p:txBody>
          <a:bodyPr/>
          <a:lstStyle/>
          <a:p>
            <a:endParaRPr lang="en-US"/>
          </a:p>
        </p:txBody>
      </p:sp>
      <p:sp>
        <p:nvSpPr>
          <p:cNvPr id="944162" name="Text Box 34"/>
          <p:cNvSpPr txBox="1">
            <a:spLocks noChangeArrowheads="1"/>
          </p:cNvSpPr>
          <p:nvPr/>
        </p:nvSpPr>
        <p:spPr bwMode="auto">
          <a:xfrm>
            <a:off x="1666875" y="5241925"/>
            <a:ext cx="2133600" cy="457200"/>
          </a:xfrm>
          <a:prstGeom prst="rect">
            <a:avLst/>
          </a:prstGeom>
          <a:noFill/>
          <a:ln w="12700">
            <a:noFill/>
            <a:miter lim="800000"/>
            <a:headEnd type="none" w="sm" len="sm"/>
            <a:tailEnd type="none" w="sm" len="sm"/>
          </a:ln>
          <a:effectLst/>
        </p:spPr>
        <p:txBody>
          <a:bodyPr>
            <a:spAutoFit/>
          </a:bodyPr>
          <a:lstStyle/>
          <a:p>
            <a:pPr>
              <a:spcBef>
                <a:spcPct val="50000"/>
              </a:spcBef>
            </a:pPr>
            <a:r>
              <a:rPr kumimoji="0" lang="en-US" sz="2400">
                <a:solidFill>
                  <a:srgbClr val="003366"/>
                </a:solidFill>
                <a:latin typeface="Tahoma" pitchFamily="34" charset="0"/>
              </a:rPr>
              <a:t>Parametric</a:t>
            </a:r>
          </a:p>
        </p:txBody>
      </p:sp>
      <p:sp>
        <p:nvSpPr>
          <p:cNvPr id="36" name="Slide Number Placeholder 35"/>
          <p:cNvSpPr>
            <a:spLocks noGrp="1"/>
          </p:cNvSpPr>
          <p:nvPr>
            <p:ph type="sldNum" sz="quarter" idx="10"/>
          </p:nvPr>
        </p:nvSpPr>
        <p:spPr/>
        <p:txBody>
          <a:bodyPr/>
          <a:lstStyle/>
          <a:p>
            <a:fld id="{3B25CBD3-95DC-4B14-8238-E9EF21F9B3CF}" type="slidenum">
              <a:rPr lang="en-US" smtClean="0"/>
              <a:pPr/>
              <a:t>14</a:t>
            </a:fld>
            <a:endParaRPr lang="en-US"/>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noFill/>
          <a:ln/>
        </p:spPr>
        <p:txBody>
          <a:bodyPr lIns="90488" tIns="44450" rIns="90488" bIns="44450"/>
          <a:lstStyle/>
          <a:p>
            <a:r>
              <a:rPr lang="en-US"/>
              <a:t>Estimates of Central Tendency</a:t>
            </a:r>
          </a:p>
        </p:txBody>
      </p:sp>
      <p:sp>
        <p:nvSpPr>
          <p:cNvPr id="703492" name="Rectangle 4"/>
          <p:cNvSpPr>
            <a:spLocks noGrp="1" noChangeArrowheads="1"/>
          </p:cNvSpPr>
          <p:nvPr>
            <p:ph type="body" idx="1"/>
          </p:nvPr>
        </p:nvSpPr>
        <p:spPr>
          <a:noFill/>
          <a:ln/>
        </p:spPr>
        <p:txBody>
          <a:bodyPr lIns="90488" tIns="44450" rIns="90488" bIns="44450"/>
          <a:lstStyle/>
          <a:p>
            <a:pPr>
              <a:lnSpc>
                <a:spcPct val="80000"/>
              </a:lnSpc>
              <a:buFont typeface="Monotype Sorts" pitchFamily="2" charset="2"/>
              <a:buNone/>
            </a:pPr>
            <a:r>
              <a:rPr lang="en-US" sz="2400" u="sng" dirty="0">
                <a:solidFill>
                  <a:srgbClr val="A50021"/>
                </a:solidFill>
              </a:rPr>
              <a:t>Sample mean</a:t>
            </a:r>
            <a:r>
              <a:rPr lang="en-US" sz="2400" dirty="0">
                <a:solidFill>
                  <a:srgbClr val="A50021"/>
                </a:solidFill>
              </a:rPr>
              <a:t>:</a:t>
            </a:r>
          </a:p>
          <a:p>
            <a:pPr>
              <a:lnSpc>
                <a:spcPct val="80000"/>
              </a:lnSpc>
              <a:buFont typeface="Monotype Sorts" pitchFamily="2" charset="2"/>
              <a:buNone/>
            </a:pPr>
            <a:r>
              <a:rPr lang="en-US" sz="2000" dirty="0"/>
              <a:t>                              </a:t>
            </a:r>
          </a:p>
          <a:p>
            <a:pPr>
              <a:lnSpc>
                <a:spcPct val="80000"/>
              </a:lnSpc>
              <a:buFont typeface="Monotype Sorts" pitchFamily="2" charset="2"/>
              <a:buNone/>
            </a:pPr>
            <a:endParaRPr lang="en-US" sz="700" dirty="0"/>
          </a:p>
          <a:p>
            <a:pPr>
              <a:lnSpc>
                <a:spcPct val="80000"/>
              </a:lnSpc>
            </a:pPr>
            <a:endParaRPr lang="en-US" sz="2400" dirty="0"/>
          </a:p>
          <a:p>
            <a:pPr>
              <a:lnSpc>
                <a:spcPct val="80000"/>
              </a:lnSpc>
            </a:pPr>
            <a:endParaRPr lang="en-US" sz="2400" dirty="0"/>
          </a:p>
          <a:p>
            <a:pPr>
              <a:lnSpc>
                <a:spcPct val="80000"/>
              </a:lnSpc>
            </a:pPr>
            <a:r>
              <a:rPr lang="en-US" sz="2400" dirty="0"/>
              <a:t>    is an </a:t>
            </a:r>
            <a:r>
              <a:rPr lang="en-US" sz="2400" u="sng" dirty="0"/>
              <a:t>estimate</a:t>
            </a:r>
            <a:r>
              <a:rPr lang="en-US" sz="2400" dirty="0"/>
              <a:t> of </a:t>
            </a:r>
            <a:r>
              <a:rPr lang="en-US" dirty="0">
                <a:sym typeface="Symbol" pitchFamily="18" charset="2"/>
              </a:rPr>
              <a:t></a:t>
            </a:r>
          </a:p>
          <a:p>
            <a:pPr>
              <a:lnSpc>
                <a:spcPct val="80000"/>
              </a:lnSpc>
            </a:pPr>
            <a:r>
              <a:rPr lang="en-US" dirty="0">
                <a:sym typeface="Symbol" pitchFamily="18" charset="2"/>
              </a:rPr>
              <a:t></a:t>
            </a:r>
            <a:r>
              <a:rPr lang="en-US" sz="2400" dirty="0"/>
              <a:t> = True Population Mean</a:t>
            </a:r>
          </a:p>
          <a:p>
            <a:pPr>
              <a:lnSpc>
                <a:spcPct val="80000"/>
              </a:lnSpc>
            </a:pPr>
            <a:endParaRPr lang="en-US" sz="2400" dirty="0"/>
          </a:p>
          <a:p>
            <a:pPr>
              <a:lnSpc>
                <a:spcPct val="80000"/>
              </a:lnSpc>
              <a:buFont typeface="Monotype Sorts" pitchFamily="2" charset="2"/>
              <a:buNone/>
            </a:pPr>
            <a:r>
              <a:rPr lang="en-US" sz="2400" u="sng" dirty="0">
                <a:solidFill>
                  <a:srgbClr val="A50021"/>
                </a:solidFill>
              </a:rPr>
              <a:t>Sample median:</a:t>
            </a:r>
            <a:endParaRPr lang="en-US" sz="2400" dirty="0">
              <a:solidFill>
                <a:srgbClr val="A50021"/>
              </a:solidFill>
            </a:endParaRPr>
          </a:p>
          <a:p>
            <a:pPr>
              <a:lnSpc>
                <a:spcPct val="80000"/>
              </a:lnSpc>
            </a:pPr>
            <a:r>
              <a:rPr lang="en-US" sz="2400" dirty="0"/>
              <a:t>50% less than, 50% greater than</a:t>
            </a:r>
          </a:p>
          <a:p>
            <a:pPr>
              <a:lnSpc>
                <a:spcPct val="80000"/>
              </a:lnSpc>
            </a:pPr>
            <a:r>
              <a:rPr lang="en-US" sz="2400" dirty="0"/>
              <a:t>Sample Median is an </a:t>
            </a:r>
            <a:r>
              <a:rPr lang="en-US" sz="2400" u="sng" dirty="0"/>
              <a:t>estimate</a:t>
            </a:r>
            <a:r>
              <a:rPr lang="en-US" sz="2400" dirty="0"/>
              <a:t> of the true population median</a:t>
            </a:r>
          </a:p>
          <a:p>
            <a:pPr>
              <a:lnSpc>
                <a:spcPct val="80000"/>
              </a:lnSpc>
              <a:buFont typeface="Monotype Sorts" pitchFamily="2" charset="2"/>
              <a:buNone/>
            </a:pPr>
            <a:r>
              <a:rPr lang="en-US" sz="2000" dirty="0"/>
              <a:t>	</a:t>
            </a:r>
          </a:p>
        </p:txBody>
      </p:sp>
      <p:graphicFrame>
        <p:nvGraphicFramePr>
          <p:cNvPr id="816226" name="Object 3170"/>
          <p:cNvGraphicFramePr>
            <a:graphicFrameLocks noGrp="1" noChangeAspect="1"/>
          </p:cNvGraphicFramePr>
          <p:nvPr>
            <p:ph sz="quarter" idx="4294967295"/>
          </p:nvPr>
        </p:nvGraphicFramePr>
        <p:xfrm>
          <a:off x="969963" y="1920875"/>
          <a:ext cx="3190875" cy="933450"/>
        </p:xfrm>
        <a:graphic>
          <a:graphicData uri="http://schemas.openxmlformats.org/presentationml/2006/ole">
            <mc:AlternateContent xmlns:mc="http://schemas.openxmlformats.org/markup-compatibility/2006">
              <mc:Choice xmlns:v="urn:schemas-microsoft-com:vml" Requires="v">
                <p:oleObj spid="_x0000_s816293" name="Equation" r:id="rId4" imgW="1345616" imgH="393529" progId="Equation.3">
                  <p:embed/>
                </p:oleObj>
              </mc:Choice>
              <mc:Fallback>
                <p:oleObj name="Equation" r:id="rId4" imgW="1345616" imgH="393529" progId="Equation.3">
                  <p:embed/>
                  <p:pic>
                    <p:nvPicPr>
                      <p:cNvPr id="0" name="Picture 323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963" y="1920875"/>
                        <a:ext cx="3190875"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3493" name="Rectangle 5"/>
          <p:cNvSpPr>
            <a:spLocks noChangeArrowheads="1"/>
          </p:cNvSpPr>
          <p:nvPr/>
        </p:nvSpPr>
        <p:spPr bwMode="auto">
          <a:xfrm>
            <a:off x="595313" y="1433513"/>
            <a:ext cx="180975" cy="454025"/>
          </a:xfrm>
          <a:prstGeom prst="rect">
            <a:avLst/>
          </a:prstGeom>
          <a:noFill/>
          <a:ln w="12700">
            <a:noFill/>
            <a:miter lim="800000"/>
            <a:headEnd/>
            <a:tailEnd/>
          </a:ln>
          <a:effectLst/>
        </p:spPr>
        <p:txBody>
          <a:bodyPr wrap="none" lIns="90488" tIns="44450" rIns="90488" bIns="44450">
            <a:spAutoFit/>
          </a:bodyPr>
          <a:lstStyle/>
          <a:p>
            <a:pPr algn="l"/>
            <a:endParaRPr kumimoji="0" lang="en-US" sz="2400" b="1">
              <a:latin typeface="Times New Roman" pitchFamily="18" charset="0"/>
            </a:endParaRPr>
          </a:p>
        </p:txBody>
      </p:sp>
      <p:graphicFrame>
        <p:nvGraphicFramePr>
          <p:cNvPr id="816228" name="Object 3172"/>
          <p:cNvGraphicFramePr>
            <a:graphicFrameLocks noGrp="1" noChangeAspect="1"/>
          </p:cNvGraphicFramePr>
          <p:nvPr>
            <p:ph sz="quarter" idx="4294967295"/>
          </p:nvPr>
        </p:nvGraphicFramePr>
        <p:xfrm>
          <a:off x="923925" y="2986088"/>
          <a:ext cx="374650" cy="442912"/>
        </p:xfrm>
        <a:graphic>
          <a:graphicData uri="http://schemas.openxmlformats.org/presentationml/2006/ole">
            <mc:AlternateContent xmlns:mc="http://schemas.openxmlformats.org/markup-compatibility/2006">
              <mc:Choice xmlns:v="urn:schemas-microsoft-com:vml" Requires="v">
                <p:oleObj spid="_x0000_s816294" name="Equation" r:id="rId6" imgW="139579" imgH="164957" progId="Equation.3">
                  <p:embed/>
                </p:oleObj>
              </mc:Choice>
              <mc:Fallback>
                <p:oleObj name="Equation" r:id="rId6" imgW="139579" imgH="164957" progId="Equation.3">
                  <p:embed/>
                  <p:pic>
                    <p:nvPicPr>
                      <p:cNvPr id="0" name="Picture 323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925" y="2986088"/>
                        <a:ext cx="3746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6230" name="Text Box 3174"/>
          <p:cNvSpPr txBox="1">
            <a:spLocks noChangeArrowheads="1"/>
          </p:cNvSpPr>
          <p:nvPr/>
        </p:nvSpPr>
        <p:spPr bwMode="auto">
          <a:xfrm>
            <a:off x="4959350" y="1789113"/>
            <a:ext cx="3613150" cy="1079500"/>
          </a:xfrm>
          <a:prstGeom prst="rect">
            <a:avLst/>
          </a:prstGeom>
          <a:solidFill>
            <a:schemeClr val="accent2"/>
          </a:solidFill>
          <a:ln w="9525" algn="ctr">
            <a:solidFill>
              <a:schemeClr val="tx1"/>
            </a:solidFill>
            <a:miter lim="800000"/>
            <a:headEnd/>
            <a:tailEnd/>
          </a:ln>
          <a:effectLst/>
        </p:spPr>
        <p:txBody>
          <a:bodyPr anchor="ctr" anchorCtr="1">
            <a:spAutoFit/>
          </a:bodyPr>
          <a:lstStyle/>
          <a:p>
            <a:r>
              <a:rPr lang="en-US" sz="1600" dirty="0"/>
              <a:t>Underlying Assumption: Each observation is a </a:t>
            </a:r>
            <a:r>
              <a:rPr lang="en-US" sz="1600" u="sng" dirty="0"/>
              <a:t>random (unbiased)</a:t>
            </a:r>
            <a:r>
              <a:rPr lang="en-US" sz="1600" dirty="0"/>
              <a:t> and </a:t>
            </a:r>
            <a:r>
              <a:rPr lang="en-US" sz="1600" u="sng" dirty="0"/>
              <a:t>independent</a:t>
            </a:r>
            <a:r>
              <a:rPr lang="en-US" sz="1600" dirty="0"/>
              <a:t> representation of the population.</a:t>
            </a:r>
          </a:p>
        </p:txBody>
      </p:sp>
      <p:sp>
        <p:nvSpPr>
          <p:cNvPr id="816231" name="Text Box 3175"/>
          <p:cNvSpPr txBox="1">
            <a:spLocks noChangeArrowheads="1"/>
          </p:cNvSpPr>
          <p:nvPr/>
        </p:nvSpPr>
        <p:spPr bwMode="auto">
          <a:xfrm>
            <a:off x="4924425" y="3125788"/>
            <a:ext cx="3648075" cy="1323975"/>
          </a:xfrm>
          <a:prstGeom prst="rect">
            <a:avLst/>
          </a:prstGeom>
          <a:solidFill>
            <a:srgbClr val="FFCC99"/>
          </a:solidFill>
          <a:ln w="9525" algn="ctr">
            <a:solidFill>
              <a:schemeClr val="tx1"/>
            </a:solidFill>
            <a:miter lim="800000"/>
            <a:headEnd/>
            <a:tailEnd/>
          </a:ln>
          <a:effectLst/>
        </p:spPr>
        <p:txBody>
          <a:bodyPr anchor="b">
            <a:spAutoFit/>
          </a:bodyPr>
          <a:lstStyle/>
          <a:p>
            <a:r>
              <a:rPr lang="en-US" sz="1600" b="1" dirty="0"/>
              <a:t>Caution:</a:t>
            </a:r>
          </a:p>
          <a:p>
            <a:r>
              <a:rPr lang="en-US" sz="1600" dirty="0"/>
              <a:t>Environmental data are rarely collected randomly.  Also, often data collected near areas of interest exhibit correlation, i.e. not independent.</a:t>
            </a:r>
          </a:p>
        </p:txBody>
      </p:sp>
      <p:sp>
        <p:nvSpPr>
          <p:cNvPr id="11" name="Slide Number Placeholder 10"/>
          <p:cNvSpPr>
            <a:spLocks noGrp="1"/>
          </p:cNvSpPr>
          <p:nvPr>
            <p:ph type="sldNum" sz="quarter" idx="10"/>
          </p:nvPr>
        </p:nvSpPr>
        <p:spPr/>
        <p:txBody>
          <a:bodyPr/>
          <a:lstStyle/>
          <a:p>
            <a:fld id="{3B25CBD3-95DC-4B14-8238-E9EF21F9B3CF}" type="slidenum">
              <a:rPr lang="en-US" smtClean="0"/>
              <a:pPr/>
              <a:t>15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6230"/>
                                        </p:tgtEl>
                                        <p:attrNameLst>
                                          <p:attrName>style.visibility</p:attrName>
                                        </p:attrNameLst>
                                      </p:cBhvr>
                                      <p:to>
                                        <p:strVal val="visible"/>
                                      </p:to>
                                    </p:set>
                                    <p:animEffect transition="in" filter="blinds(horizontal)">
                                      <p:cBhvr>
                                        <p:cTn id="7" dur="500"/>
                                        <p:tgtEl>
                                          <p:spTgt spid="8162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6231"/>
                                        </p:tgtEl>
                                        <p:attrNameLst>
                                          <p:attrName>style.visibility</p:attrName>
                                        </p:attrNameLst>
                                      </p:cBhvr>
                                      <p:to>
                                        <p:strVal val="visible"/>
                                      </p:to>
                                    </p:set>
                                    <p:animEffect transition="in" filter="blinds(horizontal)">
                                      <p:cBhvr>
                                        <p:cTn id="12" dur="500"/>
                                        <p:tgtEl>
                                          <p:spTgt spid="816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230" grpId="0" animBg="1"/>
      <p:bldP spid="8162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8" name="Text Box 2052"/>
          <p:cNvSpPr txBox="1">
            <a:spLocks noGrp="1" noChangeArrowheads="1"/>
          </p:cNvSpPr>
          <p:nvPr>
            <p:ph type="title"/>
          </p:nvPr>
        </p:nvSpPr>
        <p:spPr>
          <a:noFill/>
          <a:ln/>
        </p:spPr>
        <p:txBody>
          <a:bodyPr/>
          <a:lstStyle/>
          <a:p>
            <a:pPr eaLnBrk="1" hangingPunct="1">
              <a:lnSpc>
                <a:spcPct val="100000"/>
              </a:lnSpc>
            </a:pPr>
            <a:r>
              <a:rPr kumimoji="0" lang="en-US" dirty="0">
                <a:solidFill>
                  <a:schemeClr val="folHlink"/>
                </a:solidFill>
              </a:rPr>
              <a:t>Estimates of </a:t>
            </a:r>
            <a:r>
              <a:rPr kumimoji="0" lang="en-US" dirty="0" smtClean="0">
                <a:solidFill>
                  <a:schemeClr val="folHlink"/>
                </a:solidFill>
              </a:rPr>
              <a:t>Sample Variability</a:t>
            </a:r>
            <a:endParaRPr kumimoji="0" lang="en-US" dirty="0">
              <a:solidFill>
                <a:schemeClr val="folHlink"/>
              </a:solidFill>
            </a:endParaRPr>
          </a:p>
        </p:txBody>
      </p:sp>
      <p:sp>
        <p:nvSpPr>
          <p:cNvPr id="927749" name="Rectangle 2053"/>
          <p:cNvSpPr>
            <a:spLocks noGrp="1" noChangeArrowheads="1"/>
          </p:cNvSpPr>
          <p:nvPr>
            <p:ph type="body" idx="1"/>
          </p:nvPr>
        </p:nvSpPr>
        <p:spPr>
          <a:noFill/>
          <a:ln/>
        </p:spPr>
        <p:txBody>
          <a:bodyPr/>
          <a:lstStyle/>
          <a:p>
            <a:pPr>
              <a:buFont typeface="Monotype Sorts" pitchFamily="2" charset="2"/>
              <a:buNone/>
            </a:pPr>
            <a:r>
              <a:rPr lang="en-US" u="sng" dirty="0">
                <a:solidFill>
                  <a:srgbClr val="A50021"/>
                </a:solidFill>
              </a:rPr>
              <a:t>Sample Standard Deviation</a:t>
            </a:r>
            <a:r>
              <a:rPr lang="en-US" dirty="0"/>
              <a:t>:</a:t>
            </a:r>
            <a:r>
              <a:rPr lang="en-US" b="1" dirty="0"/>
              <a:t>   </a:t>
            </a:r>
          </a:p>
          <a:p>
            <a:endParaRPr lang="en-US" dirty="0"/>
          </a:p>
          <a:p>
            <a:endParaRPr lang="en-US" dirty="0"/>
          </a:p>
          <a:p>
            <a:r>
              <a:rPr lang="en-US" sz="2400" i="1" dirty="0">
                <a:sym typeface="Symbol" pitchFamily="18" charset="2"/>
              </a:rPr>
              <a:t>s</a:t>
            </a:r>
            <a:r>
              <a:rPr lang="en-US" sz="2400" dirty="0">
                <a:sym typeface="Symbol" pitchFamily="18" charset="2"/>
              </a:rPr>
              <a:t> is an estimate of </a:t>
            </a:r>
          </a:p>
          <a:p>
            <a:r>
              <a:rPr lang="en-US" sz="2400" dirty="0">
                <a:sym typeface="Symbol" pitchFamily="18" charset="2"/>
              </a:rPr>
              <a:t>  = Standard Deviation of Population</a:t>
            </a:r>
          </a:p>
          <a:p>
            <a:endParaRPr lang="en-US" u="sng" dirty="0"/>
          </a:p>
          <a:p>
            <a:r>
              <a:rPr lang="en-US" u="sng" dirty="0"/>
              <a:t>Coefficient of variation</a:t>
            </a:r>
            <a:r>
              <a:rPr lang="en-US" dirty="0"/>
              <a:t>:  </a:t>
            </a:r>
          </a:p>
          <a:p>
            <a:pPr>
              <a:buFont typeface="Monotype Sorts" pitchFamily="2" charset="2"/>
              <a:buNone/>
            </a:pPr>
            <a:r>
              <a:rPr lang="en-US" dirty="0"/>
              <a:t>       </a:t>
            </a:r>
          </a:p>
        </p:txBody>
      </p:sp>
      <p:graphicFrame>
        <p:nvGraphicFramePr>
          <p:cNvPr id="653338" name="Object 1050"/>
          <p:cNvGraphicFramePr>
            <a:graphicFrameLocks noGrp="1" noChangeAspect="1"/>
          </p:cNvGraphicFramePr>
          <p:nvPr>
            <p:ph sz="half" idx="4294967295"/>
          </p:nvPr>
        </p:nvGraphicFramePr>
        <p:xfrm>
          <a:off x="935038" y="2178050"/>
          <a:ext cx="3857625" cy="873125"/>
        </p:xfrm>
        <a:graphic>
          <a:graphicData uri="http://schemas.openxmlformats.org/presentationml/2006/ole">
            <mc:AlternateContent xmlns:mc="http://schemas.openxmlformats.org/markup-compatibility/2006">
              <mc:Choice xmlns:v="urn:schemas-microsoft-com:vml" Requires="v">
                <p:oleObj spid="_x0000_s653405" name="Equation" r:id="rId4" imgW="2019300" imgH="457200" progId="Equation.3">
                  <p:embed/>
                </p:oleObj>
              </mc:Choice>
              <mc:Fallback>
                <p:oleObj name="Equation" r:id="rId4" imgW="2019300" imgH="457200" progId="Equation.3">
                  <p:embed/>
                  <p:pic>
                    <p:nvPicPr>
                      <p:cNvPr id="0" name="Picture 111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038" y="2178050"/>
                        <a:ext cx="38576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3340" name="Object 1052"/>
          <p:cNvGraphicFramePr>
            <a:graphicFrameLocks noGrp="1" noChangeAspect="1"/>
          </p:cNvGraphicFramePr>
          <p:nvPr>
            <p:ph sz="half" idx="4294967295"/>
          </p:nvPr>
        </p:nvGraphicFramePr>
        <p:xfrm>
          <a:off x="941388" y="5146675"/>
          <a:ext cx="1404937" cy="396875"/>
        </p:xfrm>
        <a:graphic>
          <a:graphicData uri="http://schemas.openxmlformats.org/presentationml/2006/ole">
            <mc:AlternateContent xmlns:mc="http://schemas.openxmlformats.org/markup-compatibility/2006">
              <mc:Choice xmlns:v="urn:schemas-microsoft-com:vml" Requires="v">
                <p:oleObj spid="_x0000_s653406" name="Equation" r:id="rId6" imgW="723586" imgH="203112" progId="Equation.3">
                  <p:embed/>
                </p:oleObj>
              </mc:Choice>
              <mc:Fallback>
                <p:oleObj name="Equation" r:id="rId6" imgW="723586" imgH="203112" progId="Equation.3">
                  <p:embed/>
                  <p:pic>
                    <p:nvPicPr>
                      <p:cNvPr id="0" name="Picture 111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388" y="5146675"/>
                        <a:ext cx="1404937"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0"/>
          </p:nvPr>
        </p:nvSpPr>
        <p:spPr/>
        <p:txBody>
          <a:bodyPr/>
          <a:lstStyle/>
          <a:p>
            <a:fld id="{3B25CBD3-95DC-4B14-8238-E9EF21F9B3CF}" type="slidenum">
              <a:rPr lang="en-US" smtClean="0"/>
              <a:pPr/>
              <a:t>16</a:t>
            </a:fld>
            <a:endParaRPr lang="en-US"/>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p:txBody>
          <a:bodyPr/>
          <a:lstStyle/>
          <a:p>
            <a:r>
              <a:rPr lang="en-US" dirty="0" smtClean="0"/>
              <a:t>Accuracy of Estimate:</a:t>
            </a:r>
            <a:br>
              <a:rPr lang="en-US" dirty="0" smtClean="0"/>
            </a:br>
            <a:r>
              <a:rPr lang="en-US" dirty="0" smtClean="0"/>
              <a:t>Standard </a:t>
            </a:r>
            <a:r>
              <a:rPr lang="en-US" dirty="0"/>
              <a:t>Error of the Mean</a:t>
            </a:r>
          </a:p>
        </p:txBody>
      </p:sp>
      <p:sp>
        <p:nvSpPr>
          <p:cNvPr id="1129475" name="Rectangle 3"/>
          <p:cNvSpPr>
            <a:spLocks noGrp="1" noChangeArrowheads="1"/>
          </p:cNvSpPr>
          <p:nvPr>
            <p:ph type="body" sz="half" idx="1"/>
          </p:nvPr>
        </p:nvSpPr>
        <p:spPr/>
        <p:txBody>
          <a:bodyPr/>
          <a:lstStyle/>
          <a:p>
            <a:r>
              <a:rPr lang="en-US" sz="2400"/>
              <a:t>Data Variability: Sample Standard Deviation</a:t>
            </a:r>
          </a:p>
          <a:p>
            <a:pPr lvl="1"/>
            <a:endParaRPr lang="en-US" sz="2400"/>
          </a:p>
          <a:p>
            <a:pPr lvl="1"/>
            <a:endParaRPr lang="en-US" sz="2400"/>
          </a:p>
          <a:p>
            <a:pPr lvl="1"/>
            <a:endParaRPr lang="en-US" sz="2400"/>
          </a:p>
          <a:p>
            <a:pPr lvl="1"/>
            <a:endParaRPr lang="en-US" sz="2400"/>
          </a:p>
          <a:p>
            <a:r>
              <a:rPr lang="en-US" sz="2400"/>
              <a:t>Standard Error of Mean</a:t>
            </a:r>
          </a:p>
          <a:p>
            <a:pPr>
              <a:buFont typeface="Monotype Sorts" pitchFamily="2" charset="2"/>
              <a:buNone/>
            </a:pPr>
            <a:r>
              <a:rPr lang="en-US" sz="2400"/>
              <a:t> </a:t>
            </a:r>
          </a:p>
          <a:p>
            <a:pPr>
              <a:buFont typeface="Monotype Sorts" pitchFamily="2" charset="2"/>
              <a:buNone/>
            </a:pPr>
            <a:r>
              <a:rPr lang="en-US" sz="2400"/>
              <a:t> </a:t>
            </a:r>
          </a:p>
        </p:txBody>
      </p:sp>
      <p:graphicFrame>
        <p:nvGraphicFramePr>
          <p:cNvPr id="1129476" name="Object 4"/>
          <p:cNvGraphicFramePr>
            <a:graphicFrameLocks noGrp="1" noChangeAspect="1"/>
          </p:cNvGraphicFramePr>
          <p:nvPr>
            <p:ph sz="quarter" idx="2"/>
          </p:nvPr>
        </p:nvGraphicFramePr>
        <p:xfrm>
          <a:off x="5191125" y="2143125"/>
          <a:ext cx="3668713" cy="2998788"/>
        </p:xfrm>
        <a:graphic>
          <a:graphicData uri="http://schemas.openxmlformats.org/presentationml/2006/ole">
            <mc:AlternateContent xmlns:mc="http://schemas.openxmlformats.org/markup-compatibility/2006">
              <mc:Choice xmlns:v="urn:schemas-microsoft-com:vml" Requires="v">
                <p:oleObj spid="_x0000_s1956965" name="Picture" r:id="rId4" imgW="4492800" imgH="3665880" progId="">
                  <p:embed/>
                </p:oleObj>
              </mc:Choice>
              <mc:Fallback>
                <p:oleObj name="Picture" r:id="rId4" imgW="4492800" imgH="3665880" progId="">
                  <p:embed/>
                  <p:pic>
                    <p:nvPicPr>
                      <p:cNvPr id="0" name="Picture 9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125" y="2143125"/>
                        <a:ext cx="3668713"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9477" name="Object 5"/>
          <p:cNvGraphicFramePr>
            <a:graphicFrameLocks noGrp="1" noChangeAspect="1"/>
          </p:cNvGraphicFramePr>
          <p:nvPr>
            <p:ph sz="quarter" idx="3"/>
          </p:nvPr>
        </p:nvGraphicFramePr>
        <p:xfrm>
          <a:off x="1471613" y="2481263"/>
          <a:ext cx="2724150" cy="1376362"/>
        </p:xfrm>
        <a:graphic>
          <a:graphicData uri="http://schemas.openxmlformats.org/presentationml/2006/ole">
            <mc:AlternateContent xmlns:mc="http://schemas.openxmlformats.org/markup-compatibility/2006">
              <mc:Choice xmlns:v="urn:schemas-microsoft-com:vml" Requires="v">
                <p:oleObj spid="_x0000_s1956966" name="Equation" r:id="rId6" imgW="2413000" imgH="1219200" progId="Equation.3">
                  <p:embed/>
                </p:oleObj>
              </mc:Choice>
              <mc:Fallback>
                <p:oleObj name="Equation" r:id="rId6" imgW="2413000" imgH="1219200" progId="Equation.3">
                  <p:embed/>
                  <p:pic>
                    <p:nvPicPr>
                      <p:cNvPr id="0" name="Picture 9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1613" y="2481263"/>
                        <a:ext cx="2724150" cy="1376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478" name="Object 6"/>
          <p:cNvGraphicFramePr>
            <a:graphicFrameLocks noChangeAspect="1"/>
          </p:cNvGraphicFramePr>
          <p:nvPr/>
        </p:nvGraphicFramePr>
        <p:xfrm>
          <a:off x="1397000" y="4664075"/>
          <a:ext cx="1106488" cy="1449388"/>
        </p:xfrm>
        <a:graphic>
          <a:graphicData uri="http://schemas.openxmlformats.org/presentationml/2006/ole">
            <mc:AlternateContent xmlns:mc="http://schemas.openxmlformats.org/markup-compatibility/2006">
              <mc:Choice xmlns:v="urn:schemas-microsoft-com:vml" Requires="v">
                <p:oleObj spid="_x0000_s1956967" name="Equation" r:id="rId8" imgW="863225" imgH="1129810" progId="Equation.3">
                  <p:embed/>
                </p:oleObj>
              </mc:Choice>
              <mc:Fallback>
                <p:oleObj name="Equation" r:id="rId8" imgW="863225" imgH="1129810" progId="Equation.3">
                  <p:embed/>
                  <p:pic>
                    <p:nvPicPr>
                      <p:cNvPr id="0"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7000" y="4664075"/>
                        <a:ext cx="1106488" cy="1449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479" name="Text Box 7"/>
          <p:cNvSpPr txBox="1">
            <a:spLocks noChangeArrowheads="1"/>
          </p:cNvSpPr>
          <p:nvPr/>
        </p:nvSpPr>
        <p:spPr bwMode="auto">
          <a:xfrm>
            <a:off x="3230563" y="5815013"/>
            <a:ext cx="5503862" cy="777875"/>
          </a:xfrm>
          <a:prstGeom prst="rect">
            <a:avLst/>
          </a:prstGeom>
          <a:noFill/>
          <a:ln w="76200" cmpd="tri">
            <a:solidFill>
              <a:schemeClr val="tx1"/>
            </a:solidFill>
            <a:miter lim="800000"/>
            <a:headEnd type="none" w="sm" len="sm"/>
            <a:tailEnd type="none" w="sm" len="sm"/>
          </a:ln>
          <a:effectLst/>
        </p:spPr>
        <p:txBody>
          <a:bodyPr wrap="none">
            <a:spAutoFit/>
          </a:bodyPr>
          <a:lstStyle/>
          <a:p>
            <a:pPr algn="l"/>
            <a:r>
              <a:rPr lang="en-US" sz="2000"/>
              <a:t>Excel</a:t>
            </a:r>
          </a:p>
          <a:p>
            <a:pPr algn="l"/>
            <a:r>
              <a:rPr lang="en-US" sz="2000"/>
              <a:t>=STDEV(cell array)/SQRT(COUNT(cell array))</a:t>
            </a:r>
          </a:p>
        </p:txBody>
      </p:sp>
      <p:sp>
        <p:nvSpPr>
          <p:cNvPr id="1129480" name="Text Box 8"/>
          <p:cNvSpPr txBox="1">
            <a:spLocks noChangeArrowheads="1"/>
          </p:cNvSpPr>
          <p:nvPr/>
        </p:nvSpPr>
        <p:spPr bwMode="auto">
          <a:xfrm>
            <a:off x="3230563" y="4872038"/>
            <a:ext cx="2455862" cy="777875"/>
          </a:xfrm>
          <a:prstGeom prst="rect">
            <a:avLst/>
          </a:prstGeom>
          <a:noFill/>
          <a:ln w="76200" cmpd="tri">
            <a:solidFill>
              <a:schemeClr val="tx1"/>
            </a:solidFill>
            <a:miter lim="800000"/>
            <a:headEnd type="none" w="sm" len="sm"/>
            <a:tailEnd type="none" w="sm" len="sm"/>
          </a:ln>
          <a:effectLst/>
        </p:spPr>
        <p:txBody>
          <a:bodyPr wrap="none">
            <a:spAutoFit/>
          </a:bodyPr>
          <a:lstStyle/>
          <a:p>
            <a:pPr algn="l"/>
            <a:r>
              <a:rPr lang="en-US" sz="2000"/>
              <a:t>Excel</a:t>
            </a:r>
          </a:p>
          <a:p>
            <a:pPr algn="l"/>
            <a:r>
              <a:rPr lang="en-US" sz="2000"/>
              <a:t>=STDEV(cell array)</a:t>
            </a:r>
          </a:p>
        </p:txBody>
      </p:sp>
      <p:sp>
        <p:nvSpPr>
          <p:cNvPr id="11" name="Slide Number Placeholder 10"/>
          <p:cNvSpPr>
            <a:spLocks noGrp="1"/>
          </p:cNvSpPr>
          <p:nvPr>
            <p:ph type="sldNum" sz="quarter" idx="10"/>
          </p:nvPr>
        </p:nvSpPr>
        <p:spPr/>
        <p:txBody>
          <a:bodyPr/>
          <a:lstStyle/>
          <a:p>
            <a:fld id="{455E7E8A-7190-46B5-AA80-BFA7E730EAD7}" type="slidenum">
              <a:rPr lang="en-US" smtClean="0"/>
              <a:pPr/>
              <a:t>17</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9480"/>
                                        </p:tgtEl>
                                        <p:attrNameLst>
                                          <p:attrName>style.visibility</p:attrName>
                                        </p:attrNameLst>
                                      </p:cBhvr>
                                      <p:to>
                                        <p:strVal val="visible"/>
                                      </p:to>
                                    </p:set>
                                    <p:animEffect transition="in" filter="blinds(horizontal)">
                                      <p:cBhvr>
                                        <p:cTn id="7" dur="500"/>
                                        <p:tgtEl>
                                          <p:spTgt spid="11294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9479"/>
                                        </p:tgtEl>
                                        <p:attrNameLst>
                                          <p:attrName>style.visibility</p:attrName>
                                        </p:attrNameLst>
                                      </p:cBhvr>
                                      <p:to>
                                        <p:strVal val="visible"/>
                                      </p:to>
                                    </p:set>
                                    <p:animEffect transition="in" filter="blinds(horizontal)">
                                      <p:cBhvr>
                                        <p:cTn id="10" dur="500"/>
                                        <p:tgtEl>
                                          <p:spTgt spid="1129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9" grpId="0" animBg="1"/>
      <p:bldP spid="11294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9" name="Rectangle 3081"/>
          <p:cNvSpPr>
            <a:spLocks noGrp="1" noChangeArrowheads="1"/>
          </p:cNvSpPr>
          <p:nvPr>
            <p:ph type="title"/>
          </p:nvPr>
        </p:nvSpPr>
        <p:spPr/>
        <p:txBody>
          <a:bodyPr/>
          <a:lstStyle/>
          <a:p>
            <a:r>
              <a:rPr lang="en-US"/>
              <a:t>Confidence Interval (CI)</a:t>
            </a:r>
          </a:p>
        </p:txBody>
      </p:sp>
      <p:sp>
        <p:nvSpPr>
          <p:cNvPr id="931850" name="Rectangle 3082"/>
          <p:cNvSpPr>
            <a:spLocks noGrp="1" noChangeArrowheads="1"/>
          </p:cNvSpPr>
          <p:nvPr>
            <p:ph type="body" idx="1"/>
          </p:nvPr>
        </p:nvSpPr>
        <p:spPr/>
        <p:txBody>
          <a:bodyPr/>
          <a:lstStyle/>
          <a:p>
            <a:pPr>
              <a:lnSpc>
                <a:spcPct val="90000"/>
              </a:lnSpc>
            </a:pPr>
            <a:r>
              <a:rPr lang="en-US" dirty="0"/>
              <a:t>Confidence Interval is a range, about an “estimate”, which </a:t>
            </a:r>
            <a:r>
              <a:rPr lang="en-US" dirty="0" smtClean="0"/>
              <a:t>if repeated, has </a:t>
            </a:r>
            <a:r>
              <a:rPr lang="en-US" dirty="0"/>
              <a:t>a specified probability of containing the true population value. </a:t>
            </a:r>
          </a:p>
          <a:p>
            <a:pPr lvl="3">
              <a:lnSpc>
                <a:spcPct val="90000"/>
              </a:lnSpc>
            </a:pPr>
            <a:r>
              <a:rPr lang="en-US" dirty="0" smtClean="0"/>
              <a:t>Confidence Interval is often used as a measure of the reliability of the estimate</a:t>
            </a:r>
          </a:p>
          <a:p>
            <a:pPr lvl="3">
              <a:lnSpc>
                <a:spcPct val="90000"/>
              </a:lnSpc>
            </a:pPr>
            <a:r>
              <a:rPr lang="en-US" dirty="0" smtClean="0"/>
              <a:t>For </a:t>
            </a:r>
            <a:r>
              <a:rPr lang="en-US" dirty="0"/>
              <a:t>example, 95% confidence interval of the </a:t>
            </a:r>
            <a:r>
              <a:rPr lang="en-US" dirty="0" smtClean="0"/>
              <a:t>sample mean </a:t>
            </a:r>
            <a:r>
              <a:rPr lang="en-US" dirty="0"/>
              <a:t>is a range of values </a:t>
            </a:r>
            <a:r>
              <a:rPr lang="en-US" dirty="0" smtClean="0"/>
              <a:t>which if repeated has a </a:t>
            </a:r>
            <a:r>
              <a:rPr lang="en-US" dirty="0"/>
              <a:t>95% </a:t>
            </a:r>
            <a:r>
              <a:rPr lang="en-US" dirty="0" smtClean="0"/>
              <a:t>probability of containing the </a:t>
            </a:r>
            <a:r>
              <a:rPr lang="en-US" dirty="0"/>
              <a:t>true mean.</a:t>
            </a:r>
          </a:p>
          <a:p>
            <a:pPr>
              <a:lnSpc>
                <a:spcPct val="90000"/>
              </a:lnSpc>
            </a:pPr>
            <a:r>
              <a:rPr lang="en-US" dirty="0" smtClean="0"/>
              <a:t>Significance </a:t>
            </a:r>
            <a:r>
              <a:rPr lang="en-US" dirty="0"/>
              <a:t>(</a:t>
            </a:r>
            <a:r>
              <a:rPr lang="el-GR" i="1" dirty="0">
                <a:cs typeface="Arial" pitchFamily="34" charset="0"/>
              </a:rPr>
              <a:t>α</a:t>
            </a:r>
            <a:r>
              <a:rPr lang="en-US" i="1" dirty="0">
                <a:cs typeface="Arial" pitchFamily="34" charset="0"/>
              </a:rPr>
              <a:t>)</a:t>
            </a:r>
            <a:r>
              <a:rPr lang="en-US" dirty="0">
                <a:cs typeface="Arial" pitchFamily="34" charset="0"/>
              </a:rPr>
              <a:t> = 1 - confidence</a:t>
            </a:r>
          </a:p>
          <a:p>
            <a:pPr lvl="3">
              <a:lnSpc>
                <a:spcPct val="90000"/>
              </a:lnSpc>
            </a:pPr>
            <a:r>
              <a:rPr lang="en-US" dirty="0"/>
              <a:t>For example, a 95% confidence corresponds to a 5% significance</a:t>
            </a:r>
          </a:p>
        </p:txBody>
      </p:sp>
      <p:sp>
        <p:nvSpPr>
          <p:cNvPr id="6" name="Slide Number Placeholder 5"/>
          <p:cNvSpPr>
            <a:spLocks noGrp="1"/>
          </p:cNvSpPr>
          <p:nvPr>
            <p:ph type="sldNum" sz="quarter" idx="10"/>
          </p:nvPr>
        </p:nvSpPr>
        <p:spPr/>
        <p:txBody>
          <a:bodyPr/>
          <a:lstStyle/>
          <a:p>
            <a:fld id="{3B25CBD3-95DC-4B14-8238-E9EF21F9B3CF}" type="slidenum">
              <a:rPr lang="en-US" smtClean="0"/>
              <a:pPr/>
              <a:t>18</a:t>
            </a:fld>
            <a:endParaRPr lang="en-US"/>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219587" name="Rectangle 3"/>
          <p:cNvSpPr>
            <a:spLocks noGrp="1" noChangeArrowheads="1"/>
          </p:cNvSpPr>
          <p:nvPr>
            <p:ph type="title"/>
          </p:nvPr>
        </p:nvSpPr>
        <p:spPr>
          <a:noFill/>
          <a:ln/>
        </p:spPr>
        <p:txBody>
          <a:bodyPr lIns="90488" tIns="44450" rIns="90488" bIns="44450"/>
          <a:lstStyle/>
          <a:p>
            <a:r>
              <a:rPr lang="en-US"/>
              <a:t>UCL of the Mean </a:t>
            </a:r>
            <a:br>
              <a:rPr lang="en-US"/>
            </a:br>
            <a:r>
              <a:rPr lang="en-US"/>
              <a:t>Based on Central Limit Theory</a:t>
            </a:r>
          </a:p>
        </p:txBody>
      </p:sp>
      <p:sp>
        <p:nvSpPr>
          <p:cNvPr id="1219588" name="Rectangle 4"/>
          <p:cNvSpPr>
            <a:spLocks noGrp="1" noChangeArrowheads="1"/>
          </p:cNvSpPr>
          <p:nvPr>
            <p:ph type="body" sz="half" idx="1"/>
          </p:nvPr>
        </p:nvSpPr>
        <p:spPr>
          <a:xfrm>
            <a:off x="407988" y="1693863"/>
            <a:ext cx="8229600" cy="4114800"/>
          </a:xfrm>
          <a:noFill/>
          <a:ln/>
        </p:spPr>
        <p:txBody>
          <a:bodyPr lIns="90488" tIns="44450" rIns="90488" bIns="44450"/>
          <a:lstStyle/>
          <a:p>
            <a:r>
              <a:rPr lang="en-US" sz="2400" u="sng" dirty="0">
                <a:solidFill>
                  <a:srgbClr val="990000"/>
                </a:solidFill>
              </a:rPr>
              <a:t>Central Limit Theory</a:t>
            </a:r>
            <a:r>
              <a:rPr lang="en-US" sz="2400" dirty="0"/>
              <a:t>: any sum of random variables tends to normality regardless of the distribution of its constituent random variables.</a:t>
            </a:r>
          </a:p>
          <a:p>
            <a:pPr lvl="2"/>
            <a:endParaRPr lang="en-US" sz="2200" dirty="0"/>
          </a:p>
          <a:p>
            <a:r>
              <a:rPr lang="en-US" sz="2400" dirty="0"/>
              <a:t>The sample mean of a large sample set (say n&gt;30) with low variability (say CV&lt;1) can be assumed to be normally distributed </a:t>
            </a:r>
            <a:r>
              <a:rPr lang="en-US" sz="2400" u="sng" dirty="0"/>
              <a:t>regardless</a:t>
            </a:r>
            <a:r>
              <a:rPr lang="en-US" sz="2400" dirty="0"/>
              <a:t> of the distribution of sample values. Under this condition:</a:t>
            </a:r>
          </a:p>
          <a:p>
            <a:endParaRPr kumimoji="0" lang="en-US" sz="2400" dirty="0"/>
          </a:p>
          <a:p>
            <a:pPr>
              <a:buFont typeface="Monotype Sorts" pitchFamily="2" charset="2"/>
              <a:buNone/>
            </a:pPr>
            <a:endParaRPr kumimoji="0" lang="en-US" sz="2400" dirty="0"/>
          </a:p>
        </p:txBody>
      </p:sp>
      <p:graphicFrame>
        <p:nvGraphicFramePr>
          <p:cNvPr id="1219589" name="Object 5">
            <a:hlinkClick r:id="" action="ppaction://ole?verb=0"/>
          </p:cNvPr>
          <p:cNvGraphicFramePr>
            <a:graphicFrameLocks/>
          </p:cNvGraphicFramePr>
          <p:nvPr/>
        </p:nvGraphicFramePr>
        <p:xfrm>
          <a:off x="2327275" y="4954588"/>
          <a:ext cx="3865563" cy="809625"/>
        </p:xfrm>
        <a:graphic>
          <a:graphicData uri="http://schemas.openxmlformats.org/presentationml/2006/ole">
            <mc:AlternateContent xmlns:mc="http://schemas.openxmlformats.org/markup-compatibility/2006">
              <mc:Choice xmlns:v="urn:schemas-microsoft-com:vml" Requires="v">
                <p:oleObj spid="_x0000_s1955875" name="Equation" r:id="rId4" imgW="1739900" imgH="419100" progId="Equation.3">
                  <p:embed/>
                </p:oleObj>
              </mc:Choice>
              <mc:Fallback>
                <p:oleObj name="Equation" r:id="rId4" imgW="1739900" imgH="419100" progId="Equation.3">
                  <p:embed/>
                  <p:pic>
                    <p:nvPicPr>
                      <p:cNvPr id="0" name="Picture 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275" y="4954588"/>
                        <a:ext cx="386556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9590" name="Text Box 6"/>
          <p:cNvSpPr txBox="1">
            <a:spLocks noChangeArrowheads="1"/>
          </p:cNvSpPr>
          <p:nvPr/>
        </p:nvSpPr>
        <p:spPr bwMode="auto">
          <a:xfrm>
            <a:off x="3197225" y="6038850"/>
            <a:ext cx="5729288" cy="274638"/>
          </a:xfrm>
          <a:prstGeom prst="rect">
            <a:avLst/>
          </a:prstGeom>
          <a:noFill/>
          <a:ln w="12700">
            <a:noFill/>
            <a:miter lim="800000"/>
            <a:headEnd type="none" w="sm" len="sm"/>
            <a:tailEnd type="none" w="sm" len="sm"/>
          </a:ln>
          <a:effectLst/>
        </p:spPr>
        <p:txBody>
          <a:bodyPr>
            <a:spAutoFit/>
          </a:bodyPr>
          <a:lstStyle/>
          <a:p>
            <a:pPr lvl="2" algn="r">
              <a:spcBef>
                <a:spcPct val="20000"/>
              </a:spcBef>
              <a:spcAft>
                <a:spcPct val="20000"/>
              </a:spcAft>
              <a:buClr>
                <a:schemeClr val="bg2"/>
              </a:buClr>
            </a:pPr>
            <a:r>
              <a:rPr kumimoji="0" lang="en-US">
                <a:solidFill>
                  <a:schemeClr val="bg2"/>
                </a:solidFill>
              </a:rPr>
              <a:t>Source: </a:t>
            </a:r>
            <a:r>
              <a:rPr kumimoji="0" lang="en-US" u="sng">
                <a:solidFill>
                  <a:schemeClr val="bg2"/>
                </a:solidFill>
              </a:rPr>
              <a:t>RAGS…..</a:t>
            </a:r>
            <a:r>
              <a:rPr kumimoji="0" lang="en-US">
                <a:solidFill>
                  <a:schemeClr val="bg2"/>
                </a:solidFill>
              </a:rPr>
              <a:t> (EPA 1989)</a:t>
            </a:r>
          </a:p>
        </p:txBody>
      </p:sp>
      <p:sp>
        <p:nvSpPr>
          <p:cNvPr id="9" name="Slide Number Placeholder 8"/>
          <p:cNvSpPr>
            <a:spLocks noGrp="1"/>
          </p:cNvSpPr>
          <p:nvPr>
            <p:ph type="sldNum" sz="quarter" idx="10"/>
          </p:nvPr>
        </p:nvSpPr>
        <p:spPr/>
        <p:txBody>
          <a:bodyPr/>
          <a:lstStyle/>
          <a:p>
            <a:fld id="{18D95653-6816-4F78-82D7-6B420E52606E}"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706" name="Rectangle 2"/>
          <p:cNvSpPr>
            <a:spLocks noGrp="1" noChangeArrowheads="1"/>
          </p:cNvSpPr>
          <p:nvPr>
            <p:ph type="title"/>
          </p:nvPr>
        </p:nvSpPr>
        <p:spPr/>
        <p:txBody>
          <a:bodyPr/>
          <a:lstStyle/>
          <a:p>
            <a:r>
              <a:rPr lang="en-US" smtClean="0"/>
              <a:t>Introduction</a:t>
            </a:r>
            <a:endParaRPr lang="en-US" dirty="0"/>
          </a:p>
        </p:txBody>
      </p:sp>
      <p:sp>
        <p:nvSpPr>
          <p:cNvPr id="1864707" name="Rectangle 3"/>
          <p:cNvSpPr>
            <a:spLocks noGrp="1" noChangeArrowheads="1"/>
          </p:cNvSpPr>
          <p:nvPr>
            <p:ph type="body" idx="1"/>
          </p:nvPr>
        </p:nvSpPr>
        <p:spPr/>
        <p:txBody>
          <a:bodyPr/>
          <a:lstStyle/>
          <a:p>
            <a:r>
              <a:rPr lang="en-US" dirty="0" smtClean="0"/>
              <a:t>Course objectives</a:t>
            </a:r>
          </a:p>
          <a:p>
            <a:pPr lvl="1"/>
            <a:r>
              <a:rPr lang="en-US" dirty="0" smtClean="0"/>
              <a:t>Training </a:t>
            </a:r>
          </a:p>
          <a:p>
            <a:pPr lvl="2"/>
            <a:r>
              <a:rPr lang="en-US" dirty="0" smtClean="0"/>
              <a:t>Focusing on strengths and weaknesses of common statistical applications</a:t>
            </a:r>
          </a:p>
          <a:p>
            <a:pPr lvl="1"/>
            <a:endParaRPr lang="en-US" dirty="0" smtClean="0"/>
          </a:p>
          <a:p>
            <a:pPr lvl="1"/>
            <a:r>
              <a:rPr lang="en-US" dirty="0" smtClean="0"/>
              <a:t>Empowering </a:t>
            </a:r>
          </a:p>
          <a:p>
            <a:pPr lvl="2"/>
            <a:r>
              <a:rPr lang="en-US" dirty="0" smtClean="0"/>
              <a:t>Allowing NewFields’ scope of services to expand </a:t>
            </a:r>
          </a:p>
          <a:p>
            <a:endParaRPr lang="en-US" dirty="0" smtClean="0"/>
          </a:p>
        </p:txBody>
      </p:sp>
      <p:sp>
        <p:nvSpPr>
          <p:cNvPr id="6" name="Slide Number Placeholder 5"/>
          <p:cNvSpPr>
            <a:spLocks noGrp="1"/>
          </p:cNvSpPr>
          <p:nvPr>
            <p:ph type="sldNum" sz="quarter" idx="10"/>
          </p:nvPr>
        </p:nvSpPr>
        <p:spPr/>
        <p:txBody>
          <a:bodyPr/>
          <a:lstStyle/>
          <a:p>
            <a:fld id="{3B25CBD3-95DC-4B14-8238-E9EF21F9B3CF}" type="slidenum">
              <a:rPr lang="en-US" smtClean="0"/>
              <a:pPr/>
              <a:t>2</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4707">
                                            <p:txEl>
                                              <p:pRg st="0" end="0"/>
                                            </p:txEl>
                                          </p:spTgt>
                                        </p:tgtEl>
                                        <p:attrNameLst>
                                          <p:attrName>style.visibility</p:attrName>
                                        </p:attrNameLst>
                                      </p:cBhvr>
                                      <p:to>
                                        <p:strVal val="visible"/>
                                      </p:to>
                                    </p:set>
                                    <p:animEffect transition="in" filter="blinds(horizontal)">
                                      <p:cBhvr>
                                        <p:cTn id="7" dur="500"/>
                                        <p:tgtEl>
                                          <p:spTgt spid="18647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64707">
                                            <p:txEl>
                                              <p:pRg st="1" end="1"/>
                                            </p:txEl>
                                          </p:spTgt>
                                        </p:tgtEl>
                                        <p:attrNameLst>
                                          <p:attrName>style.visibility</p:attrName>
                                        </p:attrNameLst>
                                      </p:cBhvr>
                                      <p:to>
                                        <p:strVal val="visible"/>
                                      </p:to>
                                    </p:set>
                                    <p:animEffect transition="in" filter="blinds(horizontal)">
                                      <p:cBhvr>
                                        <p:cTn id="10" dur="500"/>
                                        <p:tgtEl>
                                          <p:spTgt spid="18647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64707">
                                            <p:txEl>
                                              <p:pRg st="2" end="2"/>
                                            </p:txEl>
                                          </p:spTgt>
                                        </p:tgtEl>
                                        <p:attrNameLst>
                                          <p:attrName>style.visibility</p:attrName>
                                        </p:attrNameLst>
                                      </p:cBhvr>
                                      <p:to>
                                        <p:strVal val="visible"/>
                                      </p:to>
                                    </p:set>
                                    <p:animEffect transition="in" filter="blinds(horizontal)">
                                      <p:cBhvr>
                                        <p:cTn id="13" dur="500"/>
                                        <p:tgtEl>
                                          <p:spTgt spid="18647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64707">
                                            <p:txEl>
                                              <p:pRg st="4" end="4"/>
                                            </p:txEl>
                                          </p:spTgt>
                                        </p:tgtEl>
                                        <p:attrNameLst>
                                          <p:attrName>style.visibility</p:attrName>
                                        </p:attrNameLst>
                                      </p:cBhvr>
                                      <p:to>
                                        <p:strVal val="visible"/>
                                      </p:to>
                                    </p:set>
                                    <p:animEffect transition="in" filter="blinds(horizontal)">
                                      <p:cBhvr>
                                        <p:cTn id="16" dur="500"/>
                                        <p:tgtEl>
                                          <p:spTgt spid="1864707">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64707">
                                            <p:txEl>
                                              <p:pRg st="5" end="5"/>
                                            </p:txEl>
                                          </p:spTgt>
                                        </p:tgtEl>
                                        <p:attrNameLst>
                                          <p:attrName>style.visibility</p:attrName>
                                        </p:attrNameLst>
                                      </p:cBhvr>
                                      <p:to>
                                        <p:strVal val="visible"/>
                                      </p:to>
                                    </p:set>
                                    <p:animEffect transition="in" filter="blinds(horizontal)">
                                      <p:cBhvr>
                                        <p:cTn id="19" dur="500"/>
                                        <p:tgtEl>
                                          <p:spTgt spid="18647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70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body" idx="1"/>
          </p:nvPr>
        </p:nvSpPr>
        <p:spPr>
          <a:xfrm>
            <a:off x="6510338" y="2074863"/>
            <a:ext cx="2020887" cy="2855912"/>
          </a:xfrm>
          <a:noFill/>
          <a:ln/>
        </p:spPr>
        <p:txBody>
          <a:bodyPr lIns="92075" tIns="46038" rIns="92075" bIns="46038"/>
          <a:lstStyle/>
          <a:p>
            <a:pPr>
              <a:buFont typeface="Monotype Sorts" pitchFamily="2" charset="2"/>
              <a:buNone/>
            </a:pPr>
            <a:r>
              <a:rPr lang="en-US"/>
              <a:t>z</a:t>
            </a:r>
            <a:r>
              <a:rPr lang="en-US" baseline="-25000"/>
              <a:t>50%</a:t>
            </a:r>
            <a:r>
              <a:rPr lang="en-US"/>
              <a:t> = 0.00</a:t>
            </a:r>
          </a:p>
          <a:p>
            <a:pPr>
              <a:buFont typeface="Monotype Sorts" pitchFamily="2" charset="2"/>
              <a:buNone/>
            </a:pPr>
            <a:r>
              <a:rPr lang="en-US"/>
              <a:t>z</a:t>
            </a:r>
            <a:r>
              <a:rPr lang="en-US" baseline="-25000"/>
              <a:t>80%</a:t>
            </a:r>
            <a:r>
              <a:rPr lang="en-US"/>
              <a:t> = 0.84</a:t>
            </a:r>
          </a:p>
          <a:p>
            <a:pPr>
              <a:buFont typeface="Monotype Sorts" pitchFamily="2" charset="2"/>
              <a:buNone/>
            </a:pPr>
            <a:r>
              <a:rPr lang="en-US"/>
              <a:t>z</a:t>
            </a:r>
            <a:r>
              <a:rPr lang="en-US" baseline="-25000"/>
              <a:t>90%</a:t>
            </a:r>
            <a:r>
              <a:rPr lang="en-US"/>
              <a:t> = 1.28</a:t>
            </a:r>
          </a:p>
          <a:p>
            <a:pPr>
              <a:buFont typeface="Monotype Sorts" pitchFamily="2" charset="2"/>
              <a:buNone/>
            </a:pPr>
            <a:r>
              <a:rPr lang="en-US"/>
              <a:t>z</a:t>
            </a:r>
            <a:r>
              <a:rPr lang="en-US" baseline="-25000"/>
              <a:t>95%</a:t>
            </a:r>
            <a:r>
              <a:rPr lang="en-US"/>
              <a:t> = 1.64</a:t>
            </a:r>
          </a:p>
          <a:p>
            <a:pPr>
              <a:buFont typeface="Monotype Sorts" pitchFamily="2" charset="2"/>
              <a:buNone/>
            </a:pPr>
            <a:r>
              <a:rPr lang="en-US"/>
              <a:t>z</a:t>
            </a:r>
            <a:r>
              <a:rPr lang="en-US" baseline="-25000"/>
              <a:t>99%</a:t>
            </a:r>
            <a:r>
              <a:rPr lang="en-US"/>
              <a:t> = 2.33</a:t>
            </a:r>
          </a:p>
        </p:txBody>
      </p:sp>
      <p:pic>
        <p:nvPicPr>
          <p:cNvPr id="830467" name="Picture 3" descr="Normal Table"/>
          <p:cNvPicPr>
            <a:picLocks noChangeAspect="1" noChangeArrowheads="1"/>
          </p:cNvPicPr>
          <p:nvPr/>
        </p:nvPicPr>
        <p:blipFill>
          <a:blip r:embed="rId3" cstate="print"/>
          <a:srcRect/>
          <a:stretch>
            <a:fillRect/>
          </a:stretch>
        </p:blipFill>
        <p:spPr bwMode="auto">
          <a:xfrm>
            <a:off x="9525" y="390525"/>
            <a:ext cx="6583363" cy="6467475"/>
          </a:xfrm>
          <a:prstGeom prst="rect">
            <a:avLst/>
          </a:prstGeom>
          <a:noFill/>
        </p:spPr>
      </p:pic>
      <p:sp>
        <p:nvSpPr>
          <p:cNvPr id="830468" name="AutoShape 4"/>
          <p:cNvSpPr>
            <a:spLocks noChangeArrowheads="1"/>
          </p:cNvSpPr>
          <p:nvPr/>
        </p:nvSpPr>
        <p:spPr bwMode="auto">
          <a:xfrm>
            <a:off x="6292850" y="3686175"/>
            <a:ext cx="2263775" cy="465138"/>
          </a:xfrm>
          <a:prstGeom prst="wedgeRectCallout">
            <a:avLst>
              <a:gd name="adj1" fmla="val -164097"/>
              <a:gd name="adj2" fmla="val -32255"/>
            </a:avLst>
          </a:prstGeom>
          <a:noFill/>
          <a:ln w="28575">
            <a:solidFill>
              <a:srgbClr val="A50021"/>
            </a:solidFill>
            <a:miter lim="800000"/>
            <a:headEnd type="none" w="sm" len="sm"/>
            <a:tailEnd type="none" w="sm" len="sm"/>
          </a:ln>
          <a:effectLst/>
        </p:spPr>
        <p:txBody>
          <a:bodyPr/>
          <a:lstStyle/>
          <a:p>
            <a:endParaRPr kumimoji="0" lang="en-US" sz="2400">
              <a:solidFill>
                <a:schemeClr val="bg2"/>
              </a:solidFill>
              <a:latin typeface="Tahoma" pitchFamily="34" charset="0"/>
            </a:endParaRPr>
          </a:p>
        </p:txBody>
      </p:sp>
      <p:sp>
        <p:nvSpPr>
          <p:cNvPr id="830469" name="AutoShape 5"/>
          <p:cNvSpPr>
            <a:spLocks noChangeArrowheads="1"/>
          </p:cNvSpPr>
          <p:nvPr/>
        </p:nvSpPr>
        <p:spPr bwMode="auto">
          <a:xfrm>
            <a:off x="1038225" y="3665538"/>
            <a:ext cx="2520950" cy="266700"/>
          </a:xfrm>
          <a:prstGeom prst="leftArrow">
            <a:avLst>
              <a:gd name="adj1" fmla="val 50000"/>
              <a:gd name="adj2" fmla="val 236310"/>
            </a:avLst>
          </a:prstGeom>
          <a:noFill/>
          <a:ln w="28575">
            <a:solidFill>
              <a:srgbClr val="A50021"/>
            </a:solidFill>
            <a:miter lim="800000"/>
            <a:headEnd type="none" w="sm" len="sm"/>
            <a:tailEnd type="none" w="sm" len="sm"/>
          </a:ln>
          <a:effectLst/>
        </p:spPr>
        <p:txBody>
          <a:bodyPr wrap="none" anchor="ctr"/>
          <a:lstStyle/>
          <a:p>
            <a:endParaRPr lang="en-US"/>
          </a:p>
        </p:txBody>
      </p:sp>
      <p:sp>
        <p:nvSpPr>
          <p:cNvPr id="830470" name="AutoShape 6"/>
          <p:cNvSpPr>
            <a:spLocks noChangeArrowheads="1"/>
          </p:cNvSpPr>
          <p:nvPr/>
        </p:nvSpPr>
        <p:spPr bwMode="auto">
          <a:xfrm>
            <a:off x="2786063" y="1292225"/>
            <a:ext cx="1022350" cy="2576513"/>
          </a:xfrm>
          <a:prstGeom prst="upArrow">
            <a:avLst>
              <a:gd name="adj1" fmla="val 48833"/>
              <a:gd name="adj2" fmla="val 70554"/>
            </a:avLst>
          </a:prstGeom>
          <a:noFill/>
          <a:ln w="28575">
            <a:solidFill>
              <a:srgbClr val="A50021"/>
            </a:solidFill>
            <a:miter lim="800000"/>
            <a:headEnd type="none" w="sm" len="sm"/>
            <a:tailEnd type="none" w="sm" len="sm"/>
          </a:ln>
          <a:effectLst/>
        </p:spPr>
        <p:txBody>
          <a:bodyPr wrap="none" anchor="ctr"/>
          <a:lstStyle/>
          <a:p>
            <a:endParaRPr lang="en-US"/>
          </a:p>
        </p:txBody>
      </p:sp>
      <p:sp>
        <p:nvSpPr>
          <p:cNvPr id="1062914" name="Text Box 2"/>
          <p:cNvSpPr txBox="1">
            <a:spLocks noChangeArrowheads="1"/>
          </p:cNvSpPr>
          <p:nvPr/>
        </p:nvSpPr>
        <p:spPr bwMode="auto">
          <a:xfrm>
            <a:off x="4873625" y="4972050"/>
            <a:ext cx="3538148" cy="1477328"/>
          </a:xfrm>
          <a:prstGeom prst="rect">
            <a:avLst/>
          </a:prstGeom>
          <a:solidFill>
            <a:schemeClr val="bg1"/>
          </a:solidFill>
          <a:ln w="76200" cmpd="tri">
            <a:solidFill>
              <a:schemeClr val="tx1"/>
            </a:solidFill>
            <a:miter lim="800000"/>
            <a:headEnd type="none" w="sm" len="sm"/>
            <a:tailEnd type="none" w="sm" len="sm"/>
          </a:ln>
          <a:effectLst/>
        </p:spPr>
        <p:txBody>
          <a:bodyPr wrap="none">
            <a:spAutoFit/>
          </a:bodyPr>
          <a:lstStyle/>
          <a:p>
            <a:pPr algn="l"/>
            <a:r>
              <a:rPr lang="en-US" sz="1800" dirty="0"/>
              <a:t>Excel</a:t>
            </a:r>
          </a:p>
          <a:p>
            <a:pPr algn="l"/>
            <a:r>
              <a:rPr lang="en-US" sz="1800" dirty="0"/>
              <a:t>=</a:t>
            </a:r>
            <a:r>
              <a:rPr lang="en-US" sz="1800" dirty="0" smtClean="0"/>
              <a:t>NORM.INV(</a:t>
            </a:r>
            <a:r>
              <a:rPr lang="en-US" sz="1800" dirty="0" err="1" smtClean="0"/>
              <a:t>prob</a:t>
            </a:r>
            <a:r>
              <a:rPr lang="en-US" sz="1800" dirty="0"/>
              <a:t>, mean, </a:t>
            </a:r>
            <a:r>
              <a:rPr lang="en-US" sz="1800" dirty="0" err="1"/>
              <a:t>st</a:t>
            </a:r>
            <a:r>
              <a:rPr lang="en-US" sz="1800" dirty="0"/>
              <a:t> </a:t>
            </a:r>
            <a:r>
              <a:rPr lang="en-US" sz="1800" dirty="0" err="1"/>
              <a:t>dev</a:t>
            </a:r>
            <a:r>
              <a:rPr lang="en-US" sz="1800" dirty="0"/>
              <a:t>)</a:t>
            </a:r>
          </a:p>
          <a:p>
            <a:pPr algn="l"/>
            <a:endParaRPr lang="en-US" sz="1800" dirty="0" smtClean="0"/>
          </a:p>
          <a:p>
            <a:pPr algn="l"/>
            <a:r>
              <a:rPr lang="en-US" sz="1800" dirty="0" smtClean="0"/>
              <a:t>Z</a:t>
            </a:r>
            <a:r>
              <a:rPr lang="en-US" sz="1800" baseline="-25000" dirty="0" smtClean="0"/>
              <a:t>95</a:t>
            </a:r>
            <a:r>
              <a:rPr lang="en-US" sz="1800" baseline="-25000" dirty="0"/>
              <a:t>%</a:t>
            </a:r>
          </a:p>
          <a:p>
            <a:pPr algn="l"/>
            <a:r>
              <a:rPr lang="en-US" sz="1800" dirty="0"/>
              <a:t>=</a:t>
            </a:r>
            <a:r>
              <a:rPr lang="en-US" sz="1800" dirty="0" smtClean="0"/>
              <a:t>NORM.INV(0.95,0,1</a:t>
            </a:r>
            <a:r>
              <a:rPr lang="en-US" sz="1800" dirty="0"/>
              <a:t>)</a:t>
            </a:r>
          </a:p>
        </p:txBody>
      </p:sp>
      <p:sp>
        <p:nvSpPr>
          <p:cNvPr id="10" name="Slide Number Placeholder 9"/>
          <p:cNvSpPr>
            <a:spLocks noGrp="1"/>
          </p:cNvSpPr>
          <p:nvPr>
            <p:ph type="sldNum" sz="quarter" idx="10"/>
          </p:nvPr>
        </p:nvSpPr>
        <p:spPr/>
        <p:txBody>
          <a:bodyPr/>
          <a:lstStyle/>
          <a:p>
            <a:fld id="{3B25CBD3-95DC-4B14-8238-E9EF21F9B3CF}" type="slidenum">
              <a:rPr lang="en-US" smtClean="0"/>
              <a:pPr/>
              <a:t>20</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2914"/>
                                        </p:tgtEl>
                                        <p:attrNameLst>
                                          <p:attrName>style.visibility</p:attrName>
                                        </p:attrNameLst>
                                      </p:cBhvr>
                                      <p:to>
                                        <p:strVal val="visible"/>
                                      </p:to>
                                    </p:set>
                                    <p:animEffect transition="in" filter="blinds(horizontal)">
                                      <p:cBhvr>
                                        <p:cTn id="7" dur="500"/>
                                        <p:tgtEl>
                                          <p:spTgt spid="1062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5" name="Rectangle 3"/>
          <p:cNvSpPr>
            <a:spLocks noGrp="1" noChangeArrowheads="1"/>
          </p:cNvSpPr>
          <p:nvPr>
            <p:ph type="title"/>
          </p:nvPr>
        </p:nvSpPr>
        <p:spPr>
          <a:noFill/>
          <a:ln/>
        </p:spPr>
        <p:txBody>
          <a:bodyPr lIns="90488" tIns="44450" rIns="90488" bIns="44450"/>
          <a:lstStyle/>
          <a:p>
            <a:r>
              <a:rPr lang="en-US" dirty="0"/>
              <a:t>UCL of the Mean</a:t>
            </a:r>
            <a:br>
              <a:rPr lang="en-US" dirty="0"/>
            </a:br>
            <a:r>
              <a:rPr lang="en-US" dirty="0"/>
              <a:t>Normal, but Limited Data</a:t>
            </a:r>
          </a:p>
        </p:txBody>
      </p:sp>
      <p:sp>
        <p:nvSpPr>
          <p:cNvPr id="1221636" name="Rectangle 4"/>
          <p:cNvSpPr>
            <a:spLocks noGrp="1" noChangeArrowheads="1"/>
          </p:cNvSpPr>
          <p:nvPr>
            <p:ph type="body" sz="half" idx="1"/>
          </p:nvPr>
        </p:nvSpPr>
        <p:spPr>
          <a:xfrm>
            <a:off x="407988" y="1701800"/>
            <a:ext cx="8229600" cy="4114800"/>
          </a:xfrm>
          <a:noFill/>
          <a:ln/>
        </p:spPr>
        <p:txBody>
          <a:bodyPr lIns="90488" tIns="44450" rIns="90488" bIns="44450"/>
          <a:lstStyle/>
          <a:p>
            <a:r>
              <a:rPr lang="en-US" sz="2000" dirty="0"/>
              <a:t>If sample values are normal, but there are elevated uncertainty due to limited data (say n&lt;30), Student’s t should be used as:</a:t>
            </a:r>
            <a:endParaRPr kumimoji="0" lang="en-US" sz="2000" dirty="0"/>
          </a:p>
          <a:p>
            <a:endParaRPr kumimoji="0" lang="en-US" sz="2000" dirty="0"/>
          </a:p>
          <a:p>
            <a:endParaRPr kumimoji="0" lang="en-US" sz="2000" dirty="0"/>
          </a:p>
          <a:p>
            <a:endParaRPr kumimoji="0" lang="en-US" sz="2000" dirty="0"/>
          </a:p>
          <a:p>
            <a:pPr lvl="1">
              <a:buFont typeface="Monotype Sorts" pitchFamily="2" charset="2"/>
              <a:buNone/>
            </a:pPr>
            <a:r>
              <a:rPr kumimoji="0" lang="en-US" sz="2000" dirty="0"/>
              <a:t>	where, </a:t>
            </a:r>
            <a:r>
              <a:rPr kumimoji="0" lang="en-US" sz="2000" i="1" dirty="0"/>
              <a:t>t</a:t>
            </a:r>
            <a:r>
              <a:rPr kumimoji="0" lang="en-US" sz="2000" i="1" baseline="-25000" dirty="0"/>
              <a:t>95%,n-1</a:t>
            </a:r>
            <a:r>
              <a:rPr kumimoji="0" lang="en-US" sz="2000" dirty="0"/>
              <a:t> = Student’s t value with cumulative probability of 95% and </a:t>
            </a:r>
            <a:r>
              <a:rPr kumimoji="0" lang="en-US" sz="2000" i="1" dirty="0"/>
              <a:t>n-1</a:t>
            </a:r>
            <a:r>
              <a:rPr kumimoji="0" lang="en-US" sz="2000" dirty="0"/>
              <a:t> degrees of freedom</a:t>
            </a:r>
          </a:p>
          <a:p>
            <a:endParaRPr lang="en-US" sz="2000" dirty="0"/>
          </a:p>
          <a:p>
            <a:r>
              <a:rPr lang="en-US" sz="2000" dirty="0"/>
              <a:t>Student’s t is more </a:t>
            </a:r>
            <a:r>
              <a:rPr lang="en-US" sz="2000" u="sng" dirty="0"/>
              <a:t>conservative</a:t>
            </a:r>
            <a:r>
              <a:rPr lang="en-US" sz="2000" dirty="0"/>
              <a:t> in order to account for uncertainty in sample standard deviation due to limited data. </a:t>
            </a:r>
            <a:endParaRPr kumimoji="0" lang="en-US" sz="2000" dirty="0"/>
          </a:p>
          <a:p>
            <a:pPr>
              <a:buFont typeface="Monotype Sorts" pitchFamily="2" charset="2"/>
              <a:buNone/>
            </a:pPr>
            <a:r>
              <a:rPr kumimoji="0" lang="en-US" sz="2000" dirty="0"/>
              <a:t>  	    </a:t>
            </a:r>
            <a:endParaRPr lang="en-US" sz="1400" dirty="0"/>
          </a:p>
          <a:p>
            <a:endParaRPr lang="en-US" sz="1400" dirty="0"/>
          </a:p>
        </p:txBody>
      </p:sp>
      <p:graphicFrame>
        <p:nvGraphicFramePr>
          <p:cNvPr id="1221637" name="Object 5">
            <a:hlinkClick r:id="" action="ppaction://ole?verb=0"/>
          </p:cNvPr>
          <p:cNvGraphicFramePr>
            <a:graphicFrameLocks/>
          </p:cNvGraphicFramePr>
          <p:nvPr/>
        </p:nvGraphicFramePr>
        <p:xfrm>
          <a:off x="2287588" y="2554288"/>
          <a:ext cx="4271962" cy="801687"/>
        </p:xfrm>
        <a:graphic>
          <a:graphicData uri="http://schemas.openxmlformats.org/presentationml/2006/ole">
            <mc:AlternateContent xmlns:mc="http://schemas.openxmlformats.org/markup-compatibility/2006">
              <mc:Choice xmlns:v="urn:schemas-microsoft-com:vml" Requires="v">
                <p:oleObj spid="_x0000_s1221708" name="Equation" r:id="rId4" imgW="1917700" imgH="419100" progId="Equation.3">
                  <p:embed/>
                </p:oleObj>
              </mc:Choice>
              <mc:Fallback>
                <p:oleObj name="Equation" r:id="rId4" imgW="1917700" imgH="419100" progId="Equation.3">
                  <p:embed/>
                  <p:pic>
                    <p:nvPicPr>
                      <p:cNvPr id="0" name="Picture 7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588" y="2554288"/>
                        <a:ext cx="4271962"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1639" name="Object 7"/>
          <p:cNvGraphicFramePr>
            <a:graphicFrameLocks noGrp="1" noChangeAspect="1"/>
          </p:cNvGraphicFramePr>
          <p:nvPr>
            <p:ph sz="half" idx="2"/>
          </p:nvPr>
        </p:nvGraphicFramePr>
        <p:xfrm>
          <a:off x="2030413" y="5372100"/>
          <a:ext cx="3332162" cy="996950"/>
        </p:xfrm>
        <a:graphic>
          <a:graphicData uri="http://schemas.openxmlformats.org/presentationml/2006/ole">
            <mc:AlternateContent xmlns:mc="http://schemas.openxmlformats.org/markup-compatibility/2006">
              <mc:Choice xmlns:v="urn:schemas-microsoft-com:vml" Requires="v">
                <p:oleObj spid="_x0000_s1221709" name="Equation" r:id="rId6" imgW="1612900" imgH="482600" progId="Equation.3">
                  <p:embed/>
                </p:oleObj>
              </mc:Choice>
              <mc:Fallback>
                <p:oleObj name="Equation" r:id="rId6" imgW="1612900" imgH="482600" progId="Equation.3">
                  <p:embed/>
                  <p:pic>
                    <p:nvPicPr>
                      <p:cNvPr id="0" name="Picture 7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0413" y="5372100"/>
                        <a:ext cx="3332162"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1641" name="Text Box 9"/>
          <p:cNvSpPr txBox="1">
            <a:spLocks noChangeArrowheads="1"/>
          </p:cNvSpPr>
          <p:nvPr/>
        </p:nvSpPr>
        <p:spPr bwMode="auto">
          <a:xfrm>
            <a:off x="5840413" y="5280025"/>
            <a:ext cx="2614883" cy="1477328"/>
          </a:xfrm>
          <a:prstGeom prst="rect">
            <a:avLst/>
          </a:prstGeom>
          <a:noFill/>
          <a:ln w="76200" cmpd="tri">
            <a:solidFill>
              <a:schemeClr val="tx1"/>
            </a:solidFill>
            <a:miter lim="800000"/>
            <a:headEnd type="none" w="sm" len="sm"/>
            <a:tailEnd type="none" w="sm" len="sm"/>
          </a:ln>
          <a:effectLst/>
        </p:spPr>
        <p:txBody>
          <a:bodyPr wrap="none">
            <a:spAutoFit/>
          </a:bodyPr>
          <a:lstStyle/>
          <a:p>
            <a:pPr algn="l"/>
            <a:r>
              <a:rPr lang="en-US" sz="1800" dirty="0"/>
              <a:t>Excel</a:t>
            </a:r>
          </a:p>
          <a:p>
            <a:pPr algn="l"/>
            <a:r>
              <a:rPr lang="en-US" sz="1800" dirty="0"/>
              <a:t>=</a:t>
            </a:r>
            <a:r>
              <a:rPr lang="en-US" sz="1800" dirty="0" smtClean="0"/>
              <a:t>T.INV(confidence, </a:t>
            </a:r>
            <a:r>
              <a:rPr lang="en-US" sz="1800" dirty="0"/>
              <a:t>n-1)</a:t>
            </a:r>
          </a:p>
          <a:p>
            <a:pPr algn="l"/>
            <a:endParaRPr lang="en-US" sz="1800" dirty="0" smtClean="0"/>
          </a:p>
          <a:p>
            <a:pPr algn="l"/>
            <a:r>
              <a:rPr lang="en-US" sz="1800" dirty="0" smtClean="0"/>
              <a:t>t</a:t>
            </a:r>
            <a:r>
              <a:rPr lang="en-US" sz="1800" baseline="-25000" dirty="0" smtClean="0"/>
              <a:t>95</a:t>
            </a:r>
            <a:r>
              <a:rPr lang="en-US" sz="1800" baseline="-25000" dirty="0"/>
              <a:t>%</a:t>
            </a:r>
            <a:r>
              <a:rPr lang="en-US" sz="1800" dirty="0"/>
              <a:t>, n = 10</a:t>
            </a:r>
          </a:p>
          <a:p>
            <a:pPr algn="l"/>
            <a:r>
              <a:rPr lang="en-US" sz="1800" dirty="0" smtClean="0"/>
              <a:t>=T.INV(0.95,9</a:t>
            </a:r>
            <a:r>
              <a:rPr lang="en-US" sz="1800" dirty="0"/>
              <a:t>) = 1.83</a:t>
            </a:r>
          </a:p>
        </p:txBody>
      </p:sp>
      <p:sp>
        <p:nvSpPr>
          <p:cNvPr id="9" name="Slide Number Placeholder 8"/>
          <p:cNvSpPr>
            <a:spLocks noGrp="1"/>
          </p:cNvSpPr>
          <p:nvPr>
            <p:ph type="sldNum" sz="quarter" idx="10"/>
          </p:nvPr>
        </p:nvSpPr>
        <p:spPr/>
        <p:txBody>
          <a:bodyPr/>
          <a:lstStyle/>
          <a:p>
            <a:fld id="{18D95653-6816-4F78-82D7-6B420E52606E}" type="slidenum">
              <a:rPr lang="en-US" smtClean="0"/>
              <a:pPr/>
              <a:t>21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1641"/>
                                        </p:tgtEl>
                                        <p:attrNameLst>
                                          <p:attrName>style.visibility</p:attrName>
                                        </p:attrNameLst>
                                      </p:cBhvr>
                                      <p:to>
                                        <p:strVal val="visible"/>
                                      </p:to>
                                    </p:set>
                                    <p:animEffect transition="in" filter="blinds(horizontal)">
                                      <p:cBhvr>
                                        <p:cTn id="7" dur="500"/>
                                        <p:tgtEl>
                                          <p:spTgt spid="1221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6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223683" name="Rectangle 3"/>
          <p:cNvSpPr>
            <a:spLocks noGrp="1" noChangeArrowheads="1"/>
          </p:cNvSpPr>
          <p:nvPr>
            <p:ph type="title"/>
          </p:nvPr>
        </p:nvSpPr>
        <p:spPr/>
        <p:txBody>
          <a:bodyPr/>
          <a:lstStyle/>
          <a:p>
            <a:r>
              <a:rPr lang="en-US"/>
              <a:t>Normal “z” vs Student’s “t”</a:t>
            </a:r>
          </a:p>
        </p:txBody>
      </p:sp>
      <p:sp>
        <p:nvSpPr>
          <p:cNvPr id="1223684" name="Rectangle 4"/>
          <p:cNvSpPr>
            <a:spLocks noGrp="1" noChangeArrowheads="1"/>
          </p:cNvSpPr>
          <p:nvPr>
            <p:ph type="body" sz="half" idx="1"/>
          </p:nvPr>
        </p:nvSpPr>
        <p:spPr/>
        <p:txBody>
          <a:bodyPr/>
          <a:lstStyle/>
          <a:p>
            <a:r>
              <a:rPr lang="en-US" sz="2400"/>
              <a:t>Standard normal z</a:t>
            </a:r>
          </a:p>
          <a:p>
            <a:endParaRPr lang="en-US" sz="2400"/>
          </a:p>
          <a:p>
            <a:endParaRPr lang="en-US" sz="2400"/>
          </a:p>
          <a:p>
            <a:endParaRPr lang="en-US" sz="2400"/>
          </a:p>
          <a:p>
            <a:endParaRPr lang="en-US" sz="2400"/>
          </a:p>
          <a:p>
            <a:endParaRPr lang="en-US" sz="2400"/>
          </a:p>
        </p:txBody>
      </p:sp>
      <p:sp>
        <p:nvSpPr>
          <p:cNvPr id="1223685" name="Rectangle 5"/>
          <p:cNvSpPr>
            <a:spLocks noGrp="1" noChangeArrowheads="1"/>
          </p:cNvSpPr>
          <p:nvPr>
            <p:ph type="body" sz="half" idx="2"/>
          </p:nvPr>
        </p:nvSpPr>
        <p:spPr/>
        <p:txBody>
          <a:bodyPr/>
          <a:lstStyle/>
          <a:p>
            <a:r>
              <a:rPr lang="en-US" sz="2400"/>
              <a:t>Student’s t</a:t>
            </a:r>
          </a:p>
        </p:txBody>
      </p:sp>
      <p:graphicFrame>
        <p:nvGraphicFramePr>
          <p:cNvPr id="1223687" name="Object 7"/>
          <p:cNvGraphicFramePr>
            <a:graphicFrameLocks noChangeAspect="1"/>
          </p:cNvGraphicFramePr>
          <p:nvPr/>
        </p:nvGraphicFramePr>
        <p:xfrm>
          <a:off x="1117600" y="2279650"/>
          <a:ext cx="3122613" cy="2660650"/>
        </p:xfrm>
        <a:graphic>
          <a:graphicData uri="http://schemas.openxmlformats.org/presentationml/2006/ole">
            <mc:AlternateContent xmlns:mc="http://schemas.openxmlformats.org/markup-compatibility/2006">
              <mc:Choice xmlns:v="urn:schemas-microsoft-com:vml" Requires="v">
                <p:oleObj spid="_x0000_s1223753" name="Equation" r:id="rId4" imgW="1968500" imgH="1676400" progId="Equation.3">
                  <p:embed/>
                </p:oleObj>
              </mc:Choice>
              <mc:Fallback>
                <p:oleObj name="Equation" r:id="rId4" imgW="1968500" imgH="1676400" progId="Equation.3">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2279650"/>
                        <a:ext cx="3122613" cy="266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3688" name="Object 8"/>
          <p:cNvGraphicFramePr>
            <a:graphicFrameLocks noChangeAspect="1"/>
          </p:cNvGraphicFramePr>
          <p:nvPr/>
        </p:nvGraphicFramePr>
        <p:xfrm>
          <a:off x="5268913" y="2279650"/>
          <a:ext cx="3122612" cy="2679700"/>
        </p:xfrm>
        <a:graphic>
          <a:graphicData uri="http://schemas.openxmlformats.org/presentationml/2006/ole">
            <mc:AlternateContent xmlns:mc="http://schemas.openxmlformats.org/markup-compatibility/2006">
              <mc:Choice xmlns:v="urn:schemas-microsoft-com:vml" Requires="v">
                <p:oleObj spid="_x0000_s1223754" name="Equation" r:id="rId6" imgW="1968500" imgH="1689100" progId="Equation.3">
                  <p:embed/>
                </p:oleObj>
              </mc:Choice>
              <mc:Fallback>
                <p:oleObj name="Equation" r:id="rId6" imgW="1968500" imgH="1689100" progId="Equation.3">
                  <p:embed/>
                  <p:pic>
                    <p:nvPicPr>
                      <p:cNvPr id="0" name="Picture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8913" y="2279650"/>
                        <a:ext cx="3122612" cy="267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0"/>
          </p:nvPr>
        </p:nvSpPr>
        <p:spPr/>
        <p:txBody>
          <a:bodyPr/>
          <a:lstStyle/>
          <a:p>
            <a:fld id="{C32E675F-9FB8-4187-ADE4-447314A423B5}"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Grp="1" noChangeArrowheads="1"/>
          </p:cNvSpPr>
          <p:nvPr>
            <p:ph type="title"/>
          </p:nvPr>
        </p:nvSpPr>
        <p:spPr/>
        <p:txBody>
          <a:bodyPr/>
          <a:lstStyle/>
          <a:p>
            <a:r>
              <a:rPr lang="en-US"/>
              <a:t>Important Reminder:</a:t>
            </a:r>
            <a:br>
              <a:rPr lang="en-US"/>
            </a:br>
            <a:r>
              <a:rPr lang="en-US"/>
              <a:t>“</a:t>
            </a:r>
            <a:r>
              <a:rPr lang="en-US" i="1"/>
              <a:t>Percentile”</a:t>
            </a:r>
            <a:r>
              <a:rPr lang="en-US"/>
              <a:t> versus “</a:t>
            </a:r>
            <a:r>
              <a:rPr lang="en-US" i="1"/>
              <a:t>UCL”</a:t>
            </a:r>
          </a:p>
        </p:txBody>
      </p:sp>
      <p:sp>
        <p:nvSpPr>
          <p:cNvPr id="1143816" name="Rectangle 8"/>
          <p:cNvSpPr>
            <a:spLocks noGrp="1" noChangeArrowheads="1"/>
          </p:cNvSpPr>
          <p:nvPr>
            <p:ph type="body" sz="half" idx="1"/>
          </p:nvPr>
        </p:nvSpPr>
        <p:spPr/>
        <p:txBody>
          <a:bodyPr/>
          <a:lstStyle/>
          <a:p>
            <a:pPr>
              <a:lnSpc>
                <a:spcPct val="90000"/>
              </a:lnSpc>
            </a:pPr>
            <a:r>
              <a:rPr lang="en-US" sz="2000"/>
              <a:t>95% Percentile =449 ppm</a:t>
            </a:r>
          </a:p>
          <a:p>
            <a:pPr lvl="1">
              <a:lnSpc>
                <a:spcPct val="90000"/>
              </a:lnSpc>
            </a:pPr>
            <a:r>
              <a:rPr lang="en-US" sz="2000"/>
              <a:t>Percentiles are associated with </a:t>
            </a:r>
            <a:r>
              <a:rPr lang="en-US" sz="2000" u="sng"/>
              <a:t>individual</a:t>
            </a:r>
            <a:r>
              <a:rPr lang="en-US" sz="2000"/>
              <a:t> sample values</a:t>
            </a:r>
          </a:p>
          <a:p>
            <a:pPr lvl="1">
              <a:lnSpc>
                <a:spcPct val="90000"/>
              </a:lnSpc>
            </a:pPr>
            <a:r>
              <a:rPr lang="en-US" sz="2000"/>
              <a:t>Typically used in background analysis</a:t>
            </a:r>
          </a:p>
          <a:p>
            <a:pPr lvl="1">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95% UCL of Mean = 241 ppm</a:t>
            </a:r>
          </a:p>
          <a:p>
            <a:pPr lvl="1">
              <a:lnSpc>
                <a:spcPct val="90000"/>
              </a:lnSpc>
            </a:pPr>
            <a:r>
              <a:rPr lang="en-US" sz="2000"/>
              <a:t>UCLs are associated with </a:t>
            </a:r>
            <a:r>
              <a:rPr lang="en-US" sz="2000" u="sng"/>
              <a:t>estimated</a:t>
            </a:r>
            <a:r>
              <a:rPr lang="en-US" sz="2000"/>
              <a:t> values </a:t>
            </a:r>
          </a:p>
          <a:p>
            <a:pPr lvl="1">
              <a:lnSpc>
                <a:spcPct val="90000"/>
              </a:lnSpc>
            </a:pPr>
            <a:r>
              <a:rPr lang="en-US" sz="2000"/>
              <a:t>Typically used in risk assessment  </a:t>
            </a:r>
          </a:p>
        </p:txBody>
      </p:sp>
      <p:graphicFrame>
        <p:nvGraphicFramePr>
          <p:cNvPr id="1143812" name="Object 4"/>
          <p:cNvGraphicFramePr>
            <a:graphicFrameLocks noGrp="1" noChangeAspect="1"/>
          </p:cNvGraphicFramePr>
          <p:nvPr>
            <p:ph sz="quarter" idx="2"/>
          </p:nvPr>
        </p:nvGraphicFramePr>
        <p:xfrm>
          <a:off x="5083175" y="1525588"/>
          <a:ext cx="3128963" cy="2208212"/>
        </p:xfrm>
        <a:graphic>
          <a:graphicData uri="http://schemas.openxmlformats.org/presentationml/2006/ole">
            <mc:AlternateContent xmlns:mc="http://schemas.openxmlformats.org/markup-compatibility/2006">
              <mc:Choice xmlns:v="urn:schemas-microsoft-com:vml" Requires="v">
                <p:oleObj spid="_x0000_s1143949" name="Chart" r:id="rId5" imgW="5467350" imgH="3857522" progId="Excel.Sheet.8">
                  <p:embed/>
                </p:oleObj>
              </mc:Choice>
              <mc:Fallback>
                <p:oleObj name="Chart" r:id="rId5" imgW="5467350" imgH="3857522" progId="Excel.Sheet.8">
                  <p:embed/>
                  <p:pic>
                    <p:nvPicPr>
                      <p:cNvPr id="0" name="Picture 13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3175" y="1525588"/>
                        <a:ext cx="3128963" cy="220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3814" name="Object 6"/>
          <p:cNvGraphicFramePr>
            <a:graphicFrameLocks noGrp="1" noChangeAspect="1"/>
          </p:cNvGraphicFramePr>
          <p:nvPr>
            <p:ph sz="quarter" idx="3"/>
          </p:nvPr>
        </p:nvGraphicFramePr>
        <p:xfrm>
          <a:off x="5121275" y="3886200"/>
          <a:ext cx="3128963" cy="2209800"/>
        </p:xfrm>
        <a:graphic>
          <a:graphicData uri="http://schemas.openxmlformats.org/presentationml/2006/ole">
            <mc:AlternateContent xmlns:mc="http://schemas.openxmlformats.org/markup-compatibility/2006">
              <mc:Choice xmlns:v="urn:schemas-microsoft-com:vml" Requires="v">
                <p:oleObj spid="_x0000_s1143950" name="Chart" r:id="rId8" imgW="5476721" imgH="3867270" progId="Excel.Sheet.8">
                  <p:embed/>
                </p:oleObj>
              </mc:Choice>
              <mc:Fallback>
                <p:oleObj name="Chart" r:id="rId8" imgW="5476721" imgH="3867270" progId="Excel.Sheet.8">
                  <p:embed/>
                  <p:pic>
                    <p:nvPicPr>
                      <p:cNvPr id="0" name="Picture 138"/>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1275" y="3886200"/>
                        <a:ext cx="31289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3817" name="Line 9"/>
          <p:cNvSpPr>
            <a:spLocks noChangeShapeType="1"/>
          </p:cNvSpPr>
          <p:nvPr/>
        </p:nvSpPr>
        <p:spPr bwMode="auto">
          <a:xfrm>
            <a:off x="6756400" y="1741488"/>
            <a:ext cx="68263" cy="4005262"/>
          </a:xfrm>
          <a:prstGeom prst="line">
            <a:avLst/>
          </a:prstGeom>
          <a:noFill/>
          <a:ln w="12700">
            <a:solidFill>
              <a:srgbClr val="FF0000"/>
            </a:solidFill>
            <a:round/>
            <a:headEnd type="none" w="sm" len="sm"/>
            <a:tailEnd type="none" w="sm" len="sm"/>
          </a:ln>
          <a:effectLst/>
        </p:spPr>
        <p:txBody>
          <a:bodyPr/>
          <a:lstStyle/>
          <a:p>
            <a:endParaRPr lang="en-US"/>
          </a:p>
        </p:txBody>
      </p:sp>
      <p:graphicFrame>
        <p:nvGraphicFramePr>
          <p:cNvPr id="1143819" name="Object 11"/>
          <p:cNvGraphicFramePr>
            <a:graphicFrameLocks noChangeAspect="1"/>
          </p:cNvGraphicFramePr>
          <p:nvPr/>
        </p:nvGraphicFramePr>
        <p:xfrm>
          <a:off x="7146925" y="1711325"/>
          <a:ext cx="876300" cy="431800"/>
        </p:xfrm>
        <a:graphic>
          <a:graphicData uri="http://schemas.openxmlformats.org/presentationml/2006/ole">
            <mc:AlternateContent xmlns:mc="http://schemas.openxmlformats.org/markup-compatibility/2006">
              <mc:Choice xmlns:v="urn:schemas-microsoft-com:vml" Requires="v">
                <p:oleObj spid="_x0000_s1143951" name="Equation" r:id="rId10" imgW="876300" imgH="431800" progId="Equation.3">
                  <p:embed/>
                </p:oleObj>
              </mc:Choice>
              <mc:Fallback>
                <p:oleObj name="Equation" r:id="rId10" imgW="876300" imgH="431800" progId="Equation.3">
                  <p:embed/>
                  <p:pic>
                    <p:nvPicPr>
                      <p:cNvPr id="0" name="Picture 1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6925" y="1711325"/>
                        <a:ext cx="876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3820" name="Object 12"/>
          <p:cNvGraphicFramePr>
            <a:graphicFrameLocks noChangeAspect="1"/>
          </p:cNvGraphicFramePr>
          <p:nvPr/>
        </p:nvGraphicFramePr>
        <p:xfrm>
          <a:off x="7175500" y="4057650"/>
          <a:ext cx="876300" cy="431800"/>
        </p:xfrm>
        <a:graphic>
          <a:graphicData uri="http://schemas.openxmlformats.org/presentationml/2006/ole">
            <mc:AlternateContent xmlns:mc="http://schemas.openxmlformats.org/markup-compatibility/2006">
              <mc:Choice xmlns:v="urn:schemas-microsoft-com:vml" Requires="v">
                <p:oleObj spid="_x0000_s1143952" name="Equation" r:id="rId12" imgW="876300" imgH="431800" progId="Equation.3">
                  <p:embed/>
                </p:oleObj>
              </mc:Choice>
              <mc:Fallback>
                <p:oleObj name="Equation" r:id="rId12" imgW="876300" imgH="431800" progId="Equation.3">
                  <p:embed/>
                  <p:pic>
                    <p:nvPicPr>
                      <p:cNvPr id="0" name="Picture 1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75500" y="4057650"/>
                        <a:ext cx="876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3821" name="Line 13"/>
          <p:cNvSpPr>
            <a:spLocks noChangeShapeType="1"/>
          </p:cNvSpPr>
          <p:nvPr/>
        </p:nvSpPr>
        <p:spPr bwMode="auto">
          <a:xfrm>
            <a:off x="7419975" y="2422525"/>
            <a:ext cx="0" cy="922338"/>
          </a:xfrm>
          <a:prstGeom prst="line">
            <a:avLst/>
          </a:prstGeom>
          <a:noFill/>
          <a:ln w="12700">
            <a:solidFill>
              <a:srgbClr val="FF0000"/>
            </a:solidFill>
            <a:round/>
            <a:headEnd type="none" w="sm" len="sm"/>
            <a:tailEnd type="stealth" w="lg" len="lg"/>
          </a:ln>
          <a:effectLst/>
        </p:spPr>
        <p:txBody>
          <a:bodyPr/>
          <a:lstStyle/>
          <a:p>
            <a:endParaRPr lang="en-US"/>
          </a:p>
        </p:txBody>
      </p:sp>
      <p:sp>
        <p:nvSpPr>
          <p:cNvPr id="1143822" name="Rectangle 14"/>
          <p:cNvSpPr>
            <a:spLocks noChangeArrowheads="1"/>
          </p:cNvSpPr>
          <p:nvPr/>
        </p:nvSpPr>
        <p:spPr bwMode="auto">
          <a:xfrm>
            <a:off x="7423150" y="2411413"/>
            <a:ext cx="346075" cy="177800"/>
          </a:xfrm>
          <a:prstGeom prst="rect">
            <a:avLst/>
          </a:prstGeom>
          <a:solidFill>
            <a:schemeClr val="bg1"/>
          </a:solidFill>
          <a:ln w="12700">
            <a:solidFill>
              <a:srgbClr val="FF0000"/>
            </a:solidFill>
            <a:miter lim="800000"/>
            <a:headEnd type="none" w="sm" len="sm"/>
            <a:tailEnd type="none" w="sm" len="sm"/>
          </a:ln>
          <a:effectLst/>
        </p:spPr>
        <p:txBody>
          <a:bodyPr wrap="none" anchor="ctr" anchorCtr="1"/>
          <a:lstStyle/>
          <a:p>
            <a:r>
              <a:rPr lang="en-US" sz="1000" b="1">
                <a:solidFill>
                  <a:srgbClr val="FF0000"/>
                </a:solidFill>
              </a:rPr>
              <a:t>436</a:t>
            </a:r>
          </a:p>
        </p:txBody>
      </p:sp>
      <p:sp>
        <p:nvSpPr>
          <p:cNvPr id="1143824" name="AutoShape 16"/>
          <p:cNvSpPr>
            <a:spLocks noChangeArrowheads="1"/>
          </p:cNvSpPr>
          <p:nvPr/>
        </p:nvSpPr>
        <p:spPr bwMode="auto">
          <a:xfrm>
            <a:off x="7654925" y="2744788"/>
            <a:ext cx="455613" cy="296862"/>
          </a:xfrm>
          <a:prstGeom prst="wedgeEllipseCallout">
            <a:avLst>
              <a:gd name="adj1" fmla="val -78222"/>
              <a:gd name="adj2" fmla="val 117380"/>
            </a:avLst>
          </a:prstGeom>
          <a:solidFill>
            <a:schemeClr val="bg1"/>
          </a:solidFill>
          <a:ln w="12700">
            <a:solidFill>
              <a:schemeClr val="tx1"/>
            </a:solidFill>
            <a:miter lim="800000"/>
            <a:headEnd type="none" w="sm" len="sm"/>
            <a:tailEnd type="none" w="sm" len="sm"/>
          </a:ln>
          <a:effectLst/>
        </p:spPr>
        <p:txBody>
          <a:bodyPr/>
          <a:lstStyle/>
          <a:p>
            <a:r>
              <a:rPr lang="en-US" sz="800" b="1"/>
              <a:t>5%</a:t>
            </a:r>
          </a:p>
        </p:txBody>
      </p:sp>
      <p:sp>
        <p:nvSpPr>
          <p:cNvPr id="1143825" name="Line 17"/>
          <p:cNvSpPr>
            <a:spLocks noChangeShapeType="1"/>
          </p:cNvSpPr>
          <p:nvPr/>
        </p:nvSpPr>
        <p:spPr bwMode="auto">
          <a:xfrm>
            <a:off x="6945313" y="4805363"/>
            <a:ext cx="0" cy="922337"/>
          </a:xfrm>
          <a:prstGeom prst="line">
            <a:avLst/>
          </a:prstGeom>
          <a:noFill/>
          <a:ln w="12700">
            <a:solidFill>
              <a:srgbClr val="FF0000"/>
            </a:solidFill>
            <a:round/>
            <a:headEnd type="none" w="sm" len="sm"/>
            <a:tailEnd type="stealth" w="lg" len="lg"/>
          </a:ln>
          <a:effectLst/>
        </p:spPr>
        <p:txBody>
          <a:bodyPr/>
          <a:lstStyle/>
          <a:p>
            <a:endParaRPr lang="en-US"/>
          </a:p>
        </p:txBody>
      </p:sp>
      <p:sp>
        <p:nvSpPr>
          <p:cNvPr id="1143826" name="Rectangle 18"/>
          <p:cNvSpPr>
            <a:spLocks noChangeArrowheads="1"/>
          </p:cNvSpPr>
          <p:nvPr/>
        </p:nvSpPr>
        <p:spPr bwMode="auto">
          <a:xfrm>
            <a:off x="6948488" y="4794250"/>
            <a:ext cx="346075" cy="177800"/>
          </a:xfrm>
          <a:prstGeom prst="rect">
            <a:avLst/>
          </a:prstGeom>
          <a:solidFill>
            <a:schemeClr val="bg1"/>
          </a:solidFill>
          <a:ln w="12700">
            <a:solidFill>
              <a:srgbClr val="FF0000"/>
            </a:solidFill>
            <a:miter lim="800000"/>
            <a:headEnd type="none" w="sm" len="sm"/>
            <a:tailEnd type="none" w="sm" len="sm"/>
          </a:ln>
          <a:effectLst/>
        </p:spPr>
        <p:txBody>
          <a:bodyPr wrap="none" anchor="ctr" anchorCtr="1"/>
          <a:lstStyle/>
          <a:p>
            <a:r>
              <a:rPr lang="en-US" sz="1000" b="1">
                <a:solidFill>
                  <a:srgbClr val="FF0000"/>
                </a:solidFill>
              </a:rPr>
              <a:t>239</a:t>
            </a:r>
          </a:p>
        </p:txBody>
      </p:sp>
      <p:sp>
        <p:nvSpPr>
          <p:cNvPr id="1143827" name="AutoShape 19"/>
          <p:cNvSpPr>
            <a:spLocks noChangeArrowheads="1"/>
          </p:cNvSpPr>
          <p:nvPr/>
        </p:nvSpPr>
        <p:spPr bwMode="auto">
          <a:xfrm>
            <a:off x="7180263" y="5127625"/>
            <a:ext cx="455612" cy="296863"/>
          </a:xfrm>
          <a:prstGeom prst="wedgeEllipseCallout">
            <a:avLst>
              <a:gd name="adj1" fmla="val -91116"/>
              <a:gd name="adj2" fmla="val 131282"/>
            </a:avLst>
          </a:prstGeom>
          <a:solidFill>
            <a:schemeClr val="bg1"/>
          </a:solidFill>
          <a:ln w="12700">
            <a:solidFill>
              <a:schemeClr val="tx1"/>
            </a:solidFill>
            <a:miter lim="800000"/>
            <a:headEnd type="none" w="sm" len="sm"/>
            <a:tailEnd type="none" w="sm" len="sm"/>
          </a:ln>
          <a:effectLst/>
        </p:spPr>
        <p:txBody>
          <a:bodyPr/>
          <a:lstStyle/>
          <a:p>
            <a:r>
              <a:rPr lang="en-US" sz="800" b="1"/>
              <a:t>5%</a:t>
            </a:r>
          </a:p>
        </p:txBody>
      </p:sp>
      <p:sp>
        <p:nvSpPr>
          <p:cNvPr id="1143828" name="Text Box 20"/>
          <p:cNvSpPr txBox="1">
            <a:spLocks noChangeArrowheads="1"/>
          </p:cNvSpPr>
          <p:nvPr/>
        </p:nvSpPr>
        <p:spPr bwMode="auto">
          <a:xfrm>
            <a:off x="969963" y="3465513"/>
            <a:ext cx="3840162" cy="777875"/>
          </a:xfrm>
          <a:prstGeom prst="rect">
            <a:avLst/>
          </a:prstGeom>
          <a:noFill/>
          <a:ln w="76200" cmpd="tri">
            <a:solidFill>
              <a:schemeClr val="tx1"/>
            </a:solidFill>
            <a:miter lim="800000"/>
            <a:headEnd type="none" w="sm" len="sm"/>
            <a:tailEnd type="none" w="sm" len="sm"/>
          </a:ln>
          <a:effectLst/>
        </p:spPr>
        <p:txBody>
          <a:bodyPr wrap="none">
            <a:spAutoFit/>
          </a:bodyPr>
          <a:lstStyle/>
          <a:p>
            <a:pPr algn="l"/>
            <a:r>
              <a:rPr lang="en-US" sz="2000"/>
              <a:t>Excel</a:t>
            </a:r>
          </a:p>
          <a:p>
            <a:pPr algn="l"/>
            <a:r>
              <a:rPr lang="en-US" sz="2000"/>
              <a:t>=PERCENTILE(cell range,0.95)</a:t>
            </a:r>
          </a:p>
        </p:txBody>
      </p:sp>
      <p:sp>
        <p:nvSpPr>
          <p:cNvPr id="18" name="Slide Number Placeholder 17"/>
          <p:cNvSpPr>
            <a:spLocks noGrp="1"/>
          </p:cNvSpPr>
          <p:nvPr>
            <p:ph type="sldNum" sz="quarter" idx="10"/>
          </p:nvPr>
        </p:nvSpPr>
        <p:spPr/>
        <p:txBody>
          <a:bodyPr/>
          <a:lstStyle/>
          <a:p>
            <a:fld id="{455E7E8A-7190-46B5-AA80-BFA7E730EAD7}" type="slidenum">
              <a:rPr lang="en-US" smtClean="0"/>
              <a:pPr/>
              <a:t>23</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3828"/>
                                        </p:tgtEl>
                                        <p:attrNameLst>
                                          <p:attrName>style.visibility</p:attrName>
                                        </p:attrNameLst>
                                      </p:cBhvr>
                                      <p:to>
                                        <p:strVal val="visible"/>
                                      </p:to>
                                    </p:set>
                                    <p:animEffect transition="in" filter="blinds(horizontal)">
                                      <p:cBhvr>
                                        <p:cTn id="7" dur="500"/>
                                        <p:tgtEl>
                                          <p:spTgt spid="114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Excel Exercise</a:t>
            </a:r>
            <a:endParaRPr lang="en-US" dirty="0"/>
          </a:p>
        </p:txBody>
      </p:sp>
      <p:sp>
        <p:nvSpPr>
          <p:cNvPr id="8" name="Content Placeholder 7"/>
          <p:cNvSpPr>
            <a:spLocks noGrp="1"/>
          </p:cNvSpPr>
          <p:nvPr>
            <p:ph idx="1"/>
          </p:nvPr>
        </p:nvSpPr>
        <p:spPr/>
        <p:txBody>
          <a:bodyPr/>
          <a:lstStyle/>
          <a:p>
            <a:r>
              <a:rPr lang="en-US" dirty="0" smtClean="0"/>
              <a:t>Lead soil concentrations</a:t>
            </a:r>
          </a:p>
          <a:p>
            <a:r>
              <a:rPr lang="en-US" dirty="0" smtClean="0"/>
              <a:t>Tasks:</a:t>
            </a:r>
          </a:p>
          <a:p>
            <a:r>
              <a:rPr lang="en-US" dirty="0" smtClean="0"/>
              <a:t>Calculate mean, UCL and Percentiles</a:t>
            </a:r>
          </a:p>
          <a:p>
            <a:pPr lvl="2"/>
            <a:r>
              <a:rPr lang="en-US" dirty="0" smtClean="0"/>
              <a:t>Histogram (raw data)</a:t>
            </a:r>
          </a:p>
          <a:p>
            <a:pPr lvl="2"/>
            <a:r>
              <a:rPr lang="en-US" dirty="0" smtClean="0"/>
              <a:t>AVERAGE</a:t>
            </a:r>
          </a:p>
          <a:p>
            <a:pPr lvl="2"/>
            <a:r>
              <a:rPr lang="en-US" dirty="0" smtClean="0"/>
              <a:t>STDEV</a:t>
            </a:r>
          </a:p>
          <a:p>
            <a:pPr lvl="2"/>
            <a:r>
              <a:rPr lang="en-US" dirty="0" smtClean="0"/>
              <a:t>NORM.INV</a:t>
            </a:r>
          </a:p>
          <a:p>
            <a:pPr lvl="2"/>
            <a:r>
              <a:rPr lang="en-US" dirty="0" smtClean="0"/>
              <a:t>T.INV</a:t>
            </a:r>
          </a:p>
          <a:p>
            <a:pPr lvl="2"/>
            <a:r>
              <a:rPr lang="en-US" dirty="0" smtClean="0"/>
              <a:t>PERCENTILE</a:t>
            </a:r>
          </a:p>
          <a:p>
            <a:pPr lvl="2"/>
            <a:r>
              <a:rPr lang="en-US" dirty="0" smtClean="0"/>
              <a:t>Histogram (log data)</a:t>
            </a:r>
          </a:p>
          <a:p>
            <a:endParaRPr lang="en-US" dirty="0"/>
          </a:p>
        </p:txBody>
      </p:sp>
      <p:sp>
        <p:nvSpPr>
          <p:cNvPr id="9" name="Slide Number Placeholder 8"/>
          <p:cNvSpPr>
            <a:spLocks noGrp="1"/>
          </p:cNvSpPr>
          <p:nvPr>
            <p:ph type="sldNum" sz="quarter" idx="10"/>
          </p:nvPr>
        </p:nvSpPr>
        <p:spPr/>
        <p:txBody>
          <a:bodyPr/>
          <a:lstStyle/>
          <a:p>
            <a:fld id="{3B25CBD3-95DC-4B14-8238-E9EF21F9B3CF}" type="slidenum">
              <a:rPr lang="en-US" smtClean="0"/>
              <a:pPr/>
              <a:t>24</a:t>
            </a:fld>
            <a:endParaRPr lang="en-US"/>
          </a:p>
        </p:txBody>
      </p:sp>
    </p:spTree>
    <p:extLst>
      <p:ext uri="{BB962C8B-B14F-4D97-AF65-F5344CB8AC3E}">
        <p14:creationId xmlns:p14="http://schemas.microsoft.com/office/powerpoint/2010/main" val="320095217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275" y="2562225"/>
            <a:ext cx="4743450" cy="1733550"/>
          </a:xfrm>
          <a:solidFill>
            <a:srgbClr val="FFFF00"/>
          </a:solidFill>
          <a:ln>
            <a:solidFill>
              <a:schemeClr val="accent1"/>
            </a:solidFill>
          </a:ln>
          <a:effectLst>
            <a:outerShdw blurRad="50800" dist="38100" dir="5400000" algn="t" rotWithShape="0">
              <a:prstClr val="black">
                <a:alpha val="40000"/>
              </a:prstClr>
            </a:outerShdw>
          </a:effectLst>
        </p:spPr>
        <p:txBody>
          <a:bodyPr/>
          <a:lstStyle/>
          <a:p>
            <a:pPr algn="ctr"/>
            <a:r>
              <a:rPr lang="en-US" sz="4800" dirty="0" smtClean="0"/>
              <a:t>Hypothesis Testing</a:t>
            </a:r>
            <a:endParaRPr lang="en-US" sz="4800" dirty="0"/>
          </a:p>
        </p:txBody>
      </p:sp>
      <p:sp>
        <p:nvSpPr>
          <p:cNvPr id="6" name="Slide Number Placeholder 5"/>
          <p:cNvSpPr>
            <a:spLocks noGrp="1"/>
          </p:cNvSpPr>
          <p:nvPr>
            <p:ph type="sldNum" sz="quarter" idx="10"/>
          </p:nvPr>
        </p:nvSpPr>
        <p:spPr/>
        <p:txBody>
          <a:bodyPr/>
          <a:lstStyle/>
          <a:p>
            <a:fld id="{3B25CBD3-95DC-4B14-8238-E9EF21F9B3CF}" type="slidenum">
              <a:rPr lang="en-US" smtClean="0"/>
              <a:pPr/>
              <a:t>25</a:t>
            </a:fld>
            <a:endParaRPr lang="en-US"/>
          </a:p>
        </p:txBody>
      </p:sp>
    </p:spTree>
    <p:extLst>
      <p:ext uri="{BB962C8B-B14F-4D97-AF65-F5344CB8AC3E}">
        <p14:creationId xmlns:p14="http://schemas.microsoft.com/office/powerpoint/2010/main" val="864112962"/>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7" name="Rectangle 5"/>
          <p:cNvSpPr>
            <a:spLocks noGrp="1" noChangeArrowheads="1"/>
          </p:cNvSpPr>
          <p:nvPr>
            <p:ph type="title"/>
          </p:nvPr>
        </p:nvSpPr>
        <p:spPr/>
        <p:txBody>
          <a:bodyPr/>
          <a:lstStyle/>
          <a:p>
            <a:r>
              <a:rPr lang="en-US"/>
              <a:t>Hypothesis Testing</a:t>
            </a:r>
          </a:p>
        </p:txBody>
      </p:sp>
      <p:sp>
        <p:nvSpPr>
          <p:cNvPr id="1308678" name="Rectangle 6"/>
          <p:cNvSpPr>
            <a:spLocks noGrp="1" noChangeArrowheads="1"/>
          </p:cNvSpPr>
          <p:nvPr>
            <p:ph type="body" idx="1"/>
          </p:nvPr>
        </p:nvSpPr>
        <p:spPr/>
        <p:txBody>
          <a:bodyPr/>
          <a:lstStyle/>
          <a:p>
            <a:pPr>
              <a:lnSpc>
                <a:spcPct val="90000"/>
              </a:lnSpc>
            </a:pPr>
            <a:r>
              <a:rPr lang="en-US"/>
              <a:t>Why use it?  To aid in decision making, e.g.:</a:t>
            </a:r>
          </a:p>
          <a:p>
            <a:pPr lvl="2">
              <a:lnSpc>
                <a:spcPct val="90000"/>
              </a:lnSpc>
            </a:pPr>
            <a:r>
              <a:rPr lang="en-US"/>
              <a:t>Is the site contaminated?</a:t>
            </a:r>
          </a:p>
          <a:p>
            <a:pPr lvl="2">
              <a:lnSpc>
                <a:spcPct val="90000"/>
              </a:lnSpc>
            </a:pPr>
            <a:r>
              <a:rPr lang="en-US"/>
              <a:t>Are site data significantly higher than the background?</a:t>
            </a:r>
          </a:p>
          <a:p>
            <a:pPr lvl="2">
              <a:lnSpc>
                <a:spcPct val="90000"/>
              </a:lnSpc>
            </a:pPr>
            <a:r>
              <a:rPr lang="en-US"/>
              <a:t>Is there a declining trend in the groundwater data time series over time?</a:t>
            </a:r>
          </a:p>
          <a:p>
            <a:pPr>
              <a:lnSpc>
                <a:spcPct val="90000"/>
              </a:lnSpc>
            </a:pPr>
            <a:endParaRPr lang="en-US"/>
          </a:p>
          <a:p>
            <a:pPr>
              <a:lnSpc>
                <a:spcPct val="90000"/>
              </a:lnSpc>
            </a:pPr>
            <a:r>
              <a:rPr lang="en-US"/>
              <a:t>What are the advantages?</a:t>
            </a:r>
          </a:p>
          <a:p>
            <a:pPr lvl="1">
              <a:lnSpc>
                <a:spcPct val="90000"/>
              </a:lnSpc>
            </a:pPr>
            <a:r>
              <a:rPr lang="en-US"/>
              <a:t>Quantitative; Consistent; and Repeatable</a:t>
            </a:r>
          </a:p>
        </p:txBody>
      </p:sp>
      <p:sp>
        <p:nvSpPr>
          <p:cNvPr id="6" name="Slide Number Placeholder 5"/>
          <p:cNvSpPr>
            <a:spLocks noGrp="1"/>
          </p:cNvSpPr>
          <p:nvPr>
            <p:ph type="sldNum" sz="quarter" idx="10"/>
          </p:nvPr>
        </p:nvSpPr>
        <p:spPr/>
        <p:txBody>
          <a:bodyPr/>
          <a:lstStyle/>
          <a:p>
            <a:fld id="{3B25CBD3-95DC-4B14-8238-E9EF21F9B3CF}" type="slidenum">
              <a:rPr lang="en-US" smtClean="0"/>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5" name="Rectangle 5"/>
          <p:cNvSpPr>
            <a:spLocks noGrp="1" noChangeArrowheads="1"/>
          </p:cNvSpPr>
          <p:nvPr>
            <p:ph type="title"/>
          </p:nvPr>
        </p:nvSpPr>
        <p:spPr/>
        <p:txBody>
          <a:bodyPr/>
          <a:lstStyle/>
          <a:p>
            <a:r>
              <a:rPr lang="en-US"/>
              <a:t>Hypothesis Testing</a:t>
            </a:r>
          </a:p>
        </p:txBody>
      </p:sp>
      <p:sp>
        <p:nvSpPr>
          <p:cNvPr id="1310726" name="Rectangle 6"/>
          <p:cNvSpPr>
            <a:spLocks noGrp="1" noChangeArrowheads="1"/>
          </p:cNvSpPr>
          <p:nvPr>
            <p:ph type="body" idx="1"/>
          </p:nvPr>
        </p:nvSpPr>
        <p:spPr/>
        <p:txBody>
          <a:bodyPr/>
          <a:lstStyle/>
          <a:p>
            <a:r>
              <a:rPr lang="en-US" sz="2400" dirty="0"/>
              <a:t>Provides a yes-no answer to a specific question.</a:t>
            </a:r>
          </a:p>
          <a:p>
            <a:pPr lvl="1"/>
            <a:r>
              <a:rPr lang="en-US" sz="2400" dirty="0"/>
              <a:t>Examples:</a:t>
            </a:r>
          </a:p>
          <a:p>
            <a:pPr lvl="2"/>
            <a:r>
              <a:rPr lang="en-US" sz="2200" dirty="0"/>
              <a:t>Is the site contaminated or clean? Yes or No? </a:t>
            </a:r>
          </a:p>
          <a:p>
            <a:pPr lvl="2"/>
            <a:r>
              <a:rPr lang="en-US" sz="2200" dirty="0"/>
              <a:t>Are site data greater than background? Yes or No?</a:t>
            </a:r>
          </a:p>
          <a:p>
            <a:pPr lvl="2"/>
            <a:endParaRPr lang="en-US" sz="2200" dirty="0"/>
          </a:p>
          <a:p>
            <a:r>
              <a:rPr lang="en-US" sz="2400" dirty="0"/>
              <a:t>Takes into account the </a:t>
            </a:r>
          </a:p>
          <a:p>
            <a:pPr lvl="1"/>
            <a:r>
              <a:rPr lang="en-US" sz="2400" dirty="0"/>
              <a:t>Variability of data</a:t>
            </a:r>
          </a:p>
          <a:p>
            <a:pPr lvl="1"/>
            <a:r>
              <a:rPr lang="en-US" sz="2400" dirty="0"/>
              <a:t>Uncertainty of statistical estimates (e.g., sample means, variances, proportions, distributions, trends)</a:t>
            </a:r>
          </a:p>
        </p:txBody>
      </p:sp>
      <p:sp>
        <p:nvSpPr>
          <p:cNvPr id="6" name="Slide Number Placeholder 5"/>
          <p:cNvSpPr>
            <a:spLocks noGrp="1"/>
          </p:cNvSpPr>
          <p:nvPr>
            <p:ph type="sldNum" sz="quarter" idx="10"/>
          </p:nvPr>
        </p:nvSpPr>
        <p:spPr/>
        <p:txBody>
          <a:bodyPr/>
          <a:lstStyle/>
          <a:p>
            <a:fld id="{3B25CBD3-95DC-4B14-8238-E9EF21F9B3CF}"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707" name="Rectangle 11"/>
          <p:cNvSpPr>
            <a:spLocks noGrp="1" noChangeArrowheads="1"/>
          </p:cNvSpPr>
          <p:nvPr>
            <p:ph type="title"/>
          </p:nvPr>
        </p:nvSpPr>
        <p:spPr/>
        <p:txBody>
          <a:bodyPr/>
          <a:lstStyle/>
          <a:p>
            <a:r>
              <a:rPr lang="en-US"/>
              <a:t>Null and Alternative Hypotheses</a:t>
            </a:r>
          </a:p>
        </p:txBody>
      </p:sp>
      <p:sp>
        <p:nvSpPr>
          <p:cNvPr id="1437708" name="Rectangle 12"/>
          <p:cNvSpPr>
            <a:spLocks noGrp="1" noChangeArrowheads="1"/>
          </p:cNvSpPr>
          <p:nvPr>
            <p:ph type="body" sz="half" idx="1"/>
          </p:nvPr>
        </p:nvSpPr>
        <p:spPr/>
        <p:txBody>
          <a:bodyPr/>
          <a:lstStyle/>
          <a:p>
            <a:pPr>
              <a:lnSpc>
                <a:spcPct val="90000"/>
              </a:lnSpc>
            </a:pPr>
            <a:r>
              <a:rPr lang="en-US" sz="2000" dirty="0"/>
              <a:t>Null hypothesis (H</a:t>
            </a:r>
            <a:r>
              <a:rPr lang="en-US" sz="2000" baseline="-25000" dirty="0"/>
              <a:t>o</a:t>
            </a:r>
            <a:r>
              <a:rPr lang="en-US" sz="2000" dirty="0"/>
              <a:t>):</a:t>
            </a:r>
          </a:p>
          <a:p>
            <a:pPr lvl="1">
              <a:lnSpc>
                <a:spcPct val="90000"/>
              </a:lnSpc>
            </a:pPr>
            <a:r>
              <a:rPr lang="en-US" sz="2000" dirty="0"/>
              <a:t>A statement that is driven by our site </a:t>
            </a:r>
            <a:r>
              <a:rPr lang="en-US" sz="2000" dirty="0" smtClean="0"/>
              <a:t>knowledge or defined by regulations</a:t>
            </a:r>
            <a:endParaRPr lang="en-US" sz="2000" dirty="0"/>
          </a:p>
          <a:p>
            <a:pPr lvl="1">
              <a:lnSpc>
                <a:spcPct val="90000"/>
              </a:lnSpc>
            </a:pPr>
            <a:endParaRPr lang="en-US" sz="2000" dirty="0" smtClean="0"/>
          </a:p>
          <a:p>
            <a:pPr lvl="1">
              <a:lnSpc>
                <a:spcPct val="90000"/>
              </a:lnSpc>
            </a:pPr>
            <a:r>
              <a:rPr lang="en-US" sz="2000" dirty="0" smtClean="0"/>
              <a:t>Hypothesis </a:t>
            </a:r>
            <a:r>
              <a:rPr lang="en-US" sz="2000" dirty="0"/>
              <a:t>testing is geared toward rejecting the null hypothesis</a:t>
            </a:r>
          </a:p>
          <a:p>
            <a:pPr lvl="1">
              <a:lnSpc>
                <a:spcPct val="90000"/>
              </a:lnSpc>
            </a:pPr>
            <a:endParaRPr lang="en-US" sz="2000" dirty="0"/>
          </a:p>
          <a:p>
            <a:pPr lvl="1">
              <a:lnSpc>
                <a:spcPct val="90000"/>
              </a:lnSpc>
            </a:pPr>
            <a:r>
              <a:rPr lang="en-US" sz="2000" dirty="0"/>
              <a:t>Example: Site is contaminated </a:t>
            </a:r>
          </a:p>
        </p:txBody>
      </p:sp>
      <p:sp>
        <p:nvSpPr>
          <p:cNvPr id="1437709" name="Rectangle 13"/>
          <p:cNvSpPr>
            <a:spLocks noGrp="1" noChangeArrowheads="1"/>
          </p:cNvSpPr>
          <p:nvPr>
            <p:ph type="body" sz="half" idx="2"/>
          </p:nvPr>
        </p:nvSpPr>
        <p:spPr/>
        <p:txBody>
          <a:bodyPr/>
          <a:lstStyle/>
          <a:p>
            <a:pPr>
              <a:lnSpc>
                <a:spcPct val="90000"/>
              </a:lnSpc>
            </a:pPr>
            <a:r>
              <a:rPr lang="en-US" sz="2000" dirty="0"/>
              <a:t>Alternative hypothesis (H</a:t>
            </a:r>
            <a:r>
              <a:rPr lang="en-US" sz="2000" baseline="-25000" dirty="0"/>
              <a:t>a</a:t>
            </a:r>
            <a:r>
              <a:rPr lang="en-US" sz="2000" dirty="0"/>
              <a:t>):</a:t>
            </a:r>
          </a:p>
          <a:p>
            <a:pPr lvl="1">
              <a:lnSpc>
                <a:spcPct val="90000"/>
              </a:lnSpc>
            </a:pPr>
            <a:endParaRPr lang="en-US" sz="2000" dirty="0"/>
          </a:p>
          <a:p>
            <a:pPr lvl="1">
              <a:lnSpc>
                <a:spcPct val="90000"/>
              </a:lnSpc>
            </a:pPr>
            <a:r>
              <a:rPr lang="en-US" sz="2000" dirty="0"/>
              <a:t>The opposite of the null hypothesis</a:t>
            </a:r>
          </a:p>
          <a:p>
            <a:pPr lvl="1">
              <a:lnSpc>
                <a:spcPct val="90000"/>
              </a:lnSpc>
            </a:pPr>
            <a:endParaRPr lang="en-US" sz="2000" dirty="0"/>
          </a:p>
          <a:p>
            <a:pPr lvl="1">
              <a:lnSpc>
                <a:spcPct val="90000"/>
              </a:lnSpc>
            </a:pPr>
            <a:endParaRPr lang="en-US" sz="2000" dirty="0"/>
          </a:p>
          <a:p>
            <a:pPr lvl="1">
              <a:lnSpc>
                <a:spcPct val="90000"/>
              </a:lnSpc>
            </a:pPr>
            <a:endParaRPr lang="en-US" sz="2000" dirty="0"/>
          </a:p>
          <a:p>
            <a:pPr lvl="1">
              <a:lnSpc>
                <a:spcPct val="90000"/>
              </a:lnSpc>
            </a:pPr>
            <a:endParaRPr lang="en-US" sz="2000" dirty="0"/>
          </a:p>
          <a:p>
            <a:pPr lvl="1">
              <a:lnSpc>
                <a:spcPct val="90000"/>
              </a:lnSpc>
            </a:pPr>
            <a:r>
              <a:rPr lang="en-US" sz="2000" dirty="0"/>
              <a:t>Example: Site is clean </a:t>
            </a:r>
          </a:p>
        </p:txBody>
      </p:sp>
      <p:sp>
        <p:nvSpPr>
          <p:cNvPr id="7" name="Slide Number Placeholder 6"/>
          <p:cNvSpPr>
            <a:spLocks noGrp="1"/>
          </p:cNvSpPr>
          <p:nvPr>
            <p:ph type="sldNum" sz="quarter" idx="10"/>
          </p:nvPr>
        </p:nvSpPr>
        <p:spPr/>
        <p:txBody>
          <a:bodyPr/>
          <a:lstStyle/>
          <a:p>
            <a:fld id="{C32E675F-9FB8-4187-ADE4-447314A423B5}" type="slidenum">
              <a:rPr lang="en-US" smtClean="0"/>
              <a:pPr/>
              <a:t>28</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7709">
                                            <p:txEl>
                                              <p:pRg st="0" end="0"/>
                                            </p:txEl>
                                          </p:spTgt>
                                        </p:tgtEl>
                                        <p:attrNameLst>
                                          <p:attrName>style.visibility</p:attrName>
                                        </p:attrNameLst>
                                      </p:cBhvr>
                                      <p:to>
                                        <p:strVal val="visible"/>
                                      </p:to>
                                    </p:set>
                                    <p:animEffect transition="in" filter="blinds(horizontal)">
                                      <p:cBhvr>
                                        <p:cTn id="7" dur="500"/>
                                        <p:tgtEl>
                                          <p:spTgt spid="143770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7709">
                                            <p:txEl>
                                              <p:pRg st="2" end="2"/>
                                            </p:txEl>
                                          </p:spTgt>
                                        </p:tgtEl>
                                        <p:attrNameLst>
                                          <p:attrName>style.visibility</p:attrName>
                                        </p:attrNameLst>
                                      </p:cBhvr>
                                      <p:to>
                                        <p:strVal val="visible"/>
                                      </p:to>
                                    </p:set>
                                    <p:animEffect transition="in" filter="blinds(horizontal)">
                                      <p:cBhvr>
                                        <p:cTn id="10" dur="500"/>
                                        <p:tgtEl>
                                          <p:spTgt spid="1437709">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7709">
                                            <p:txEl>
                                              <p:pRg st="7" end="7"/>
                                            </p:txEl>
                                          </p:spTgt>
                                        </p:tgtEl>
                                        <p:attrNameLst>
                                          <p:attrName>style.visibility</p:attrName>
                                        </p:attrNameLst>
                                      </p:cBhvr>
                                      <p:to>
                                        <p:strVal val="visible"/>
                                      </p:to>
                                    </p:set>
                                    <p:animEffect transition="in" filter="blinds(horizontal)">
                                      <p:cBhvr>
                                        <p:cTn id="13" dur="500"/>
                                        <p:tgtEl>
                                          <p:spTgt spid="14377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7778" name="Rectangle 2"/>
          <p:cNvSpPr>
            <a:spLocks noGrp="1" noChangeArrowheads="1"/>
          </p:cNvSpPr>
          <p:nvPr>
            <p:ph type="title"/>
          </p:nvPr>
        </p:nvSpPr>
        <p:spPr/>
        <p:txBody>
          <a:bodyPr/>
          <a:lstStyle/>
          <a:p>
            <a:r>
              <a:rPr lang="en-US"/>
              <a:t>Example of Hypothesis Testing: Attainment of Cleanup Goals</a:t>
            </a:r>
          </a:p>
        </p:txBody>
      </p:sp>
      <p:sp>
        <p:nvSpPr>
          <p:cNvPr id="1867779" name="Rectangle 3"/>
          <p:cNvSpPr>
            <a:spLocks noGrp="1" noChangeArrowheads="1"/>
          </p:cNvSpPr>
          <p:nvPr>
            <p:ph type="body" idx="1"/>
          </p:nvPr>
        </p:nvSpPr>
        <p:spPr/>
        <p:txBody>
          <a:bodyPr/>
          <a:lstStyle/>
          <a:p>
            <a:r>
              <a:rPr lang="en-US"/>
              <a:t>EPA 1989 Guidance</a:t>
            </a:r>
          </a:p>
          <a:p>
            <a:pPr lvl="3">
              <a:buFontTx/>
              <a:buNone/>
            </a:pPr>
            <a:r>
              <a:rPr lang="en-US" sz="1700"/>
              <a:t>	U.S. EPA, </a:t>
            </a:r>
            <a:r>
              <a:rPr lang="en-US" sz="1700" i="1"/>
              <a:t>Statistical Methods for Evaluating the Attainment of Cleanup Standards, Vol. 1: Soils and Solid Media.</a:t>
            </a:r>
            <a:r>
              <a:rPr lang="en-US" sz="1700"/>
              <a:t> EPA 230/02-89-042. Washington, DC: Office of Policy, Planning, and Evaluation. 1989.</a:t>
            </a:r>
          </a:p>
          <a:p>
            <a:endParaRPr lang="en-US"/>
          </a:p>
          <a:p>
            <a:r>
              <a:rPr lang="en-US"/>
              <a:t>Null Hypothesis H</a:t>
            </a:r>
            <a:r>
              <a:rPr lang="en-US" baseline="-25000"/>
              <a:t>o</a:t>
            </a:r>
            <a:r>
              <a:rPr lang="en-US"/>
              <a:t>: Site is Contaminated</a:t>
            </a:r>
          </a:p>
          <a:p>
            <a:pPr lvl="1"/>
            <a:r>
              <a:rPr lang="en-US">
                <a:latin typeface="Arial Unicode MS" pitchFamily="34" charset="-128"/>
                <a:ea typeface="Arial Unicode MS" pitchFamily="34" charset="-128"/>
                <a:cs typeface="Arial Unicode MS" pitchFamily="34" charset="-128"/>
              </a:rPr>
              <a:t>Reject H</a:t>
            </a:r>
            <a:r>
              <a:rPr lang="en-US" baseline="-25000">
                <a:latin typeface="Arial Unicode MS" pitchFamily="34" charset="-128"/>
                <a:ea typeface="Arial Unicode MS" pitchFamily="34" charset="-128"/>
                <a:cs typeface="Arial Unicode MS" pitchFamily="34" charset="-128"/>
              </a:rPr>
              <a:t>o</a:t>
            </a:r>
            <a:r>
              <a:rPr lang="en-US"/>
              <a:t>, if 95%UCL&lt;C</a:t>
            </a:r>
            <a:r>
              <a:rPr lang="en-US" baseline="-25000"/>
              <a:t>s</a:t>
            </a:r>
          </a:p>
          <a:p>
            <a:pPr lvl="1"/>
            <a:endParaRPr lang="en-US">
              <a:latin typeface="Arial Unicode MS" pitchFamily="34" charset="-128"/>
              <a:ea typeface="Arial Unicode MS" pitchFamily="34" charset="-128"/>
              <a:cs typeface="Arial Unicode MS" pitchFamily="34" charset="-128"/>
            </a:endParaRPr>
          </a:p>
          <a:p>
            <a:pPr lvl="1"/>
            <a:r>
              <a:rPr lang="en-US"/>
              <a:t>“Reject-Support” or RS Testing</a:t>
            </a:r>
          </a:p>
          <a:p>
            <a:pPr lvl="1"/>
            <a:endParaRPr lang="en-US">
              <a:latin typeface="Arial Unicode MS" pitchFamily="34" charset="-128"/>
              <a:ea typeface="Arial Unicode MS" pitchFamily="34" charset="-128"/>
              <a:cs typeface="Arial Unicode MS" pitchFamily="34" charset="-128"/>
            </a:endParaRPr>
          </a:p>
        </p:txBody>
      </p:sp>
      <p:sp>
        <p:nvSpPr>
          <p:cNvPr id="6" name="Slide Number Placeholder 5"/>
          <p:cNvSpPr>
            <a:spLocks noGrp="1"/>
          </p:cNvSpPr>
          <p:nvPr>
            <p:ph type="sldNum" sz="quarter" idx="10"/>
          </p:nvPr>
        </p:nvSpPr>
        <p:spPr/>
        <p:txBody>
          <a:bodyPr/>
          <a:lstStyle/>
          <a:p>
            <a:fld id="{3B25CBD3-95DC-4B14-8238-E9EF21F9B3CF}" type="slidenum">
              <a:rPr lang="en-US" smtClean="0"/>
              <a:pPr/>
              <a:t>29</a:t>
            </a:fld>
            <a:endParaRPr lang="en-US"/>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NewFields Environmental Series</a:t>
            </a:r>
            <a:endParaRPr lang="en-US" dirty="0"/>
          </a:p>
        </p:txBody>
      </p:sp>
      <p:sp>
        <p:nvSpPr>
          <p:cNvPr id="3" name="Content Placeholder 2"/>
          <p:cNvSpPr>
            <a:spLocks noGrp="1"/>
          </p:cNvSpPr>
          <p:nvPr>
            <p:ph idx="1"/>
          </p:nvPr>
        </p:nvSpPr>
        <p:spPr/>
        <p:txBody>
          <a:bodyPr/>
          <a:lstStyle/>
          <a:p>
            <a:r>
              <a:rPr lang="en-US" dirty="0" smtClean="0"/>
              <a:t>Part 1. Introduction/Sampling Design</a:t>
            </a:r>
          </a:p>
          <a:p>
            <a:pPr lvl="3"/>
            <a:r>
              <a:rPr lang="en-US" dirty="0" smtClean="0"/>
              <a:t>1 day/Software: DOE’s </a:t>
            </a:r>
            <a:r>
              <a:rPr lang="en-US" i="1" dirty="0" smtClean="0"/>
              <a:t>VSP</a:t>
            </a:r>
          </a:p>
          <a:p>
            <a:r>
              <a:rPr lang="en-US" dirty="0" smtClean="0"/>
              <a:t>Part </a:t>
            </a:r>
            <a:r>
              <a:rPr lang="en-US" dirty="0"/>
              <a:t>2. </a:t>
            </a:r>
            <a:r>
              <a:rPr lang="en-US" dirty="0" smtClean="0"/>
              <a:t>UCL and Background Analyses</a:t>
            </a:r>
            <a:endParaRPr lang="en-US" dirty="0"/>
          </a:p>
          <a:p>
            <a:pPr lvl="3"/>
            <a:r>
              <a:rPr lang="en-US" dirty="0" smtClean="0"/>
              <a:t>2 days/Software</a:t>
            </a:r>
            <a:r>
              <a:rPr lang="en-US" dirty="0"/>
              <a:t>: </a:t>
            </a:r>
            <a:r>
              <a:rPr lang="en-US" dirty="0" smtClean="0"/>
              <a:t>EPA’s </a:t>
            </a:r>
            <a:r>
              <a:rPr lang="en-US" i="1" dirty="0" err="1" smtClean="0"/>
              <a:t>ProUCL</a:t>
            </a:r>
            <a:r>
              <a:rPr lang="en-US" i="1" dirty="0" smtClean="0"/>
              <a:t>/Scout</a:t>
            </a:r>
            <a:endParaRPr lang="en-US" i="1" dirty="0"/>
          </a:p>
          <a:p>
            <a:r>
              <a:rPr lang="en-US" dirty="0" smtClean="0"/>
              <a:t>Part 3. Univariate Techniques: ANOVA</a:t>
            </a:r>
          </a:p>
          <a:p>
            <a:pPr lvl="3"/>
            <a:r>
              <a:rPr lang="en-US" dirty="0" smtClean="0"/>
              <a:t>2 days/Software: IBM </a:t>
            </a:r>
            <a:r>
              <a:rPr lang="en-US" i="1" dirty="0" smtClean="0"/>
              <a:t>SPSS</a:t>
            </a:r>
          </a:p>
          <a:p>
            <a:r>
              <a:rPr lang="en-US" dirty="0" smtClean="0"/>
              <a:t>Part 4. Multivariate Techniques: PCA/PLS</a:t>
            </a:r>
          </a:p>
          <a:p>
            <a:pPr lvl="3"/>
            <a:r>
              <a:rPr lang="en-US" dirty="0" smtClean="0"/>
              <a:t>2 days/Software: IBM </a:t>
            </a:r>
            <a:r>
              <a:rPr lang="en-US" i="1" dirty="0" smtClean="0"/>
              <a:t>SPSS</a:t>
            </a:r>
          </a:p>
          <a:p>
            <a:r>
              <a:rPr lang="en-US" dirty="0" smtClean="0"/>
              <a:t>Part 5. </a:t>
            </a:r>
            <a:r>
              <a:rPr lang="en-US" dirty="0"/>
              <a:t>Geostatistics </a:t>
            </a:r>
          </a:p>
          <a:p>
            <a:pPr lvl="3"/>
            <a:r>
              <a:rPr lang="en-US" dirty="0"/>
              <a:t>2 days/Software: ArcGIS </a:t>
            </a:r>
            <a:r>
              <a:rPr lang="en-US" i="1" dirty="0"/>
              <a:t>Geostatistical Analyst</a:t>
            </a:r>
          </a:p>
          <a:p>
            <a:pPr lvl="3"/>
            <a:endParaRPr lang="en-US" i="1" dirty="0" smtClean="0"/>
          </a:p>
        </p:txBody>
      </p:sp>
      <p:sp>
        <p:nvSpPr>
          <p:cNvPr id="6" name="Slide Number Placeholder 5"/>
          <p:cNvSpPr>
            <a:spLocks noGrp="1"/>
          </p:cNvSpPr>
          <p:nvPr>
            <p:ph type="sldNum" sz="quarter" idx="10"/>
          </p:nvPr>
        </p:nvSpPr>
        <p:spPr/>
        <p:txBody>
          <a:bodyPr/>
          <a:lstStyle/>
          <a:p>
            <a:fld id="{3B25CBD3-95DC-4B14-8238-E9EF21F9B3CF}" type="slidenum">
              <a:rPr lang="en-US" smtClean="0"/>
              <a:pPr/>
              <a:t>3</a:t>
            </a:fld>
            <a:endParaRPr lang="en-US"/>
          </a:p>
        </p:txBody>
      </p:sp>
    </p:spTree>
    <p:extLst>
      <p:ext uri="{BB962C8B-B14F-4D97-AF65-F5344CB8AC3E}">
        <p14:creationId xmlns:p14="http://schemas.microsoft.com/office/powerpoint/2010/main" val="4271559929"/>
      </p:ext>
    </p:extLst>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946" name="Rectangle 2"/>
          <p:cNvSpPr>
            <a:spLocks noGrp="1" noChangeArrowheads="1"/>
          </p:cNvSpPr>
          <p:nvPr>
            <p:ph type="title"/>
          </p:nvPr>
        </p:nvSpPr>
        <p:spPr/>
        <p:txBody>
          <a:bodyPr/>
          <a:lstStyle/>
          <a:p>
            <a:r>
              <a:rPr lang="en-US" altLang="en-US"/>
              <a:t>Decision Errors and Test Power</a:t>
            </a:r>
          </a:p>
        </p:txBody>
      </p:sp>
      <p:sp>
        <p:nvSpPr>
          <p:cNvPr id="1874948" name="Rectangle 4"/>
          <p:cNvSpPr>
            <a:spLocks noChangeArrowheads="1"/>
          </p:cNvSpPr>
          <p:nvPr/>
        </p:nvSpPr>
        <p:spPr bwMode="auto">
          <a:xfrm>
            <a:off x="2857500" y="2976563"/>
            <a:ext cx="1771650" cy="1147762"/>
          </a:xfrm>
          <a:prstGeom prst="rect">
            <a:avLst/>
          </a:prstGeom>
          <a:solidFill>
            <a:schemeClr val="accent2"/>
          </a:solidFill>
          <a:ln w="12700">
            <a:solidFill>
              <a:schemeClr val="tx1"/>
            </a:solidFill>
            <a:miter lim="800000"/>
            <a:headEnd/>
            <a:tailEnd/>
          </a:ln>
          <a:effectLst/>
        </p:spPr>
        <p:txBody>
          <a:bodyPr wrap="none" anchor="ctr"/>
          <a:lstStyle/>
          <a:p>
            <a:endParaRPr kumimoji="0" lang="en-US" sz="1800" b="1">
              <a:solidFill>
                <a:schemeClr val="tx2"/>
              </a:solidFill>
            </a:endParaRPr>
          </a:p>
        </p:txBody>
      </p:sp>
      <p:sp>
        <p:nvSpPr>
          <p:cNvPr id="1874949" name="Rectangle 5"/>
          <p:cNvSpPr>
            <a:spLocks noChangeArrowheads="1"/>
          </p:cNvSpPr>
          <p:nvPr/>
        </p:nvSpPr>
        <p:spPr bwMode="auto">
          <a:xfrm>
            <a:off x="2860675" y="4129088"/>
            <a:ext cx="1808163" cy="11176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874950" name="Rectangle 6"/>
          <p:cNvSpPr>
            <a:spLocks noChangeArrowheads="1"/>
          </p:cNvSpPr>
          <p:nvPr/>
        </p:nvSpPr>
        <p:spPr bwMode="auto">
          <a:xfrm>
            <a:off x="4649788" y="4122738"/>
            <a:ext cx="1771650" cy="1119187"/>
          </a:xfrm>
          <a:prstGeom prst="rect">
            <a:avLst/>
          </a:prstGeom>
          <a:solidFill>
            <a:schemeClr val="accent2"/>
          </a:solidFill>
          <a:ln w="12700">
            <a:solidFill>
              <a:schemeClr val="tx1"/>
            </a:solidFill>
            <a:miter lim="800000"/>
            <a:headEnd/>
            <a:tailEnd/>
          </a:ln>
          <a:effectLst/>
        </p:spPr>
        <p:txBody>
          <a:bodyPr wrap="none" anchor="ctr"/>
          <a:lstStyle/>
          <a:p>
            <a:endParaRPr lang="en-US"/>
          </a:p>
        </p:txBody>
      </p:sp>
      <p:sp>
        <p:nvSpPr>
          <p:cNvPr id="1874951" name="Rectangle 7"/>
          <p:cNvSpPr>
            <a:spLocks noChangeArrowheads="1"/>
          </p:cNvSpPr>
          <p:nvPr/>
        </p:nvSpPr>
        <p:spPr bwMode="auto">
          <a:xfrm>
            <a:off x="4656138" y="2978150"/>
            <a:ext cx="1771650" cy="115093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874952" name="Rectangle 8"/>
          <p:cNvSpPr>
            <a:spLocks noChangeArrowheads="1"/>
          </p:cNvSpPr>
          <p:nvPr/>
        </p:nvSpPr>
        <p:spPr bwMode="auto">
          <a:xfrm rot="21600000">
            <a:off x="338138" y="3600450"/>
            <a:ext cx="739775" cy="638175"/>
          </a:xfrm>
          <a:prstGeom prst="rect">
            <a:avLst/>
          </a:prstGeom>
          <a:noFill/>
          <a:ln w="12700">
            <a:noFill/>
            <a:miter lim="800000"/>
            <a:headEnd/>
            <a:tailEnd/>
          </a:ln>
          <a:effectLst/>
        </p:spPr>
        <p:txBody>
          <a:bodyPr wrap="none" lIns="90488" tIns="44450" rIns="90488" bIns="44450">
            <a:spAutoFit/>
          </a:bodyPr>
          <a:lstStyle/>
          <a:p>
            <a:pPr algn="r"/>
            <a:r>
              <a:rPr kumimoji="0" lang="en-US" altLang="en-US" sz="1800" b="1" u="sng">
                <a:solidFill>
                  <a:srgbClr val="A50021"/>
                </a:solidFill>
              </a:rPr>
              <a:t>True</a:t>
            </a:r>
          </a:p>
          <a:p>
            <a:pPr algn="r"/>
            <a:r>
              <a:rPr kumimoji="0" lang="en-US" altLang="en-US" sz="1800" b="1" u="sng">
                <a:solidFill>
                  <a:srgbClr val="A50021"/>
                </a:solidFill>
              </a:rPr>
              <a:t>State</a:t>
            </a:r>
          </a:p>
        </p:txBody>
      </p:sp>
      <p:sp>
        <p:nvSpPr>
          <p:cNvPr id="1874953" name="Rectangle 9"/>
          <p:cNvSpPr>
            <a:spLocks noChangeArrowheads="1"/>
          </p:cNvSpPr>
          <p:nvPr/>
        </p:nvSpPr>
        <p:spPr bwMode="auto">
          <a:xfrm>
            <a:off x="1154113" y="3230563"/>
            <a:ext cx="1624012" cy="577850"/>
          </a:xfrm>
          <a:prstGeom prst="rect">
            <a:avLst/>
          </a:prstGeom>
          <a:noFill/>
          <a:ln w="12700">
            <a:noFill/>
            <a:miter lim="800000"/>
            <a:headEnd/>
            <a:tailEnd/>
          </a:ln>
          <a:effectLst/>
        </p:spPr>
        <p:txBody>
          <a:bodyPr lIns="90488" tIns="44450" rIns="90488" bIns="44450">
            <a:spAutoFit/>
          </a:bodyPr>
          <a:lstStyle/>
          <a:p>
            <a:pPr algn="r"/>
            <a:r>
              <a:rPr kumimoji="0" lang="en-US" altLang="en-US" sz="1600" b="1">
                <a:solidFill>
                  <a:srgbClr val="A50021"/>
                </a:solidFill>
              </a:rPr>
              <a:t>Site is Contaminated</a:t>
            </a:r>
          </a:p>
        </p:txBody>
      </p:sp>
      <p:sp>
        <p:nvSpPr>
          <p:cNvPr id="1874954" name="Rectangle 10"/>
          <p:cNvSpPr>
            <a:spLocks noChangeArrowheads="1"/>
          </p:cNvSpPr>
          <p:nvPr/>
        </p:nvSpPr>
        <p:spPr bwMode="auto">
          <a:xfrm>
            <a:off x="2957513" y="2060575"/>
            <a:ext cx="1535112" cy="822325"/>
          </a:xfrm>
          <a:prstGeom prst="rect">
            <a:avLst/>
          </a:prstGeom>
          <a:noFill/>
          <a:ln w="12700">
            <a:noFill/>
            <a:miter lim="800000"/>
            <a:headEnd/>
            <a:tailEnd/>
          </a:ln>
          <a:effectLst/>
        </p:spPr>
        <p:txBody>
          <a:bodyPr wrap="none" lIns="90488" tIns="44450" rIns="90488" bIns="44450">
            <a:spAutoFit/>
          </a:bodyPr>
          <a:lstStyle/>
          <a:p>
            <a:r>
              <a:rPr kumimoji="0" lang="en-US" altLang="en-US" sz="1600" b="1">
                <a:solidFill>
                  <a:srgbClr val="A50021"/>
                </a:solidFill>
                <a:sym typeface="Symbol" pitchFamily="18" charset="2"/>
              </a:rPr>
              <a:t>Site is </a:t>
            </a:r>
          </a:p>
          <a:p>
            <a:r>
              <a:rPr kumimoji="0" lang="en-US" altLang="en-US" sz="1600" b="1">
                <a:solidFill>
                  <a:srgbClr val="A50021"/>
                </a:solidFill>
                <a:sym typeface="Symbol" pitchFamily="18" charset="2"/>
              </a:rPr>
              <a:t>Contaminated</a:t>
            </a:r>
          </a:p>
          <a:p>
            <a:r>
              <a:rPr kumimoji="0" lang="en-US" altLang="en-US" sz="1600" b="1">
                <a:solidFill>
                  <a:srgbClr val="A50021"/>
                </a:solidFill>
                <a:sym typeface="Symbol" pitchFamily="18" charset="2"/>
              </a:rPr>
              <a:t>“H</a:t>
            </a:r>
            <a:r>
              <a:rPr kumimoji="0" lang="en-US" altLang="en-US" sz="1600" b="1" baseline="-25000">
                <a:solidFill>
                  <a:srgbClr val="A50021"/>
                </a:solidFill>
                <a:sym typeface="Symbol" pitchFamily="18" charset="2"/>
              </a:rPr>
              <a:t>o</a:t>
            </a:r>
            <a:r>
              <a:rPr kumimoji="0" lang="en-US" altLang="en-US" sz="1600" b="1">
                <a:solidFill>
                  <a:srgbClr val="A50021"/>
                </a:solidFill>
                <a:sym typeface="Symbol" pitchFamily="18" charset="2"/>
              </a:rPr>
              <a:t>”</a:t>
            </a:r>
            <a:endParaRPr kumimoji="0" lang="en-US" altLang="en-US" sz="1600" b="1">
              <a:solidFill>
                <a:srgbClr val="A50021"/>
              </a:solidFill>
            </a:endParaRPr>
          </a:p>
        </p:txBody>
      </p:sp>
      <p:sp>
        <p:nvSpPr>
          <p:cNvPr id="1874955" name="Rectangle 11"/>
          <p:cNvSpPr>
            <a:spLocks noChangeArrowheads="1"/>
          </p:cNvSpPr>
          <p:nvPr/>
        </p:nvSpPr>
        <p:spPr bwMode="auto">
          <a:xfrm>
            <a:off x="1927225" y="4381500"/>
            <a:ext cx="838200" cy="577850"/>
          </a:xfrm>
          <a:prstGeom prst="rect">
            <a:avLst/>
          </a:prstGeom>
          <a:noFill/>
          <a:ln w="12700">
            <a:noFill/>
            <a:miter lim="800000"/>
            <a:headEnd/>
            <a:tailEnd/>
          </a:ln>
          <a:effectLst/>
        </p:spPr>
        <p:txBody>
          <a:bodyPr wrap="none" lIns="90488" tIns="44450" rIns="90488" bIns="44450">
            <a:spAutoFit/>
          </a:bodyPr>
          <a:lstStyle/>
          <a:p>
            <a:pPr algn="r"/>
            <a:r>
              <a:rPr kumimoji="0" lang="en-US" altLang="en-US" sz="1600" b="1">
                <a:solidFill>
                  <a:srgbClr val="A50021"/>
                </a:solidFill>
              </a:rPr>
              <a:t>Site is </a:t>
            </a:r>
          </a:p>
          <a:p>
            <a:pPr algn="r"/>
            <a:r>
              <a:rPr kumimoji="0" lang="en-US" altLang="en-US" sz="1600" b="1">
                <a:solidFill>
                  <a:srgbClr val="A50021"/>
                </a:solidFill>
              </a:rPr>
              <a:t>Clean</a:t>
            </a:r>
          </a:p>
        </p:txBody>
      </p:sp>
      <p:sp>
        <p:nvSpPr>
          <p:cNvPr id="1874956" name="Rectangle 12"/>
          <p:cNvSpPr>
            <a:spLocks noChangeArrowheads="1"/>
          </p:cNvSpPr>
          <p:nvPr/>
        </p:nvSpPr>
        <p:spPr bwMode="auto">
          <a:xfrm>
            <a:off x="5089525" y="2071688"/>
            <a:ext cx="838200" cy="822325"/>
          </a:xfrm>
          <a:prstGeom prst="rect">
            <a:avLst/>
          </a:prstGeom>
          <a:noFill/>
          <a:ln w="12700">
            <a:noFill/>
            <a:miter lim="800000"/>
            <a:headEnd/>
            <a:tailEnd/>
          </a:ln>
          <a:effectLst/>
        </p:spPr>
        <p:txBody>
          <a:bodyPr wrap="none" lIns="90488" tIns="44450" rIns="90488" bIns="44450">
            <a:spAutoFit/>
          </a:bodyPr>
          <a:lstStyle/>
          <a:p>
            <a:r>
              <a:rPr kumimoji="0" lang="en-US" altLang="en-US" sz="1600" b="1">
                <a:solidFill>
                  <a:srgbClr val="A50021"/>
                </a:solidFill>
              </a:rPr>
              <a:t>Site is </a:t>
            </a:r>
          </a:p>
          <a:p>
            <a:r>
              <a:rPr kumimoji="0" lang="en-US" altLang="en-US" sz="1600" b="1">
                <a:solidFill>
                  <a:srgbClr val="A50021"/>
                </a:solidFill>
              </a:rPr>
              <a:t>Clean</a:t>
            </a:r>
          </a:p>
          <a:p>
            <a:r>
              <a:rPr kumimoji="0" lang="en-US" altLang="en-US" sz="1600" b="1">
                <a:solidFill>
                  <a:srgbClr val="A50021"/>
                </a:solidFill>
              </a:rPr>
              <a:t>“H</a:t>
            </a:r>
            <a:r>
              <a:rPr kumimoji="0" lang="en-US" altLang="en-US" sz="1600" b="1" baseline="-25000">
                <a:solidFill>
                  <a:srgbClr val="A50021"/>
                </a:solidFill>
              </a:rPr>
              <a:t>a</a:t>
            </a:r>
            <a:r>
              <a:rPr kumimoji="0" lang="en-US" altLang="en-US" sz="1600" b="1">
                <a:solidFill>
                  <a:srgbClr val="A50021"/>
                </a:solidFill>
              </a:rPr>
              <a:t>”</a:t>
            </a:r>
          </a:p>
        </p:txBody>
      </p:sp>
      <p:sp>
        <p:nvSpPr>
          <p:cNvPr id="1874957" name="Rectangle 13"/>
          <p:cNvSpPr>
            <a:spLocks noChangeArrowheads="1"/>
          </p:cNvSpPr>
          <p:nvPr/>
        </p:nvSpPr>
        <p:spPr bwMode="auto">
          <a:xfrm>
            <a:off x="3248025" y="1673225"/>
            <a:ext cx="2784475" cy="363538"/>
          </a:xfrm>
          <a:prstGeom prst="rect">
            <a:avLst/>
          </a:prstGeom>
          <a:noFill/>
          <a:ln w="12700">
            <a:noFill/>
            <a:miter lim="800000"/>
            <a:headEnd/>
            <a:tailEnd/>
          </a:ln>
          <a:effectLst/>
        </p:spPr>
        <p:txBody>
          <a:bodyPr wrap="none" lIns="90488" tIns="44450" rIns="90488" bIns="44450">
            <a:spAutoFit/>
          </a:bodyPr>
          <a:lstStyle/>
          <a:p>
            <a:pPr algn="l"/>
            <a:r>
              <a:rPr kumimoji="0" lang="en-US" altLang="en-US" sz="1800" b="1" u="sng">
                <a:solidFill>
                  <a:srgbClr val="A50021"/>
                </a:solidFill>
              </a:rPr>
              <a:t>Decision Based on Data</a:t>
            </a:r>
          </a:p>
        </p:txBody>
      </p:sp>
      <p:sp>
        <p:nvSpPr>
          <p:cNvPr id="1874958" name="Rectangle 14"/>
          <p:cNvSpPr>
            <a:spLocks noChangeArrowheads="1"/>
          </p:cNvSpPr>
          <p:nvPr/>
        </p:nvSpPr>
        <p:spPr bwMode="auto">
          <a:xfrm>
            <a:off x="3057525" y="3246438"/>
            <a:ext cx="1425575" cy="638175"/>
          </a:xfrm>
          <a:prstGeom prst="rect">
            <a:avLst/>
          </a:prstGeom>
          <a:noFill/>
          <a:ln w="12700">
            <a:noFill/>
            <a:miter lim="800000"/>
            <a:headEnd/>
            <a:tailEnd/>
          </a:ln>
          <a:effectLst/>
        </p:spPr>
        <p:txBody>
          <a:bodyPr wrap="none" lIns="90488" tIns="44450" rIns="90488" bIns="44450">
            <a:spAutoFit/>
          </a:bodyPr>
          <a:lstStyle/>
          <a:p>
            <a:r>
              <a:rPr kumimoji="0" lang="en-US" altLang="en-US" sz="1800" b="1">
                <a:solidFill>
                  <a:schemeClr val="folHlink"/>
                </a:solidFill>
              </a:rPr>
              <a:t>Correct:</a:t>
            </a:r>
          </a:p>
          <a:p>
            <a:r>
              <a:rPr kumimoji="0" lang="en-US" altLang="en-US" sz="1800" b="1">
                <a:solidFill>
                  <a:schemeClr val="folHlink"/>
                </a:solidFill>
              </a:rPr>
              <a:t>Confidence</a:t>
            </a:r>
          </a:p>
        </p:txBody>
      </p:sp>
      <p:sp>
        <p:nvSpPr>
          <p:cNvPr id="1874959" name="Rectangle 15"/>
          <p:cNvSpPr>
            <a:spLocks noChangeArrowheads="1"/>
          </p:cNvSpPr>
          <p:nvPr/>
        </p:nvSpPr>
        <p:spPr bwMode="auto">
          <a:xfrm>
            <a:off x="4738688" y="4349750"/>
            <a:ext cx="1552575" cy="638175"/>
          </a:xfrm>
          <a:prstGeom prst="rect">
            <a:avLst/>
          </a:prstGeom>
          <a:noFill/>
          <a:ln w="12700">
            <a:noFill/>
            <a:miter lim="800000"/>
            <a:headEnd/>
            <a:tailEnd/>
          </a:ln>
          <a:effectLst/>
        </p:spPr>
        <p:txBody>
          <a:bodyPr wrap="none" lIns="90488" tIns="44450" rIns="90488" bIns="44450">
            <a:spAutoFit/>
          </a:bodyPr>
          <a:lstStyle/>
          <a:p>
            <a:r>
              <a:rPr kumimoji="0" lang="en-US" altLang="en-US" sz="1800" b="1">
                <a:solidFill>
                  <a:schemeClr val="folHlink"/>
                </a:solidFill>
              </a:rPr>
              <a:t>Correct</a:t>
            </a:r>
          </a:p>
          <a:p>
            <a:r>
              <a:rPr kumimoji="0" lang="en-US" altLang="en-US" sz="1800" b="1">
                <a:solidFill>
                  <a:schemeClr val="folHlink"/>
                </a:solidFill>
              </a:rPr>
              <a:t>(Test Power)</a:t>
            </a:r>
          </a:p>
        </p:txBody>
      </p:sp>
      <p:sp>
        <p:nvSpPr>
          <p:cNvPr id="1874960" name="Rectangle 16"/>
          <p:cNvSpPr>
            <a:spLocks noChangeArrowheads="1"/>
          </p:cNvSpPr>
          <p:nvPr/>
        </p:nvSpPr>
        <p:spPr bwMode="auto">
          <a:xfrm>
            <a:off x="4605338" y="3117850"/>
            <a:ext cx="1857375" cy="912813"/>
          </a:xfrm>
          <a:prstGeom prst="rect">
            <a:avLst/>
          </a:prstGeom>
          <a:noFill/>
          <a:ln w="12700">
            <a:noFill/>
            <a:miter lim="800000"/>
            <a:headEnd/>
            <a:tailEnd/>
          </a:ln>
          <a:effectLst/>
        </p:spPr>
        <p:txBody>
          <a:bodyPr lIns="90488" tIns="44450" rIns="90488" bIns="44450">
            <a:spAutoFit/>
          </a:bodyPr>
          <a:lstStyle/>
          <a:p>
            <a:r>
              <a:rPr kumimoji="0" lang="en-US" altLang="en-US" sz="1800" b="1">
                <a:solidFill>
                  <a:schemeClr val="folHlink"/>
                </a:solidFill>
              </a:rPr>
              <a:t>Type I Error: </a:t>
            </a:r>
          </a:p>
          <a:p>
            <a:r>
              <a:rPr kumimoji="0" lang="en-US" altLang="en-US" sz="1800" b="1">
                <a:solidFill>
                  <a:schemeClr val="folHlink"/>
                </a:solidFill>
              </a:rPr>
              <a:t>False Positive</a:t>
            </a:r>
          </a:p>
          <a:p>
            <a:r>
              <a:rPr kumimoji="0" lang="en-US" altLang="en-US" sz="1800" b="1">
                <a:solidFill>
                  <a:schemeClr val="folHlink"/>
                </a:solidFill>
                <a:sym typeface="Symbol" pitchFamily="18" charset="2"/>
              </a:rPr>
              <a:t></a:t>
            </a:r>
          </a:p>
        </p:txBody>
      </p:sp>
      <p:sp>
        <p:nvSpPr>
          <p:cNvPr id="1874961" name="Rectangle 17"/>
          <p:cNvSpPr>
            <a:spLocks noChangeArrowheads="1"/>
          </p:cNvSpPr>
          <p:nvPr/>
        </p:nvSpPr>
        <p:spPr bwMode="auto">
          <a:xfrm>
            <a:off x="2874963" y="4260850"/>
            <a:ext cx="1781175" cy="912813"/>
          </a:xfrm>
          <a:prstGeom prst="rect">
            <a:avLst/>
          </a:prstGeom>
          <a:noFill/>
          <a:ln w="12700">
            <a:noFill/>
            <a:miter lim="800000"/>
            <a:headEnd/>
            <a:tailEnd/>
          </a:ln>
          <a:effectLst/>
        </p:spPr>
        <p:txBody>
          <a:bodyPr wrap="none" lIns="90488" tIns="44450" rIns="90488" bIns="44450">
            <a:spAutoFit/>
          </a:bodyPr>
          <a:lstStyle/>
          <a:p>
            <a:r>
              <a:rPr kumimoji="0" lang="en-US" altLang="en-US" sz="1800" b="1">
                <a:solidFill>
                  <a:schemeClr val="folHlink"/>
                </a:solidFill>
              </a:rPr>
              <a:t>Type II Error: </a:t>
            </a:r>
          </a:p>
          <a:p>
            <a:r>
              <a:rPr kumimoji="0" lang="en-US" altLang="en-US" sz="1800" b="1">
                <a:solidFill>
                  <a:schemeClr val="folHlink"/>
                </a:solidFill>
              </a:rPr>
              <a:t>False Negative</a:t>
            </a:r>
          </a:p>
          <a:p>
            <a:r>
              <a:rPr kumimoji="0" lang="el-GR" altLang="en-US" sz="1800" b="1">
                <a:solidFill>
                  <a:schemeClr val="folHlink"/>
                </a:solidFill>
                <a:latin typeface="Tahoma" pitchFamily="34" charset="0"/>
                <a:cs typeface="Tahoma" pitchFamily="34" charset="0"/>
              </a:rPr>
              <a:t>β</a:t>
            </a:r>
          </a:p>
        </p:txBody>
      </p:sp>
      <p:sp>
        <p:nvSpPr>
          <p:cNvPr id="1874962" name="Line 18"/>
          <p:cNvSpPr>
            <a:spLocks noChangeShapeType="1"/>
          </p:cNvSpPr>
          <p:nvPr/>
        </p:nvSpPr>
        <p:spPr bwMode="auto">
          <a:xfrm>
            <a:off x="4646613" y="2990850"/>
            <a:ext cx="0" cy="2270125"/>
          </a:xfrm>
          <a:prstGeom prst="line">
            <a:avLst/>
          </a:prstGeom>
          <a:noFill/>
          <a:ln w="50800">
            <a:solidFill>
              <a:srgbClr val="A50021"/>
            </a:solidFill>
            <a:round/>
            <a:headEnd/>
            <a:tailEnd/>
          </a:ln>
          <a:effectLst/>
        </p:spPr>
        <p:txBody>
          <a:bodyPr wrap="none" anchor="ctr"/>
          <a:lstStyle/>
          <a:p>
            <a:endParaRPr lang="en-US"/>
          </a:p>
        </p:txBody>
      </p:sp>
      <p:sp>
        <p:nvSpPr>
          <p:cNvPr id="1874963" name="Line 19"/>
          <p:cNvSpPr>
            <a:spLocks noChangeShapeType="1"/>
          </p:cNvSpPr>
          <p:nvPr/>
        </p:nvSpPr>
        <p:spPr bwMode="auto">
          <a:xfrm>
            <a:off x="2871788" y="4132263"/>
            <a:ext cx="3549650" cy="0"/>
          </a:xfrm>
          <a:prstGeom prst="line">
            <a:avLst/>
          </a:prstGeom>
          <a:noFill/>
          <a:ln w="50800">
            <a:solidFill>
              <a:srgbClr val="A50021"/>
            </a:solidFill>
            <a:round/>
            <a:headEnd/>
            <a:tailEnd/>
          </a:ln>
          <a:effectLst/>
        </p:spPr>
        <p:txBody>
          <a:bodyPr wrap="none" anchor="ctr"/>
          <a:lstStyle/>
          <a:p>
            <a:endParaRPr lang="en-US"/>
          </a:p>
        </p:txBody>
      </p:sp>
      <p:sp>
        <p:nvSpPr>
          <p:cNvPr id="1874964" name="Rectangle 20"/>
          <p:cNvSpPr>
            <a:spLocks noChangeArrowheads="1"/>
          </p:cNvSpPr>
          <p:nvPr/>
        </p:nvSpPr>
        <p:spPr bwMode="auto">
          <a:xfrm>
            <a:off x="2871788" y="2990850"/>
            <a:ext cx="3538537" cy="2270125"/>
          </a:xfrm>
          <a:prstGeom prst="rect">
            <a:avLst/>
          </a:prstGeom>
          <a:noFill/>
          <a:ln w="50800">
            <a:solidFill>
              <a:srgbClr val="A50021"/>
            </a:solidFill>
            <a:miter lim="800000"/>
            <a:headEnd/>
            <a:tailEnd/>
          </a:ln>
          <a:effectLst/>
        </p:spPr>
        <p:txBody>
          <a:bodyPr wrap="none" anchor="ctr"/>
          <a:lstStyle/>
          <a:p>
            <a:endParaRPr lang="en-US"/>
          </a:p>
        </p:txBody>
      </p:sp>
      <p:sp>
        <p:nvSpPr>
          <p:cNvPr id="22" name="Slide Number Placeholder 21"/>
          <p:cNvSpPr>
            <a:spLocks noGrp="1"/>
          </p:cNvSpPr>
          <p:nvPr>
            <p:ph type="sldNum" sz="quarter" idx="10"/>
          </p:nvPr>
        </p:nvSpPr>
        <p:spPr/>
        <p:txBody>
          <a:bodyPr/>
          <a:lstStyle/>
          <a:p>
            <a:fld id="{3B25CBD3-95DC-4B14-8238-E9EF21F9B3CF}" type="slidenum">
              <a:rPr lang="en-US" smtClean="0"/>
              <a:pPr/>
              <a:t>30</a:t>
            </a:fld>
            <a:endParaRPr lang="en-US"/>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042" name="Rectangle 2"/>
          <p:cNvSpPr>
            <a:spLocks noGrp="1" noChangeArrowheads="1"/>
          </p:cNvSpPr>
          <p:nvPr>
            <p:ph type="title"/>
          </p:nvPr>
        </p:nvSpPr>
        <p:spPr/>
        <p:txBody>
          <a:bodyPr/>
          <a:lstStyle/>
          <a:p>
            <a:r>
              <a:rPr lang="en-US"/>
              <a:t>Significance and Confidence</a:t>
            </a:r>
          </a:p>
        </p:txBody>
      </p:sp>
      <p:sp>
        <p:nvSpPr>
          <p:cNvPr id="1879043" name="Rectangle 3"/>
          <p:cNvSpPr>
            <a:spLocks noGrp="1" noChangeArrowheads="1"/>
          </p:cNvSpPr>
          <p:nvPr>
            <p:ph type="body" idx="1"/>
          </p:nvPr>
        </p:nvSpPr>
        <p:spPr/>
        <p:txBody>
          <a:bodyPr/>
          <a:lstStyle/>
          <a:p>
            <a:pPr>
              <a:lnSpc>
                <a:spcPct val="90000"/>
              </a:lnSpc>
            </a:pPr>
            <a:r>
              <a:rPr lang="en-US" sz="2400">
                <a:sym typeface="Symbol" pitchFamily="18" charset="2"/>
              </a:rPr>
              <a:t> = </a:t>
            </a:r>
            <a:r>
              <a:rPr lang="en-US" sz="2400"/>
              <a:t>False Positive = Type I Error</a:t>
            </a:r>
          </a:p>
          <a:p>
            <a:pPr lvl="2">
              <a:lnSpc>
                <a:spcPct val="90000"/>
              </a:lnSpc>
            </a:pPr>
            <a:r>
              <a:rPr lang="en-US" sz="2200"/>
              <a:t>Probability of incorrectly rejecting the null hypothesis</a:t>
            </a:r>
          </a:p>
          <a:p>
            <a:pPr lvl="2">
              <a:lnSpc>
                <a:spcPct val="90000"/>
              </a:lnSpc>
            </a:pPr>
            <a:r>
              <a:rPr lang="en-US" sz="2200"/>
              <a:t>Also known as “significance level”</a:t>
            </a:r>
          </a:p>
          <a:p>
            <a:pPr lvl="2">
              <a:lnSpc>
                <a:spcPct val="90000"/>
              </a:lnSpc>
            </a:pPr>
            <a:r>
              <a:rPr lang="en-US" sz="2200"/>
              <a:t>Always defined by convention to be 10, 5, or 1%</a:t>
            </a:r>
          </a:p>
          <a:p>
            <a:pPr lvl="2">
              <a:lnSpc>
                <a:spcPct val="90000"/>
              </a:lnSpc>
            </a:pPr>
            <a:r>
              <a:rPr lang="en-US" sz="2200"/>
              <a:t>1- </a:t>
            </a:r>
            <a:r>
              <a:rPr lang="en-US" sz="2200">
                <a:sym typeface="Symbol" pitchFamily="18" charset="2"/>
              </a:rPr>
              <a:t> = Confidence</a:t>
            </a:r>
            <a:endParaRPr lang="el-GR" sz="2200">
              <a:cs typeface="Arial" pitchFamily="34" charset="0"/>
            </a:endParaRPr>
          </a:p>
          <a:p>
            <a:pPr>
              <a:lnSpc>
                <a:spcPct val="90000"/>
              </a:lnSpc>
            </a:pPr>
            <a:r>
              <a:rPr lang="en-US" sz="2400">
                <a:sym typeface="Symbol" pitchFamily="18" charset="2"/>
              </a:rPr>
              <a:t> = </a:t>
            </a:r>
            <a:r>
              <a:rPr lang="en-US" sz="2400"/>
              <a:t>False Negative = Type II Error</a:t>
            </a:r>
          </a:p>
          <a:p>
            <a:pPr lvl="2">
              <a:lnSpc>
                <a:spcPct val="90000"/>
              </a:lnSpc>
            </a:pPr>
            <a:r>
              <a:rPr lang="en-US" sz="2200"/>
              <a:t>Probability of incorrectly not-rejecting (accepting) the null hypothesis</a:t>
            </a:r>
          </a:p>
          <a:p>
            <a:pPr lvl="2">
              <a:lnSpc>
                <a:spcPct val="90000"/>
              </a:lnSpc>
            </a:pPr>
            <a:r>
              <a:rPr lang="en-US" sz="2200"/>
              <a:t>Usually selected to be higher than </a:t>
            </a:r>
            <a:r>
              <a:rPr lang="en-US" sz="2200">
                <a:sym typeface="Symbol" pitchFamily="18" charset="2"/>
              </a:rPr>
              <a:t>, such as</a:t>
            </a:r>
            <a:r>
              <a:rPr lang="en-US" sz="2200"/>
              <a:t> 10 or 20%</a:t>
            </a:r>
          </a:p>
          <a:p>
            <a:pPr>
              <a:lnSpc>
                <a:spcPct val="90000"/>
              </a:lnSpc>
            </a:pPr>
            <a:r>
              <a:rPr lang="en-US" sz="2400"/>
              <a:t>Power = 100% – </a:t>
            </a:r>
            <a:r>
              <a:rPr lang="en-US" sz="2400">
                <a:sym typeface="Symbol" pitchFamily="18" charset="2"/>
              </a:rPr>
              <a:t></a:t>
            </a:r>
            <a:endParaRPr lang="en-US" sz="2400"/>
          </a:p>
          <a:p>
            <a:pPr lvl="2">
              <a:lnSpc>
                <a:spcPct val="90000"/>
              </a:lnSpc>
            </a:pPr>
            <a:r>
              <a:rPr lang="en-US" sz="2200"/>
              <a:t>Probability of correctly rejecting the null hypothesis</a:t>
            </a:r>
          </a:p>
        </p:txBody>
      </p:sp>
      <p:sp>
        <p:nvSpPr>
          <p:cNvPr id="6" name="Slide Number Placeholder 5"/>
          <p:cNvSpPr>
            <a:spLocks noGrp="1"/>
          </p:cNvSpPr>
          <p:nvPr>
            <p:ph type="sldNum" sz="quarter" idx="10"/>
          </p:nvPr>
        </p:nvSpPr>
        <p:spPr/>
        <p:txBody>
          <a:bodyPr/>
          <a:lstStyle/>
          <a:p>
            <a:fld id="{3B25CBD3-95DC-4B14-8238-E9EF21F9B3CF}" type="slidenum">
              <a:rPr lang="en-US" smtClean="0"/>
              <a:pPr/>
              <a:t>31</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9043">
                                            <p:txEl>
                                              <p:pRg st="0" end="0"/>
                                            </p:txEl>
                                          </p:spTgt>
                                        </p:tgtEl>
                                        <p:attrNameLst>
                                          <p:attrName>style.visibility</p:attrName>
                                        </p:attrNameLst>
                                      </p:cBhvr>
                                      <p:to>
                                        <p:strVal val="visible"/>
                                      </p:to>
                                    </p:set>
                                    <p:animEffect transition="in" filter="blinds(horizontal)">
                                      <p:cBhvr>
                                        <p:cTn id="7" dur="500"/>
                                        <p:tgtEl>
                                          <p:spTgt spid="18790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79043">
                                            <p:txEl>
                                              <p:pRg st="1" end="1"/>
                                            </p:txEl>
                                          </p:spTgt>
                                        </p:tgtEl>
                                        <p:attrNameLst>
                                          <p:attrName>style.visibility</p:attrName>
                                        </p:attrNameLst>
                                      </p:cBhvr>
                                      <p:to>
                                        <p:strVal val="visible"/>
                                      </p:to>
                                    </p:set>
                                    <p:animEffect transition="in" filter="blinds(horizontal)">
                                      <p:cBhvr>
                                        <p:cTn id="10" dur="500"/>
                                        <p:tgtEl>
                                          <p:spTgt spid="18790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79043">
                                            <p:txEl>
                                              <p:pRg st="2" end="2"/>
                                            </p:txEl>
                                          </p:spTgt>
                                        </p:tgtEl>
                                        <p:attrNameLst>
                                          <p:attrName>style.visibility</p:attrName>
                                        </p:attrNameLst>
                                      </p:cBhvr>
                                      <p:to>
                                        <p:strVal val="visible"/>
                                      </p:to>
                                    </p:set>
                                    <p:animEffect transition="in" filter="blinds(horizontal)">
                                      <p:cBhvr>
                                        <p:cTn id="13" dur="500"/>
                                        <p:tgtEl>
                                          <p:spTgt spid="18790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79043">
                                            <p:txEl>
                                              <p:pRg st="3" end="3"/>
                                            </p:txEl>
                                          </p:spTgt>
                                        </p:tgtEl>
                                        <p:attrNameLst>
                                          <p:attrName>style.visibility</p:attrName>
                                        </p:attrNameLst>
                                      </p:cBhvr>
                                      <p:to>
                                        <p:strVal val="visible"/>
                                      </p:to>
                                    </p:set>
                                    <p:animEffect transition="in" filter="blinds(horizontal)">
                                      <p:cBhvr>
                                        <p:cTn id="16" dur="500"/>
                                        <p:tgtEl>
                                          <p:spTgt spid="187904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79043">
                                            <p:txEl>
                                              <p:pRg st="4" end="4"/>
                                            </p:txEl>
                                          </p:spTgt>
                                        </p:tgtEl>
                                        <p:attrNameLst>
                                          <p:attrName>style.visibility</p:attrName>
                                        </p:attrNameLst>
                                      </p:cBhvr>
                                      <p:to>
                                        <p:strVal val="visible"/>
                                      </p:to>
                                    </p:set>
                                    <p:animEffect transition="in" filter="blinds(horizontal)">
                                      <p:cBhvr>
                                        <p:cTn id="19" dur="500"/>
                                        <p:tgtEl>
                                          <p:spTgt spid="187904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79043">
                                            <p:txEl>
                                              <p:pRg st="5" end="5"/>
                                            </p:txEl>
                                          </p:spTgt>
                                        </p:tgtEl>
                                        <p:attrNameLst>
                                          <p:attrName>style.visibility</p:attrName>
                                        </p:attrNameLst>
                                      </p:cBhvr>
                                      <p:to>
                                        <p:strVal val="visible"/>
                                      </p:to>
                                    </p:set>
                                    <p:animEffect transition="in" filter="blinds(horizontal)">
                                      <p:cBhvr>
                                        <p:cTn id="24" dur="500"/>
                                        <p:tgtEl>
                                          <p:spTgt spid="187904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79043">
                                            <p:txEl>
                                              <p:pRg st="6" end="6"/>
                                            </p:txEl>
                                          </p:spTgt>
                                        </p:tgtEl>
                                        <p:attrNameLst>
                                          <p:attrName>style.visibility</p:attrName>
                                        </p:attrNameLst>
                                      </p:cBhvr>
                                      <p:to>
                                        <p:strVal val="visible"/>
                                      </p:to>
                                    </p:set>
                                    <p:animEffect transition="in" filter="blinds(horizontal)">
                                      <p:cBhvr>
                                        <p:cTn id="27" dur="500"/>
                                        <p:tgtEl>
                                          <p:spTgt spid="187904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79043">
                                            <p:txEl>
                                              <p:pRg st="7" end="7"/>
                                            </p:txEl>
                                          </p:spTgt>
                                        </p:tgtEl>
                                        <p:attrNameLst>
                                          <p:attrName>style.visibility</p:attrName>
                                        </p:attrNameLst>
                                      </p:cBhvr>
                                      <p:to>
                                        <p:strVal val="visible"/>
                                      </p:to>
                                    </p:set>
                                    <p:animEffect transition="in" filter="blinds(horizontal)">
                                      <p:cBhvr>
                                        <p:cTn id="30" dur="500"/>
                                        <p:tgtEl>
                                          <p:spTgt spid="187904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879043">
                                            <p:txEl>
                                              <p:pRg st="8" end="8"/>
                                            </p:txEl>
                                          </p:spTgt>
                                        </p:tgtEl>
                                        <p:attrNameLst>
                                          <p:attrName>style.visibility</p:attrName>
                                        </p:attrNameLst>
                                      </p:cBhvr>
                                      <p:to>
                                        <p:strVal val="visible"/>
                                      </p:to>
                                    </p:set>
                                    <p:animEffect transition="in" filter="blinds(horizontal)">
                                      <p:cBhvr>
                                        <p:cTn id="35" dur="500"/>
                                        <p:tgtEl>
                                          <p:spTgt spid="187904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879043">
                                            <p:txEl>
                                              <p:pRg st="9" end="9"/>
                                            </p:txEl>
                                          </p:spTgt>
                                        </p:tgtEl>
                                        <p:attrNameLst>
                                          <p:attrName>style.visibility</p:attrName>
                                        </p:attrNameLst>
                                      </p:cBhvr>
                                      <p:to>
                                        <p:strVal val="visible"/>
                                      </p:to>
                                    </p:set>
                                    <p:animEffect transition="in" filter="blinds(horizontal)">
                                      <p:cBhvr>
                                        <p:cTn id="38" dur="500"/>
                                        <p:tgtEl>
                                          <p:spTgt spid="1879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90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Two-sample Hypothesis Tests</a:t>
            </a:r>
            <a:endParaRPr lang="en-US" dirty="0"/>
          </a:p>
        </p:txBody>
      </p:sp>
      <p:graphicFrame>
        <p:nvGraphicFramePr>
          <p:cNvPr id="4" name="Group 1207"/>
          <p:cNvGraphicFramePr>
            <a:graphicFrameLocks/>
          </p:cNvGraphicFramePr>
          <p:nvPr/>
        </p:nvGraphicFramePr>
        <p:xfrm>
          <a:off x="1600199" y="1200150"/>
          <a:ext cx="5995918" cy="5164456"/>
        </p:xfrm>
        <a:graphic>
          <a:graphicData uri="http://schemas.openxmlformats.org/drawingml/2006/table">
            <a:tbl>
              <a:tblPr/>
              <a:tblGrid>
                <a:gridCol w="1223141"/>
                <a:gridCol w="1567306"/>
                <a:gridCol w="1466082"/>
                <a:gridCol w="1739389"/>
              </a:tblGrid>
              <a:tr h="608013">
                <a:tc>
                  <a:txBody>
                    <a:bodyPr/>
                    <a:lstStyle/>
                    <a:p>
                      <a:pPr marL="0" marR="0" lvl="0" indent="0" algn="ctr"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600" b="1" i="0" u="none" strike="noStrike" cap="none" normalizeH="0" baseline="0" dirty="0" smtClean="0">
                          <a:ln>
                            <a:noFill/>
                          </a:ln>
                          <a:solidFill>
                            <a:srgbClr val="0000FF"/>
                          </a:solidFill>
                          <a:effectLst/>
                          <a:latin typeface="Arial" pitchFamily="34" charset="0"/>
                        </a:rPr>
                        <a:t>Suspect Difference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600" b="1" i="0" u="none" strike="noStrike" cap="none" normalizeH="0" baseline="0" smtClean="0">
                          <a:ln>
                            <a:noFill/>
                          </a:ln>
                          <a:solidFill>
                            <a:srgbClr val="0000FF"/>
                          </a:solidFill>
                          <a:effectLst/>
                          <a:latin typeface="Arial" pitchFamily="34" charset="0"/>
                        </a:rPr>
                        <a:t>Test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600" b="1" i="0" u="none" strike="noStrike" cap="none" normalizeH="0" baseline="0" smtClean="0">
                          <a:ln>
                            <a:noFill/>
                          </a:ln>
                          <a:solidFill>
                            <a:srgbClr val="0000FF"/>
                          </a:solidFill>
                          <a:effectLst/>
                          <a:latin typeface="Arial" pitchFamily="34" charset="0"/>
                        </a:rPr>
                        <a:t>Comparison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600" b="1" i="0" u="none" strike="noStrike" cap="none" normalizeH="0" baseline="0" dirty="0" smtClean="0">
                          <a:ln>
                            <a:noFill/>
                          </a:ln>
                          <a:solidFill>
                            <a:srgbClr val="0000FF"/>
                          </a:solidFill>
                          <a:effectLst/>
                          <a:latin typeface="Arial" pitchFamily="34" charset="0"/>
                        </a:rPr>
                        <a:t>Type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00075">
                <a:tc rowSpan="4">
                  <a:txBody>
                    <a:bodyPr/>
                    <a:lstStyle/>
                    <a:p>
                      <a:pPr marL="0" marR="0" lvl="0" indent="0" algn="ctr"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Uniform Difference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Wilcoxon Rank Sum (WRS)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Median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Non-parametric</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00075">
                <a:tc v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err="1" smtClean="0">
                          <a:ln>
                            <a:noFill/>
                          </a:ln>
                          <a:solidFill>
                            <a:schemeClr val="bg2"/>
                          </a:solidFill>
                          <a:effectLst/>
                          <a:latin typeface="Arial" pitchFamily="34" charset="0"/>
                        </a:rPr>
                        <a:t>Gehan</a:t>
                      </a:r>
                      <a:endParaRPr kumimoji="1" lang="en-US" sz="1400" b="0" i="0" u="none" strike="noStrike" cap="none" normalizeH="0" baseline="0" dirty="0" smtClean="0">
                        <a:ln>
                          <a:noFill/>
                        </a:ln>
                        <a:solidFill>
                          <a:schemeClr val="bg2"/>
                        </a:solidFill>
                        <a:effectLst/>
                        <a:latin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Median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Non-parametric</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00075">
                <a:tc v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Student’s two-sample t-test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Mean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Parametric</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00075">
                <a:tc v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err="1" smtClean="0">
                          <a:ln>
                            <a:noFill/>
                          </a:ln>
                          <a:solidFill>
                            <a:schemeClr val="bg2"/>
                          </a:solidFill>
                          <a:effectLst/>
                          <a:latin typeface="Arial" pitchFamily="34" charset="0"/>
                        </a:rPr>
                        <a:t>Satterthwaite</a:t>
                      </a:r>
                      <a:r>
                        <a:rPr kumimoji="1" lang="en-US" sz="1400" b="0" i="0" u="none" strike="noStrike" cap="none" normalizeH="0" baseline="0" dirty="0" smtClean="0">
                          <a:ln>
                            <a:noFill/>
                          </a:ln>
                          <a:solidFill>
                            <a:schemeClr val="bg2"/>
                          </a:solidFill>
                          <a:effectLst/>
                          <a:latin typeface="Arial" pitchFamily="34" charset="0"/>
                        </a:rPr>
                        <a:t> t-test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Mean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Parametric</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00075">
                <a:tc rowSpan="3">
                  <a:txBody>
                    <a:bodyPr/>
                    <a:lstStyle/>
                    <a:p>
                      <a:pPr marL="0" marR="0" lvl="0" indent="0" algn="ctr"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Tail</a:t>
                      </a:r>
                    </a:p>
                    <a:p>
                      <a:pPr marL="0" marR="0" lvl="0" indent="0" algn="ctr"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Difference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Slippage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High concentrations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Non-parametric</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11188">
                <a:tc v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err="1" smtClean="0">
                          <a:ln>
                            <a:noFill/>
                          </a:ln>
                          <a:solidFill>
                            <a:schemeClr val="bg2"/>
                          </a:solidFill>
                          <a:effectLst/>
                          <a:latin typeface="Arial" pitchFamily="34" charset="0"/>
                        </a:rPr>
                        <a:t>Quantile</a:t>
                      </a:r>
                      <a:endParaRPr kumimoji="1" lang="en-US" sz="1400" b="0" i="0" u="none" strike="noStrike" cap="none" normalizeH="0" baseline="0" dirty="0" smtClean="0">
                        <a:ln>
                          <a:noFill/>
                        </a:ln>
                        <a:solidFill>
                          <a:schemeClr val="bg2"/>
                        </a:solidFill>
                        <a:effectLst/>
                        <a:latin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High concentrations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Non-parametric</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00075">
                <a:tc v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Two-sample test of proportions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smtClean="0">
                          <a:ln>
                            <a:noFill/>
                          </a:ln>
                          <a:solidFill>
                            <a:schemeClr val="bg2"/>
                          </a:solidFill>
                          <a:effectLst/>
                          <a:latin typeface="Arial" pitchFamily="34" charset="0"/>
                        </a:rPr>
                        <a:t>Percent of measurements above a given cutoff</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60000"/>
                        <a:buFont typeface="Monotype Sorts" pitchFamily="2" charset="2"/>
                        <a:buNone/>
                        <a:tabLst/>
                      </a:pPr>
                      <a:r>
                        <a:rPr kumimoji="1" lang="en-US" sz="1400" b="0" i="0" u="none" strike="noStrike" cap="none" normalizeH="0" baseline="0" dirty="0" smtClean="0">
                          <a:ln>
                            <a:noFill/>
                          </a:ln>
                          <a:solidFill>
                            <a:schemeClr val="bg2"/>
                          </a:solidFill>
                          <a:effectLst/>
                          <a:latin typeface="Arial" pitchFamily="34" charset="0"/>
                        </a:rPr>
                        <a:t>Non-parametric</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 name="Slide Number Placeholder 5"/>
          <p:cNvSpPr>
            <a:spLocks noGrp="1"/>
          </p:cNvSpPr>
          <p:nvPr>
            <p:ph type="sldNum" sz="quarter" idx="10"/>
          </p:nvPr>
        </p:nvSpPr>
        <p:spPr/>
        <p:txBody>
          <a:bodyPr/>
          <a:lstStyle/>
          <a:p>
            <a:fld id="{5593EF2B-08E7-4C15-ABD2-8874DDE9FB4F}" type="slidenum">
              <a:rPr lang="en-US" smtClean="0"/>
              <a:pPr/>
              <a:t>32</a:t>
            </a:fld>
            <a:endParaRPr lang="en-US"/>
          </a:p>
        </p:txBody>
      </p:sp>
    </p:spTree>
    <p:extLst>
      <p:ext uri="{BB962C8B-B14F-4D97-AF65-F5344CB8AC3E}">
        <p14:creationId xmlns:p14="http://schemas.microsoft.com/office/powerpoint/2010/main" val="828473112"/>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22" name="Rectangle 1028"/>
          <p:cNvSpPr>
            <a:spLocks noGrp="1" noChangeArrowheads="1"/>
          </p:cNvSpPr>
          <p:nvPr>
            <p:ph type="title"/>
          </p:nvPr>
        </p:nvSpPr>
        <p:spPr/>
        <p:txBody>
          <a:bodyPr/>
          <a:lstStyle/>
          <a:p>
            <a:r>
              <a:rPr lang="en-US" dirty="0" smtClean="0"/>
              <a:t>Effect of Null Hypothesis on </a:t>
            </a:r>
            <a:br>
              <a:rPr lang="en-US" dirty="0" smtClean="0"/>
            </a:br>
            <a:r>
              <a:rPr lang="en-US" dirty="0" smtClean="0"/>
              <a:t>Decision Outcomes </a:t>
            </a:r>
          </a:p>
        </p:txBody>
      </p:sp>
      <p:sp>
        <p:nvSpPr>
          <p:cNvPr id="165892" name="Rectangle 1029"/>
          <p:cNvSpPr>
            <a:spLocks noGrp="1" noChangeArrowheads="1"/>
          </p:cNvSpPr>
          <p:nvPr>
            <p:ph type="body" idx="1"/>
          </p:nvPr>
        </p:nvSpPr>
        <p:spPr>
          <a:xfrm>
            <a:off x="1219200" y="1981200"/>
            <a:ext cx="7772400" cy="4114800"/>
          </a:xfrm>
        </p:spPr>
        <p:txBody>
          <a:bodyPr/>
          <a:lstStyle/>
          <a:p>
            <a:r>
              <a:rPr lang="en-US" dirty="0" smtClean="0"/>
              <a:t>Conservative Approach:</a:t>
            </a:r>
          </a:p>
          <a:p>
            <a:pPr lvl="1"/>
            <a:r>
              <a:rPr lang="en-US" sz="2400" dirty="0" smtClean="0"/>
              <a:t>H</a:t>
            </a:r>
            <a:r>
              <a:rPr lang="en-US" sz="2400" baseline="-25000" dirty="0" smtClean="0"/>
              <a:t>o</a:t>
            </a:r>
            <a:r>
              <a:rPr lang="en-US" sz="2400" dirty="0" smtClean="0"/>
              <a:t>: Non-compliance/Site is unacceptable (dirty)</a:t>
            </a:r>
            <a:r>
              <a:rPr lang="en-US" dirty="0" smtClean="0"/>
              <a:t>                                          </a:t>
            </a:r>
          </a:p>
        </p:txBody>
      </p:sp>
      <p:grpSp>
        <p:nvGrpSpPr>
          <p:cNvPr id="2" name="Group 48"/>
          <p:cNvGrpSpPr/>
          <p:nvPr/>
        </p:nvGrpSpPr>
        <p:grpSpPr>
          <a:xfrm>
            <a:off x="535021" y="3540888"/>
            <a:ext cx="7761183" cy="2572960"/>
            <a:chOff x="535021" y="3540888"/>
            <a:chExt cx="7761183" cy="2572960"/>
          </a:xfrm>
        </p:grpSpPr>
        <p:grpSp>
          <p:nvGrpSpPr>
            <p:cNvPr id="3" name="Group 47"/>
            <p:cNvGrpSpPr/>
            <p:nvPr/>
          </p:nvGrpSpPr>
          <p:grpSpPr>
            <a:xfrm>
              <a:off x="535021" y="3691656"/>
              <a:ext cx="7761183" cy="2422192"/>
              <a:chOff x="535021" y="3691656"/>
              <a:chExt cx="7761183" cy="2422192"/>
            </a:xfrm>
          </p:grpSpPr>
          <p:sp>
            <p:nvSpPr>
              <p:cNvPr id="165893" name="Rectangle 1030"/>
              <p:cNvSpPr>
                <a:spLocks noChangeArrowheads="1"/>
              </p:cNvSpPr>
              <p:nvPr/>
            </p:nvSpPr>
            <p:spPr bwMode="auto">
              <a:xfrm>
                <a:off x="2590800" y="5654748"/>
                <a:ext cx="3347456" cy="459100"/>
              </a:xfrm>
              <a:prstGeom prst="rect">
                <a:avLst/>
              </a:prstGeom>
              <a:noFill/>
              <a:ln w="12700">
                <a:noFill/>
                <a:miter lim="800000"/>
                <a:headEnd/>
                <a:tailEnd/>
              </a:ln>
            </p:spPr>
            <p:txBody>
              <a:bodyPr wrap="none" lIns="90488" tIns="44450" rIns="90488" bIns="44450">
                <a:spAutoFit/>
              </a:bodyPr>
              <a:lstStyle/>
              <a:p>
                <a:pPr eaLnBrk="0" hangingPunct="0"/>
                <a:r>
                  <a:rPr lang="en-US" sz="2400" dirty="0" smtClean="0">
                    <a:solidFill>
                      <a:srgbClr val="000000"/>
                    </a:solidFill>
                    <a:latin typeface="Times New Roman" pitchFamily="18" charset="0"/>
                  </a:rPr>
                  <a:t>True Mean Concentration</a:t>
                </a:r>
                <a:endParaRPr lang="en-US" sz="2400" dirty="0">
                  <a:solidFill>
                    <a:srgbClr val="000000"/>
                  </a:solidFill>
                  <a:latin typeface="Times New Roman" pitchFamily="18" charset="0"/>
                </a:endParaRPr>
              </a:p>
            </p:txBody>
          </p:sp>
          <p:sp>
            <p:nvSpPr>
              <p:cNvPr id="165895" name="Rectangle 1032"/>
              <p:cNvSpPr>
                <a:spLocks noChangeArrowheads="1"/>
              </p:cNvSpPr>
              <p:nvPr/>
            </p:nvSpPr>
            <p:spPr bwMode="auto">
              <a:xfrm>
                <a:off x="5817960" y="3691656"/>
                <a:ext cx="2478244" cy="705321"/>
              </a:xfrm>
              <a:prstGeom prst="rect">
                <a:avLst/>
              </a:prstGeom>
              <a:solidFill>
                <a:schemeClr val="accent1">
                  <a:lumMod val="40000"/>
                  <a:lumOff val="60000"/>
                </a:schemeClr>
              </a:solidFill>
              <a:ln w="12700">
                <a:solidFill>
                  <a:schemeClr val="hlink"/>
                </a:solidFill>
                <a:miter lim="800000"/>
                <a:headEnd/>
                <a:tailEnd/>
              </a:ln>
              <a:effectLst>
                <a:outerShdw blurRad="50800" dist="38100" dir="2700000" algn="tl" rotWithShape="0">
                  <a:prstClr val="black">
                    <a:alpha val="40000"/>
                  </a:prstClr>
                </a:outerShdw>
              </a:effectLst>
            </p:spPr>
            <p:txBody>
              <a:bodyPr wrap="none" lIns="90488" tIns="44450" rIns="90488" bIns="44450">
                <a:spAutoFit/>
              </a:bodyPr>
              <a:lstStyle/>
              <a:p>
                <a:pPr algn="r" eaLnBrk="0" hangingPunct="0"/>
                <a:r>
                  <a:rPr lang="en-US" sz="2000" dirty="0" smtClean="0">
                    <a:solidFill>
                      <a:srgbClr val="000000"/>
                    </a:solidFill>
                    <a:latin typeface="Times New Roman" pitchFamily="18" charset="0"/>
                  </a:rPr>
                  <a:t>UCL&lt;Action Level</a:t>
                </a:r>
              </a:p>
              <a:p>
                <a:pPr algn="r" eaLnBrk="0" hangingPunct="0"/>
                <a:r>
                  <a:rPr lang="en-US" sz="2000" dirty="0" smtClean="0">
                    <a:solidFill>
                      <a:srgbClr val="000000"/>
                    </a:solidFill>
                    <a:latin typeface="Times New Roman" pitchFamily="18" charset="0"/>
                  </a:rPr>
                  <a:t>Implies </a:t>
                </a:r>
                <a:r>
                  <a:rPr lang="en-US" sz="2000" dirty="0">
                    <a:solidFill>
                      <a:srgbClr val="000000"/>
                    </a:solidFill>
                    <a:latin typeface="Times New Roman" pitchFamily="18" charset="0"/>
                  </a:rPr>
                  <a:t>“Compliance”</a:t>
                </a:r>
              </a:p>
            </p:txBody>
          </p:sp>
          <p:sp>
            <p:nvSpPr>
              <p:cNvPr id="165898" name="Line 1035"/>
              <p:cNvSpPr>
                <a:spLocks noChangeShapeType="1"/>
              </p:cNvSpPr>
              <p:nvPr/>
            </p:nvSpPr>
            <p:spPr bwMode="auto">
              <a:xfrm>
                <a:off x="692150" y="5703664"/>
                <a:ext cx="6845300" cy="0"/>
              </a:xfrm>
              <a:prstGeom prst="line">
                <a:avLst/>
              </a:prstGeom>
              <a:noFill/>
              <a:ln w="12700">
                <a:solidFill>
                  <a:schemeClr val="bg2"/>
                </a:solidFill>
                <a:round/>
                <a:headEnd/>
                <a:tailEnd/>
              </a:ln>
            </p:spPr>
            <p:txBody>
              <a:bodyPr wrap="none" anchor="ctr"/>
              <a:lstStyle/>
              <a:p>
                <a:endParaRPr lang="en-US"/>
              </a:p>
            </p:txBody>
          </p:sp>
          <p:grpSp>
            <p:nvGrpSpPr>
              <p:cNvPr id="4" name="Group 43"/>
              <p:cNvGrpSpPr/>
              <p:nvPr/>
            </p:nvGrpSpPr>
            <p:grpSpPr>
              <a:xfrm>
                <a:off x="1011238" y="4064568"/>
                <a:ext cx="2417762" cy="1428620"/>
                <a:chOff x="1011238" y="3801912"/>
                <a:chExt cx="2417762" cy="1428620"/>
              </a:xfrm>
            </p:grpSpPr>
            <p:sp>
              <p:nvSpPr>
                <p:cNvPr id="165909" name="Rectangle 1046"/>
                <p:cNvSpPr>
                  <a:spLocks noChangeArrowheads="1"/>
                </p:cNvSpPr>
                <p:nvPr/>
              </p:nvSpPr>
              <p:spPr bwMode="auto">
                <a:xfrm>
                  <a:off x="2501900" y="4771432"/>
                  <a:ext cx="927100" cy="459100"/>
                </a:xfrm>
                <a:prstGeom prst="rect">
                  <a:avLst/>
                </a:prstGeom>
                <a:noFill/>
                <a:ln w="12700">
                  <a:noFill/>
                  <a:miter lim="800000"/>
                  <a:headEnd/>
                  <a:tailEnd/>
                </a:ln>
              </p:spPr>
              <p:txBody>
                <a:bodyPr lIns="90488" tIns="44450" rIns="90488" bIns="44450">
                  <a:spAutoFit/>
                </a:bodyPr>
                <a:lstStyle/>
                <a:p>
                  <a:pPr algn="ctr" eaLnBrk="0" hangingPunct="0"/>
                  <a:r>
                    <a:rPr lang="en-US" sz="2400" dirty="0">
                      <a:solidFill>
                        <a:srgbClr val="000000"/>
                      </a:solidFill>
                      <a:latin typeface="Times New Roman" pitchFamily="18" charset="0"/>
                    </a:rPr>
                    <a:t>UCL</a:t>
                  </a:r>
                </a:p>
              </p:txBody>
            </p:sp>
            <p:sp>
              <p:nvSpPr>
                <p:cNvPr id="165908" name="Rectangle 1045"/>
                <p:cNvSpPr>
                  <a:spLocks noChangeArrowheads="1"/>
                </p:cNvSpPr>
                <p:nvPr/>
              </p:nvSpPr>
              <p:spPr bwMode="auto">
                <a:xfrm>
                  <a:off x="1011238" y="4771432"/>
                  <a:ext cx="893762" cy="459100"/>
                </a:xfrm>
                <a:prstGeom prst="rect">
                  <a:avLst/>
                </a:prstGeom>
                <a:noFill/>
                <a:ln w="12700">
                  <a:noFill/>
                  <a:miter lim="800000"/>
                  <a:headEnd/>
                  <a:tailEnd/>
                </a:ln>
              </p:spPr>
              <p:txBody>
                <a:bodyPr lIns="90488" tIns="44450" rIns="90488" bIns="44450">
                  <a:spAutoFit/>
                </a:bodyPr>
                <a:lstStyle/>
                <a:p>
                  <a:pPr algn="ctr" eaLnBrk="0" hangingPunct="0"/>
                  <a:r>
                    <a:rPr lang="en-US" sz="2400" dirty="0">
                      <a:solidFill>
                        <a:srgbClr val="000000"/>
                      </a:solidFill>
                      <a:latin typeface="Times New Roman" pitchFamily="18" charset="0"/>
                    </a:rPr>
                    <a:t>LCL</a:t>
                  </a:r>
                </a:p>
              </p:txBody>
            </p:sp>
            <p:sp>
              <p:nvSpPr>
                <p:cNvPr id="165915" name="Line 1054"/>
                <p:cNvSpPr>
                  <a:spLocks noChangeShapeType="1"/>
                </p:cNvSpPr>
                <p:nvPr/>
              </p:nvSpPr>
              <p:spPr bwMode="auto">
                <a:xfrm>
                  <a:off x="1452562" y="4405956"/>
                  <a:ext cx="1511300" cy="0"/>
                </a:xfrm>
                <a:prstGeom prst="line">
                  <a:avLst/>
                </a:prstGeom>
                <a:noFill/>
                <a:ln w="12700">
                  <a:solidFill>
                    <a:schemeClr val="bg2"/>
                  </a:solidFill>
                  <a:round/>
                  <a:headEnd/>
                  <a:tailEnd/>
                </a:ln>
              </p:spPr>
              <p:txBody>
                <a:bodyPr wrap="none" anchor="ctr"/>
                <a:lstStyle/>
                <a:p>
                  <a:endParaRPr lang="en-US"/>
                </a:p>
              </p:txBody>
            </p:sp>
            <p:sp>
              <p:nvSpPr>
                <p:cNvPr id="165916" name="Line 1055"/>
                <p:cNvSpPr>
                  <a:spLocks noChangeShapeType="1"/>
                </p:cNvSpPr>
                <p:nvPr/>
              </p:nvSpPr>
              <p:spPr bwMode="auto">
                <a:xfrm>
                  <a:off x="1446212" y="3948756"/>
                  <a:ext cx="0" cy="914400"/>
                </a:xfrm>
                <a:prstGeom prst="line">
                  <a:avLst/>
                </a:prstGeom>
                <a:noFill/>
                <a:ln w="12700">
                  <a:solidFill>
                    <a:schemeClr val="bg2"/>
                  </a:solidFill>
                  <a:round/>
                  <a:headEnd/>
                  <a:tailEnd/>
                </a:ln>
              </p:spPr>
              <p:txBody>
                <a:bodyPr wrap="none" anchor="ctr"/>
                <a:lstStyle/>
                <a:p>
                  <a:endParaRPr lang="en-US"/>
                </a:p>
              </p:txBody>
            </p:sp>
            <p:sp>
              <p:nvSpPr>
                <p:cNvPr id="165917" name="Line 1056"/>
                <p:cNvSpPr>
                  <a:spLocks noChangeShapeType="1"/>
                </p:cNvSpPr>
                <p:nvPr/>
              </p:nvSpPr>
              <p:spPr bwMode="auto">
                <a:xfrm>
                  <a:off x="2970212" y="3948756"/>
                  <a:ext cx="0" cy="914400"/>
                </a:xfrm>
                <a:prstGeom prst="line">
                  <a:avLst/>
                </a:prstGeom>
                <a:noFill/>
                <a:ln w="25400">
                  <a:solidFill>
                    <a:schemeClr val="hlink"/>
                  </a:solidFill>
                  <a:round/>
                  <a:headEnd/>
                  <a:tailEnd/>
                </a:ln>
              </p:spPr>
              <p:txBody>
                <a:bodyPr wrap="none" anchor="ctr"/>
                <a:lstStyle/>
                <a:p>
                  <a:endParaRPr lang="en-US"/>
                </a:p>
              </p:txBody>
            </p:sp>
            <p:sp>
              <p:nvSpPr>
                <p:cNvPr id="165918" name="Line 1058"/>
                <p:cNvSpPr>
                  <a:spLocks noChangeShapeType="1"/>
                </p:cNvSpPr>
                <p:nvPr/>
              </p:nvSpPr>
              <p:spPr bwMode="auto">
                <a:xfrm>
                  <a:off x="2208212" y="4232125"/>
                  <a:ext cx="0" cy="347662"/>
                </a:xfrm>
                <a:prstGeom prst="line">
                  <a:avLst/>
                </a:prstGeom>
                <a:noFill/>
                <a:ln w="28575">
                  <a:solidFill>
                    <a:schemeClr val="bg2"/>
                  </a:solidFill>
                  <a:round/>
                  <a:headEnd/>
                  <a:tailEnd/>
                </a:ln>
              </p:spPr>
              <p:txBody>
                <a:bodyPr wrap="none" anchor="ctr"/>
                <a:lstStyle/>
                <a:p>
                  <a:endParaRPr lang="en-US"/>
                </a:p>
              </p:txBody>
            </p:sp>
            <p:graphicFrame>
              <p:nvGraphicFramePr>
                <p:cNvPr id="165890" name="Object 2"/>
                <p:cNvGraphicFramePr>
                  <a:graphicFrameLocks noChangeAspect="1"/>
                </p:cNvGraphicFramePr>
                <p:nvPr/>
              </p:nvGraphicFramePr>
              <p:xfrm>
                <a:off x="2057400" y="3801912"/>
                <a:ext cx="422275" cy="455613"/>
              </p:xfrm>
              <a:graphic>
                <a:graphicData uri="http://schemas.openxmlformats.org/presentationml/2006/ole">
                  <mc:AlternateContent xmlns:mc="http://schemas.openxmlformats.org/markup-compatibility/2006">
                    <mc:Choice xmlns:v="urn:schemas-microsoft-com:vml" Requires="v">
                      <p:oleObj spid="_x0000_s1963025" name="Equation" r:id="rId4" imgW="139616" imgH="152308" progId="">
                        <p:embed/>
                      </p:oleObj>
                    </mc:Choice>
                    <mc:Fallback>
                      <p:oleObj name="Equation" r:id="rId4" imgW="139616" imgH="152308"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01912"/>
                              <a:ext cx="42227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6" name="Straight Connector 35"/>
              <p:cNvCxnSpPr/>
              <p:nvPr/>
            </p:nvCxnSpPr>
            <p:spPr bwMode="auto">
              <a:xfrm rot="5400000">
                <a:off x="5943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7" name="Straight Connector 36"/>
              <p:cNvCxnSpPr/>
              <p:nvPr/>
            </p:nvCxnSpPr>
            <p:spPr bwMode="auto">
              <a:xfrm rot="5400000">
                <a:off x="23088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8" name="Straight Connector 37"/>
              <p:cNvCxnSpPr/>
              <p:nvPr/>
            </p:nvCxnSpPr>
            <p:spPr bwMode="auto">
              <a:xfrm rot="5400000">
                <a:off x="40233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9" name="Straight Connector 38"/>
              <p:cNvCxnSpPr/>
              <p:nvPr/>
            </p:nvCxnSpPr>
            <p:spPr bwMode="auto">
              <a:xfrm rot="5400000">
                <a:off x="57378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0" name="Straight Connector 39"/>
              <p:cNvCxnSpPr/>
              <p:nvPr/>
            </p:nvCxnSpPr>
            <p:spPr bwMode="auto">
              <a:xfrm rot="5400000">
                <a:off x="74523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1" name="TextBox 40"/>
              <p:cNvSpPr txBox="1"/>
              <p:nvPr/>
            </p:nvSpPr>
            <p:spPr>
              <a:xfrm>
                <a:off x="535021" y="5710148"/>
                <a:ext cx="324128" cy="400110"/>
              </a:xfrm>
              <a:prstGeom prst="rect">
                <a:avLst/>
              </a:prstGeom>
              <a:noFill/>
            </p:spPr>
            <p:txBody>
              <a:bodyPr wrap="none" rtlCol="0">
                <a:spAutoFit/>
              </a:bodyPr>
              <a:lstStyle/>
              <a:p>
                <a:r>
                  <a:rPr lang="en-US" sz="2000" dirty="0" smtClean="0"/>
                  <a:t>0</a:t>
                </a:r>
                <a:endParaRPr lang="en-US" sz="2000" dirty="0"/>
              </a:p>
            </p:txBody>
          </p:sp>
        </p:grpSp>
        <p:grpSp>
          <p:nvGrpSpPr>
            <p:cNvPr id="5" name="Group 46"/>
            <p:cNvGrpSpPr/>
            <p:nvPr/>
          </p:nvGrpSpPr>
          <p:grpSpPr>
            <a:xfrm>
              <a:off x="3245778" y="3540888"/>
              <a:ext cx="811120" cy="2192460"/>
              <a:chOff x="3245778" y="3540888"/>
              <a:chExt cx="811120" cy="2192460"/>
            </a:xfrm>
          </p:grpSpPr>
          <p:sp>
            <p:nvSpPr>
              <p:cNvPr id="165897" name="Line 1034"/>
              <p:cNvSpPr>
                <a:spLocks noChangeShapeType="1"/>
              </p:cNvSpPr>
              <p:nvPr/>
            </p:nvSpPr>
            <p:spPr bwMode="auto">
              <a:xfrm>
                <a:off x="3657600" y="4178868"/>
                <a:ext cx="0" cy="1554480"/>
              </a:xfrm>
              <a:prstGeom prst="line">
                <a:avLst/>
              </a:prstGeom>
              <a:noFill/>
              <a:ln w="76200">
                <a:solidFill>
                  <a:schemeClr val="hlink"/>
                </a:solidFill>
                <a:round/>
                <a:headEnd/>
                <a:tailEnd type="stealth"/>
              </a:ln>
            </p:spPr>
            <p:txBody>
              <a:bodyPr wrap="none" anchor="ctr"/>
              <a:lstStyle/>
              <a:p>
                <a:endParaRPr lang="en-US"/>
              </a:p>
            </p:txBody>
          </p:sp>
          <p:sp>
            <p:nvSpPr>
              <p:cNvPr id="45" name="Rectangle 1043"/>
              <p:cNvSpPr>
                <a:spLocks noChangeArrowheads="1"/>
              </p:cNvSpPr>
              <p:nvPr/>
            </p:nvSpPr>
            <p:spPr bwMode="auto">
              <a:xfrm>
                <a:off x="3245778" y="3540888"/>
                <a:ext cx="811120" cy="643766"/>
              </a:xfrm>
              <a:prstGeom prst="rect">
                <a:avLst/>
              </a:prstGeom>
              <a:noFill/>
              <a:ln w="12700">
                <a:solidFill>
                  <a:schemeClr val="hlink"/>
                </a:solidFill>
                <a:miter lim="800000"/>
                <a:headEnd/>
                <a:tailEnd/>
              </a:ln>
            </p:spPr>
            <p:txBody>
              <a:bodyPr wrap="none" lIns="90488" tIns="44450" rIns="90488" bIns="44450">
                <a:spAutoFit/>
              </a:bodyPr>
              <a:lstStyle/>
              <a:p>
                <a:pPr algn="ctr" eaLnBrk="0" hangingPunct="0"/>
                <a:r>
                  <a:rPr lang="en-US" sz="1800" dirty="0" smtClean="0">
                    <a:solidFill>
                      <a:srgbClr val="000000"/>
                    </a:solidFill>
                    <a:latin typeface="Times New Roman" pitchFamily="18" charset="0"/>
                  </a:rPr>
                  <a:t>Action</a:t>
                </a:r>
              </a:p>
              <a:p>
                <a:pPr algn="ctr" eaLnBrk="0" hangingPunct="0"/>
                <a:r>
                  <a:rPr lang="en-US" sz="1800" dirty="0" smtClean="0">
                    <a:solidFill>
                      <a:srgbClr val="000000"/>
                    </a:solidFill>
                    <a:latin typeface="Times New Roman" pitchFamily="18" charset="0"/>
                  </a:rPr>
                  <a:t>Level</a:t>
                </a:r>
                <a:endParaRPr lang="en-US" sz="1800" dirty="0">
                  <a:solidFill>
                    <a:srgbClr val="000000"/>
                  </a:solidFill>
                  <a:latin typeface="Times New Roman" pitchFamily="18" charset="0"/>
                </a:endParaRPr>
              </a:p>
            </p:txBody>
          </p:sp>
        </p:grpSp>
      </p:grpSp>
      <p:sp>
        <p:nvSpPr>
          <p:cNvPr id="28" name="Slide Number Placeholder 27"/>
          <p:cNvSpPr>
            <a:spLocks noGrp="1"/>
          </p:cNvSpPr>
          <p:nvPr>
            <p:ph type="sldNum" sz="quarter" idx="10"/>
          </p:nvPr>
        </p:nvSpPr>
        <p:spPr/>
        <p:txBody>
          <a:bodyPr/>
          <a:lstStyle/>
          <a:p>
            <a:fld id="{3B25CBD3-95DC-4B14-8238-E9EF21F9B3CF}" type="slidenum">
              <a:rPr lang="en-US" smtClean="0"/>
              <a:pPr/>
              <a:t>33</a:t>
            </a:fld>
            <a:endParaRPr lang="en-US"/>
          </a:p>
        </p:txBody>
      </p:sp>
    </p:spTree>
    <p:extLst>
      <p:ext uri="{BB962C8B-B14F-4D97-AF65-F5344CB8AC3E}">
        <p14:creationId xmlns:p14="http://schemas.microsoft.com/office/powerpoint/2010/main" val="1516996907"/>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22" name="Rectangle 1028"/>
          <p:cNvSpPr>
            <a:spLocks noGrp="1" noChangeArrowheads="1"/>
          </p:cNvSpPr>
          <p:nvPr>
            <p:ph type="title"/>
          </p:nvPr>
        </p:nvSpPr>
        <p:spPr/>
        <p:txBody>
          <a:bodyPr/>
          <a:lstStyle/>
          <a:p>
            <a:r>
              <a:rPr lang="en-US" dirty="0" smtClean="0"/>
              <a:t>Effect of Null Hypothesis on </a:t>
            </a:r>
            <a:br>
              <a:rPr lang="en-US" dirty="0" smtClean="0"/>
            </a:br>
            <a:r>
              <a:rPr lang="en-US" dirty="0" smtClean="0"/>
              <a:t>Decision Outcomes </a:t>
            </a:r>
          </a:p>
        </p:txBody>
      </p:sp>
      <p:sp>
        <p:nvSpPr>
          <p:cNvPr id="165892" name="Rectangle 1029"/>
          <p:cNvSpPr>
            <a:spLocks noGrp="1" noChangeArrowheads="1"/>
          </p:cNvSpPr>
          <p:nvPr>
            <p:ph type="body" idx="1"/>
          </p:nvPr>
        </p:nvSpPr>
        <p:spPr>
          <a:xfrm>
            <a:off x="1219200" y="1981200"/>
            <a:ext cx="7772400" cy="4114800"/>
          </a:xfrm>
        </p:spPr>
        <p:txBody>
          <a:bodyPr/>
          <a:lstStyle/>
          <a:p>
            <a:r>
              <a:rPr lang="en-US" dirty="0" smtClean="0"/>
              <a:t>Conservative Approach:</a:t>
            </a:r>
          </a:p>
          <a:p>
            <a:pPr lvl="1"/>
            <a:r>
              <a:rPr lang="en-US" sz="2400" dirty="0" smtClean="0"/>
              <a:t>H</a:t>
            </a:r>
            <a:r>
              <a:rPr lang="en-US" sz="2400" baseline="-25000" dirty="0" smtClean="0"/>
              <a:t>o</a:t>
            </a:r>
            <a:r>
              <a:rPr lang="en-US" sz="2400" dirty="0" smtClean="0"/>
              <a:t>: Non-compliance/Site is unacceptable (dirty)</a:t>
            </a:r>
            <a:r>
              <a:rPr lang="en-US" dirty="0" smtClean="0"/>
              <a:t>                                          </a:t>
            </a:r>
          </a:p>
        </p:txBody>
      </p:sp>
      <p:grpSp>
        <p:nvGrpSpPr>
          <p:cNvPr id="2" name="Group 31"/>
          <p:cNvGrpSpPr/>
          <p:nvPr/>
        </p:nvGrpSpPr>
        <p:grpSpPr>
          <a:xfrm>
            <a:off x="535021" y="3540888"/>
            <a:ext cx="8072479" cy="2553504"/>
            <a:chOff x="535021" y="3540888"/>
            <a:chExt cx="8072479" cy="2553504"/>
          </a:xfrm>
        </p:grpSpPr>
        <p:sp>
          <p:nvSpPr>
            <p:cNvPr id="165893" name="Rectangle 1030"/>
            <p:cNvSpPr>
              <a:spLocks noChangeArrowheads="1"/>
            </p:cNvSpPr>
            <p:nvPr/>
          </p:nvSpPr>
          <p:spPr bwMode="auto">
            <a:xfrm>
              <a:off x="2590800" y="5635292"/>
              <a:ext cx="3347456" cy="459100"/>
            </a:xfrm>
            <a:prstGeom prst="rect">
              <a:avLst/>
            </a:prstGeom>
            <a:noFill/>
            <a:ln w="12700">
              <a:noFill/>
              <a:miter lim="800000"/>
              <a:headEnd/>
              <a:tailEnd/>
            </a:ln>
          </p:spPr>
          <p:txBody>
            <a:bodyPr wrap="none" lIns="90488" tIns="44450" rIns="90488" bIns="44450">
              <a:spAutoFit/>
            </a:bodyPr>
            <a:lstStyle/>
            <a:p>
              <a:pPr eaLnBrk="0" hangingPunct="0"/>
              <a:r>
                <a:rPr lang="en-US" sz="2400" dirty="0" smtClean="0">
                  <a:solidFill>
                    <a:srgbClr val="000000"/>
                  </a:solidFill>
                  <a:latin typeface="Times New Roman" pitchFamily="18" charset="0"/>
                </a:rPr>
                <a:t>True Mean Concentration</a:t>
              </a:r>
              <a:endParaRPr lang="en-US" sz="2400" dirty="0">
                <a:solidFill>
                  <a:srgbClr val="000000"/>
                </a:solidFill>
                <a:latin typeface="Times New Roman" pitchFamily="18" charset="0"/>
              </a:endParaRPr>
            </a:p>
          </p:txBody>
        </p:sp>
        <p:sp>
          <p:nvSpPr>
            <p:cNvPr id="165898" name="Line 1035"/>
            <p:cNvSpPr>
              <a:spLocks noChangeShapeType="1"/>
            </p:cNvSpPr>
            <p:nvPr/>
          </p:nvSpPr>
          <p:spPr bwMode="auto">
            <a:xfrm>
              <a:off x="692150" y="5684208"/>
              <a:ext cx="6845300" cy="0"/>
            </a:xfrm>
            <a:prstGeom prst="line">
              <a:avLst/>
            </a:prstGeom>
            <a:noFill/>
            <a:ln w="12700">
              <a:solidFill>
                <a:schemeClr val="bg2"/>
              </a:solidFill>
              <a:round/>
              <a:headEnd/>
              <a:tailEnd/>
            </a:ln>
          </p:spPr>
          <p:txBody>
            <a:bodyPr wrap="none" anchor="ctr"/>
            <a:lstStyle/>
            <a:p>
              <a:endParaRPr lang="en-US"/>
            </a:p>
          </p:txBody>
        </p:sp>
        <p:grpSp>
          <p:nvGrpSpPr>
            <p:cNvPr id="3" name="Group 43"/>
            <p:cNvGrpSpPr/>
            <p:nvPr/>
          </p:nvGrpSpPr>
          <p:grpSpPr>
            <a:xfrm>
              <a:off x="2149375" y="4152121"/>
              <a:ext cx="2417762" cy="1428620"/>
              <a:chOff x="1011238" y="3801912"/>
              <a:chExt cx="2417762" cy="1428620"/>
            </a:xfrm>
          </p:grpSpPr>
          <p:sp>
            <p:nvSpPr>
              <p:cNvPr id="165909" name="Rectangle 1046"/>
              <p:cNvSpPr>
                <a:spLocks noChangeArrowheads="1"/>
              </p:cNvSpPr>
              <p:nvPr/>
            </p:nvSpPr>
            <p:spPr bwMode="auto">
              <a:xfrm>
                <a:off x="2501900" y="4771432"/>
                <a:ext cx="927100" cy="459100"/>
              </a:xfrm>
              <a:prstGeom prst="rect">
                <a:avLst/>
              </a:prstGeom>
              <a:noFill/>
              <a:ln w="12700">
                <a:noFill/>
                <a:miter lim="800000"/>
                <a:headEnd/>
                <a:tailEnd/>
              </a:ln>
            </p:spPr>
            <p:txBody>
              <a:bodyPr lIns="90488" tIns="44450" rIns="90488" bIns="44450">
                <a:spAutoFit/>
              </a:bodyPr>
              <a:lstStyle/>
              <a:p>
                <a:pPr algn="ctr" eaLnBrk="0" hangingPunct="0"/>
                <a:r>
                  <a:rPr lang="en-US" sz="2400" dirty="0">
                    <a:solidFill>
                      <a:srgbClr val="000000"/>
                    </a:solidFill>
                    <a:latin typeface="Times New Roman" pitchFamily="18" charset="0"/>
                  </a:rPr>
                  <a:t>UCL</a:t>
                </a:r>
              </a:p>
            </p:txBody>
          </p:sp>
          <p:sp>
            <p:nvSpPr>
              <p:cNvPr id="165908" name="Rectangle 1045"/>
              <p:cNvSpPr>
                <a:spLocks noChangeArrowheads="1"/>
              </p:cNvSpPr>
              <p:nvPr/>
            </p:nvSpPr>
            <p:spPr bwMode="auto">
              <a:xfrm>
                <a:off x="1011238" y="4771432"/>
                <a:ext cx="893762" cy="459100"/>
              </a:xfrm>
              <a:prstGeom prst="rect">
                <a:avLst/>
              </a:prstGeom>
              <a:noFill/>
              <a:ln w="12700">
                <a:noFill/>
                <a:miter lim="800000"/>
                <a:headEnd/>
                <a:tailEnd/>
              </a:ln>
            </p:spPr>
            <p:txBody>
              <a:bodyPr lIns="90488" tIns="44450" rIns="90488" bIns="44450">
                <a:spAutoFit/>
              </a:bodyPr>
              <a:lstStyle/>
              <a:p>
                <a:pPr algn="ctr" eaLnBrk="0" hangingPunct="0"/>
                <a:r>
                  <a:rPr lang="en-US" sz="2400" dirty="0">
                    <a:solidFill>
                      <a:srgbClr val="000000"/>
                    </a:solidFill>
                    <a:latin typeface="Times New Roman" pitchFamily="18" charset="0"/>
                  </a:rPr>
                  <a:t>LCL</a:t>
                </a:r>
              </a:p>
            </p:txBody>
          </p:sp>
          <p:sp>
            <p:nvSpPr>
              <p:cNvPr id="165915" name="Line 1054"/>
              <p:cNvSpPr>
                <a:spLocks noChangeShapeType="1"/>
              </p:cNvSpPr>
              <p:nvPr/>
            </p:nvSpPr>
            <p:spPr bwMode="auto">
              <a:xfrm>
                <a:off x="1452562" y="4405956"/>
                <a:ext cx="1511300" cy="0"/>
              </a:xfrm>
              <a:prstGeom prst="line">
                <a:avLst/>
              </a:prstGeom>
              <a:noFill/>
              <a:ln w="12700">
                <a:solidFill>
                  <a:schemeClr val="bg2"/>
                </a:solidFill>
                <a:round/>
                <a:headEnd/>
                <a:tailEnd/>
              </a:ln>
            </p:spPr>
            <p:txBody>
              <a:bodyPr wrap="none" anchor="ctr"/>
              <a:lstStyle/>
              <a:p>
                <a:endParaRPr lang="en-US"/>
              </a:p>
            </p:txBody>
          </p:sp>
          <p:sp>
            <p:nvSpPr>
              <p:cNvPr id="165916" name="Line 1055"/>
              <p:cNvSpPr>
                <a:spLocks noChangeShapeType="1"/>
              </p:cNvSpPr>
              <p:nvPr/>
            </p:nvSpPr>
            <p:spPr bwMode="auto">
              <a:xfrm>
                <a:off x="1446212" y="3948756"/>
                <a:ext cx="0" cy="914400"/>
              </a:xfrm>
              <a:prstGeom prst="line">
                <a:avLst/>
              </a:prstGeom>
              <a:noFill/>
              <a:ln w="12700">
                <a:solidFill>
                  <a:schemeClr val="bg2"/>
                </a:solidFill>
                <a:round/>
                <a:headEnd/>
                <a:tailEnd/>
              </a:ln>
            </p:spPr>
            <p:txBody>
              <a:bodyPr wrap="none" anchor="ctr"/>
              <a:lstStyle/>
              <a:p>
                <a:endParaRPr lang="en-US"/>
              </a:p>
            </p:txBody>
          </p:sp>
          <p:sp>
            <p:nvSpPr>
              <p:cNvPr id="165917" name="Line 1056"/>
              <p:cNvSpPr>
                <a:spLocks noChangeShapeType="1"/>
              </p:cNvSpPr>
              <p:nvPr/>
            </p:nvSpPr>
            <p:spPr bwMode="auto">
              <a:xfrm>
                <a:off x="2970212" y="3948756"/>
                <a:ext cx="0" cy="914400"/>
              </a:xfrm>
              <a:prstGeom prst="line">
                <a:avLst/>
              </a:prstGeom>
              <a:noFill/>
              <a:ln w="25400">
                <a:solidFill>
                  <a:schemeClr val="hlink"/>
                </a:solidFill>
                <a:round/>
                <a:headEnd/>
                <a:tailEnd/>
              </a:ln>
            </p:spPr>
            <p:txBody>
              <a:bodyPr wrap="none" anchor="ctr"/>
              <a:lstStyle/>
              <a:p>
                <a:endParaRPr lang="en-US"/>
              </a:p>
            </p:txBody>
          </p:sp>
          <p:sp>
            <p:nvSpPr>
              <p:cNvPr id="165918" name="Line 1058"/>
              <p:cNvSpPr>
                <a:spLocks noChangeShapeType="1"/>
              </p:cNvSpPr>
              <p:nvPr/>
            </p:nvSpPr>
            <p:spPr bwMode="auto">
              <a:xfrm>
                <a:off x="2208212" y="4232125"/>
                <a:ext cx="0" cy="347662"/>
              </a:xfrm>
              <a:prstGeom prst="line">
                <a:avLst/>
              </a:prstGeom>
              <a:noFill/>
              <a:ln w="28575">
                <a:solidFill>
                  <a:schemeClr val="bg2"/>
                </a:solidFill>
                <a:round/>
                <a:headEnd/>
                <a:tailEnd/>
              </a:ln>
            </p:spPr>
            <p:txBody>
              <a:bodyPr wrap="none" anchor="ctr"/>
              <a:lstStyle/>
              <a:p>
                <a:endParaRPr lang="en-US"/>
              </a:p>
            </p:txBody>
          </p:sp>
          <p:graphicFrame>
            <p:nvGraphicFramePr>
              <p:cNvPr id="165890" name="Object 2"/>
              <p:cNvGraphicFramePr>
                <a:graphicFrameLocks noChangeAspect="1"/>
              </p:cNvGraphicFramePr>
              <p:nvPr/>
            </p:nvGraphicFramePr>
            <p:xfrm>
              <a:off x="2057400" y="3801912"/>
              <a:ext cx="422275" cy="455613"/>
            </p:xfrm>
            <a:graphic>
              <a:graphicData uri="http://schemas.openxmlformats.org/presentationml/2006/ole">
                <mc:AlternateContent xmlns:mc="http://schemas.openxmlformats.org/markup-compatibility/2006">
                  <mc:Choice xmlns:v="urn:schemas-microsoft-com:vml" Requires="v">
                    <p:oleObj spid="_x0000_s1964049" name="Equation" r:id="rId4" imgW="139616" imgH="152308" progId="">
                      <p:embed/>
                    </p:oleObj>
                  </mc:Choice>
                  <mc:Fallback>
                    <p:oleObj name="Equation" r:id="rId4" imgW="139616" imgH="152308"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01912"/>
                            <a:ext cx="42227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6" name="Straight Connector 35"/>
            <p:cNvCxnSpPr/>
            <p:nvPr/>
          </p:nvCxnSpPr>
          <p:spPr bwMode="auto">
            <a:xfrm rot="5400000">
              <a:off x="594360" y="557623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7" name="Straight Connector 36"/>
            <p:cNvCxnSpPr/>
            <p:nvPr/>
          </p:nvCxnSpPr>
          <p:spPr bwMode="auto">
            <a:xfrm rot="5400000">
              <a:off x="2308860" y="557623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8" name="Straight Connector 37"/>
            <p:cNvCxnSpPr/>
            <p:nvPr/>
          </p:nvCxnSpPr>
          <p:spPr bwMode="auto">
            <a:xfrm rot="5400000">
              <a:off x="4023360" y="557623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9" name="Straight Connector 38"/>
            <p:cNvCxnSpPr/>
            <p:nvPr/>
          </p:nvCxnSpPr>
          <p:spPr bwMode="auto">
            <a:xfrm rot="5400000">
              <a:off x="5737860" y="557623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0" name="Straight Connector 39"/>
            <p:cNvCxnSpPr/>
            <p:nvPr/>
          </p:nvCxnSpPr>
          <p:spPr bwMode="auto">
            <a:xfrm rot="5400000">
              <a:off x="7452360" y="557623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1" name="TextBox 40"/>
            <p:cNvSpPr txBox="1"/>
            <p:nvPr/>
          </p:nvSpPr>
          <p:spPr>
            <a:xfrm>
              <a:off x="535021" y="5690692"/>
              <a:ext cx="324128" cy="400110"/>
            </a:xfrm>
            <a:prstGeom prst="rect">
              <a:avLst/>
            </a:prstGeom>
            <a:noFill/>
          </p:spPr>
          <p:txBody>
            <a:bodyPr wrap="none" rtlCol="0">
              <a:spAutoFit/>
            </a:bodyPr>
            <a:lstStyle/>
            <a:p>
              <a:r>
                <a:rPr lang="en-US" sz="2000" dirty="0" smtClean="0"/>
                <a:t>0</a:t>
              </a:r>
              <a:endParaRPr lang="en-US" sz="2000" dirty="0"/>
            </a:p>
          </p:txBody>
        </p:sp>
        <p:sp>
          <p:nvSpPr>
            <p:cNvPr id="23" name="Rectangle 1032"/>
            <p:cNvSpPr>
              <a:spLocks noChangeArrowheads="1"/>
            </p:cNvSpPr>
            <p:nvPr/>
          </p:nvSpPr>
          <p:spPr bwMode="auto">
            <a:xfrm>
              <a:off x="5744536" y="3808392"/>
              <a:ext cx="2862964" cy="705321"/>
            </a:xfrm>
            <a:prstGeom prst="rect">
              <a:avLst/>
            </a:prstGeom>
            <a:solidFill>
              <a:srgbClr val="FFC000"/>
            </a:solidFill>
            <a:ln w="12700">
              <a:solidFill>
                <a:schemeClr val="hlink"/>
              </a:solidFill>
              <a:miter lim="800000"/>
              <a:headEnd/>
              <a:tailEnd/>
            </a:ln>
            <a:effectLst>
              <a:outerShdw blurRad="50800" dist="38100" dir="2700000" algn="tl" rotWithShape="0">
                <a:prstClr val="black">
                  <a:alpha val="40000"/>
                </a:prstClr>
              </a:outerShdw>
            </a:effectLst>
          </p:spPr>
          <p:txBody>
            <a:bodyPr wrap="none" lIns="90488" tIns="44450" rIns="90488" bIns="44450">
              <a:spAutoFit/>
            </a:bodyPr>
            <a:lstStyle/>
            <a:p>
              <a:pPr algn="r" eaLnBrk="0" hangingPunct="0"/>
              <a:r>
                <a:rPr lang="en-US" sz="2000" dirty="0" smtClean="0">
                  <a:solidFill>
                    <a:srgbClr val="000000"/>
                  </a:solidFill>
                  <a:latin typeface="Times New Roman" pitchFamily="18" charset="0"/>
                </a:rPr>
                <a:t>UCL&gt;Action Level</a:t>
              </a:r>
            </a:p>
            <a:p>
              <a:pPr algn="r" eaLnBrk="0" hangingPunct="0"/>
              <a:r>
                <a:rPr lang="en-US" sz="2000" dirty="0" smtClean="0">
                  <a:solidFill>
                    <a:srgbClr val="000000"/>
                  </a:solidFill>
                  <a:latin typeface="Times New Roman" pitchFamily="18" charset="0"/>
                </a:rPr>
                <a:t>Implies “Noncompliance</a:t>
              </a:r>
              <a:r>
                <a:rPr lang="en-US" sz="2000" dirty="0">
                  <a:solidFill>
                    <a:srgbClr val="000000"/>
                  </a:solidFill>
                  <a:latin typeface="Times New Roman" pitchFamily="18" charset="0"/>
                </a:rPr>
                <a:t>”</a:t>
              </a:r>
            </a:p>
          </p:txBody>
        </p:sp>
        <p:grpSp>
          <p:nvGrpSpPr>
            <p:cNvPr id="4" name="Group 27"/>
            <p:cNvGrpSpPr/>
            <p:nvPr/>
          </p:nvGrpSpPr>
          <p:grpSpPr>
            <a:xfrm>
              <a:off x="3245778" y="3540888"/>
              <a:ext cx="811120" cy="2192460"/>
              <a:chOff x="3245778" y="3540888"/>
              <a:chExt cx="811120" cy="2192460"/>
            </a:xfrm>
          </p:grpSpPr>
          <p:sp>
            <p:nvSpPr>
              <p:cNvPr id="29" name="Line 1034"/>
              <p:cNvSpPr>
                <a:spLocks noChangeShapeType="1"/>
              </p:cNvSpPr>
              <p:nvPr/>
            </p:nvSpPr>
            <p:spPr bwMode="auto">
              <a:xfrm>
                <a:off x="3657600" y="4178868"/>
                <a:ext cx="0" cy="1554480"/>
              </a:xfrm>
              <a:prstGeom prst="line">
                <a:avLst/>
              </a:prstGeom>
              <a:noFill/>
              <a:ln w="76200">
                <a:solidFill>
                  <a:schemeClr val="hlink"/>
                </a:solidFill>
                <a:round/>
                <a:headEnd/>
                <a:tailEnd type="stealth"/>
              </a:ln>
            </p:spPr>
            <p:txBody>
              <a:bodyPr wrap="none" anchor="ctr"/>
              <a:lstStyle/>
              <a:p>
                <a:endParaRPr lang="en-US"/>
              </a:p>
            </p:txBody>
          </p:sp>
          <p:sp>
            <p:nvSpPr>
              <p:cNvPr id="30" name="Rectangle 1043"/>
              <p:cNvSpPr>
                <a:spLocks noChangeArrowheads="1"/>
              </p:cNvSpPr>
              <p:nvPr/>
            </p:nvSpPr>
            <p:spPr bwMode="auto">
              <a:xfrm>
                <a:off x="3245778" y="3540888"/>
                <a:ext cx="811120" cy="643766"/>
              </a:xfrm>
              <a:prstGeom prst="rect">
                <a:avLst/>
              </a:prstGeom>
              <a:noFill/>
              <a:ln w="12700">
                <a:solidFill>
                  <a:schemeClr val="hlink"/>
                </a:solidFill>
                <a:miter lim="800000"/>
                <a:headEnd/>
                <a:tailEnd/>
              </a:ln>
            </p:spPr>
            <p:txBody>
              <a:bodyPr wrap="none" lIns="90488" tIns="44450" rIns="90488" bIns="44450">
                <a:spAutoFit/>
              </a:bodyPr>
              <a:lstStyle/>
              <a:p>
                <a:pPr algn="ctr" eaLnBrk="0" hangingPunct="0"/>
                <a:r>
                  <a:rPr lang="en-US" sz="1800" dirty="0" smtClean="0">
                    <a:solidFill>
                      <a:srgbClr val="000000"/>
                    </a:solidFill>
                    <a:latin typeface="Times New Roman" pitchFamily="18" charset="0"/>
                  </a:rPr>
                  <a:t>Action</a:t>
                </a:r>
              </a:p>
              <a:p>
                <a:pPr algn="ctr" eaLnBrk="0" hangingPunct="0"/>
                <a:r>
                  <a:rPr lang="en-US" sz="1800" dirty="0" smtClean="0">
                    <a:solidFill>
                      <a:srgbClr val="000000"/>
                    </a:solidFill>
                    <a:latin typeface="Times New Roman" pitchFamily="18" charset="0"/>
                  </a:rPr>
                  <a:t>Level</a:t>
                </a:r>
                <a:endParaRPr lang="en-US" sz="1800" dirty="0">
                  <a:solidFill>
                    <a:srgbClr val="000000"/>
                  </a:solidFill>
                  <a:latin typeface="Times New Roman" pitchFamily="18" charset="0"/>
                </a:endParaRPr>
              </a:p>
            </p:txBody>
          </p:sp>
        </p:grpSp>
      </p:grpSp>
      <p:sp>
        <p:nvSpPr>
          <p:cNvPr id="27" name="Slide Number Placeholder 26"/>
          <p:cNvSpPr>
            <a:spLocks noGrp="1"/>
          </p:cNvSpPr>
          <p:nvPr>
            <p:ph type="sldNum" sz="quarter" idx="10"/>
          </p:nvPr>
        </p:nvSpPr>
        <p:spPr/>
        <p:txBody>
          <a:bodyPr/>
          <a:lstStyle/>
          <a:p>
            <a:fld id="{3B25CBD3-95DC-4B14-8238-E9EF21F9B3CF}" type="slidenum">
              <a:rPr lang="en-US" smtClean="0"/>
              <a:pPr/>
              <a:t>34</a:t>
            </a:fld>
            <a:endParaRPr lang="en-US"/>
          </a:p>
        </p:txBody>
      </p:sp>
    </p:spTree>
    <p:extLst>
      <p:ext uri="{BB962C8B-B14F-4D97-AF65-F5344CB8AC3E}">
        <p14:creationId xmlns:p14="http://schemas.microsoft.com/office/powerpoint/2010/main" val="3037090961"/>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22" name="Rectangle 1028"/>
          <p:cNvSpPr>
            <a:spLocks noGrp="1" noChangeArrowheads="1"/>
          </p:cNvSpPr>
          <p:nvPr>
            <p:ph type="title"/>
          </p:nvPr>
        </p:nvSpPr>
        <p:spPr/>
        <p:txBody>
          <a:bodyPr/>
          <a:lstStyle/>
          <a:p>
            <a:r>
              <a:rPr lang="en-US" dirty="0" smtClean="0"/>
              <a:t>Effect of Null Hypothesis on </a:t>
            </a:r>
            <a:br>
              <a:rPr lang="en-US" dirty="0" smtClean="0"/>
            </a:br>
            <a:r>
              <a:rPr lang="en-US" dirty="0" smtClean="0"/>
              <a:t>Decision Outcomes </a:t>
            </a:r>
          </a:p>
        </p:txBody>
      </p:sp>
      <p:sp>
        <p:nvSpPr>
          <p:cNvPr id="165892" name="Rectangle 1029"/>
          <p:cNvSpPr>
            <a:spLocks noGrp="1" noChangeArrowheads="1"/>
          </p:cNvSpPr>
          <p:nvPr>
            <p:ph type="body" idx="1"/>
          </p:nvPr>
        </p:nvSpPr>
        <p:spPr>
          <a:xfrm>
            <a:off x="1219200" y="1981200"/>
            <a:ext cx="7772400" cy="4114800"/>
          </a:xfrm>
        </p:spPr>
        <p:txBody>
          <a:bodyPr/>
          <a:lstStyle/>
          <a:p>
            <a:r>
              <a:rPr lang="en-US" dirty="0" smtClean="0"/>
              <a:t>Common Approach:</a:t>
            </a:r>
          </a:p>
          <a:p>
            <a:pPr lvl="1"/>
            <a:r>
              <a:rPr lang="en-US" sz="2400" dirty="0" smtClean="0"/>
              <a:t>H</a:t>
            </a:r>
            <a:r>
              <a:rPr lang="en-US" sz="2400" baseline="-25000" dirty="0" smtClean="0"/>
              <a:t>o</a:t>
            </a:r>
            <a:r>
              <a:rPr lang="en-US" sz="2400" dirty="0" smtClean="0"/>
              <a:t>: Compliance/Site is acceptable (cleanup)</a:t>
            </a:r>
            <a:r>
              <a:rPr lang="en-US" dirty="0" smtClean="0"/>
              <a:t>                                          </a:t>
            </a:r>
          </a:p>
        </p:txBody>
      </p:sp>
      <p:grpSp>
        <p:nvGrpSpPr>
          <p:cNvPr id="2" name="Group 27"/>
          <p:cNvGrpSpPr/>
          <p:nvPr/>
        </p:nvGrpSpPr>
        <p:grpSpPr>
          <a:xfrm>
            <a:off x="535021" y="3540888"/>
            <a:ext cx="7761183" cy="2602144"/>
            <a:chOff x="535021" y="3540888"/>
            <a:chExt cx="7761183" cy="2602144"/>
          </a:xfrm>
        </p:grpSpPr>
        <p:sp>
          <p:nvSpPr>
            <p:cNvPr id="165893" name="Rectangle 1030"/>
            <p:cNvSpPr>
              <a:spLocks noChangeArrowheads="1"/>
            </p:cNvSpPr>
            <p:nvPr/>
          </p:nvSpPr>
          <p:spPr bwMode="auto">
            <a:xfrm>
              <a:off x="2590800" y="5683932"/>
              <a:ext cx="3347456" cy="459100"/>
            </a:xfrm>
            <a:prstGeom prst="rect">
              <a:avLst/>
            </a:prstGeom>
            <a:noFill/>
            <a:ln w="12700">
              <a:noFill/>
              <a:miter lim="800000"/>
              <a:headEnd/>
              <a:tailEnd/>
            </a:ln>
          </p:spPr>
          <p:txBody>
            <a:bodyPr wrap="none" lIns="90488" tIns="44450" rIns="90488" bIns="44450">
              <a:spAutoFit/>
            </a:bodyPr>
            <a:lstStyle/>
            <a:p>
              <a:pPr eaLnBrk="0" hangingPunct="0"/>
              <a:r>
                <a:rPr lang="en-US" sz="2400" dirty="0" smtClean="0">
                  <a:solidFill>
                    <a:srgbClr val="000000"/>
                  </a:solidFill>
                  <a:latin typeface="Times New Roman" pitchFamily="18" charset="0"/>
                </a:rPr>
                <a:t>True Mean Concentration</a:t>
              </a:r>
              <a:endParaRPr lang="en-US" sz="2400" dirty="0">
                <a:solidFill>
                  <a:srgbClr val="000000"/>
                </a:solidFill>
                <a:latin typeface="Times New Roman" pitchFamily="18" charset="0"/>
              </a:endParaRPr>
            </a:p>
          </p:txBody>
        </p:sp>
        <p:sp>
          <p:nvSpPr>
            <p:cNvPr id="165895" name="Rectangle 1032"/>
            <p:cNvSpPr>
              <a:spLocks noChangeArrowheads="1"/>
            </p:cNvSpPr>
            <p:nvPr/>
          </p:nvSpPr>
          <p:spPr bwMode="auto">
            <a:xfrm>
              <a:off x="5817960" y="3857032"/>
              <a:ext cx="2478244" cy="705321"/>
            </a:xfrm>
            <a:prstGeom prst="rect">
              <a:avLst/>
            </a:prstGeom>
            <a:solidFill>
              <a:schemeClr val="accent1">
                <a:lumMod val="40000"/>
                <a:lumOff val="60000"/>
              </a:schemeClr>
            </a:solidFill>
            <a:ln w="12700">
              <a:solidFill>
                <a:schemeClr val="hlink"/>
              </a:solidFill>
              <a:miter lim="800000"/>
              <a:headEnd/>
              <a:tailEnd/>
            </a:ln>
            <a:effectLst>
              <a:outerShdw blurRad="50800" dist="38100" dir="2700000" algn="tl" rotWithShape="0">
                <a:prstClr val="black">
                  <a:alpha val="40000"/>
                </a:prstClr>
              </a:outerShdw>
            </a:effectLst>
          </p:spPr>
          <p:txBody>
            <a:bodyPr wrap="none" lIns="90488" tIns="44450" rIns="90488" bIns="44450">
              <a:spAutoFit/>
            </a:bodyPr>
            <a:lstStyle/>
            <a:p>
              <a:pPr algn="r" eaLnBrk="0" hangingPunct="0"/>
              <a:r>
                <a:rPr lang="en-US" sz="2000" dirty="0">
                  <a:solidFill>
                    <a:srgbClr val="000000"/>
                  </a:solidFill>
                  <a:latin typeface="Times New Roman" pitchFamily="18" charset="0"/>
                </a:rPr>
                <a:t>L</a:t>
              </a:r>
              <a:r>
                <a:rPr lang="en-US" sz="2000" dirty="0" smtClean="0">
                  <a:solidFill>
                    <a:srgbClr val="000000"/>
                  </a:solidFill>
                  <a:latin typeface="Times New Roman" pitchFamily="18" charset="0"/>
                </a:rPr>
                <a:t>CL&lt;Action Level</a:t>
              </a:r>
            </a:p>
            <a:p>
              <a:pPr algn="r" eaLnBrk="0" hangingPunct="0"/>
              <a:r>
                <a:rPr lang="en-US" sz="2000" dirty="0" smtClean="0">
                  <a:solidFill>
                    <a:srgbClr val="000000"/>
                  </a:solidFill>
                  <a:latin typeface="Times New Roman" pitchFamily="18" charset="0"/>
                </a:rPr>
                <a:t>Implies </a:t>
              </a:r>
              <a:r>
                <a:rPr lang="en-US" sz="2000" dirty="0">
                  <a:solidFill>
                    <a:srgbClr val="000000"/>
                  </a:solidFill>
                  <a:latin typeface="Times New Roman" pitchFamily="18" charset="0"/>
                </a:rPr>
                <a:t>“Compliance”</a:t>
              </a:r>
            </a:p>
          </p:txBody>
        </p:sp>
        <p:sp>
          <p:nvSpPr>
            <p:cNvPr id="165898" name="Line 1035"/>
            <p:cNvSpPr>
              <a:spLocks noChangeShapeType="1"/>
            </p:cNvSpPr>
            <p:nvPr/>
          </p:nvSpPr>
          <p:spPr bwMode="auto">
            <a:xfrm>
              <a:off x="692150" y="5732848"/>
              <a:ext cx="6845300" cy="0"/>
            </a:xfrm>
            <a:prstGeom prst="line">
              <a:avLst/>
            </a:prstGeom>
            <a:noFill/>
            <a:ln w="12700">
              <a:solidFill>
                <a:schemeClr val="bg2"/>
              </a:solidFill>
              <a:round/>
              <a:headEnd/>
              <a:tailEnd/>
            </a:ln>
          </p:spPr>
          <p:txBody>
            <a:bodyPr wrap="none" anchor="ctr"/>
            <a:lstStyle/>
            <a:p>
              <a:endParaRPr lang="en-US"/>
            </a:p>
          </p:txBody>
        </p:sp>
        <p:grpSp>
          <p:nvGrpSpPr>
            <p:cNvPr id="3" name="Group 22"/>
            <p:cNvGrpSpPr/>
            <p:nvPr/>
          </p:nvGrpSpPr>
          <p:grpSpPr>
            <a:xfrm>
              <a:off x="2723366" y="4229944"/>
              <a:ext cx="2417762" cy="1428620"/>
              <a:chOff x="1011238" y="3801912"/>
              <a:chExt cx="2417762" cy="1428620"/>
            </a:xfrm>
          </p:grpSpPr>
          <p:sp>
            <p:nvSpPr>
              <p:cNvPr id="165909" name="Rectangle 1046"/>
              <p:cNvSpPr>
                <a:spLocks noChangeArrowheads="1"/>
              </p:cNvSpPr>
              <p:nvPr/>
            </p:nvSpPr>
            <p:spPr bwMode="auto">
              <a:xfrm>
                <a:off x="2501900" y="4771432"/>
                <a:ext cx="927100" cy="459100"/>
              </a:xfrm>
              <a:prstGeom prst="rect">
                <a:avLst/>
              </a:prstGeom>
              <a:noFill/>
              <a:ln w="12700">
                <a:noFill/>
                <a:miter lim="800000"/>
                <a:headEnd/>
                <a:tailEnd/>
              </a:ln>
            </p:spPr>
            <p:txBody>
              <a:bodyPr lIns="90488" tIns="44450" rIns="90488" bIns="44450">
                <a:spAutoFit/>
              </a:bodyPr>
              <a:lstStyle/>
              <a:p>
                <a:pPr algn="ctr" eaLnBrk="0" hangingPunct="0"/>
                <a:r>
                  <a:rPr lang="en-US" sz="2400" dirty="0">
                    <a:solidFill>
                      <a:srgbClr val="000000"/>
                    </a:solidFill>
                    <a:latin typeface="Times New Roman" pitchFamily="18" charset="0"/>
                  </a:rPr>
                  <a:t>UCL</a:t>
                </a:r>
              </a:p>
            </p:txBody>
          </p:sp>
          <p:sp>
            <p:nvSpPr>
              <p:cNvPr id="165908" name="Rectangle 1045"/>
              <p:cNvSpPr>
                <a:spLocks noChangeArrowheads="1"/>
              </p:cNvSpPr>
              <p:nvPr/>
            </p:nvSpPr>
            <p:spPr bwMode="auto">
              <a:xfrm>
                <a:off x="1011238" y="4771432"/>
                <a:ext cx="893762" cy="459100"/>
              </a:xfrm>
              <a:prstGeom prst="rect">
                <a:avLst/>
              </a:prstGeom>
              <a:noFill/>
              <a:ln w="12700">
                <a:noFill/>
                <a:miter lim="800000"/>
                <a:headEnd/>
                <a:tailEnd/>
              </a:ln>
            </p:spPr>
            <p:txBody>
              <a:bodyPr lIns="90488" tIns="44450" rIns="90488" bIns="44450">
                <a:spAutoFit/>
              </a:bodyPr>
              <a:lstStyle/>
              <a:p>
                <a:pPr algn="ctr" eaLnBrk="0" hangingPunct="0"/>
                <a:r>
                  <a:rPr lang="en-US" sz="2400" dirty="0">
                    <a:solidFill>
                      <a:srgbClr val="000000"/>
                    </a:solidFill>
                    <a:latin typeface="Times New Roman" pitchFamily="18" charset="0"/>
                  </a:rPr>
                  <a:t>LCL</a:t>
                </a:r>
              </a:p>
            </p:txBody>
          </p:sp>
          <p:sp>
            <p:nvSpPr>
              <p:cNvPr id="165915" name="Line 1054"/>
              <p:cNvSpPr>
                <a:spLocks noChangeShapeType="1"/>
              </p:cNvSpPr>
              <p:nvPr/>
            </p:nvSpPr>
            <p:spPr bwMode="auto">
              <a:xfrm>
                <a:off x="1452562" y="4405956"/>
                <a:ext cx="1511300" cy="0"/>
              </a:xfrm>
              <a:prstGeom prst="line">
                <a:avLst/>
              </a:prstGeom>
              <a:noFill/>
              <a:ln w="12700">
                <a:solidFill>
                  <a:schemeClr val="bg2"/>
                </a:solidFill>
                <a:round/>
                <a:headEnd/>
                <a:tailEnd/>
              </a:ln>
            </p:spPr>
            <p:txBody>
              <a:bodyPr wrap="none" anchor="ctr"/>
              <a:lstStyle/>
              <a:p>
                <a:endParaRPr lang="en-US"/>
              </a:p>
            </p:txBody>
          </p:sp>
          <p:sp>
            <p:nvSpPr>
              <p:cNvPr id="165916" name="Line 1055"/>
              <p:cNvSpPr>
                <a:spLocks noChangeShapeType="1"/>
              </p:cNvSpPr>
              <p:nvPr/>
            </p:nvSpPr>
            <p:spPr bwMode="auto">
              <a:xfrm>
                <a:off x="1446212" y="3948756"/>
                <a:ext cx="0" cy="914400"/>
              </a:xfrm>
              <a:prstGeom prst="line">
                <a:avLst/>
              </a:prstGeom>
              <a:noFill/>
              <a:ln w="25400">
                <a:solidFill>
                  <a:srgbClr val="FF0000"/>
                </a:solidFill>
                <a:round/>
                <a:headEnd/>
                <a:tailEnd/>
              </a:ln>
            </p:spPr>
            <p:txBody>
              <a:bodyPr wrap="none" anchor="ctr"/>
              <a:lstStyle/>
              <a:p>
                <a:endParaRPr lang="en-US"/>
              </a:p>
            </p:txBody>
          </p:sp>
          <p:sp>
            <p:nvSpPr>
              <p:cNvPr id="165917" name="Line 1056"/>
              <p:cNvSpPr>
                <a:spLocks noChangeShapeType="1"/>
              </p:cNvSpPr>
              <p:nvPr/>
            </p:nvSpPr>
            <p:spPr bwMode="auto">
              <a:xfrm>
                <a:off x="2970212" y="3948756"/>
                <a:ext cx="0" cy="914400"/>
              </a:xfrm>
              <a:prstGeom prst="line">
                <a:avLst/>
              </a:prstGeom>
              <a:noFill/>
              <a:ln w="12700">
                <a:solidFill>
                  <a:schemeClr val="tx1"/>
                </a:solidFill>
                <a:round/>
                <a:headEnd/>
                <a:tailEnd/>
              </a:ln>
            </p:spPr>
            <p:txBody>
              <a:bodyPr wrap="none" anchor="ctr"/>
              <a:lstStyle/>
              <a:p>
                <a:endParaRPr lang="en-US"/>
              </a:p>
            </p:txBody>
          </p:sp>
          <p:sp>
            <p:nvSpPr>
              <p:cNvPr id="165918" name="Line 1058"/>
              <p:cNvSpPr>
                <a:spLocks noChangeShapeType="1"/>
              </p:cNvSpPr>
              <p:nvPr/>
            </p:nvSpPr>
            <p:spPr bwMode="auto">
              <a:xfrm>
                <a:off x="2208212" y="4232125"/>
                <a:ext cx="0" cy="347662"/>
              </a:xfrm>
              <a:prstGeom prst="line">
                <a:avLst/>
              </a:prstGeom>
              <a:noFill/>
              <a:ln w="28575">
                <a:solidFill>
                  <a:schemeClr val="bg2"/>
                </a:solidFill>
                <a:round/>
                <a:headEnd/>
                <a:tailEnd/>
              </a:ln>
            </p:spPr>
            <p:txBody>
              <a:bodyPr wrap="none" anchor="ctr"/>
              <a:lstStyle/>
              <a:p>
                <a:endParaRPr lang="en-US"/>
              </a:p>
            </p:txBody>
          </p:sp>
          <p:graphicFrame>
            <p:nvGraphicFramePr>
              <p:cNvPr id="165890" name="Object 2"/>
              <p:cNvGraphicFramePr>
                <a:graphicFrameLocks noChangeAspect="1"/>
              </p:cNvGraphicFramePr>
              <p:nvPr/>
            </p:nvGraphicFramePr>
            <p:xfrm>
              <a:off x="2057400" y="3801912"/>
              <a:ext cx="422275" cy="455613"/>
            </p:xfrm>
            <a:graphic>
              <a:graphicData uri="http://schemas.openxmlformats.org/presentationml/2006/ole">
                <mc:AlternateContent xmlns:mc="http://schemas.openxmlformats.org/markup-compatibility/2006">
                  <mc:Choice xmlns:v="urn:schemas-microsoft-com:vml" Requires="v">
                    <p:oleObj spid="_x0000_s1965073" name="Equation" r:id="rId4" imgW="139616" imgH="152308" progId="">
                      <p:embed/>
                    </p:oleObj>
                  </mc:Choice>
                  <mc:Fallback>
                    <p:oleObj name="Equation" r:id="rId4" imgW="139616" imgH="152308"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01912"/>
                            <a:ext cx="42227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6" name="Straight Connector 35"/>
            <p:cNvCxnSpPr/>
            <p:nvPr/>
          </p:nvCxnSpPr>
          <p:spPr bwMode="auto">
            <a:xfrm rot="5400000">
              <a:off x="594360" y="562487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7" name="Straight Connector 36"/>
            <p:cNvCxnSpPr/>
            <p:nvPr/>
          </p:nvCxnSpPr>
          <p:spPr bwMode="auto">
            <a:xfrm rot="5400000">
              <a:off x="2308860" y="562487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8" name="Straight Connector 37"/>
            <p:cNvCxnSpPr/>
            <p:nvPr/>
          </p:nvCxnSpPr>
          <p:spPr bwMode="auto">
            <a:xfrm rot="5400000">
              <a:off x="4023360" y="562487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9" name="Straight Connector 38"/>
            <p:cNvCxnSpPr/>
            <p:nvPr/>
          </p:nvCxnSpPr>
          <p:spPr bwMode="auto">
            <a:xfrm rot="5400000">
              <a:off x="5737860" y="562487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0" name="Straight Connector 39"/>
            <p:cNvCxnSpPr/>
            <p:nvPr/>
          </p:nvCxnSpPr>
          <p:spPr bwMode="auto">
            <a:xfrm rot="5400000">
              <a:off x="7452360" y="5624872"/>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1" name="TextBox 40"/>
            <p:cNvSpPr txBox="1"/>
            <p:nvPr/>
          </p:nvSpPr>
          <p:spPr>
            <a:xfrm>
              <a:off x="535021" y="5739332"/>
              <a:ext cx="324128" cy="400110"/>
            </a:xfrm>
            <a:prstGeom prst="rect">
              <a:avLst/>
            </a:prstGeom>
            <a:noFill/>
          </p:spPr>
          <p:txBody>
            <a:bodyPr wrap="none" rtlCol="0">
              <a:spAutoFit/>
            </a:bodyPr>
            <a:lstStyle/>
            <a:p>
              <a:r>
                <a:rPr lang="en-US" sz="2000" dirty="0" smtClean="0"/>
                <a:t>0</a:t>
              </a:r>
              <a:endParaRPr lang="en-US" sz="2000" dirty="0"/>
            </a:p>
          </p:txBody>
        </p:sp>
        <p:grpSp>
          <p:nvGrpSpPr>
            <p:cNvPr id="4" name="Group 24"/>
            <p:cNvGrpSpPr/>
            <p:nvPr/>
          </p:nvGrpSpPr>
          <p:grpSpPr>
            <a:xfrm>
              <a:off x="3245778" y="3540888"/>
              <a:ext cx="811120" cy="2192460"/>
              <a:chOff x="3245778" y="3540888"/>
              <a:chExt cx="811120" cy="2192460"/>
            </a:xfrm>
          </p:grpSpPr>
          <p:sp>
            <p:nvSpPr>
              <p:cNvPr id="26" name="Line 1034"/>
              <p:cNvSpPr>
                <a:spLocks noChangeShapeType="1"/>
              </p:cNvSpPr>
              <p:nvPr/>
            </p:nvSpPr>
            <p:spPr bwMode="auto">
              <a:xfrm>
                <a:off x="3657600" y="4178868"/>
                <a:ext cx="0" cy="1554480"/>
              </a:xfrm>
              <a:prstGeom prst="line">
                <a:avLst/>
              </a:prstGeom>
              <a:noFill/>
              <a:ln w="76200">
                <a:solidFill>
                  <a:schemeClr val="hlink"/>
                </a:solidFill>
                <a:round/>
                <a:headEnd/>
                <a:tailEnd type="stealth"/>
              </a:ln>
            </p:spPr>
            <p:txBody>
              <a:bodyPr wrap="none" anchor="ctr"/>
              <a:lstStyle/>
              <a:p>
                <a:endParaRPr lang="en-US"/>
              </a:p>
            </p:txBody>
          </p:sp>
          <p:sp>
            <p:nvSpPr>
              <p:cNvPr id="27" name="Rectangle 1043"/>
              <p:cNvSpPr>
                <a:spLocks noChangeArrowheads="1"/>
              </p:cNvSpPr>
              <p:nvPr/>
            </p:nvSpPr>
            <p:spPr bwMode="auto">
              <a:xfrm>
                <a:off x="3245778" y="3540888"/>
                <a:ext cx="811120" cy="643766"/>
              </a:xfrm>
              <a:prstGeom prst="rect">
                <a:avLst/>
              </a:prstGeom>
              <a:noFill/>
              <a:ln w="12700">
                <a:solidFill>
                  <a:schemeClr val="hlink"/>
                </a:solidFill>
                <a:miter lim="800000"/>
                <a:headEnd/>
                <a:tailEnd/>
              </a:ln>
            </p:spPr>
            <p:txBody>
              <a:bodyPr wrap="none" lIns="90488" tIns="44450" rIns="90488" bIns="44450">
                <a:spAutoFit/>
              </a:bodyPr>
              <a:lstStyle/>
              <a:p>
                <a:pPr algn="ctr" eaLnBrk="0" hangingPunct="0"/>
                <a:r>
                  <a:rPr lang="en-US" sz="1800" dirty="0" smtClean="0">
                    <a:solidFill>
                      <a:srgbClr val="000000"/>
                    </a:solidFill>
                    <a:latin typeface="Times New Roman" pitchFamily="18" charset="0"/>
                  </a:rPr>
                  <a:t>Action</a:t>
                </a:r>
              </a:p>
              <a:p>
                <a:pPr algn="ctr" eaLnBrk="0" hangingPunct="0"/>
                <a:r>
                  <a:rPr lang="en-US" sz="1800" dirty="0" smtClean="0">
                    <a:solidFill>
                      <a:srgbClr val="000000"/>
                    </a:solidFill>
                    <a:latin typeface="Times New Roman" pitchFamily="18" charset="0"/>
                  </a:rPr>
                  <a:t>Level</a:t>
                </a:r>
                <a:endParaRPr lang="en-US" sz="1800" dirty="0">
                  <a:solidFill>
                    <a:srgbClr val="000000"/>
                  </a:solidFill>
                  <a:latin typeface="Times New Roman" pitchFamily="18" charset="0"/>
                </a:endParaRPr>
              </a:p>
            </p:txBody>
          </p:sp>
        </p:grpSp>
      </p:grpSp>
      <p:sp>
        <p:nvSpPr>
          <p:cNvPr id="29" name="Slide Number Placeholder 28"/>
          <p:cNvSpPr>
            <a:spLocks noGrp="1"/>
          </p:cNvSpPr>
          <p:nvPr>
            <p:ph type="sldNum" sz="quarter" idx="10"/>
          </p:nvPr>
        </p:nvSpPr>
        <p:spPr/>
        <p:txBody>
          <a:bodyPr/>
          <a:lstStyle/>
          <a:p>
            <a:fld id="{3B25CBD3-95DC-4B14-8238-E9EF21F9B3CF}" type="slidenum">
              <a:rPr lang="en-US" smtClean="0"/>
              <a:pPr/>
              <a:t>35</a:t>
            </a:fld>
            <a:endParaRPr lang="en-US"/>
          </a:p>
        </p:txBody>
      </p:sp>
    </p:spTree>
    <p:extLst>
      <p:ext uri="{BB962C8B-B14F-4D97-AF65-F5344CB8AC3E}">
        <p14:creationId xmlns:p14="http://schemas.microsoft.com/office/powerpoint/2010/main" val="2657783860"/>
      </p:ext>
    </p:extLst>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22" name="Rectangle 1028"/>
          <p:cNvSpPr>
            <a:spLocks noGrp="1" noChangeArrowheads="1"/>
          </p:cNvSpPr>
          <p:nvPr>
            <p:ph type="title"/>
          </p:nvPr>
        </p:nvSpPr>
        <p:spPr/>
        <p:txBody>
          <a:bodyPr/>
          <a:lstStyle/>
          <a:p>
            <a:r>
              <a:rPr lang="en-US" dirty="0" smtClean="0"/>
              <a:t>Effect of Null Hypothesis on </a:t>
            </a:r>
            <a:br>
              <a:rPr lang="en-US" dirty="0" smtClean="0"/>
            </a:br>
            <a:r>
              <a:rPr lang="en-US" dirty="0" smtClean="0"/>
              <a:t>Decision Outcomes </a:t>
            </a:r>
          </a:p>
        </p:txBody>
      </p:sp>
      <p:sp>
        <p:nvSpPr>
          <p:cNvPr id="165892" name="Rectangle 1029"/>
          <p:cNvSpPr>
            <a:spLocks noGrp="1" noChangeArrowheads="1"/>
          </p:cNvSpPr>
          <p:nvPr>
            <p:ph type="body" idx="1"/>
          </p:nvPr>
        </p:nvSpPr>
        <p:spPr>
          <a:xfrm>
            <a:off x="1219200" y="1981200"/>
            <a:ext cx="7772400" cy="4114800"/>
          </a:xfrm>
        </p:spPr>
        <p:txBody>
          <a:bodyPr/>
          <a:lstStyle/>
          <a:p>
            <a:r>
              <a:rPr lang="en-US" dirty="0" smtClean="0"/>
              <a:t>Common Approach:</a:t>
            </a:r>
          </a:p>
          <a:p>
            <a:pPr lvl="1"/>
            <a:r>
              <a:rPr lang="en-US" sz="2400" dirty="0" smtClean="0"/>
              <a:t>H</a:t>
            </a:r>
            <a:r>
              <a:rPr lang="en-US" sz="2400" baseline="-25000" dirty="0" smtClean="0"/>
              <a:t>o</a:t>
            </a:r>
            <a:r>
              <a:rPr lang="en-US" sz="2400" dirty="0" smtClean="0"/>
              <a:t>: Compliance/Site is acceptable (cleanup)</a:t>
            </a:r>
            <a:r>
              <a:rPr lang="en-US" dirty="0" smtClean="0"/>
              <a:t>                                          </a:t>
            </a:r>
          </a:p>
        </p:txBody>
      </p:sp>
      <p:grpSp>
        <p:nvGrpSpPr>
          <p:cNvPr id="2" name="Group 26"/>
          <p:cNvGrpSpPr/>
          <p:nvPr/>
        </p:nvGrpSpPr>
        <p:grpSpPr>
          <a:xfrm>
            <a:off x="535021" y="3540888"/>
            <a:ext cx="7936281" cy="2572960"/>
            <a:chOff x="535021" y="3540888"/>
            <a:chExt cx="7936281" cy="2572960"/>
          </a:xfrm>
        </p:grpSpPr>
        <p:sp>
          <p:nvSpPr>
            <p:cNvPr id="165893" name="Rectangle 1030"/>
            <p:cNvSpPr>
              <a:spLocks noChangeArrowheads="1"/>
            </p:cNvSpPr>
            <p:nvPr/>
          </p:nvSpPr>
          <p:spPr bwMode="auto">
            <a:xfrm>
              <a:off x="2590800" y="5654748"/>
              <a:ext cx="3347456" cy="459100"/>
            </a:xfrm>
            <a:prstGeom prst="rect">
              <a:avLst/>
            </a:prstGeom>
            <a:noFill/>
            <a:ln w="12700">
              <a:noFill/>
              <a:miter lim="800000"/>
              <a:headEnd/>
              <a:tailEnd/>
            </a:ln>
          </p:spPr>
          <p:txBody>
            <a:bodyPr wrap="none" lIns="90488" tIns="44450" rIns="90488" bIns="44450">
              <a:spAutoFit/>
            </a:bodyPr>
            <a:lstStyle/>
            <a:p>
              <a:pPr eaLnBrk="0" hangingPunct="0"/>
              <a:r>
                <a:rPr lang="en-US" sz="2400" dirty="0" smtClean="0">
                  <a:solidFill>
                    <a:srgbClr val="000000"/>
                  </a:solidFill>
                  <a:latin typeface="Times New Roman" pitchFamily="18" charset="0"/>
                </a:rPr>
                <a:t>True Mean Concentration</a:t>
              </a:r>
              <a:endParaRPr lang="en-US" sz="2400" dirty="0">
                <a:solidFill>
                  <a:srgbClr val="000000"/>
                </a:solidFill>
                <a:latin typeface="Times New Roman" pitchFamily="18" charset="0"/>
              </a:endParaRPr>
            </a:p>
          </p:txBody>
        </p:sp>
        <p:sp>
          <p:nvSpPr>
            <p:cNvPr id="165895" name="Rectangle 1032"/>
            <p:cNvSpPr>
              <a:spLocks noChangeArrowheads="1"/>
            </p:cNvSpPr>
            <p:nvPr/>
          </p:nvSpPr>
          <p:spPr bwMode="auto">
            <a:xfrm>
              <a:off x="5608338" y="3555460"/>
              <a:ext cx="2862964" cy="705321"/>
            </a:xfrm>
            <a:prstGeom prst="rect">
              <a:avLst/>
            </a:prstGeom>
            <a:solidFill>
              <a:srgbClr val="FFC000"/>
            </a:solidFill>
            <a:ln w="12700">
              <a:solidFill>
                <a:schemeClr val="hlink"/>
              </a:solidFill>
              <a:miter lim="800000"/>
              <a:headEnd/>
              <a:tailEnd/>
            </a:ln>
            <a:effectLst>
              <a:outerShdw blurRad="50800" dist="38100" dir="2700000" algn="tl" rotWithShape="0">
                <a:prstClr val="black">
                  <a:alpha val="40000"/>
                </a:prstClr>
              </a:outerShdw>
            </a:effectLst>
          </p:spPr>
          <p:txBody>
            <a:bodyPr wrap="none" lIns="90488" tIns="44450" rIns="90488" bIns="44450">
              <a:spAutoFit/>
            </a:bodyPr>
            <a:lstStyle/>
            <a:p>
              <a:pPr algn="r" eaLnBrk="0" hangingPunct="0"/>
              <a:r>
                <a:rPr lang="en-US" sz="2000" dirty="0" smtClean="0">
                  <a:solidFill>
                    <a:srgbClr val="000000"/>
                  </a:solidFill>
                  <a:latin typeface="Times New Roman" pitchFamily="18" charset="0"/>
                </a:rPr>
                <a:t>LCL&gt;Action Level</a:t>
              </a:r>
            </a:p>
            <a:p>
              <a:pPr algn="r" eaLnBrk="0" hangingPunct="0"/>
              <a:r>
                <a:rPr lang="en-US" sz="2000" dirty="0" smtClean="0">
                  <a:solidFill>
                    <a:srgbClr val="000000"/>
                  </a:solidFill>
                  <a:latin typeface="Times New Roman" pitchFamily="18" charset="0"/>
                </a:rPr>
                <a:t>Implies “Noncompliance</a:t>
              </a:r>
              <a:r>
                <a:rPr lang="en-US" sz="2000" dirty="0">
                  <a:solidFill>
                    <a:srgbClr val="000000"/>
                  </a:solidFill>
                  <a:latin typeface="Times New Roman" pitchFamily="18" charset="0"/>
                </a:rPr>
                <a:t>”</a:t>
              </a:r>
            </a:p>
          </p:txBody>
        </p:sp>
        <p:sp>
          <p:nvSpPr>
            <p:cNvPr id="165898" name="Line 1035"/>
            <p:cNvSpPr>
              <a:spLocks noChangeShapeType="1"/>
            </p:cNvSpPr>
            <p:nvPr/>
          </p:nvSpPr>
          <p:spPr bwMode="auto">
            <a:xfrm>
              <a:off x="692150" y="5703664"/>
              <a:ext cx="6845300" cy="0"/>
            </a:xfrm>
            <a:prstGeom prst="line">
              <a:avLst/>
            </a:prstGeom>
            <a:noFill/>
            <a:ln w="12700">
              <a:solidFill>
                <a:schemeClr val="bg2"/>
              </a:solidFill>
              <a:round/>
              <a:headEnd/>
              <a:tailEnd/>
            </a:ln>
          </p:spPr>
          <p:txBody>
            <a:bodyPr wrap="none" anchor="ctr"/>
            <a:lstStyle/>
            <a:p>
              <a:endParaRPr lang="en-US"/>
            </a:p>
          </p:txBody>
        </p:sp>
        <p:grpSp>
          <p:nvGrpSpPr>
            <p:cNvPr id="3" name="Group 22"/>
            <p:cNvGrpSpPr/>
            <p:nvPr/>
          </p:nvGrpSpPr>
          <p:grpSpPr>
            <a:xfrm>
              <a:off x="3657254" y="4200760"/>
              <a:ext cx="2417762" cy="1428620"/>
              <a:chOff x="1011238" y="3801912"/>
              <a:chExt cx="2417762" cy="1428620"/>
            </a:xfrm>
          </p:grpSpPr>
          <p:sp>
            <p:nvSpPr>
              <p:cNvPr id="165909" name="Rectangle 1046"/>
              <p:cNvSpPr>
                <a:spLocks noChangeArrowheads="1"/>
              </p:cNvSpPr>
              <p:nvPr/>
            </p:nvSpPr>
            <p:spPr bwMode="auto">
              <a:xfrm>
                <a:off x="2501900" y="4771432"/>
                <a:ext cx="927100" cy="459100"/>
              </a:xfrm>
              <a:prstGeom prst="rect">
                <a:avLst/>
              </a:prstGeom>
              <a:noFill/>
              <a:ln w="12700">
                <a:noFill/>
                <a:miter lim="800000"/>
                <a:headEnd/>
                <a:tailEnd/>
              </a:ln>
            </p:spPr>
            <p:txBody>
              <a:bodyPr lIns="90488" tIns="44450" rIns="90488" bIns="44450">
                <a:spAutoFit/>
              </a:bodyPr>
              <a:lstStyle/>
              <a:p>
                <a:pPr algn="ctr" eaLnBrk="0" hangingPunct="0"/>
                <a:r>
                  <a:rPr lang="en-US" sz="2400" dirty="0">
                    <a:solidFill>
                      <a:srgbClr val="000000"/>
                    </a:solidFill>
                    <a:latin typeface="Times New Roman" pitchFamily="18" charset="0"/>
                  </a:rPr>
                  <a:t>UCL</a:t>
                </a:r>
              </a:p>
            </p:txBody>
          </p:sp>
          <p:sp>
            <p:nvSpPr>
              <p:cNvPr id="165908" name="Rectangle 1045"/>
              <p:cNvSpPr>
                <a:spLocks noChangeArrowheads="1"/>
              </p:cNvSpPr>
              <p:nvPr/>
            </p:nvSpPr>
            <p:spPr bwMode="auto">
              <a:xfrm>
                <a:off x="1011238" y="4771432"/>
                <a:ext cx="893762" cy="459100"/>
              </a:xfrm>
              <a:prstGeom prst="rect">
                <a:avLst/>
              </a:prstGeom>
              <a:noFill/>
              <a:ln w="12700">
                <a:noFill/>
                <a:miter lim="800000"/>
                <a:headEnd/>
                <a:tailEnd/>
              </a:ln>
            </p:spPr>
            <p:txBody>
              <a:bodyPr lIns="90488" tIns="44450" rIns="90488" bIns="44450">
                <a:spAutoFit/>
              </a:bodyPr>
              <a:lstStyle/>
              <a:p>
                <a:pPr algn="ctr" eaLnBrk="0" hangingPunct="0"/>
                <a:r>
                  <a:rPr lang="en-US" sz="2400" dirty="0">
                    <a:solidFill>
                      <a:srgbClr val="000000"/>
                    </a:solidFill>
                    <a:latin typeface="Times New Roman" pitchFamily="18" charset="0"/>
                  </a:rPr>
                  <a:t>LCL</a:t>
                </a:r>
              </a:p>
            </p:txBody>
          </p:sp>
          <p:sp>
            <p:nvSpPr>
              <p:cNvPr id="165915" name="Line 1054"/>
              <p:cNvSpPr>
                <a:spLocks noChangeShapeType="1"/>
              </p:cNvSpPr>
              <p:nvPr/>
            </p:nvSpPr>
            <p:spPr bwMode="auto">
              <a:xfrm>
                <a:off x="1452562" y="4405956"/>
                <a:ext cx="1511300" cy="0"/>
              </a:xfrm>
              <a:prstGeom prst="line">
                <a:avLst/>
              </a:prstGeom>
              <a:noFill/>
              <a:ln w="12700">
                <a:solidFill>
                  <a:schemeClr val="bg2"/>
                </a:solidFill>
                <a:round/>
                <a:headEnd/>
                <a:tailEnd/>
              </a:ln>
            </p:spPr>
            <p:txBody>
              <a:bodyPr wrap="none" anchor="ctr"/>
              <a:lstStyle/>
              <a:p>
                <a:endParaRPr lang="en-US"/>
              </a:p>
            </p:txBody>
          </p:sp>
          <p:sp>
            <p:nvSpPr>
              <p:cNvPr id="165916" name="Line 1055"/>
              <p:cNvSpPr>
                <a:spLocks noChangeShapeType="1"/>
              </p:cNvSpPr>
              <p:nvPr/>
            </p:nvSpPr>
            <p:spPr bwMode="auto">
              <a:xfrm>
                <a:off x="1446212" y="3948756"/>
                <a:ext cx="0" cy="914400"/>
              </a:xfrm>
              <a:prstGeom prst="line">
                <a:avLst/>
              </a:prstGeom>
              <a:noFill/>
              <a:ln w="25400">
                <a:solidFill>
                  <a:srgbClr val="FF0000"/>
                </a:solidFill>
                <a:round/>
                <a:headEnd/>
                <a:tailEnd/>
              </a:ln>
            </p:spPr>
            <p:txBody>
              <a:bodyPr wrap="none" anchor="ctr"/>
              <a:lstStyle/>
              <a:p>
                <a:endParaRPr lang="en-US"/>
              </a:p>
            </p:txBody>
          </p:sp>
          <p:sp>
            <p:nvSpPr>
              <p:cNvPr id="165917" name="Line 1056"/>
              <p:cNvSpPr>
                <a:spLocks noChangeShapeType="1"/>
              </p:cNvSpPr>
              <p:nvPr/>
            </p:nvSpPr>
            <p:spPr bwMode="auto">
              <a:xfrm>
                <a:off x="2970212" y="3948756"/>
                <a:ext cx="0" cy="914400"/>
              </a:xfrm>
              <a:prstGeom prst="line">
                <a:avLst/>
              </a:prstGeom>
              <a:noFill/>
              <a:ln w="12700">
                <a:solidFill>
                  <a:schemeClr val="tx1"/>
                </a:solidFill>
                <a:round/>
                <a:headEnd/>
                <a:tailEnd/>
              </a:ln>
            </p:spPr>
            <p:txBody>
              <a:bodyPr wrap="none" anchor="ctr"/>
              <a:lstStyle/>
              <a:p>
                <a:endParaRPr lang="en-US"/>
              </a:p>
            </p:txBody>
          </p:sp>
          <p:sp>
            <p:nvSpPr>
              <p:cNvPr id="165918" name="Line 1058"/>
              <p:cNvSpPr>
                <a:spLocks noChangeShapeType="1"/>
              </p:cNvSpPr>
              <p:nvPr/>
            </p:nvSpPr>
            <p:spPr bwMode="auto">
              <a:xfrm>
                <a:off x="2208212" y="4232125"/>
                <a:ext cx="0" cy="347662"/>
              </a:xfrm>
              <a:prstGeom prst="line">
                <a:avLst/>
              </a:prstGeom>
              <a:noFill/>
              <a:ln w="28575">
                <a:solidFill>
                  <a:schemeClr val="bg2"/>
                </a:solidFill>
                <a:round/>
                <a:headEnd/>
                <a:tailEnd/>
              </a:ln>
            </p:spPr>
            <p:txBody>
              <a:bodyPr wrap="none" anchor="ctr"/>
              <a:lstStyle/>
              <a:p>
                <a:endParaRPr lang="en-US"/>
              </a:p>
            </p:txBody>
          </p:sp>
          <p:graphicFrame>
            <p:nvGraphicFramePr>
              <p:cNvPr id="165890" name="Object 2"/>
              <p:cNvGraphicFramePr>
                <a:graphicFrameLocks noChangeAspect="1"/>
              </p:cNvGraphicFramePr>
              <p:nvPr/>
            </p:nvGraphicFramePr>
            <p:xfrm>
              <a:off x="2057400" y="3801912"/>
              <a:ext cx="422275" cy="455613"/>
            </p:xfrm>
            <a:graphic>
              <a:graphicData uri="http://schemas.openxmlformats.org/presentationml/2006/ole">
                <mc:AlternateContent xmlns:mc="http://schemas.openxmlformats.org/markup-compatibility/2006">
                  <mc:Choice xmlns:v="urn:schemas-microsoft-com:vml" Requires="v">
                    <p:oleObj spid="_x0000_s1966097" name="Equation" r:id="rId4" imgW="139616" imgH="152308" progId="">
                      <p:embed/>
                    </p:oleObj>
                  </mc:Choice>
                  <mc:Fallback>
                    <p:oleObj name="Equation" r:id="rId4" imgW="139616" imgH="152308"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01912"/>
                            <a:ext cx="42227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6" name="Straight Connector 35"/>
            <p:cNvCxnSpPr/>
            <p:nvPr/>
          </p:nvCxnSpPr>
          <p:spPr bwMode="auto">
            <a:xfrm rot="5400000">
              <a:off x="5943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7" name="Straight Connector 36"/>
            <p:cNvCxnSpPr/>
            <p:nvPr/>
          </p:nvCxnSpPr>
          <p:spPr bwMode="auto">
            <a:xfrm rot="5400000">
              <a:off x="23088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8" name="Straight Connector 37"/>
            <p:cNvCxnSpPr/>
            <p:nvPr/>
          </p:nvCxnSpPr>
          <p:spPr bwMode="auto">
            <a:xfrm rot="5400000">
              <a:off x="40233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9" name="Straight Connector 38"/>
            <p:cNvCxnSpPr/>
            <p:nvPr/>
          </p:nvCxnSpPr>
          <p:spPr bwMode="auto">
            <a:xfrm rot="5400000">
              <a:off x="57378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0" name="Straight Connector 39"/>
            <p:cNvCxnSpPr/>
            <p:nvPr/>
          </p:nvCxnSpPr>
          <p:spPr bwMode="auto">
            <a:xfrm rot="5400000">
              <a:off x="7452360" y="5595688"/>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1" name="TextBox 40"/>
            <p:cNvSpPr txBox="1"/>
            <p:nvPr/>
          </p:nvSpPr>
          <p:spPr>
            <a:xfrm>
              <a:off x="535021" y="5710148"/>
              <a:ext cx="324128" cy="400110"/>
            </a:xfrm>
            <a:prstGeom prst="rect">
              <a:avLst/>
            </a:prstGeom>
            <a:noFill/>
          </p:spPr>
          <p:txBody>
            <a:bodyPr wrap="none" rtlCol="0">
              <a:spAutoFit/>
            </a:bodyPr>
            <a:lstStyle/>
            <a:p>
              <a:r>
                <a:rPr lang="en-US" sz="2000" dirty="0" smtClean="0"/>
                <a:t>0</a:t>
              </a:r>
              <a:endParaRPr lang="en-US" sz="2000" dirty="0"/>
            </a:p>
          </p:txBody>
        </p:sp>
        <p:grpSp>
          <p:nvGrpSpPr>
            <p:cNvPr id="4" name="Group 23"/>
            <p:cNvGrpSpPr/>
            <p:nvPr/>
          </p:nvGrpSpPr>
          <p:grpSpPr>
            <a:xfrm>
              <a:off x="3245778" y="3540888"/>
              <a:ext cx="811120" cy="2192460"/>
              <a:chOff x="3245778" y="3540888"/>
              <a:chExt cx="811120" cy="2192460"/>
            </a:xfrm>
          </p:grpSpPr>
          <p:sp>
            <p:nvSpPr>
              <p:cNvPr id="25" name="Line 1034"/>
              <p:cNvSpPr>
                <a:spLocks noChangeShapeType="1"/>
              </p:cNvSpPr>
              <p:nvPr/>
            </p:nvSpPr>
            <p:spPr bwMode="auto">
              <a:xfrm>
                <a:off x="3657600" y="4178868"/>
                <a:ext cx="0" cy="1554480"/>
              </a:xfrm>
              <a:prstGeom prst="line">
                <a:avLst/>
              </a:prstGeom>
              <a:noFill/>
              <a:ln w="76200">
                <a:solidFill>
                  <a:schemeClr val="hlink"/>
                </a:solidFill>
                <a:round/>
                <a:headEnd/>
                <a:tailEnd type="stealth"/>
              </a:ln>
            </p:spPr>
            <p:txBody>
              <a:bodyPr wrap="none" anchor="ctr"/>
              <a:lstStyle/>
              <a:p>
                <a:endParaRPr lang="en-US"/>
              </a:p>
            </p:txBody>
          </p:sp>
          <p:sp>
            <p:nvSpPr>
              <p:cNvPr id="26" name="Rectangle 1043"/>
              <p:cNvSpPr>
                <a:spLocks noChangeArrowheads="1"/>
              </p:cNvSpPr>
              <p:nvPr/>
            </p:nvSpPr>
            <p:spPr bwMode="auto">
              <a:xfrm>
                <a:off x="3245778" y="3540888"/>
                <a:ext cx="811120" cy="643766"/>
              </a:xfrm>
              <a:prstGeom prst="rect">
                <a:avLst/>
              </a:prstGeom>
              <a:noFill/>
              <a:ln w="12700">
                <a:solidFill>
                  <a:schemeClr val="hlink"/>
                </a:solidFill>
                <a:miter lim="800000"/>
                <a:headEnd/>
                <a:tailEnd/>
              </a:ln>
            </p:spPr>
            <p:txBody>
              <a:bodyPr wrap="none" lIns="90488" tIns="44450" rIns="90488" bIns="44450">
                <a:spAutoFit/>
              </a:bodyPr>
              <a:lstStyle/>
              <a:p>
                <a:pPr algn="ctr" eaLnBrk="0" hangingPunct="0"/>
                <a:r>
                  <a:rPr lang="en-US" sz="1800" dirty="0" smtClean="0">
                    <a:solidFill>
                      <a:srgbClr val="000000"/>
                    </a:solidFill>
                    <a:latin typeface="Times New Roman" pitchFamily="18" charset="0"/>
                  </a:rPr>
                  <a:t>Action</a:t>
                </a:r>
              </a:p>
              <a:p>
                <a:pPr algn="ctr" eaLnBrk="0" hangingPunct="0"/>
                <a:r>
                  <a:rPr lang="en-US" sz="1800" dirty="0" smtClean="0">
                    <a:solidFill>
                      <a:srgbClr val="000000"/>
                    </a:solidFill>
                    <a:latin typeface="Times New Roman" pitchFamily="18" charset="0"/>
                  </a:rPr>
                  <a:t>Level</a:t>
                </a:r>
                <a:endParaRPr lang="en-US" sz="1800" dirty="0">
                  <a:solidFill>
                    <a:srgbClr val="000000"/>
                  </a:solidFill>
                  <a:latin typeface="Times New Roman" pitchFamily="18" charset="0"/>
                </a:endParaRPr>
              </a:p>
            </p:txBody>
          </p:sp>
        </p:grpSp>
      </p:grpSp>
      <p:sp>
        <p:nvSpPr>
          <p:cNvPr id="28" name="Slide Number Placeholder 27"/>
          <p:cNvSpPr>
            <a:spLocks noGrp="1"/>
          </p:cNvSpPr>
          <p:nvPr>
            <p:ph type="sldNum" sz="quarter" idx="10"/>
          </p:nvPr>
        </p:nvSpPr>
        <p:spPr/>
        <p:txBody>
          <a:bodyPr/>
          <a:lstStyle/>
          <a:p>
            <a:fld id="{3B25CBD3-95DC-4B14-8238-E9EF21F9B3CF}" type="slidenum">
              <a:rPr lang="en-US" smtClean="0"/>
              <a:pPr/>
              <a:t>36</a:t>
            </a:fld>
            <a:endParaRPr lang="en-US"/>
          </a:p>
        </p:txBody>
      </p:sp>
    </p:spTree>
    <p:extLst>
      <p:ext uri="{BB962C8B-B14F-4D97-AF65-F5344CB8AC3E}">
        <p14:creationId xmlns:p14="http://schemas.microsoft.com/office/powerpoint/2010/main" val="3045569553"/>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p:txBody>
          <a:bodyPr/>
          <a:lstStyle/>
          <a:p>
            <a:r>
              <a:rPr lang="en-US" dirty="0" smtClean="0"/>
              <a:t>Application:</a:t>
            </a:r>
            <a:br>
              <a:rPr lang="en-US" dirty="0" smtClean="0"/>
            </a:br>
            <a:r>
              <a:rPr lang="en-US" dirty="0" smtClean="0"/>
              <a:t>Site </a:t>
            </a:r>
            <a:r>
              <a:rPr lang="en-US" dirty="0"/>
              <a:t>v Background Tests</a:t>
            </a:r>
          </a:p>
        </p:txBody>
      </p:sp>
      <p:sp>
        <p:nvSpPr>
          <p:cNvPr id="1654787" name="Rectangle 3"/>
          <p:cNvSpPr>
            <a:spLocks noGrp="1" noChangeArrowheads="1"/>
          </p:cNvSpPr>
          <p:nvPr>
            <p:ph type="body" sz="half" idx="1"/>
          </p:nvPr>
        </p:nvSpPr>
        <p:spPr>
          <a:xfrm>
            <a:off x="533400" y="1525588"/>
            <a:ext cx="4357688" cy="4570412"/>
          </a:xfrm>
        </p:spPr>
        <p:txBody>
          <a:bodyPr/>
          <a:lstStyle/>
          <a:p>
            <a:pPr>
              <a:lnSpc>
                <a:spcPct val="90000"/>
              </a:lnSpc>
            </a:pPr>
            <a:r>
              <a:rPr lang="en-US"/>
              <a:t>NAVFAC Guidance Documents, Section 4</a:t>
            </a:r>
          </a:p>
          <a:p>
            <a:pPr>
              <a:lnSpc>
                <a:spcPct val="90000"/>
              </a:lnSpc>
            </a:pPr>
            <a:endParaRPr lang="en-US"/>
          </a:p>
          <a:p>
            <a:pPr>
              <a:lnSpc>
                <a:spcPct val="90000"/>
              </a:lnSpc>
            </a:pPr>
            <a:r>
              <a:rPr lang="en-US"/>
              <a:t>Test type depends on:</a:t>
            </a:r>
          </a:p>
          <a:p>
            <a:pPr lvl="1">
              <a:lnSpc>
                <a:spcPct val="90000"/>
              </a:lnSpc>
            </a:pPr>
            <a:r>
              <a:rPr lang="en-US"/>
              <a:t>Impact hypothesis</a:t>
            </a:r>
          </a:p>
          <a:p>
            <a:pPr lvl="2">
              <a:lnSpc>
                <a:spcPct val="90000"/>
              </a:lnSpc>
            </a:pPr>
            <a:r>
              <a:rPr lang="en-US"/>
              <a:t>Site-wide</a:t>
            </a:r>
          </a:p>
          <a:p>
            <a:pPr lvl="2">
              <a:lnSpc>
                <a:spcPct val="90000"/>
              </a:lnSpc>
            </a:pPr>
            <a:r>
              <a:rPr lang="en-US"/>
              <a:t>Localized</a:t>
            </a:r>
          </a:p>
          <a:p>
            <a:pPr lvl="1">
              <a:lnSpc>
                <a:spcPct val="90000"/>
              </a:lnSpc>
            </a:pPr>
            <a:r>
              <a:rPr lang="en-US"/>
              <a:t>Parametric v. non-parametric procedures</a:t>
            </a:r>
          </a:p>
        </p:txBody>
      </p:sp>
      <p:pic>
        <p:nvPicPr>
          <p:cNvPr id="1654788" name="Picture 4" descr="Soil Guide Cover"/>
          <p:cNvPicPr>
            <a:picLocks noChangeAspect="1" noChangeArrowheads="1"/>
          </p:cNvPicPr>
          <p:nvPr/>
        </p:nvPicPr>
        <p:blipFill>
          <a:blip r:embed="rId3" cstate="print"/>
          <a:srcRect/>
          <a:stretch>
            <a:fillRect/>
          </a:stretch>
        </p:blipFill>
        <p:spPr bwMode="auto">
          <a:xfrm>
            <a:off x="4892675" y="1506538"/>
            <a:ext cx="3546475" cy="4589462"/>
          </a:xfrm>
          <a:prstGeom prst="rect">
            <a:avLst/>
          </a:prstGeom>
          <a:noFill/>
          <a:ln w="9525">
            <a:solidFill>
              <a:schemeClr val="tx1"/>
            </a:solidFill>
            <a:miter lim="800000"/>
            <a:headEnd/>
            <a:tailEnd/>
          </a:ln>
          <a:effectLst>
            <a:outerShdw dist="107763" dir="2700000" algn="ctr" rotWithShape="0">
              <a:schemeClr val="tx2"/>
            </a:outerShdw>
          </a:effectLst>
        </p:spPr>
      </p:pic>
      <p:sp>
        <p:nvSpPr>
          <p:cNvPr id="1654789" name="Text Box 5"/>
          <p:cNvSpPr txBox="1">
            <a:spLocks noChangeArrowheads="1"/>
          </p:cNvSpPr>
          <p:nvPr/>
        </p:nvSpPr>
        <p:spPr bwMode="auto">
          <a:xfrm>
            <a:off x="2195513" y="6219825"/>
            <a:ext cx="6499225" cy="304800"/>
          </a:xfrm>
          <a:prstGeom prst="rect">
            <a:avLst/>
          </a:prstGeom>
          <a:noFill/>
          <a:ln w="12700">
            <a:noFill/>
            <a:miter lim="800000"/>
            <a:headEnd type="none" w="sm" len="sm"/>
            <a:tailEnd type="none" w="sm" len="sm"/>
          </a:ln>
          <a:effectLst/>
        </p:spPr>
        <p:txBody>
          <a:bodyPr>
            <a:spAutoFit/>
          </a:bodyPr>
          <a:lstStyle/>
          <a:p>
            <a:pPr algn="r"/>
            <a:r>
              <a:rPr lang="en-US" sz="1400">
                <a:solidFill>
                  <a:srgbClr val="003366"/>
                </a:solidFill>
              </a:rPr>
              <a:t>&lt;</a:t>
            </a:r>
            <a:r>
              <a:rPr lang="en-US" sz="1400">
                <a:solidFill>
                  <a:srgbClr val="003366"/>
                </a:solidFill>
                <a:hlinkClick r:id="rId4"/>
              </a:rPr>
              <a:t>http://enviro.nfesc.navy.mil/erb/restoration/methodologies/main.htm#DE</a:t>
            </a:r>
            <a:r>
              <a:rPr lang="en-US" sz="1400">
                <a:solidFill>
                  <a:srgbClr val="003366"/>
                </a:solidFill>
              </a:rPr>
              <a:t>&gt;</a:t>
            </a:r>
          </a:p>
        </p:txBody>
      </p:sp>
      <p:sp>
        <p:nvSpPr>
          <p:cNvPr id="8" name="Slide Number Placeholder 7"/>
          <p:cNvSpPr>
            <a:spLocks noGrp="1"/>
          </p:cNvSpPr>
          <p:nvPr>
            <p:ph type="sldNum" sz="quarter" idx="10"/>
          </p:nvPr>
        </p:nvSpPr>
        <p:spPr/>
        <p:txBody>
          <a:bodyPr/>
          <a:lstStyle/>
          <a:p>
            <a:fld id="{8251966C-D269-4CC8-9E45-E8B3FC922299}" type="slidenum">
              <a:rPr lang="en-US" smtClean="0"/>
              <a:pPr/>
              <a:t>37</a:t>
            </a:fld>
            <a:endParaRPr lang="en-US"/>
          </a:p>
        </p:txBody>
      </p:sp>
    </p:spTree>
    <p:extLst>
      <p:ext uri="{BB962C8B-B14F-4D97-AF65-F5344CB8AC3E}">
        <p14:creationId xmlns:p14="http://schemas.microsoft.com/office/powerpoint/2010/main" val="3478783738"/>
      </p:ext>
    </p:extLst>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275" y="2562225"/>
            <a:ext cx="4743450" cy="1733550"/>
          </a:xfrm>
          <a:solidFill>
            <a:srgbClr val="FFFF00"/>
          </a:solidFill>
          <a:ln>
            <a:solidFill>
              <a:schemeClr val="accent1"/>
            </a:solidFill>
          </a:ln>
          <a:effectLst>
            <a:outerShdw blurRad="50800" dist="38100" dir="5400000" algn="t" rotWithShape="0">
              <a:prstClr val="black">
                <a:alpha val="40000"/>
              </a:prstClr>
            </a:outerShdw>
          </a:effectLst>
        </p:spPr>
        <p:txBody>
          <a:bodyPr/>
          <a:lstStyle/>
          <a:p>
            <a:pPr algn="ctr"/>
            <a:r>
              <a:rPr lang="en-US" sz="4800" dirty="0" smtClean="0"/>
              <a:t>Sampling</a:t>
            </a:r>
            <a:br>
              <a:rPr lang="en-US" sz="4800" dirty="0" smtClean="0"/>
            </a:br>
            <a:r>
              <a:rPr lang="en-US" sz="4800" dirty="0" smtClean="0"/>
              <a:t>Design</a:t>
            </a:r>
            <a:endParaRPr lang="en-US" sz="4800" dirty="0"/>
          </a:p>
        </p:txBody>
      </p:sp>
      <p:sp>
        <p:nvSpPr>
          <p:cNvPr id="6" name="Slide Number Placeholder 5"/>
          <p:cNvSpPr>
            <a:spLocks noGrp="1"/>
          </p:cNvSpPr>
          <p:nvPr>
            <p:ph type="sldNum" sz="quarter" idx="10"/>
          </p:nvPr>
        </p:nvSpPr>
        <p:spPr/>
        <p:txBody>
          <a:bodyPr/>
          <a:lstStyle/>
          <a:p>
            <a:fld id="{3B25CBD3-95DC-4B14-8238-E9EF21F9B3CF}" type="slidenum">
              <a:rPr lang="en-US" smtClean="0"/>
              <a:pPr/>
              <a:t>38</a:t>
            </a:fld>
            <a:endParaRPr lang="en-US"/>
          </a:p>
        </p:txBody>
      </p:sp>
    </p:spTree>
    <p:extLst>
      <p:ext uri="{BB962C8B-B14F-4D97-AF65-F5344CB8AC3E}">
        <p14:creationId xmlns:p14="http://schemas.microsoft.com/office/powerpoint/2010/main" val="3627572685"/>
      </p:ext>
    </p:extLst>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1090" name="Rectangle 2"/>
          <p:cNvSpPr>
            <a:spLocks noGrp="1" noChangeArrowheads="1"/>
          </p:cNvSpPr>
          <p:nvPr>
            <p:ph type="title"/>
          </p:nvPr>
        </p:nvSpPr>
        <p:spPr/>
        <p:txBody>
          <a:bodyPr/>
          <a:lstStyle/>
          <a:p>
            <a:r>
              <a:rPr lang="en-US" dirty="0" smtClean="0"/>
              <a:t>Sample Size and Test Power</a:t>
            </a:r>
            <a:endParaRPr lang="en-US" dirty="0"/>
          </a:p>
        </p:txBody>
      </p:sp>
      <p:sp>
        <p:nvSpPr>
          <p:cNvPr id="1881091" name="Rectangle 3"/>
          <p:cNvSpPr>
            <a:spLocks noGrp="1" noChangeArrowheads="1"/>
          </p:cNvSpPr>
          <p:nvPr>
            <p:ph type="body" idx="1"/>
          </p:nvPr>
        </p:nvSpPr>
        <p:spPr/>
        <p:txBody>
          <a:bodyPr/>
          <a:lstStyle/>
          <a:p>
            <a:r>
              <a:rPr lang="en-US" dirty="0"/>
              <a:t>More measurements are needed, </a:t>
            </a:r>
            <a:r>
              <a:rPr lang="en-US" dirty="0" smtClean="0"/>
              <a:t>if desired:</a:t>
            </a:r>
            <a:endParaRPr lang="en-US" dirty="0"/>
          </a:p>
          <a:p>
            <a:pPr lvl="2"/>
            <a:r>
              <a:rPr lang="en-US" dirty="0">
                <a:sym typeface="Symbol" pitchFamily="18" charset="2"/>
              </a:rPr>
              <a:t>  = Confidence </a:t>
            </a:r>
          </a:p>
          <a:p>
            <a:pPr lvl="2"/>
            <a:r>
              <a:rPr lang="en-US" dirty="0">
                <a:sym typeface="Symbol" pitchFamily="18" charset="2"/>
              </a:rPr>
              <a:t>  = Power  </a:t>
            </a:r>
          </a:p>
          <a:p>
            <a:pPr lvl="2"/>
            <a:r>
              <a:rPr lang="en-US" dirty="0">
                <a:sym typeface="Symbol" pitchFamily="18" charset="2"/>
              </a:rPr>
              <a:t>Test resolution </a:t>
            </a:r>
            <a:r>
              <a:rPr lang="en-US" dirty="0"/>
              <a:t> = </a:t>
            </a:r>
            <a:br>
              <a:rPr lang="en-US" dirty="0"/>
            </a:br>
            <a:r>
              <a:rPr lang="en-US" dirty="0"/>
              <a:t>Minimum detectable difference </a:t>
            </a:r>
            <a:br>
              <a:rPr lang="en-US" dirty="0"/>
            </a:br>
            <a:r>
              <a:rPr lang="en-US" dirty="0"/>
              <a:t>for correctly rejecting the null hypothesis at the given Power </a:t>
            </a:r>
            <a:r>
              <a:rPr lang="en-US" dirty="0">
                <a:sym typeface="Symbol" pitchFamily="18" charset="2"/>
              </a:rPr>
              <a:t></a:t>
            </a:r>
          </a:p>
          <a:p>
            <a:pPr lvl="3"/>
            <a:r>
              <a:rPr lang="en-US" dirty="0">
                <a:sym typeface="Symbol" pitchFamily="18" charset="2"/>
              </a:rPr>
              <a:t>Example:  You want to be 90% sure that you will identify a COPC, if its site mean concentration is more than 15% greater than its background mean concentration</a:t>
            </a:r>
          </a:p>
        </p:txBody>
      </p:sp>
      <p:sp>
        <p:nvSpPr>
          <p:cNvPr id="6" name="Slide Number Placeholder 5"/>
          <p:cNvSpPr>
            <a:spLocks noGrp="1"/>
          </p:cNvSpPr>
          <p:nvPr>
            <p:ph type="sldNum" sz="quarter" idx="10"/>
          </p:nvPr>
        </p:nvSpPr>
        <p:spPr/>
        <p:txBody>
          <a:bodyPr/>
          <a:lstStyle/>
          <a:p>
            <a:fld id="{3B25CBD3-95DC-4B14-8238-E9EF21F9B3CF}" type="slidenum">
              <a:rPr lang="en-US" smtClean="0"/>
              <a:pPr/>
              <a:t>39</a:t>
            </a:fld>
            <a:endParaRPr lang="en-US"/>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275" y="2562225"/>
            <a:ext cx="4743450" cy="1733550"/>
          </a:xfrm>
          <a:solidFill>
            <a:srgbClr val="FFFF00"/>
          </a:solidFill>
          <a:ln>
            <a:solidFill>
              <a:schemeClr val="accent1"/>
            </a:solidFill>
          </a:ln>
          <a:effectLst>
            <a:outerShdw blurRad="50800" dist="38100" dir="5400000" algn="t" rotWithShape="0">
              <a:prstClr val="black">
                <a:alpha val="40000"/>
              </a:prstClr>
            </a:outerShdw>
          </a:effectLst>
        </p:spPr>
        <p:txBody>
          <a:bodyPr/>
          <a:lstStyle/>
          <a:p>
            <a:pPr algn="ctr"/>
            <a:r>
              <a:rPr lang="en-US" sz="4800" dirty="0" smtClean="0"/>
              <a:t>Basic Introduction</a:t>
            </a:r>
            <a:endParaRPr lang="en-US" sz="4800" dirty="0"/>
          </a:p>
        </p:txBody>
      </p:sp>
      <p:sp>
        <p:nvSpPr>
          <p:cNvPr id="6" name="Slide Number Placeholder 5"/>
          <p:cNvSpPr>
            <a:spLocks noGrp="1"/>
          </p:cNvSpPr>
          <p:nvPr>
            <p:ph type="sldNum" sz="quarter" idx="10"/>
          </p:nvPr>
        </p:nvSpPr>
        <p:spPr/>
        <p:txBody>
          <a:bodyPr/>
          <a:lstStyle/>
          <a:p>
            <a:fld id="{3B25CBD3-95DC-4B14-8238-E9EF21F9B3CF}" type="slidenum">
              <a:rPr lang="en-US" smtClean="0"/>
              <a:pPr/>
              <a:t>4</a:t>
            </a:fld>
            <a:endParaRPr lang="en-US"/>
          </a:p>
        </p:txBody>
      </p:sp>
    </p:spTree>
    <p:extLst>
      <p:ext uri="{BB962C8B-B14F-4D97-AF65-F5344CB8AC3E}">
        <p14:creationId xmlns:p14="http://schemas.microsoft.com/office/powerpoint/2010/main" val="2758718514"/>
      </p:ext>
    </p:extLst>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8802" name="Line 2"/>
          <p:cNvSpPr>
            <a:spLocks noChangeShapeType="1"/>
          </p:cNvSpPr>
          <p:nvPr/>
        </p:nvSpPr>
        <p:spPr bwMode="auto">
          <a:xfrm>
            <a:off x="2057400" y="6172200"/>
            <a:ext cx="4953000" cy="0"/>
          </a:xfrm>
          <a:prstGeom prst="line">
            <a:avLst/>
          </a:prstGeom>
          <a:noFill/>
          <a:ln w="9525">
            <a:solidFill>
              <a:schemeClr val="tx1"/>
            </a:solidFill>
            <a:round/>
            <a:headEnd/>
            <a:tailEnd/>
          </a:ln>
          <a:effectLst/>
        </p:spPr>
        <p:txBody>
          <a:bodyPr/>
          <a:lstStyle/>
          <a:p>
            <a:endParaRPr lang="en-US">
              <a:solidFill>
                <a:srgbClr val="000000"/>
              </a:solidFill>
            </a:endParaRPr>
          </a:p>
        </p:txBody>
      </p:sp>
      <p:sp>
        <p:nvSpPr>
          <p:cNvPr id="1868804" name="Line 4"/>
          <p:cNvSpPr>
            <a:spLocks noChangeShapeType="1"/>
          </p:cNvSpPr>
          <p:nvPr/>
        </p:nvSpPr>
        <p:spPr bwMode="auto">
          <a:xfrm>
            <a:off x="3200400" y="6172200"/>
            <a:ext cx="4953000" cy="0"/>
          </a:xfrm>
          <a:prstGeom prst="line">
            <a:avLst/>
          </a:prstGeom>
          <a:noFill/>
          <a:ln w="9525">
            <a:solidFill>
              <a:schemeClr val="tx1"/>
            </a:solidFill>
            <a:round/>
            <a:headEnd/>
            <a:tailEnd/>
          </a:ln>
          <a:effectLst/>
        </p:spPr>
        <p:txBody>
          <a:bodyPr/>
          <a:lstStyle/>
          <a:p>
            <a:endParaRPr lang="en-US">
              <a:solidFill>
                <a:srgbClr val="000000"/>
              </a:solidFill>
            </a:endParaRPr>
          </a:p>
        </p:txBody>
      </p:sp>
      <p:sp>
        <p:nvSpPr>
          <p:cNvPr id="1868805" name="Text Box 5"/>
          <p:cNvSpPr txBox="1">
            <a:spLocks noChangeArrowheads="1"/>
          </p:cNvSpPr>
          <p:nvPr/>
        </p:nvSpPr>
        <p:spPr bwMode="auto">
          <a:xfrm>
            <a:off x="6934200" y="6183313"/>
            <a:ext cx="1287463" cy="517525"/>
          </a:xfrm>
          <a:prstGeom prst="rect">
            <a:avLst/>
          </a:prstGeom>
          <a:noFill/>
          <a:ln w="9525">
            <a:noFill/>
            <a:miter lim="800000"/>
            <a:headEnd/>
            <a:tailEnd/>
          </a:ln>
          <a:effectLst/>
        </p:spPr>
        <p:txBody>
          <a:bodyPr wrap="none">
            <a:spAutoFit/>
          </a:bodyPr>
          <a:lstStyle/>
          <a:p>
            <a:pPr algn="r" eaLnBrk="1" hangingPunct="1"/>
            <a:r>
              <a:rPr kumimoji="0" lang="en-US" sz="1400" i="1">
                <a:solidFill>
                  <a:srgbClr val="000000"/>
                </a:solidFill>
              </a:rPr>
              <a:t>Mean </a:t>
            </a:r>
          </a:p>
          <a:p>
            <a:pPr algn="r" eaLnBrk="1" hangingPunct="1"/>
            <a:r>
              <a:rPr kumimoji="0" lang="en-US" sz="1400" i="1">
                <a:solidFill>
                  <a:srgbClr val="000000"/>
                </a:solidFill>
              </a:rPr>
              <a:t>Concentration</a:t>
            </a:r>
          </a:p>
        </p:txBody>
      </p:sp>
      <p:sp>
        <p:nvSpPr>
          <p:cNvPr id="1868808" name="Line 8"/>
          <p:cNvSpPr>
            <a:spLocks noChangeShapeType="1"/>
          </p:cNvSpPr>
          <p:nvPr/>
        </p:nvSpPr>
        <p:spPr bwMode="auto">
          <a:xfrm>
            <a:off x="4257675" y="3795713"/>
            <a:ext cx="11113" cy="2376487"/>
          </a:xfrm>
          <a:prstGeom prst="line">
            <a:avLst/>
          </a:prstGeom>
          <a:noFill/>
          <a:ln w="38100">
            <a:solidFill>
              <a:srgbClr val="00FF00"/>
            </a:solidFill>
            <a:round/>
            <a:headEnd/>
            <a:tailEnd type="triangle" w="med" len="med"/>
          </a:ln>
          <a:effectLst/>
        </p:spPr>
        <p:txBody>
          <a:bodyPr/>
          <a:lstStyle/>
          <a:p>
            <a:endParaRPr lang="en-US">
              <a:solidFill>
                <a:srgbClr val="000000"/>
              </a:solidFill>
            </a:endParaRPr>
          </a:p>
        </p:txBody>
      </p:sp>
      <p:sp>
        <p:nvSpPr>
          <p:cNvPr id="1868811" name="Text Box 11"/>
          <p:cNvSpPr txBox="1">
            <a:spLocks noChangeArrowheads="1"/>
          </p:cNvSpPr>
          <p:nvPr/>
        </p:nvSpPr>
        <p:spPr bwMode="auto">
          <a:xfrm>
            <a:off x="3686175" y="3262313"/>
            <a:ext cx="1090363" cy="461665"/>
          </a:xfrm>
          <a:prstGeom prst="rect">
            <a:avLst/>
          </a:prstGeom>
          <a:noFill/>
          <a:ln w="9525">
            <a:noFill/>
            <a:miter lim="800000"/>
            <a:headEnd/>
            <a:tailEnd/>
          </a:ln>
          <a:effectLst/>
        </p:spPr>
        <p:txBody>
          <a:bodyPr wrap="none">
            <a:spAutoFit/>
          </a:bodyPr>
          <a:lstStyle/>
          <a:p>
            <a:pPr algn="l" eaLnBrk="1" hangingPunct="1"/>
            <a:r>
              <a:rPr kumimoji="0" lang="en-US" sz="2400" b="1" dirty="0" smtClean="0">
                <a:solidFill>
                  <a:srgbClr val="66FF33"/>
                </a:solidFill>
              </a:rPr>
              <a:t>Cutoff</a:t>
            </a:r>
            <a:endParaRPr kumimoji="0" lang="en-US" sz="2400" b="1" dirty="0">
              <a:solidFill>
                <a:srgbClr val="66FF33"/>
              </a:solidFill>
            </a:endParaRPr>
          </a:p>
        </p:txBody>
      </p:sp>
      <p:sp>
        <p:nvSpPr>
          <p:cNvPr id="1868820" name="Rectangle 20"/>
          <p:cNvSpPr>
            <a:spLocks noGrp="1" noChangeArrowheads="1"/>
          </p:cNvSpPr>
          <p:nvPr>
            <p:ph type="title"/>
          </p:nvPr>
        </p:nvSpPr>
        <p:spPr/>
        <p:txBody>
          <a:bodyPr/>
          <a:lstStyle/>
          <a:p>
            <a:r>
              <a:rPr lang="en-US" dirty="0" smtClean="0"/>
              <a:t>Decision Making</a:t>
            </a:r>
            <a:endParaRPr lang="en-US" dirty="0"/>
          </a:p>
        </p:txBody>
      </p:sp>
      <p:sp>
        <p:nvSpPr>
          <p:cNvPr id="22" name="Text Box 3"/>
          <p:cNvSpPr txBox="1">
            <a:spLocks noChangeArrowheads="1"/>
          </p:cNvSpPr>
          <p:nvPr/>
        </p:nvSpPr>
        <p:spPr bwMode="auto">
          <a:xfrm>
            <a:off x="1486906" y="3977015"/>
            <a:ext cx="2542169" cy="1446550"/>
          </a:xfrm>
          <a:prstGeom prst="rect">
            <a:avLst/>
          </a:prstGeom>
          <a:noFill/>
          <a:ln w="9525">
            <a:noFill/>
            <a:miter lim="800000"/>
            <a:headEnd/>
            <a:tailEnd/>
          </a:ln>
          <a:effectLst/>
        </p:spPr>
        <p:txBody>
          <a:bodyPr wrap="square">
            <a:spAutoFit/>
          </a:bodyPr>
          <a:lstStyle/>
          <a:p>
            <a:pPr eaLnBrk="1" hangingPunct="1"/>
            <a:r>
              <a:rPr kumimoji="0"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If Mean Concentration &lt; Cutoff</a:t>
            </a:r>
          </a:p>
          <a:p>
            <a:pPr eaLnBrk="1" hangingPunct="1"/>
            <a:r>
              <a:rPr kumimoji="0"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Site is Clean</a:t>
            </a:r>
            <a:endParaRPr kumimoji="0" lang="en-US" sz="2800" b="1" baseline="-25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Text Box 3"/>
          <p:cNvSpPr txBox="1">
            <a:spLocks noChangeArrowheads="1"/>
          </p:cNvSpPr>
          <p:nvPr/>
        </p:nvSpPr>
        <p:spPr bwMode="auto">
          <a:xfrm>
            <a:off x="4944481" y="3977015"/>
            <a:ext cx="2542169" cy="1446550"/>
          </a:xfrm>
          <a:prstGeom prst="rect">
            <a:avLst/>
          </a:prstGeom>
          <a:noFill/>
          <a:ln w="9525">
            <a:noFill/>
            <a:miter lim="800000"/>
            <a:headEnd/>
            <a:tailEnd/>
          </a:ln>
          <a:effectLst/>
        </p:spPr>
        <p:txBody>
          <a:bodyPr wrap="square">
            <a:spAutoFit/>
          </a:bodyPr>
          <a:lstStyle/>
          <a:p>
            <a:pPr eaLnBrk="1" hangingPunct="1"/>
            <a:r>
              <a:rPr kumimoji="0" lang="en-US" sz="20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If Mean Concentration ≥ Cutoff</a:t>
            </a:r>
          </a:p>
          <a:p>
            <a:pPr eaLnBrk="1" hangingPunct="1"/>
            <a:r>
              <a:rPr kumimoji="0" lang="en-US" sz="28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Site is Dirty</a:t>
            </a:r>
            <a:endParaRPr kumimoji="0" lang="en-US" sz="2800" b="1" baseline="-2500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Slide Number Placeholder 11"/>
          <p:cNvSpPr>
            <a:spLocks noGrp="1"/>
          </p:cNvSpPr>
          <p:nvPr>
            <p:ph type="sldNum" sz="quarter" idx="10"/>
          </p:nvPr>
        </p:nvSpPr>
        <p:spPr/>
        <p:txBody>
          <a:bodyPr/>
          <a:lstStyle/>
          <a:p>
            <a:fld id="{5593EF2B-08E7-4C15-ABD2-8874DDE9FB4F}" type="slidenum">
              <a:rPr lang="en-US" smtClean="0"/>
              <a:pPr/>
              <a:t>40</a:t>
            </a:fld>
            <a:endParaRPr lang="en-US"/>
          </a:p>
        </p:txBody>
      </p:sp>
    </p:spTree>
    <p:extLst>
      <p:ext uri="{BB962C8B-B14F-4D97-AF65-F5344CB8AC3E}">
        <p14:creationId xmlns:p14="http://schemas.microsoft.com/office/powerpoint/2010/main" val="3056350694"/>
      </p:ext>
    </p:extLst>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Cutoff</a:t>
            </a:r>
            <a:endParaRPr lang="en-US" dirty="0"/>
          </a:p>
        </p:txBody>
      </p:sp>
      <p:sp>
        <p:nvSpPr>
          <p:cNvPr id="4" name="Content Placeholder 3"/>
          <p:cNvSpPr>
            <a:spLocks noGrp="1"/>
          </p:cNvSpPr>
          <p:nvPr>
            <p:ph idx="1"/>
          </p:nvPr>
        </p:nvSpPr>
        <p:spPr/>
        <p:txBody>
          <a:bodyPr/>
          <a:lstStyle/>
          <a:p>
            <a:r>
              <a:rPr lang="en-US" dirty="0" smtClean="0"/>
              <a:t>Sample mean is </a:t>
            </a:r>
            <a:r>
              <a:rPr lang="en-US" u="sng" dirty="0" smtClean="0"/>
              <a:t>not</a:t>
            </a:r>
            <a:r>
              <a:rPr lang="en-US" dirty="0" smtClean="0"/>
              <a:t> the true mean </a:t>
            </a:r>
          </a:p>
          <a:p>
            <a:r>
              <a:rPr lang="en-US" dirty="0" smtClean="0"/>
              <a:t>Reliability of sample mean depends on the sample size</a:t>
            </a:r>
          </a:p>
          <a:p>
            <a:pPr lvl="2"/>
            <a:r>
              <a:rPr lang="en-US" dirty="0" smtClean="0"/>
              <a:t>If </a:t>
            </a:r>
            <a:r>
              <a:rPr lang="en-US" dirty="0"/>
              <a:t>sample size is very large (i.e. very confident about the reliability of sample mean), then Cutoff = Cleanup </a:t>
            </a:r>
            <a:r>
              <a:rPr lang="en-US" dirty="0" smtClean="0"/>
              <a:t>Standard (</a:t>
            </a:r>
            <a:r>
              <a:rPr lang="en-US" b="1" dirty="0" smtClean="0"/>
              <a:t>C</a:t>
            </a:r>
            <a:r>
              <a:rPr lang="en-US" b="1" baseline="-25000" dirty="0" smtClean="0"/>
              <a:t>s</a:t>
            </a:r>
            <a:r>
              <a:rPr lang="en-US" dirty="0" smtClean="0"/>
              <a:t>)</a:t>
            </a:r>
          </a:p>
          <a:p>
            <a:pPr lvl="2"/>
            <a:r>
              <a:rPr lang="en-US" dirty="0" smtClean="0"/>
              <a:t>If not, Cutoff is set at a value less than the cleanup target to accommodate the potential unreliability of the observed sample mean (safety factor) </a:t>
            </a:r>
            <a:endParaRPr lang="en-US" dirty="0"/>
          </a:p>
        </p:txBody>
      </p:sp>
      <p:sp>
        <p:nvSpPr>
          <p:cNvPr id="6" name="Slide Number Placeholder 5"/>
          <p:cNvSpPr>
            <a:spLocks noGrp="1"/>
          </p:cNvSpPr>
          <p:nvPr>
            <p:ph type="sldNum" sz="quarter" idx="10"/>
          </p:nvPr>
        </p:nvSpPr>
        <p:spPr/>
        <p:txBody>
          <a:bodyPr/>
          <a:lstStyle/>
          <a:p>
            <a:fld id="{3B25CBD3-95DC-4B14-8238-E9EF21F9B3CF}" type="slidenum">
              <a:rPr lang="en-US" smtClean="0"/>
              <a:pPr/>
              <a:t>41</a:t>
            </a:fld>
            <a:endParaRPr lang="en-US"/>
          </a:p>
        </p:txBody>
      </p:sp>
    </p:spTree>
    <p:extLst>
      <p:ext uri="{BB962C8B-B14F-4D97-AF65-F5344CB8AC3E}">
        <p14:creationId xmlns:p14="http://schemas.microsoft.com/office/powerpoint/2010/main" val="2366411929"/>
      </p:ext>
    </p:extLst>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8820" name="Rectangle 20"/>
          <p:cNvSpPr>
            <a:spLocks noGrp="1" noChangeArrowheads="1"/>
          </p:cNvSpPr>
          <p:nvPr>
            <p:ph type="title"/>
          </p:nvPr>
        </p:nvSpPr>
        <p:spPr/>
        <p:txBody>
          <a:bodyPr/>
          <a:lstStyle/>
          <a:p>
            <a:r>
              <a:rPr lang="en-US" dirty="0"/>
              <a:t>Null Hypothesis</a:t>
            </a:r>
          </a:p>
        </p:txBody>
      </p:sp>
      <p:sp>
        <p:nvSpPr>
          <p:cNvPr id="1868802" name="Line 2"/>
          <p:cNvSpPr>
            <a:spLocks noChangeShapeType="1"/>
          </p:cNvSpPr>
          <p:nvPr/>
        </p:nvSpPr>
        <p:spPr bwMode="auto">
          <a:xfrm>
            <a:off x="2057400" y="6172200"/>
            <a:ext cx="4953000" cy="0"/>
          </a:xfrm>
          <a:prstGeom prst="line">
            <a:avLst/>
          </a:prstGeom>
          <a:noFill/>
          <a:ln w="9525">
            <a:solidFill>
              <a:schemeClr val="tx1"/>
            </a:solidFill>
            <a:round/>
            <a:headEnd/>
            <a:tailEnd/>
          </a:ln>
          <a:effectLst/>
        </p:spPr>
        <p:txBody>
          <a:bodyPr/>
          <a:lstStyle/>
          <a:p>
            <a:endParaRPr lang="en-US"/>
          </a:p>
        </p:txBody>
      </p:sp>
      <p:sp>
        <p:nvSpPr>
          <p:cNvPr id="1868803" name="Text Box 3"/>
          <p:cNvSpPr txBox="1">
            <a:spLocks noChangeArrowheads="1"/>
          </p:cNvSpPr>
          <p:nvPr/>
        </p:nvSpPr>
        <p:spPr bwMode="auto">
          <a:xfrm>
            <a:off x="5811838" y="485775"/>
            <a:ext cx="2448106" cy="646331"/>
          </a:xfrm>
          <a:prstGeom prst="rect">
            <a:avLst/>
          </a:prstGeom>
          <a:noFill/>
          <a:ln w="9525">
            <a:noFill/>
            <a:miter lim="800000"/>
            <a:headEnd/>
            <a:tailEnd/>
          </a:ln>
          <a:effectLst/>
        </p:spPr>
        <p:txBody>
          <a:bodyPr wrap="none">
            <a:spAutoFit/>
          </a:bodyPr>
          <a:lstStyle/>
          <a:p>
            <a:pPr algn="l" eaLnBrk="1" hangingPunct="1"/>
            <a:r>
              <a:rPr kumimoji="0" lang="en-US" sz="1800" b="1" dirty="0">
                <a:solidFill>
                  <a:srgbClr val="FF3300"/>
                </a:solidFill>
              </a:rPr>
              <a:t>Null Hypothesis (H</a:t>
            </a:r>
            <a:r>
              <a:rPr kumimoji="0" lang="en-US" sz="1800" b="1" baseline="-25000" dirty="0">
                <a:solidFill>
                  <a:srgbClr val="FF3300"/>
                </a:solidFill>
              </a:rPr>
              <a:t>o</a:t>
            </a:r>
            <a:r>
              <a:rPr kumimoji="0" lang="en-US" sz="1800" b="1" dirty="0">
                <a:solidFill>
                  <a:srgbClr val="FF3300"/>
                </a:solidFill>
              </a:rPr>
              <a:t>)</a:t>
            </a:r>
          </a:p>
          <a:p>
            <a:pPr algn="l" eaLnBrk="1" hangingPunct="1"/>
            <a:r>
              <a:rPr kumimoji="0" lang="en-US" sz="1800" b="1" dirty="0">
                <a:solidFill>
                  <a:srgbClr val="FF3300"/>
                </a:solidFill>
                <a:sym typeface="Symbol" pitchFamily="18" charset="2"/>
              </a:rPr>
              <a:t> </a:t>
            </a:r>
            <a:r>
              <a:rPr kumimoji="0" lang="en-US" sz="1800" b="1" dirty="0" smtClean="0">
                <a:solidFill>
                  <a:srgbClr val="FF3300"/>
                </a:solidFill>
                <a:sym typeface="Symbol" pitchFamily="18" charset="2"/>
              </a:rPr>
              <a:t>= </a:t>
            </a:r>
            <a:r>
              <a:rPr kumimoji="0" lang="en-US" sz="1800" b="1" dirty="0" smtClean="0">
                <a:solidFill>
                  <a:srgbClr val="FF3300"/>
                </a:solidFill>
              </a:rPr>
              <a:t>C</a:t>
            </a:r>
            <a:r>
              <a:rPr kumimoji="0" lang="en-US" sz="1800" b="1" baseline="-25000" dirty="0" smtClean="0">
                <a:solidFill>
                  <a:srgbClr val="FF3300"/>
                </a:solidFill>
              </a:rPr>
              <a:t>s</a:t>
            </a:r>
            <a:r>
              <a:rPr kumimoji="0" lang="en-US" sz="1800" b="1" dirty="0" smtClean="0">
                <a:solidFill>
                  <a:srgbClr val="FF3300"/>
                </a:solidFill>
              </a:rPr>
              <a:t> (limiting case)</a:t>
            </a:r>
            <a:endParaRPr kumimoji="0" lang="en-US" sz="1800" b="1" baseline="-25000" dirty="0">
              <a:solidFill>
                <a:srgbClr val="FF3300"/>
              </a:solidFill>
            </a:endParaRPr>
          </a:p>
        </p:txBody>
      </p:sp>
      <p:sp>
        <p:nvSpPr>
          <p:cNvPr id="1868804" name="Line 4"/>
          <p:cNvSpPr>
            <a:spLocks noChangeShapeType="1"/>
          </p:cNvSpPr>
          <p:nvPr/>
        </p:nvSpPr>
        <p:spPr bwMode="auto">
          <a:xfrm>
            <a:off x="3200400" y="6172200"/>
            <a:ext cx="4953000" cy="0"/>
          </a:xfrm>
          <a:prstGeom prst="line">
            <a:avLst/>
          </a:prstGeom>
          <a:noFill/>
          <a:ln w="9525">
            <a:solidFill>
              <a:schemeClr val="tx1"/>
            </a:solidFill>
            <a:round/>
            <a:headEnd/>
            <a:tailEnd/>
          </a:ln>
          <a:effectLst/>
        </p:spPr>
        <p:txBody>
          <a:bodyPr/>
          <a:lstStyle/>
          <a:p>
            <a:endParaRPr lang="en-US"/>
          </a:p>
        </p:txBody>
      </p:sp>
      <p:sp>
        <p:nvSpPr>
          <p:cNvPr id="1868805" name="Text Box 5"/>
          <p:cNvSpPr txBox="1">
            <a:spLocks noChangeArrowheads="1"/>
          </p:cNvSpPr>
          <p:nvPr/>
        </p:nvSpPr>
        <p:spPr bwMode="auto">
          <a:xfrm>
            <a:off x="6934200" y="6183313"/>
            <a:ext cx="1287463" cy="517525"/>
          </a:xfrm>
          <a:prstGeom prst="rect">
            <a:avLst/>
          </a:prstGeom>
          <a:noFill/>
          <a:ln w="9525">
            <a:noFill/>
            <a:miter lim="800000"/>
            <a:headEnd/>
            <a:tailEnd/>
          </a:ln>
          <a:effectLst/>
        </p:spPr>
        <p:txBody>
          <a:bodyPr wrap="none">
            <a:spAutoFit/>
          </a:bodyPr>
          <a:lstStyle/>
          <a:p>
            <a:pPr algn="r" eaLnBrk="1" hangingPunct="1"/>
            <a:r>
              <a:rPr kumimoji="0" lang="en-US" sz="1400" i="1" dirty="0"/>
              <a:t>Mean </a:t>
            </a:r>
          </a:p>
          <a:p>
            <a:pPr algn="r" eaLnBrk="1" hangingPunct="1"/>
            <a:r>
              <a:rPr kumimoji="0" lang="en-US" sz="1400" i="1" dirty="0"/>
              <a:t>Concentration</a:t>
            </a:r>
          </a:p>
        </p:txBody>
      </p:sp>
      <p:grpSp>
        <p:nvGrpSpPr>
          <p:cNvPr id="1868806" name="Group 6"/>
          <p:cNvGrpSpPr>
            <a:grpSpLocks/>
          </p:cNvGrpSpPr>
          <p:nvPr/>
        </p:nvGrpSpPr>
        <p:grpSpPr bwMode="auto">
          <a:xfrm>
            <a:off x="1295400" y="3262313"/>
            <a:ext cx="3506789" cy="2909887"/>
            <a:chOff x="816" y="2055"/>
            <a:chExt cx="2209" cy="1833"/>
          </a:xfrm>
        </p:grpSpPr>
        <p:sp>
          <p:nvSpPr>
            <p:cNvPr id="1868807" name="Freeform 7" descr="Wide downward diagonal"/>
            <p:cNvSpPr>
              <a:spLocks/>
            </p:cNvSpPr>
            <p:nvPr/>
          </p:nvSpPr>
          <p:spPr bwMode="auto">
            <a:xfrm>
              <a:off x="2208" y="3552"/>
              <a:ext cx="482" cy="336"/>
            </a:xfrm>
            <a:custGeom>
              <a:avLst/>
              <a:gdLst/>
              <a:ahLst/>
              <a:cxnLst>
                <a:cxn ang="0">
                  <a:pos x="0" y="336"/>
                </a:cxn>
                <a:cxn ang="0">
                  <a:pos x="288" y="240"/>
                </a:cxn>
                <a:cxn ang="0">
                  <a:pos x="480" y="0"/>
                </a:cxn>
                <a:cxn ang="0">
                  <a:pos x="482" y="336"/>
                </a:cxn>
                <a:cxn ang="0">
                  <a:pos x="48" y="336"/>
                </a:cxn>
                <a:cxn ang="0">
                  <a:pos x="0" y="336"/>
                </a:cxn>
              </a:cxnLst>
              <a:rect l="0" t="0" r="r" b="b"/>
              <a:pathLst>
                <a:path w="482" h="336">
                  <a:moveTo>
                    <a:pt x="0" y="336"/>
                  </a:moveTo>
                  <a:lnTo>
                    <a:pt x="288" y="240"/>
                  </a:lnTo>
                  <a:lnTo>
                    <a:pt x="480" y="0"/>
                  </a:lnTo>
                  <a:lnTo>
                    <a:pt x="482" y="336"/>
                  </a:lnTo>
                  <a:lnTo>
                    <a:pt x="48" y="336"/>
                  </a:lnTo>
                  <a:lnTo>
                    <a:pt x="0" y="336"/>
                  </a:lnTo>
                  <a:close/>
                </a:path>
              </a:pathLst>
            </a:custGeom>
            <a:pattFill prst="wdDnDiag">
              <a:fgClr>
                <a:srgbClr val="FF3300"/>
              </a:fgClr>
              <a:bgClr>
                <a:schemeClr val="bg1"/>
              </a:bgClr>
            </a:pattFill>
            <a:ln w="9525">
              <a:noFill/>
              <a:round/>
              <a:headEnd/>
              <a:tailEnd/>
            </a:ln>
            <a:effectLst/>
          </p:spPr>
          <p:txBody>
            <a:bodyPr/>
            <a:lstStyle/>
            <a:p>
              <a:endParaRPr lang="en-US"/>
            </a:p>
          </p:txBody>
        </p:sp>
        <p:sp>
          <p:nvSpPr>
            <p:cNvPr id="1868808" name="Line 8"/>
            <p:cNvSpPr>
              <a:spLocks noChangeShapeType="1"/>
            </p:cNvSpPr>
            <p:nvPr/>
          </p:nvSpPr>
          <p:spPr bwMode="auto">
            <a:xfrm>
              <a:off x="2682" y="2391"/>
              <a:ext cx="7" cy="1497"/>
            </a:xfrm>
            <a:prstGeom prst="line">
              <a:avLst/>
            </a:prstGeom>
            <a:noFill/>
            <a:ln w="38100">
              <a:solidFill>
                <a:srgbClr val="00FF00"/>
              </a:solidFill>
              <a:round/>
              <a:headEnd/>
              <a:tailEnd type="triangle" w="med" len="med"/>
            </a:ln>
            <a:effectLst/>
          </p:spPr>
          <p:txBody>
            <a:bodyPr/>
            <a:lstStyle/>
            <a:p>
              <a:endParaRPr lang="en-US"/>
            </a:p>
          </p:txBody>
        </p:sp>
        <p:sp>
          <p:nvSpPr>
            <p:cNvPr id="1868809" name="AutoShape 9"/>
            <p:cNvSpPr>
              <a:spLocks noChangeArrowheads="1"/>
            </p:cNvSpPr>
            <p:nvPr/>
          </p:nvSpPr>
          <p:spPr bwMode="auto">
            <a:xfrm>
              <a:off x="816" y="2112"/>
              <a:ext cx="1296" cy="1632"/>
            </a:xfrm>
            <a:prstGeom prst="wedgeRectCallout">
              <a:avLst>
                <a:gd name="adj1" fmla="val 86032"/>
                <a:gd name="adj2" fmla="val 51532"/>
              </a:avLst>
            </a:prstGeom>
            <a:solidFill>
              <a:schemeClr val="accent1"/>
            </a:solidFill>
            <a:ln w="9525">
              <a:solidFill>
                <a:schemeClr val="tx1"/>
              </a:solidFill>
              <a:miter lim="800000"/>
              <a:headEnd/>
              <a:tailEnd/>
            </a:ln>
            <a:effectLst/>
          </p:spPr>
          <p:txBody>
            <a:bodyPr anchor="ctr" anchorCtr="1"/>
            <a:lstStyle/>
            <a:p>
              <a:pPr eaLnBrk="1" hangingPunct="1"/>
              <a:r>
                <a:rPr kumimoji="0" lang="en-US" sz="1800" dirty="0">
                  <a:latin typeface="Tahoma" pitchFamily="34" charset="0"/>
                  <a:sym typeface="Symbol" pitchFamily="18" charset="2"/>
                </a:rPr>
                <a:t>False Positive</a:t>
              </a:r>
            </a:p>
            <a:p>
              <a:pPr eaLnBrk="1" hangingPunct="1"/>
              <a:r>
                <a:rPr kumimoji="0" lang="en-US" sz="1800" dirty="0">
                  <a:latin typeface="Tahoma" pitchFamily="34" charset="0"/>
                  <a:sym typeface="Symbol" pitchFamily="18" charset="2"/>
                </a:rPr>
                <a:t>“”</a:t>
              </a:r>
            </a:p>
            <a:p>
              <a:pPr eaLnBrk="1" hangingPunct="1"/>
              <a:r>
                <a:rPr kumimoji="0" lang="en-US" sz="1800" dirty="0">
                  <a:latin typeface="Tahoma" pitchFamily="34" charset="0"/>
                  <a:sym typeface="Symbol" pitchFamily="18" charset="2"/>
                </a:rPr>
                <a:t>Type I Error</a:t>
              </a:r>
            </a:p>
            <a:p>
              <a:pPr eaLnBrk="1" hangingPunct="1"/>
              <a:endParaRPr kumimoji="0" lang="en-US" sz="1400" dirty="0">
                <a:latin typeface="Tahoma" pitchFamily="34" charset="0"/>
                <a:sym typeface="Symbol" pitchFamily="18" charset="2"/>
              </a:endParaRPr>
            </a:p>
            <a:p>
              <a:pPr eaLnBrk="1" hangingPunct="1"/>
              <a:r>
                <a:rPr kumimoji="0" lang="en-US" sz="1400" dirty="0">
                  <a:latin typeface="Tahoma" pitchFamily="34" charset="0"/>
                  <a:sym typeface="Symbol" pitchFamily="18" charset="2"/>
                </a:rPr>
                <a:t>Incorrectly rejecting the null hypothesis</a:t>
              </a:r>
            </a:p>
            <a:p>
              <a:pPr eaLnBrk="1" hangingPunct="1"/>
              <a:endParaRPr kumimoji="0" lang="en-US" sz="1400" dirty="0">
                <a:latin typeface="Tahoma" pitchFamily="34" charset="0"/>
                <a:sym typeface="Symbol" pitchFamily="18" charset="2"/>
              </a:endParaRPr>
            </a:p>
            <a:p>
              <a:pPr eaLnBrk="1" hangingPunct="1"/>
              <a:r>
                <a:rPr kumimoji="0" lang="en-US" sz="1400" dirty="0">
                  <a:latin typeface="Tahoma" pitchFamily="34" charset="0"/>
                  <a:sym typeface="Symbol" pitchFamily="18" charset="2"/>
                </a:rPr>
                <a:t>Site is declared clean, when it is contaminated</a:t>
              </a:r>
            </a:p>
          </p:txBody>
        </p:sp>
        <p:sp>
          <p:nvSpPr>
            <p:cNvPr id="1868811" name="Text Box 11"/>
            <p:cNvSpPr txBox="1">
              <a:spLocks noChangeArrowheads="1"/>
            </p:cNvSpPr>
            <p:nvPr/>
          </p:nvSpPr>
          <p:spPr bwMode="auto">
            <a:xfrm>
              <a:off x="2338" y="2055"/>
              <a:ext cx="687" cy="291"/>
            </a:xfrm>
            <a:prstGeom prst="rect">
              <a:avLst/>
            </a:prstGeom>
            <a:noFill/>
            <a:ln w="9525">
              <a:noFill/>
              <a:miter lim="800000"/>
              <a:headEnd/>
              <a:tailEnd/>
            </a:ln>
            <a:effectLst/>
          </p:spPr>
          <p:txBody>
            <a:bodyPr wrap="none">
              <a:spAutoFit/>
            </a:bodyPr>
            <a:lstStyle/>
            <a:p>
              <a:pPr algn="l" eaLnBrk="1" hangingPunct="1"/>
              <a:r>
                <a:rPr kumimoji="0" lang="en-US" sz="2400" b="1" dirty="0" smtClean="0">
                  <a:solidFill>
                    <a:srgbClr val="66FF33"/>
                  </a:solidFill>
                </a:rPr>
                <a:t>Cutoff</a:t>
              </a:r>
              <a:endParaRPr kumimoji="0" lang="en-US" sz="2400" b="1" dirty="0">
                <a:solidFill>
                  <a:srgbClr val="66FF33"/>
                </a:solidFill>
              </a:endParaRPr>
            </a:p>
          </p:txBody>
        </p:sp>
      </p:grpSp>
      <p:grpSp>
        <p:nvGrpSpPr>
          <p:cNvPr id="1868817" name="Group 17"/>
          <p:cNvGrpSpPr>
            <a:grpSpLocks/>
          </p:cNvGrpSpPr>
          <p:nvPr/>
        </p:nvGrpSpPr>
        <p:grpSpPr bwMode="auto">
          <a:xfrm>
            <a:off x="4292600" y="5008563"/>
            <a:ext cx="1425575" cy="631825"/>
            <a:chOff x="2704" y="3155"/>
            <a:chExt cx="898" cy="398"/>
          </a:xfrm>
        </p:grpSpPr>
        <p:sp>
          <p:nvSpPr>
            <p:cNvPr id="1868818" name="Line 18"/>
            <p:cNvSpPr>
              <a:spLocks noChangeShapeType="1"/>
            </p:cNvSpPr>
            <p:nvPr/>
          </p:nvSpPr>
          <p:spPr bwMode="auto">
            <a:xfrm>
              <a:off x="2704" y="3356"/>
              <a:ext cx="898" cy="0"/>
            </a:xfrm>
            <a:prstGeom prst="line">
              <a:avLst/>
            </a:prstGeom>
            <a:noFill/>
            <a:ln w="38100">
              <a:solidFill>
                <a:schemeClr val="tx1"/>
              </a:solidFill>
              <a:round/>
              <a:headEnd type="triangle" w="med" len="med"/>
              <a:tailEnd type="triangle" w="med" len="med"/>
            </a:ln>
            <a:effectLst/>
          </p:spPr>
          <p:txBody>
            <a:bodyPr/>
            <a:lstStyle/>
            <a:p>
              <a:endParaRPr lang="en-US"/>
            </a:p>
          </p:txBody>
        </p:sp>
        <p:graphicFrame>
          <p:nvGraphicFramePr>
            <p:cNvPr id="1868819" name="Object 19"/>
            <p:cNvGraphicFramePr>
              <a:graphicFrameLocks noChangeAspect="1"/>
            </p:cNvGraphicFramePr>
            <p:nvPr/>
          </p:nvGraphicFramePr>
          <p:xfrm>
            <a:off x="2902" y="3155"/>
            <a:ext cx="495" cy="398"/>
          </p:xfrm>
          <a:graphic>
            <a:graphicData uri="http://schemas.openxmlformats.org/presentationml/2006/ole">
              <mc:AlternateContent xmlns:mc="http://schemas.openxmlformats.org/markup-compatibility/2006">
                <mc:Choice xmlns:v="urn:schemas-microsoft-com:vml" Requires="v">
                  <p:oleObj spid="_x0000_s1868920" name="Equation" r:id="rId3" imgW="520700" imgH="419100" progId="Equation.3">
                    <p:embed/>
                  </p:oleObj>
                </mc:Choice>
                <mc:Fallback>
                  <p:oleObj name="Equation" r:id="rId3" imgW="520700" imgH="419100" progId="Equation.3">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 y="3155"/>
                          <a:ext cx="495" cy="398"/>
                        </a:xfrm>
                        <a:prstGeom prst="rect">
                          <a:avLst/>
                        </a:prstGeom>
                        <a:solidFill>
                          <a:schemeClr val="bg1"/>
                        </a:solidFill>
                      </p:spPr>
                    </p:pic>
                  </p:oleObj>
                </mc:Fallback>
              </mc:AlternateContent>
            </a:graphicData>
          </a:graphic>
        </p:graphicFrame>
      </p:grpSp>
      <p:grpSp>
        <p:nvGrpSpPr>
          <p:cNvPr id="2" name="Group 1"/>
          <p:cNvGrpSpPr/>
          <p:nvPr/>
        </p:nvGrpSpPr>
        <p:grpSpPr>
          <a:xfrm>
            <a:off x="658204" y="1106043"/>
            <a:ext cx="2903538" cy="1931822"/>
            <a:chOff x="687387" y="1592431"/>
            <a:chExt cx="2903538" cy="1931822"/>
          </a:xfrm>
        </p:grpSpPr>
        <p:grpSp>
          <p:nvGrpSpPr>
            <p:cNvPr id="1868814" name="Group 14"/>
            <p:cNvGrpSpPr>
              <a:grpSpLocks/>
            </p:cNvGrpSpPr>
            <p:nvPr/>
          </p:nvGrpSpPr>
          <p:grpSpPr bwMode="auto">
            <a:xfrm>
              <a:off x="687387" y="1801813"/>
              <a:ext cx="2903538" cy="1722440"/>
              <a:chOff x="348" y="566"/>
              <a:chExt cx="1829" cy="1085"/>
            </a:xfrm>
          </p:grpSpPr>
          <p:sp>
            <p:nvSpPr>
              <p:cNvPr id="1868815" name="Text Box 15"/>
              <p:cNvSpPr txBox="1">
                <a:spLocks noChangeArrowheads="1"/>
              </p:cNvSpPr>
              <p:nvPr/>
            </p:nvSpPr>
            <p:spPr bwMode="auto">
              <a:xfrm>
                <a:off x="348" y="566"/>
                <a:ext cx="881" cy="582"/>
              </a:xfrm>
              <a:prstGeom prst="rect">
                <a:avLst/>
              </a:prstGeom>
              <a:noFill/>
              <a:ln w="9525">
                <a:noFill/>
                <a:miter lim="800000"/>
                <a:headEnd/>
                <a:tailEnd/>
              </a:ln>
              <a:effectLst/>
            </p:spPr>
            <p:txBody>
              <a:bodyPr wrap="none">
                <a:spAutoFit/>
              </a:bodyPr>
              <a:lstStyle/>
              <a:p>
                <a:pPr algn="l" eaLnBrk="1" hangingPunct="1"/>
                <a:endParaRPr kumimoji="0" lang="en-US" sz="1800" dirty="0" smtClean="0"/>
              </a:p>
              <a:p>
                <a:pPr algn="l" eaLnBrk="1" hangingPunct="1"/>
                <a:r>
                  <a:rPr kumimoji="0" lang="en-US" sz="1800" dirty="0" smtClean="0"/>
                  <a:t>Reject </a:t>
                </a:r>
                <a:r>
                  <a:rPr kumimoji="0" lang="en-US" sz="1800" dirty="0"/>
                  <a:t>H</a:t>
                </a:r>
                <a:r>
                  <a:rPr kumimoji="0" lang="en-US" sz="1800" baseline="-25000" dirty="0"/>
                  <a:t>o</a:t>
                </a:r>
                <a:r>
                  <a:rPr kumimoji="0" lang="en-US" sz="1800" dirty="0"/>
                  <a:t>, if</a:t>
                </a:r>
              </a:p>
              <a:p>
                <a:pPr algn="l" eaLnBrk="1" hangingPunct="1"/>
                <a:endParaRPr kumimoji="0" lang="en-US" sz="1800" dirty="0"/>
              </a:p>
            </p:txBody>
          </p:sp>
          <p:graphicFrame>
            <p:nvGraphicFramePr>
              <p:cNvPr id="1868816" name="Object 16"/>
              <p:cNvGraphicFramePr>
                <a:graphicFrameLocks noChangeAspect="1"/>
              </p:cNvGraphicFramePr>
              <p:nvPr>
                <p:extLst>
                  <p:ext uri="{D42A27DB-BD31-4B8C-83A1-F6EECF244321}">
                    <p14:modId xmlns:p14="http://schemas.microsoft.com/office/powerpoint/2010/main" val="1955967761"/>
                  </p:ext>
                </p:extLst>
              </p:nvPr>
            </p:nvGraphicFramePr>
            <p:xfrm>
              <a:off x="465" y="1033"/>
              <a:ext cx="1712" cy="618"/>
            </p:xfrm>
            <a:graphic>
              <a:graphicData uri="http://schemas.openxmlformats.org/presentationml/2006/ole">
                <mc:AlternateContent xmlns:mc="http://schemas.openxmlformats.org/markup-compatibility/2006">
                  <mc:Choice xmlns:v="urn:schemas-microsoft-com:vml" Requires="v">
                    <p:oleObj spid="_x0000_s1868921" name="Equation" r:id="rId5" imgW="1803240" imgH="660240" progId="Equation.3">
                      <p:embed/>
                    </p:oleObj>
                  </mc:Choice>
                  <mc:Fallback>
                    <p:oleObj name="Equation" r:id="rId5" imgW="1803240" imgH="660240" progId="Equation.3">
                      <p:embed/>
                      <p:pic>
                        <p:nvPicPr>
                          <p:cNvPr id="0" name="Picture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 y="1033"/>
                            <a:ext cx="1712" cy="6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 name="Object 16"/>
            <p:cNvGraphicFramePr>
              <a:graphicFrameLocks noChangeAspect="1"/>
            </p:cNvGraphicFramePr>
            <p:nvPr>
              <p:extLst>
                <p:ext uri="{D42A27DB-BD31-4B8C-83A1-F6EECF244321}">
                  <p14:modId xmlns:p14="http://schemas.microsoft.com/office/powerpoint/2010/main" val="2586518145"/>
                </p:ext>
              </p:extLst>
            </p:nvPr>
          </p:nvGraphicFramePr>
          <p:xfrm>
            <a:off x="701728" y="1592431"/>
            <a:ext cx="2068512" cy="631825"/>
          </p:xfrm>
          <a:graphic>
            <a:graphicData uri="http://schemas.openxmlformats.org/presentationml/2006/ole">
              <mc:AlternateContent xmlns:mc="http://schemas.openxmlformats.org/markup-compatibility/2006">
                <mc:Choice xmlns:v="urn:schemas-microsoft-com:vml" Requires="v">
                  <p:oleObj spid="_x0000_s1868922" name="Equation" r:id="rId7" imgW="1371600" imgH="419100" progId="Equation.3">
                    <p:embed/>
                  </p:oleObj>
                </mc:Choice>
                <mc:Fallback>
                  <p:oleObj name="Equation" r:id="rId7" imgW="1371600" imgH="419100" progId="Equation.3">
                    <p:embed/>
                    <p:pic>
                      <p:nvPicPr>
                        <p:cNvPr id="0" name="Picture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728" y="1592431"/>
                          <a:ext cx="2068512"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868813" name="Picture 13"/>
          <p:cNvPicPr>
            <a:picLocks noChangeAspect="1" noChangeArrowheads="1"/>
          </p:cNvPicPr>
          <p:nvPr/>
        </p:nvPicPr>
        <p:blipFill>
          <a:blip r:embed="rId9" cstate="print"/>
          <a:srcRect l="5865" t="7535" r="22874" b="1073"/>
          <a:stretch>
            <a:fillRect/>
          </a:stretch>
        </p:blipFill>
        <p:spPr bwMode="auto">
          <a:xfrm>
            <a:off x="1981200" y="914400"/>
            <a:ext cx="6172200" cy="5410200"/>
          </a:xfrm>
          <a:prstGeom prst="rect">
            <a:avLst/>
          </a:prstGeom>
          <a:noFill/>
          <a:ln w="9525">
            <a:noFill/>
            <a:miter lim="800000"/>
            <a:headEnd/>
            <a:tailEnd/>
          </a:ln>
          <a:effectLst/>
        </p:spPr>
      </p:pic>
      <p:sp>
        <p:nvSpPr>
          <p:cNvPr id="24" name="Slide Number Placeholder 23"/>
          <p:cNvSpPr>
            <a:spLocks noGrp="1"/>
          </p:cNvSpPr>
          <p:nvPr>
            <p:ph type="sldNum" sz="quarter" idx="10"/>
          </p:nvPr>
        </p:nvSpPr>
        <p:spPr/>
        <p:txBody>
          <a:bodyPr/>
          <a:lstStyle/>
          <a:p>
            <a:fld id="{5593EF2B-08E7-4C15-ABD2-8874DDE9FB4F}" type="slidenum">
              <a:rPr lang="en-US" smtClean="0"/>
              <a:pPr/>
              <a:t>42</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88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8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Alternative Hypothesis</a:t>
            </a:r>
            <a:endParaRPr lang="en-US" dirty="0"/>
          </a:p>
        </p:txBody>
      </p:sp>
      <p:sp>
        <p:nvSpPr>
          <p:cNvPr id="4" name="Content Placeholder 3"/>
          <p:cNvSpPr>
            <a:spLocks noGrp="1"/>
          </p:cNvSpPr>
          <p:nvPr>
            <p:ph idx="1"/>
          </p:nvPr>
        </p:nvSpPr>
        <p:spPr/>
        <p:txBody>
          <a:bodyPr/>
          <a:lstStyle/>
          <a:p>
            <a:r>
              <a:rPr lang="en-US" dirty="0" smtClean="0"/>
              <a:t>Determining Alternative Level (</a:t>
            </a:r>
            <a:r>
              <a:rPr lang="el-GR" dirty="0" smtClean="0"/>
              <a:t>μ</a:t>
            </a:r>
            <a:r>
              <a:rPr lang="en-US" baseline="-25000" dirty="0" smtClean="0"/>
              <a:t>1</a:t>
            </a:r>
            <a:r>
              <a:rPr lang="en-US" dirty="0" smtClean="0"/>
              <a:t>):</a:t>
            </a:r>
          </a:p>
          <a:p>
            <a:pPr lvl="1"/>
            <a:r>
              <a:rPr lang="el-GR" dirty="0"/>
              <a:t>μ</a:t>
            </a:r>
            <a:r>
              <a:rPr lang="en-US" baseline="-25000" dirty="0"/>
              <a:t>1 </a:t>
            </a:r>
            <a:r>
              <a:rPr lang="en-US" dirty="0"/>
              <a:t>h</a:t>
            </a:r>
            <a:r>
              <a:rPr lang="en-US" dirty="0" smtClean="0"/>
              <a:t>as to be less than C</a:t>
            </a:r>
            <a:r>
              <a:rPr lang="en-US" baseline="-25000" dirty="0" smtClean="0"/>
              <a:t>s</a:t>
            </a:r>
          </a:p>
          <a:p>
            <a:r>
              <a:rPr lang="en-US" dirty="0" smtClean="0"/>
              <a:t>Suggested values:</a:t>
            </a:r>
          </a:p>
          <a:p>
            <a:pPr lvl="1"/>
            <a:r>
              <a:rPr lang="en-US" dirty="0" smtClean="0"/>
              <a:t>Detection limit</a:t>
            </a:r>
          </a:p>
          <a:p>
            <a:pPr lvl="1"/>
            <a:r>
              <a:rPr lang="en-US" dirty="0" smtClean="0"/>
              <a:t>Background threshold concentration</a:t>
            </a:r>
          </a:p>
          <a:p>
            <a:pPr lvl="1"/>
            <a:r>
              <a:rPr lang="en-US" dirty="0" smtClean="0"/>
              <a:t>Fraction of C</a:t>
            </a:r>
            <a:r>
              <a:rPr lang="en-US" baseline="-25000" dirty="0" smtClean="0"/>
              <a:t>s</a:t>
            </a:r>
            <a:endParaRPr lang="en-US" baseline="-25000" dirty="0"/>
          </a:p>
        </p:txBody>
      </p:sp>
      <p:sp>
        <p:nvSpPr>
          <p:cNvPr id="6" name="Slide Number Placeholder 5"/>
          <p:cNvSpPr>
            <a:spLocks noGrp="1"/>
          </p:cNvSpPr>
          <p:nvPr>
            <p:ph type="sldNum" sz="quarter" idx="10"/>
          </p:nvPr>
        </p:nvSpPr>
        <p:spPr/>
        <p:txBody>
          <a:bodyPr/>
          <a:lstStyle/>
          <a:p>
            <a:fld id="{3B25CBD3-95DC-4B14-8238-E9EF21F9B3CF}" type="slidenum">
              <a:rPr lang="en-US" smtClean="0"/>
              <a:pPr/>
              <a:t>43</a:t>
            </a:fld>
            <a:endParaRPr lang="en-US"/>
          </a:p>
        </p:txBody>
      </p:sp>
    </p:spTree>
    <p:extLst>
      <p:ext uri="{BB962C8B-B14F-4D97-AF65-F5344CB8AC3E}">
        <p14:creationId xmlns:p14="http://schemas.microsoft.com/office/powerpoint/2010/main" val="1722810743"/>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69840" name="Group 16"/>
          <p:cNvGrpSpPr>
            <a:grpSpLocks/>
          </p:cNvGrpSpPr>
          <p:nvPr/>
        </p:nvGrpSpPr>
        <p:grpSpPr bwMode="auto">
          <a:xfrm>
            <a:off x="896938" y="211138"/>
            <a:ext cx="5341937" cy="5959475"/>
            <a:chOff x="565" y="133"/>
            <a:chExt cx="3365" cy="3754"/>
          </a:xfrm>
        </p:grpSpPr>
        <p:sp>
          <p:nvSpPr>
            <p:cNvPr id="1869826" name="Freeform 2" descr="Wide downward diagonal"/>
            <p:cNvSpPr>
              <a:spLocks/>
            </p:cNvSpPr>
            <p:nvPr/>
          </p:nvSpPr>
          <p:spPr bwMode="auto">
            <a:xfrm>
              <a:off x="565" y="733"/>
              <a:ext cx="2108" cy="3154"/>
            </a:xfrm>
            <a:custGeom>
              <a:avLst/>
              <a:gdLst/>
              <a:ahLst/>
              <a:cxnLst>
                <a:cxn ang="0">
                  <a:pos x="235" y="3086"/>
                </a:cxn>
                <a:cxn ang="0">
                  <a:pos x="397" y="2958"/>
                </a:cxn>
                <a:cxn ang="0">
                  <a:pos x="581" y="2689"/>
                </a:cxn>
                <a:cxn ang="0">
                  <a:pos x="783" y="2085"/>
                </a:cxn>
                <a:cxn ang="0">
                  <a:pos x="923" y="1521"/>
                </a:cxn>
                <a:cxn ang="0">
                  <a:pos x="1051" y="989"/>
                </a:cxn>
                <a:cxn ang="0">
                  <a:pos x="1185" y="447"/>
                </a:cxn>
                <a:cxn ang="0">
                  <a:pos x="1286" y="151"/>
                </a:cxn>
                <a:cxn ang="0">
                  <a:pos x="1364" y="22"/>
                </a:cxn>
                <a:cxn ang="0">
                  <a:pos x="1420" y="0"/>
                </a:cxn>
                <a:cxn ang="0">
                  <a:pos x="1543" y="72"/>
                </a:cxn>
                <a:cxn ang="0">
                  <a:pos x="1672" y="447"/>
                </a:cxn>
                <a:cxn ang="0">
                  <a:pos x="1856" y="1202"/>
                </a:cxn>
                <a:cxn ang="0">
                  <a:pos x="2019" y="1912"/>
                </a:cxn>
                <a:cxn ang="0">
                  <a:pos x="2102" y="2197"/>
                </a:cxn>
                <a:cxn ang="0">
                  <a:pos x="2108" y="3154"/>
                </a:cxn>
                <a:cxn ang="0">
                  <a:pos x="0" y="3142"/>
                </a:cxn>
              </a:cxnLst>
              <a:rect l="0" t="0" r="r" b="b"/>
              <a:pathLst>
                <a:path w="2108" h="3154">
                  <a:moveTo>
                    <a:pt x="235" y="3086"/>
                  </a:moveTo>
                  <a:lnTo>
                    <a:pt x="397" y="2958"/>
                  </a:lnTo>
                  <a:lnTo>
                    <a:pt x="581" y="2689"/>
                  </a:lnTo>
                  <a:lnTo>
                    <a:pt x="783" y="2085"/>
                  </a:lnTo>
                  <a:lnTo>
                    <a:pt x="923" y="1521"/>
                  </a:lnTo>
                  <a:lnTo>
                    <a:pt x="1051" y="989"/>
                  </a:lnTo>
                  <a:lnTo>
                    <a:pt x="1185" y="447"/>
                  </a:lnTo>
                  <a:lnTo>
                    <a:pt x="1286" y="151"/>
                  </a:lnTo>
                  <a:lnTo>
                    <a:pt x="1364" y="22"/>
                  </a:lnTo>
                  <a:lnTo>
                    <a:pt x="1420" y="0"/>
                  </a:lnTo>
                  <a:lnTo>
                    <a:pt x="1543" y="72"/>
                  </a:lnTo>
                  <a:lnTo>
                    <a:pt x="1672" y="447"/>
                  </a:lnTo>
                  <a:lnTo>
                    <a:pt x="1856" y="1202"/>
                  </a:lnTo>
                  <a:lnTo>
                    <a:pt x="2019" y="1912"/>
                  </a:lnTo>
                  <a:lnTo>
                    <a:pt x="2102" y="2197"/>
                  </a:lnTo>
                  <a:lnTo>
                    <a:pt x="2108" y="3154"/>
                  </a:lnTo>
                  <a:lnTo>
                    <a:pt x="0" y="3142"/>
                  </a:lnTo>
                </a:path>
              </a:pathLst>
            </a:custGeom>
            <a:pattFill prst="wdDnDiag">
              <a:fgClr>
                <a:schemeClr val="accent1"/>
              </a:fgClr>
              <a:bgClr>
                <a:schemeClr val="bg1"/>
              </a:bgClr>
            </a:pattFill>
            <a:ln w="9525">
              <a:noFill/>
              <a:round/>
              <a:headEnd/>
              <a:tailEnd/>
            </a:ln>
            <a:effectLst/>
          </p:spPr>
          <p:txBody>
            <a:bodyPr/>
            <a:lstStyle/>
            <a:p>
              <a:endParaRPr lang="en-US"/>
            </a:p>
          </p:txBody>
        </p:sp>
        <p:sp>
          <p:nvSpPr>
            <p:cNvPr id="1869838" name="AutoShape 14"/>
            <p:cNvSpPr>
              <a:spLocks noChangeArrowheads="1"/>
            </p:cNvSpPr>
            <p:nvPr/>
          </p:nvSpPr>
          <p:spPr bwMode="auto">
            <a:xfrm>
              <a:off x="2634" y="133"/>
              <a:ext cx="1296" cy="1258"/>
            </a:xfrm>
            <a:prstGeom prst="wedgeRectCallout">
              <a:avLst>
                <a:gd name="adj1" fmla="val -86958"/>
                <a:gd name="adj2" fmla="val 89745"/>
              </a:avLst>
            </a:prstGeom>
            <a:solidFill>
              <a:schemeClr val="accent1"/>
            </a:solidFill>
            <a:ln w="9525">
              <a:solidFill>
                <a:schemeClr val="tx1"/>
              </a:solidFill>
              <a:miter lim="800000"/>
              <a:headEnd/>
              <a:tailEnd/>
            </a:ln>
            <a:effectLst/>
          </p:spPr>
          <p:txBody>
            <a:bodyPr anchor="ctr" anchorCtr="1"/>
            <a:lstStyle/>
            <a:p>
              <a:pPr eaLnBrk="1" hangingPunct="1"/>
              <a:r>
                <a:rPr kumimoji="0" lang="en-US" sz="1800">
                  <a:latin typeface="Tahoma" pitchFamily="34" charset="0"/>
                  <a:sym typeface="Symbol" pitchFamily="18" charset="2"/>
                </a:rPr>
                <a:t>Power</a:t>
              </a:r>
            </a:p>
            <a:p>
              <a:pPr eaLnBrk="1" hangingPunct="1"/>
              <a:r>
                <a:rPr kumimoji="0" lang="en-US" sz="1800">
                  <a:latin typeface="Tahoma" pitchFamily="34" charset="0"/>
                  <a:sym typeface="Symbol" pitchFamily="18" charset="2"/>
                </a:rPr>
                <a:t>P = 1-</a:t>
              </a:r>
              <a:r>
                <a:rPr kumimoji="0" lang="el-GR" sz="1800">
                  <a:latin typeface="Tahoma" pitchFamily="34" charset="0"/>
                  <a:cs typeface="Tahoma" pitchFamily="34" charset="0"/>
                  <a:sym typeface="Symbol" pitchFamily="18" charset="2"/>
                </a:rPr>
                <a:t>β</a:t>
              </a:r>
            </a:p>
            <a:p>
              <a:pPr eaLnBrk="1" hangingPunct="1"/>
              <a:endParaRPr kumimoji="0" lang="en-US" sz="1400">
                <a:latin typeface="Tahoma" pitchFamily="34" charset="0"/>
                <a:sym typeface="Symbol" pitchFamily="18" charset="2"/>
              </a:endParaRPr>
            </a:p>
            <a:p>
              <a:pPr eaLnBrk="1" hangingPunct="1"/>
              <a:r>
                <a:rPr kumimoji="0" lang="en-US" sz="1400">
                  <a:latin typeface="Tahoma" pitchFamily="34" charset="0"/>
                  <a:sym typeface="Symbol" pitchFamily="18" charset="2"/>
                </a:rPr>
                <a:t>Correctly rejecting the null hypothesis</a:t>
              </a:r>
            </a:p>
            <a:p>
              <a:pPr eaLnBrk="1" hangingPunct="1"/>
              <a:endParaRPr kumimoji="0" lang="en-US" sz="1400">
                <a:latin typeface="Tahoma" pitchFamily="34" charset="0"/>
                <a:sym typeface="Symbol" pitchFamily="18" charset="2"/>
              </a:endParaRPr>
            </a:p>
            <a:p>
              <a:pPr eaLnBrk="1" hangingPunct="1"/>
              <a:r>
                <a:rPr kumimoji="0" lang="en-US" sz="1400">
                  <a:latin typeface="Tahoma" pitchFamily="34" charset="0"/>
                  <a:sym typeface="Symbol" pitchFamily="18" charset="2"/>
                </a:rPr>
                <a:t>The Site is declared clean, when it is clean</a:t>
              </a:r>
              <a:r>
                <a:rPr kumimoji="0" lang="en-US" sz="1800">
                  <a:latin typeface="Tahoma" pitchFamily="34" charset="0"/>
                  <a:sym typeface="Symbol" pitchFamily="18" charset="2"/>
                </a:rPr>
                <a:t> </a:t>
              </a:r>
            </a:p>
          </p:txBody>
        </p:sp>
      </p:grpSp>
      <p:grpSp>
        <p:nvGrpSpPr>
          <p:cNvPr id="1869841" name="Group 17"/>
          <p:cNvGrpSpPr>
            <a:grpSpLocks/>
          </p:cNvGrpSpPr>
          <p:nvPr/>
        </p:nvGrpSpPr>
        <p:grpSpPr bwMode="auto">
          <a:xfrm>
            <a:off x="4048125" y="2774950"/>
            <a:ext cx="3468688" cy="3397250"/>
            <a:chOff x="2550" y="1748"/>
            <a:chExt cx="2185" cy="2140"/>
          </a:xfrm>
        </p:grpSpPr>
        <p:sp>
          <p:nvSpPr>
            <p:cNvPr id="1869827" name="Freeform 3" descr="Wide upward diagonal"/>
            <p:cNvSpPr>
              <a:spLocks/>
            </p:cNvSpPr>
            <p:nvPr/>
          </p:nvSpPr>
          <p:spPr bwMode="auto">
            <a:xfrm>
              <a:off x="2679" y="2969"/>
              <a:ext cx="755" cy="912"/>
            </a:xfrm>
            <a:custGeom>
              <a:avLst/>
              <a:gdLst/>
              <a:ahLst/>
              <a:cxnLst>
                <a:cxn ang="0">
                  <a:pos x="5" y="0"/>
                </a:cxn>
                <a:cxn ang="0">
                  <a:pos x="145" y="420"/>
                </a:cxn>
                <a:cxn ang="0">
                  <a:pos x="279" y="644"/>
                </a:cxn>
                <a:cxn ang="0">
                  <a:pos x="475" y="834"/>
                </a:cxn>
                <a:cxn ang="0">
                  <a:pos x="755" y="912"/>
                </a:cxn>
                <a:cxn ang="0">
                  <a:pos x="0" y="912"/>
                </a:cxn>
                <a:cxn ang="0">
                  <a:pos x="5" y="0"/>
                </a:cxn>
              </a:cxnLst>
              <a:rect l="0" t="0" r="r" b="b"/>
              <a:pathLst>
                <a:path w="755" h="912">
                  <a:moveTo>
                    <a:pt x="5" y="0"/>
                  </a:moveTo>
                  <a:lnTo>
                    <a:pt x="145" y="420"/>
                  </a:lnTo>
                  <a:lnTo>
                    <a:pt x="279" y="644"/>
                  </a:lnTo>
                  <a:lnTo>
                    <a:pt x="475" y="834"/>
                  </a:lnTo>
                  <a:lnTo>
                    <a:pt x="755" y="912"/>
                  </a:lnTo>
                  <a:lnTo>
                    <a:pt x="0" y="912"/>
                  </a:lnTo>
                  <a:lnTo>
                    <a:pt x="5" y="0"/>
                  </a:lnTo>
                  <a:close/>
                </a:path>
              </a:pathLst>
            </a:custGeom>
            <a:pattFill prst="wdUpDiag">
              <a:fgClr>
                <a:schemeClr val="tx2"/>
              </a:fgClr>
              <a:bgClr>
                <a:schemeClr val="bg1"/>
              </a:bgClr>
            </a:pattFill>
            <a:ln w="9525">
              <a:noFill/>
              <a:round/>
              <a:headEnd/>
              <a:tailEnd/>
            </a:ln>
            <a:effectLst/>
          </p:spPr>
          <p:txBody>
            <a:bodyPr/>
            <a:lstStyle/>
            <a:p>
              <a:endParaRPr lang="en-US"/>
            </a:p>
          </p:txBody>
        </p:sp>
        <p:sp>
          <p:nvSpPr>
            <p:cNvPr id="1869832" name="AutoShape 8"/>
            <p:cNvSpPr>
              <a:spLocks noChangeArrowheads="1"/>
            </p:cNvSpPr>
            <p:nvPr/>
          </p:nvSpPr>
          <p:spPr bwMode="auto">
            <a:xfrm>
              <a:off x="3439" y="1748"/>
              <a:ext cx="1296" cy="1632"/>
            </a:xfrm>
            <a:prstGeom prst="wedgeRectCallout">
              <a:avLst>
                <a:gd name="adj1" fmla="val -93519"/>
                <a:gd name="adj2" fmla="val 74880"/>
              </a:avLst>
            </a:prstGeom>
            <a:solidFill>
              <a:schemeClr val="accent1"/>
            </a:solidFill>
            <a:ln w="9525">
              <a:solidFill>
                <a:schemeClr val="tx1"/>
              </a:solidFill>
              <a:miter lim="800000"/>
              <a:headEnd/>
              <a:tailEnd/>
            </a:ln>
            <a:effectLst/>
          </p:spPr>
          <p:txBody>
            <a:bodyPr anchor="ctr" anchorCtr="1"/>
            <a:lstStyle/>
            <a:p>
              <a:pPr eaLnBrk="1" hangingPunct="1"/>
              <a:r>
                <a:rPr kumimoji="0" lang="en-US" sz="1800">
                  <a:latin typeface="Tahoma" pitchFamily="34" charset="0"/>
                  <a:sym typeface="Symbol" pitchFamily="18" charset="2"/>
                </a:rPr>
                <a:t>False Negative</a:t>
              </a:r>
            </a:p>
            <a:p>
              <a:pPr eaLnBrk="1" hangingPunct="1"/>
              <a:r>
                <a:rPr kumimoji="0" lang="en-US" sz="1800">
                  <a:latin typeface="Tahoma" pitchFamily="34" charset="0"/>
                  <a:sym typeface="Symbol" pitchFamily="18" charset="2"/>
                </a:rPr>
                <a:t>“</a:t>
              </a:r>
              <a:r>
                <a:rPr kumimoji="0" lang="el-GR" sz="1800">
                  <a:latin typeface="Tahoma" pitchFamily="34" charset="0"/>
                  <a:sym typeface="Symbol" pitchFamily="18" charset="2"/>
                </a:rPr>
                <a:t>β</a:t>
              </a:r>
              <a:r>
                <a:rPr kumimoji="0" lang="en-US" sz="1800">
                  <a:latin typeface="Tahoma" pitchFamily="34" charset="0"/>
                  <a:sym typeface="Symbol" pitchFamily="18" charset="2"/>
                </a:rPr>
                <a:t>”</a:t>
              </a:r>
              <a:endParaRPr kumimoji="0" lang="el-GR" sz="1800">
                <a:latin typeface="Tahoma" pitchFamily="34" charset="0"/>
                <a:sym typeface="Symbol" pitchFamily="18" charset="2"/>
              </a:endParaRPr>
            </a:p>
            <a:p>
              <a:pPr eaLnBrk="1" hangingPunct="1"/>
              <a:r>
                <a:rPr kumimoji="0" lang="en-US" sz="1800">
                  <a:latin typeface="Tahoma" pitchFamily="34" charset="0"/>
                  <a:sym typeface="Symbol" pitchFamily="18" charset="2"/>
                </a:rPr>
                <a:t>Type II Error</a:t>
              </a:r>
            </a:p>
            <a:p>
              <a:pPr eaLnBrk="1" hangingPunct="1"/>
              <a:endParaRPr kumimoji="0" lang="en-US" sz="1800">
                <a:latin typeface="Tahoma" pitchFamily="34" charset="0"/>
                <a:sym typeface="Symbol" pitchFamily="18" charset="2"/>
              </a:endParaRPr>
            </a:p>
            <a:p>
              <a:pPr eaLnBrk="1" hangingPunct="1"/>
              <a:r>
                <a:rPr kumimoji="0" lang="en-US" sz="1400">
                  <a:latin typeface="Tahoma" pitchFamily="34" charset="0"/>
                  <a:sym typeface="Symbol" pitchFamily="18" charset="2"/>
                </a:rPr>
                <a:t>Incorrectly accepting the null hypothesis</a:t>
              </a:r>
            </a:p>
            <a:p>
              <a:pPr eaLnBrk="1" hangingPunct="1"/>
              <a:endParaRPr kumimoji="0" lang="en-US" sz="1400">
                <a:latin typeface="Tahoma" pitchFamily="34" charset="0"/>
                <a:sym typeface="Symbol" pitchFamily="18" charset="2"/>
              </a:endParaRPr>
            </a:p>
            <a:p>
              <a:pPr eaLnBrk="1" hangingPunct="1"/>
              <a:r>
                <a:rPr kumimoji="0" lang="en-US" sz="1400">
                  <a:latin typeface="Tahoma" pitchFamily="34" charset="0"/>
                  <a:sym typeface="Symbol" pitchFamily="18" charset="2"/>
                </a:rPr>
                <a:t>The Site is declared contaminated, when it is clean</a:t>
              </a:r>
              <a:r>
                <a:rPr kumimoji="0" lang="en-US" sz="1800">
                  <a:latin typeface="Tahoma" pitchFamily="34" charset="0"/>
                  <a:sym typeface="Symbol" pitchFamily="18" charset="2"/>
                </a:rPr>
                <a:t> </a:t>
              </a:r>
            </a:p>
          </p:txBody>
        </p:sp>
        <p:sp>
          <p:nvSpPr>
            <p:cNvPr id="1869834" name="Line 10"/>
            <p:cNvSpPr>
              <a:spLocks noChangeShapeType="1"/>
            </p:cNvSpPr>
            <p:nvPr/>
          </p:nvSpPr>
          <p:spPr bwMode="auto">
            <a:xfrm>
              <a:off x="2682" y="2391"/>
              <a:ext cx="7" cy="1497"/>
            </a:xfrm>
            <a:prstGeom prst="line">
              <a:avLst/>
            </a:prstGeom>
            <a:noFill/>
            <a:ln w="38100">
              <a:solidFill>
                <a:srgbClr val="00FF00"/>
              </a:solidFill>
              <a:round/>
              <a:headEnd/>
              <a:tailEnd type="triangle" w="med" len="med"/>
            </a:ln>
            <a:effectLst/>
          </p:spPr>
          <p:txBody>
            <a:bodyPr/>
            <a:lstStyle/>
            <a:p>
              <a:endParaRPr lang="en-US"/>
            </a:p>
          </p:txBody>
        </p:sp>
        <p:sp>
          <p:nvSpPr>
            <p:cNvPr id="1869836" name="Text Box 12"/>
            <p:cNvSpPr txBox="1">
              <a:spLocks noChangeArrowheads="1"/>
            </p:cNvSpPr>
            <p:nvPr/>
          </p:nvSpPr>
          <p:spPr bwMode="auto">
            <a:xfrm>
              <a:off x="2550" y="2055"/>
              <a:ext cx="687" cy="291"/>
            </a:xfrm>
            <a:prstGeom prst="rect">
              <a:avLst/>
            </a:prstGeom>
            <a:noFill/>
            <a:ln w="9525">
              <a:noFill/>
              <a:miter lim="800000"/>
              <a:headEnd/>
              <a:tailEnd/>
            </a:ln>
            <a:effectLst/>
          </p:spPr>
          <p:txBody>
            <a:bodyPr wrap="none">
              <a:spAutoFit/>
            </a:bodyPr>
            <a:lstStyle/>
            <a:p>
              <a:pPr algn="l" eaLnBrk="1" hangingPunct="1"/>
              <a:r>
                <a:rPr kumimoji="0" lang="en-US" sz="2400" b="1" dirty="0" smtClean="0">
                  <a:solidFill>
                    <a:srgbClr val="66FF33"/>
                  </a:solidFill>
                </a:rPr>
                <a:t>Cutoff</a:t>
              </a:r>
              <a:endParaRPr kumimoji="0" lang="en-US" sz="2400" b="1" dirty="0">
                <a:solidFill>
                  <a:srgbClr val="66FF33"/>
                </a:solidFill>
              </a:endParaRPr>
            </a:p>
          </p:txBody>
        </p:sp>
      </p:grpSp>
      <p:pic>
        <p:nvPicPr>
          <p:cNvPr id="1869828" name="Picture 4"/>
          <p:cNvPicPr>
            <a:picLocks noChangeAspect="1" noChangeArrowheads="1"/>
          </p:cNvPicPr>
          <p:nvPr/>
        </p:nvPicPr>
        <p:blipFill>
          <a:blip r:embed="rId2" cstate="print"/>
          <a:srcRect l="20088" t="7535" r="21848" b="2361"/>
          <a:stretch>
            <a:fillRect/>
          </a:stretch>
        </p:blipFill>
        <p:spPr bwMode="auto">
          <a:xfrm>
            <a:off x="638175" y="914400"/>
            <a:ext cx="5029200" cy="5334000"/>
          </a:xfrm>
          <a:prstGeom prst="rect">
            <a:avLst/>
          </a:prstGeom>
          <a:noFill/>
          <a:ln w="9525">
            <a:noFill/>
            <a:miter lim="800000"/>
            <a:headEnd/>
            <a:tailEnd/>
          </a:ln>
          <a:effectLst/>
        </p:spPr>
      </p:pic>
      <p:sp>
        <p:nvSpPr>
          <p:cNvPr id="1869829" name="Line 5"/>
          <p:cNvSpPr>
            <a:spLocks noChangeShapeType="1"/>
          </p:cNvSpPr>
          <p:nvPr/>
        </p:nvSpPr>
        <p:spPr bwMode="auto">
          <a:xfrm>
            <a:off x="676275" y="6172200"/>
            <a:ext cx="4953000" cy="0"/>
          </a:xfrm>
          <a:prstGeom prst="line">
            <a:avLst/>
          </a:prstGeom>
          <a:noFill/>
          <a:ln w="9525">
            <a:solidFill>
              <a:schemeClr val="tx1"/>
            </a:solidFill>
            <a:round/>
            <a:headEnd/>
            <a:tailEnd/>
          </a:ln>
          <a:effectLst/>
        </p:spPr>
        <p:txBody>
          <a:bodyPr/>
          <a:lstStyle/>
          <a:p>
            <a:endParaRPr lang="en-US"/>
          </a:p>
        </p:txBody>
      </p:sp>
      <p:sp>
        <p:nvSpPr>
          <p:cNvPr id="1869830" name="Line 6"/>
          <p:cNvSpPr>
            <a:spLocks noChangeShapeType="1"/>
          </p:cNvSpPr>
          <p:nvPr/>
        </p:nvSpPr>
        <p:spPr bwMode="auto">
          <a:xfrm>
            <a:off x="3200400" y="6172200"/>
            <a:ext cx="4953000" cy="0"/>
          </a:xfrm>
          <a:prstGeom prst="line">
            <a:avLst/>
          </a:prstGeom>
          <a:noFill/>
          <a:ln w="9525">
            <a:solidFill>
              <a:schemeClr val="tx1"/>
            </a:solidFill>
            <a:round/>
            <a:headEnd/>
            <a:tailEnd/>
          </a:ln>
          <a:effectLst/>
        </p:spPr>
        <p:txBody>
          <a:bodyPr/>
          <a:lstStyle/>
          <a:p>
            <a:endParaRPr lang="en-US"/>
          </a:p>
        </p:txBody>
      </p:sp>
      <p:sp>
        <p:nvSpPr>
          <p:cNvPr id="1869831" name="Text Box 7"/>
          <p:cNvSpPr txBox="1">
            <a:spLocks noChangeArrowheads="1"/>
          </p:cNvSpPr>
          <p:nvPr/>
        </p:nvSpPr>
        <p:spPr bwMode="auto">
          <a:xfrm>
            <a:off x="6934200" y="6183313"/>
            <a:ext cx="1287463" cy="517525"/>
          </a:xfrm>
          <a:prstGeom prst="rect">
            <a:avLst/>
          </a:prstGeom>
          <a:noFill/>
          <a:ln w="9525">
            <a:noFill/>
            <a:miter lim="800000"/>
            <a:headEnd/>
            <a:tailEnd/>
          </a:ln>
          <a:effectLst/>
        </p:spPr>
        <p:txBody>
          <a:bodyPr wrap="none">
            <a:spAutoFit/>
          </a:bodyPr>
          <a:lstStyle/>
          <a:p>
            <a:pPr algn="r" eaLnBrk="1" hangingPunct="1"/>
            <a:r>
              <a:rPr kumimoji="0" lang="en-US" sz="1400" i="1"/>
              <a:t>Mean </a:t>
            </a:r>
          </a:p>
          <a:p>
            <a:pPr algn="r" eaLnBrk="1" hangingPunct="1"/>
            <a:r>
              <a:rPr kumimoji="0" lang="en-US" sz="1400" i="1"/>
              <a:t>Concentration</a:t>
            </a:r>
          </a:p>
        </p:txBody>
      </p:sp>
      <p:sp>
        <p:nvSpPr>
          <p:cNvPr id="1869833" name="Text Box 9"/>
          <p:cNvSpPr txBox="1">
            <a:spLocks noChangeArrowheads="1"/>
          </p:cNvSpPr>
          <p:nvPr/>
        </p:nvSpPr>
        <p:spPr bwMode="auto">
          <a:xfrm>
            <a:off x="328613" y="522288"/>
            <a:ext cx="2660650" cy="641350"/>
          </a:xfrm>
          <a:prstGeom prst="rect">
            <a:avLst/>
          </a:prstGeom>
          <a:noFill/>
          <a:ln w="9525">
            <a:noFill/>
            <a:miter lim="800000"/>
            <a:headEnd/>
            <a:tailEnd/>
          </a:ln>
          <a:effectLst/>
        </p:spPr>
        <p:txBody>
          <a:bodyPr wrap="none">
            <a:spAutoFit/>
          </a:bodyPr>
          <a:lstStyle/>
          <a:p>
            <a:pPr algn="r" eaLnBrk="1" hangingPunct="1"/>
            <a:r>
              <a:rPr kumimoji="0" lang="en-US" sz="1800" b="1">
                <a:solidFill>
                  <a:schemeClr val="hlink"/>
                </a:solidFill>
              </a:rPr>
              <a:t>Alternative Hypothesis</a:t>
            </a:r>
          </a:p>
          <a:p>
            <a:pPr algn="r" eaLnBrk="1" hangingPunct="1"/>
            <a:r>
              <a:rPr kumimoji="0" lang="en-US" sz="1800" b="1">
                <a:solidFill>
                  <a:schemeClr val="hlink"/>
                </a:solidFill>
                <a:sym typeface="Symbol" pitchFamily="18" charset="2"/>
              </a:rPr>
              <a:t></a:t>
            </a:r>
            <a:r>
              <a:rPr kumimoji="0" lang="en-US" sz="1800" b="1" baseline="-25000">
                <a:solidFill>
                  <a:schemeClr val="hlink"/>
                </a:solidFill>
                <a:sym typeface="Symbol" pitchFamily="18" charset="2"/>
              </a:rPr>
              <a:t>1</a:t>
            </a:r>
            <a:r>
              <a:rPr kumimoji="0" lang="en-US" sz="1800" b="1">
                <a:solidFill>
                  <a:schemeClr val="hlink"/>
                </a:solidFill>
                <a:sym typeface="Symbol" pitchFamily="18" charset="2"/>
              </a:rPr>
              <a:t>&lt;C</a:t>
            </a:r>
            <a:r>
              <a:rPr kumimoji="0" lang="en-US" sz="1800" b="1" baseline="-25000">
                <a:solidFill>
                  <a:schemeClr val="hlink"/>
                </a:solidFill>
                <a:sym typeface="Symbol" pitchFamily="18" charset="2"/>
              </a:rPr>
              <a:t>s</a:t>
            </a:r>
          </a:p>
        </p:txBody>
      </p:sp>
      <p:sp>
        <p:nvSpPr>
          <p:cNvPr id="18" name="Slide Number Placeholder 17"/>
          <p:cNvSpPr>
            <a:spLocks noGrp="1"/>
          </p:cNvSpPr>
          <p:nvPr>
            <p:ph type="sldNum" sz="quarter" idx="10"/>
          </p:nvPr>
        </p:nvSpPr>
        <p:spPr/>
        <p:txBody>
          <a:bodyPr/>
          <a:lstStyle/>
          <a:p>
            <a:fld id="{2B2E6700-08D0-4B60-9235-5B4D318A3000}" type="slidenum">
              <a:rPr lang="en-US" smtClean="0"/>
              <a:pPr/>
              <a:t>44</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69841"/>
                                        </p:tgtEl>
                                        <p:attrNameLst>
                                          <p:attrName>style.visibility</p:attrName>
                                        </p:attrNameLst>
                                      </p:cBhvr>
                                      <p:to>
                                        <p:strVal val="visible"/>
                                      </p:to>
                                    </p:set>
                                    <p:animEffect transition="in" filter="blinds(horizontal)">
                                      <p:cBhvr>
                                        <p:cTn id="7" dur="500"/>
                                        <p:tgtEl>
                                          <p:spTgt spid="18698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69840"/>
                                        </p:tgtEl>
                                        <p:attrNameLst>
                                          <p:attrName>style.visibility</p:attrName>
                                        </p:attrNameLst>
                                      </p:cBhvr>
                                      <p:to>
                                        <p:strVal val="visible"/>
                                      </p:to>
                                    </p:set>
                                    <p:animEffect transition="in" filter="blinds(horizontal)">
                                      <p:cBhvr>
                                        <p:cTn id="12" dur="500"/>
                                        <p:tgtEl>
                                          <p:spTgt spid="1869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0850" name="Freeform 2" descr="Wide upward diagonal"/>
          <p:cNvSpPr>
            <a:spLocks/>
          </p:cNvSpPr>
          <p:nvPr/>
        </p:nvSpPr>
        <p:spPr bwMode="auto">
          <a:xfrm>
            <a:off x="4260850" y="4749800"/>
            <a:ext cx="1163638" cy="1420813"/>
          </a:xfrm>
          <a:custGeom>
            <a:avLst/>
            <a:gdLst/>
            <a:ahLst/>
            <a:cxnLst>
              <a:cxn ang="0">
                <a:pos x="6" y="50"/>
              </a:cxn>
              <a:cxn ang="0">
                <a:pos x="11" y="889"/>
              </a:cxn>
              <a:cxn ang="0">
                <a:pos x="733" y="895"/>
              </a:cxn>
              <a:cxn ang="0">
                <a:pos x="604" y="872"/>
              </a:cxn>
              <a:cxn ang="0">
                <a:pos x="414" y="783"/>
              </a:cxn>
              <a:cxn ang="0">
                <a:pos x="224" y="565"/>
              </a:cxn>
              <a:cxn ang="0">
                <a:pos x="140" y="375"/>
              </a:cxn>
              <a:cxn ang="0">
                <a:pos x="39" y="112"/>
              </a:cxn>
              <a:cxn ang="0">
                <a:pos x="0" y="0"/>
              </a:cxn>
            </a:cxnLst>
            <a:rect l="0" t="0" r="r" b="b"/>
            <a:pathLst>
              <a:path w="733" h="895">
                <a:moveTo>
                  <a:pt x="6" y="50"/>
                </a:moveTo>
                <a:lnTo>
                  <a:pt x="11" y="889"/>
                </a:lnTo>
                <a:lnTo>
                  <a:pt x="733" y="895"/>
                </a:lnTo>
                <a:lnTo>
                  <a:pt x="604" y="872"/>
                </a:lnTo>
                <a:lnTo>
                  <a:pt x="414" y="783"/>
                </a:lnTo>
                <a:lnTo>
                  <a:pt x="224" y="565"/>
                </a:lnTo>
                <a:lnTo>
                  <a:pt x="140" y="375"/>
                </a:lnTo>
                <a:lnTo>
                  <a:pt x="39" y="112"/>
                </a:lnTo>
                <a:lnTo>
                  <a:pt x="0" y="0"/>
                </a:lnTo>
              </a:path>
            </a:pathLst>
          </a:custGeom>
          <a:pattFill prst="wdUpDiag">
            <a:fgClr>
              <a:schemeClr val="hlink"/>
            </a:fgClr>
            <a:bgClr>
              <a:schemeClr val="bg1"/>
            </a:bgClr>
          </a:pattFill>
          <a:ln w="9525">
            <a:noFill/>
            <a:round/>
            <a:headEnd/>
            <a:tailEnd/>
          </a:ln>
          <a:effectLst/>
        </p:spPr>
        <p:txBody>
          <a:bodyPr/>
          <a:lstStyle/>
          <a:p>
            <a:endParaRPr lang="en-US"/>
          </a:p>
        </p:txBody>
      </p:sp>
      <p:sp>
        <p:nvSpPr>
          <p:cNvPr id="1870851" name="Freeform 3" descr="Wide downward diagonal"/>
          <p:cNvSpPr>
            <a:spLocks/>
          </p:cNvSpPr>
          <p:nvPr/>
        </p:nvSpPr>
        <p:spPr bwMode="auto">
          <a:xfrm>
            <a:off x="3505200" y="5638800"/>
            <a:ext cx="765175" cy="533400"/>
          </a:xfrm>
          <a:custGeom>
            <a:avLst/>
            <a:gdLst/>
            <a:ahLst/>
            <a:cxnLst>
              <a:cxn ang="0">
                <a:pos x="0" y="336"/>
              </a:cxn>
              <a:cxn ang="0">
                <a:pos x="288" y="240"/>
              </a:cxn>
              <a:cxn ang="0">
                <a:pos x="480" y="0"/>
              </a:cxn>
              <a:cxn ang="0">
                <a:pos x="482" y="336"/>
              </a:cxn>
              <a:cxn ang="0">
                <a:pos x="48" y="336"/>
              </a:cxn>
              <a:cxn ang="0">
                <a:pos x="0" y="336"/>
              </a:cxn>
            </a:cxnLst>
            <a:rect l="0" t="0" r="r" b="b"/>
            <a:pathLst>
              <a:path w="482" h="336">
                <a:moveTo>
                  <a:pt x="0" y="336"/>
                </a:moveTo>
                <a:lnTo>
                  <a:pt x="288" y="240"/>
                </a:lnTo>
                <a:lnTo>
                  <a:pt x="480" y="0"/>
                </a:lnTo>
                <a:lnTo>
                  <a:pt x="482" y="336"/>
                </a:lnTo>
                <a:lnTo>
                  <a:pt x="48" y="336"/>
                </a:lnTo>
                <a:lnTo>
                  <a:pt x="0" y="336"/>
                </a:lnTo>
                <a:close/>
              </a:path>
            </a:pathLst>
          </a:custGeom>
          <a:pattFill prst="wdDnDiag">
            <a:fgClr>
              <a:srgbClr val="FF3300"/>
            </a:fgClr>
            <a:bgClr>
              <a:schemeClr val="bg1"/>
            </a:bgClr>
          </a:pattFill>
          <a:ln w="9525">
            <a:noFill/>
            <a:round/>
            <a:headEnd/>
            <a:tailEnd/>
          </a:ln>
          <a:effectLst/>
        </p:spPr>
        <p:txBody>
          <a:bodyPr/>
          <a:lstStyle/>
          <a:p>
            <a:endParaRPr lang="en-US"/>
          </a:p>
        </p:txBody>
      </p:sp>
      <p:sp>
        <p:nvSpPr>
          <p:cNvPr id="1870853" name="Line 5"/>
          <p:cNvSpPr>
            <a:spLocks noChangeShapeType="1"/>
          </p:cNvSpPr>
          <p:nvPr/>
        </p:nvSpPr>
        <p:spPr bwMode="auto">
          <a:xfrm>
            <a:off x="2057400" y="6172200"/>
            <a:ext cx="4953000" cy="0"/>
          </a:xfrm>
          <a:prstGeom prst="line">
            <a:avLst/>
          </a:prstGeom>
          <a:noFill/>
          <a:ln w="9525">
            <a:solidFill>
              <a:schemeClr val="tx1"/>
            </a:solidFill>
            <a:round/>
            <a:headEnd/>
            <a:tailEnd/>
          </a:ln>
          <a:effectLst/>
        </p:spPr>
        <p:txBody>
          <a:bodyPr/>
          <a:lstStyle/>
          <a:p>
            <a:endParaRPr lang="en-US"/>
          </a:p>
        </p:txBody>
      </p:sp>
      <p:sp>
        <p:nvSpPr>
          <p:cNvPr id="1870854" name="Text Box 6"/>
          <p:cNvSpPr txBox="1">
            <a:spLocks noChangeArrowheads="1"/>
          </p:cNvSpPr>
          <p:nvPr/>
        </p:nvSpPr>
        <p:spPr bwMode="auto">
          <a:xfrm>
            <a:off x="5811838" y="485775"/>
            <a:ext cx="1911350" cy="641350"/>
          </a:xfrm>
          <a:prstGeom prst="rect">
            <a:avLst/>
          </a:prstGeom>
          <a:noFill/>
          <a:ln w="9525">
            <a:noFill/>
            <a:miter lim="800000"/>
            <a:headEnd/>
            <a:tailEnd/>
          </a:ln>
          <a:effectLst/>
        </p:spPr>
        <p:txBody>
          <a:bodyPr wrap="none">
            <a:spAutoFit/>
          </a:bodyPr>
          <a:lstStyle/>
          <a:p>
            <a:pPr algn="l" eaLnBrk="1" hangingPunct="1"/>
            <a:r>
              <a:rPr kumimoji="0" lang="en-US" sz="1800" b="1">
                <a:solidFill>
                  <a:srgbClr val="FF3300"/>
                </a:solidFill>
              </a:rPr>
              <a:t>Null Hypothesis</a:t>
            </a:r>
          </a:p>
          <a:p>
            <a:pPr algn="l" eaLnBrk="1" hangingPunct="1"/>
            <a:r>
              <a:rPr kumimoji="0" lang="en-US" sz="1800" b="1">
                <a:solidFill>
                  <a:srgbClr val="FF3300"/>
                </a:solidFill>
              </a:rPr>
              <a:t>C</a:t>
            </a:r>
            <a:r>
              <a:rPr kumimoji="0" lang="en-US" sz="1800" b="1" baseline="-25000">
                <a:solidFill>
                  <a:srgbClr val="FF3300"/>
                </a:solidFill>
              </a:rPr>
              <a:t>s</a:t>
            </a:r>
          </a:p>
        </p:txBody>
      </p:sp>
      <p:sp>
        <p:nvSpPr>
          <p:cNvPr id="1870855" name="Line 7"/>
          <p:cNvSpPr>
            <a:spLocks noChangeShapeType="1"/>
          </p:cNvSpPr>
          <p:nvPr/>
        </p:nvSpPr>
        <p:spPr bwMode="auto">
          <a:xfrm>
            <a:off x="3200400" y="6172200"/>
            <a:ext cx="4953000" cy="0"/>
          </a:xfrm>
          <a:prstGeom prst="line">
            <a:avLst/>
          </a:prstGeom>
          <a:noFill/>
          <a:ln w="9525">
            <a:solidFill>
              <a:schemeClr val="tx1"/>
            </a:solidFill>
            <a:round/>
            <a:headEnd/>
            <a:tailEnd/>
          </a:ln>
          <a:effectLst/>
        </p:spPr>
        <p:txBody>
          <a:bodyPr/>
          <a:lstStyle/>
          <a:p>
            <a:endParaRPr lang="en-US"/>
          </a:p>
        </p:txBody>
      </p:sp>
      <p:sp>
        <p:nvSpPr>
          <p:cNvPr id="1870856" name="Line 8"/>
          <p:cNvSpPr>
            <a:spLocks noChangeShapeType="1"/>
          </p:cNvSpPr>
          <p:nvPr/>
        </p:nvSpPr>
        <p:spPr bwMode="auto">
          <a:xfrm>
            <a:off x="4257675" y="3795713"/>
            <a:ext cx="11113" cy="2376487"/>
          </a:xfrm>
          <a:prstGeom prst="line">
            <a:avLst/>
          </a:prstGeom>
          <a:noFill/>
          <a:ln w="38100">
            <a:solidFill>
              <a:srgbClr val="00FF00"/>
            </a:solidFill>
            <a:round/>
            <a:headEnd/>
            <a:tailEnd type="triangle" w="med" len="med"/>
          </a:ln>
          <a:effectLst/>
        </p:spPr>
        <p:txBody>
          <a:bodyPr/>
          <a:lstStyle/>
          <a:p>
            <a:endParaRPr lang="en-US"/>
          </a:p>
        </p:txBody>
      </p:sp>
      <p:sp>
        <p:nvSpPr>
          <p:cNvPr id="1870857" name="Text Box 9"/>
          <p:cNvSpPr txBox="1">
            <a:spLocks noChangeArrowheads="1"/>
          </p:cNvSpPr>
          <p:nvPr/>
        </p:nvSpPr>
        <p:spPr bwMode="auto">
          <a:xfrm>
            <a:off x="6934200" y="6183313"/>
            <a:ext cx="1287463" cy="517525"/>
          </a:xfrm>
          <a:prstGeom prst="rect">
            <a:avLst/>
          </a:prstGeom>
          <a:noFill/>
          <a:ln w="9525">
            <a:noFill/>
            <a:miter lim="800000"/>
            <a:headEnd/>
            <a:tailEnd/>
          </a:ln>
          <a:effectLst/>
        </p:spPr>
        <p:txBody>
          <a:bodyPr wrap="none">
            <a:spAutoFit/>
          </a:bodyPr>
          <a:lstStyle/>
          <a:p>
            <a:pPr algn="r" eaLnBrk="1" hangingPunct="1"/>
            <a:r>
              <a:rPr kumimoji="0" lang="en-US" sz="1400" i="1"/>
              <a:t>Mean </a:t>
            </a:r>
          </a:p>
          <a:p>
            <a:pPr algn="r" eaLnBrk="1" hangingPunct="1"/>
            <a:r>
              <a:rPr kumimoji="0" lang="en-US" sz="1400" i="1"/>
              <a:t>Concentration</a:t>
            </a:r>
          </a:p>
        </p:txBody>
      </p:sp>
      <p:sp>
        <p:nvSpPr>
          <p:cNvPr id="1870859" name="Text Box 11"/>
          <p:cNvSpPr txBox="1">
            <a:spLocks noChangeArrowheads="1"/>
          </p:cNvSpPr>
          <p:nvPr/>
        </p:nvSpPr>
        <p:spPr bwMode="auto">
          <a:xfrm>
            <a:off x="3990975" y="3443288"/>
            <a:ext cx="864339" cy="369332"/>
          </a:xfrm>
          <a:prstGeom prst="rect">
            <a:avLst/>
          </a:prstGeom>
          <a:noFill/>
          <a:ln w="9525">
            <a:noFill/>
            <a:miter lim="800000"/>
            <a:headEnd/>
            <a:tailEnd/>
          </a:ln>
          <a:effectLst/>
        </p:spPr>
        <p:txBody>
          <a:bodyPr wrap="none">
            <a:spAutoFit/>
          </a:bodyPr>
          <a:lstStyle/>
          <a:p>
            <a:pPr algn="l" eaLnBrk="1" hangingPunct="1"/>
            <a:r>
              <a:rPr kumimoji="0" lang="en-US" sz="1800" b="1" dirty="0" smtClean="0">
                <a:solidFill>
                  <a:srgbClr val="66FF33"/>
                </a:solidFill>
              </a:rPr>
              <a:t>Cutoff</a:t>
            </a:r>
            <a:endParaRPr kumimoji="0" lang="en-US" sz="1800" b="1" dirty="0">
              <a:solidFill>
                <a:srgbClr val="66FF33"/>
              </a:solidFill>
            </a:endParaRPr>
          </a:p>
        </p:txBody>
      </p:sp>
      <p:sp>
        <p:nvSpPr>
          <p:cNvPr id="1870861" name="Text Box 13"/>
          <p:cNvSpPr txBox="1">
            <a:spLocks noChangeArrowheads="1"/>
          </p:cNvSpPr>
          <p:nvPr/>
        </p:nvSpPr>
        <p:spPr bwMode="auto">
          <a:xfrm>
            <a:off x="328613" y="522288"/>
            <a:ext cx="2660650" cy="641350"/>
          </a:xfrm>
          <a:prstGeom prst="rect">
            <a:avLst/>
          </a:prstGeom>
          <a:noFill/>
          <a:ln w="9525">
            <a:noFill/>
            <a:miter lim="800000"/>
            <a:headEnd/>
            <a:tailEnd/>
          </a:ln>
          <a:effectLst/>
        </p:spPr>
        <p:txBody>
          <a:bodyPr wrap="none">
            <a:spAutoFit/>
          </a:bodyPr>
          <a:lstStyle/>
          <a:p>
            <a:pPr algn="r" eaLnBrk="1" hangingPunct="1"/>
            <a:r>
              <a:rPr kumimoji="0" lang="en-US" sz="1800" b="1">
                <a:solidFill>
                  <a:schemeClr val="tx2"/>
                </a:solidFill>
              </a:rPr>
              <a:t>Alternative Hypothesis</a:t>
            </a:r>
          </a:p>
          <a:p>
            <a:pPr algn="r" eaLnBrk="1" hangingPunct="1"/>
            <a:r>
              <a:rPr kumimoji="0" lang="en-US" sz="1800" b="1">
                <a:solidFill>
                  <a:schemeClr val="tx2"/>
                </a:solidFill>
                <a:sym typeface="Symbol" pitchFamily="18" charset="2"/>
              </a:rPr>
              <a:t></a:t>
            </a:r>
            <a:r>
              <a:rPr kumimoji="0" lang="en-US" sz="1800" b="1" baseline="-25000">
                <a:solidFill>
                  <a:schemeClr val="tx2"/>
                </a:solidFill>
                <a:sym typeface="Symbol" pitchFamily="18" charset="2"/>
              </a:rPr>
              <a:t>1</a:t>
            </a:r>
          </a:p>
        </p:txBody>
      </p:sp>
      <p:sp>
        <p:nvSpPr>
          <p:cNvPr id="1870863" name="Oval 15"/>
          <p:cNvSpPr>
            <a:spLocks noChangeArrowheads="1"/>
          </p:cNvSpPr>
          <p:nvPr/>
        </p:nvSpPr>
        <p:spPr bwMode="auto">
          <a:xfrm>
            <a:off x="3968750" y="5919788"/>
            <a:ext cx="228600" cy="228600"/>
          </a:xfrm>
          <a:prstGeom prst="ellipse">
            <a:avLst/>
          </a:prstGeom>
          <a:solidFill>
            <a:schemeClr val="bg1"/>
          </a:solidFill>
          <a:ln w="9525">
            <a:noFill/>
            <a:round/>
            <a:headEnd/>
            <a:tailEnd/>
          </a:ln>
          <a:effectLst/>
        </p:spPr>
        <p:txBody>
          <a:bodyPr wrap="none" anchor="ctr" anchorCtr="1"/>
          <a:lstStyle/>
          <a:p>
            <a:pPr eaLnBrk="1" hangingPunct="1"/>
            <a:r>
              <a:rPr kumimoji="0" lang="en-US" sz="1800" b="1">
                <a:solidFill>
                  <a:srgbClr val="FF3300"/>
                </a:solidFill>
                <a:sym typeface="Symbol" pitchFamily="18" charset="2"/>
              </a:rPr>
              <a:t></a:t>
            </a:r>
          </a:p>
        </p:txBody>
      </p:sp>
      <p:sp>
        <p:nvSpPr>
          <p:cNvPr id="1870864" name="Oval 16"/>
          <p:cNvSpPr>
            <a:spLocks noChangeArrowheads="1"/>
          </p:cNvSpPr>
          <p:nvPr/>
        </p:nvSpPr>
        <p:spPr bwMode="auto">
          <a:xfrm>
            <a:off x="4405313" y="5708650"/>
            <a:ext cx="228600" cy="228600"/>
          </a:xfrm>
          <a:prstGeom prst="ellipse">
            <a:avLst/>
          </a:prstGeom>
          <a:solidFill>
            <a:schemeClr val="bg1"/>
          </a:solidFill>
          <a:ln w="9525">
            <a:noFill/>
            <a:round/>
            <a:headEnd/>
            <a:tailEnd/>
          </a:ln>
          <a:effectLst/>
        </p:spPr>
        <p:txBody>
          <a:bodyPr wrap="none" anchor="ctr" anchorCtr="1"/>
          <a:lstStyle/>
          <a:p>
            <a:pPr eaLnBrk="1" hangingPunct="1"/>
            <a:r>
              <a:rPr kumimoji="0" lang="el-GR" sz="1800" b="1">
                <a:solidFill>
                  <a:schemeClr val="tx2"/>
                </a:solidFill>
                <a:latin typeface="Tahoma" pitchFamily="34" charset="0"/>
                <a:cs typeface="Tahoma" pitchFamily="34" charset="0"/>
                <a:sym typeface="Symbol" pitchFamily="18" charset="2"/>
              </a:rPr>
              <a:t>β</a:t>
            </a:r>
          </a:p>
        </p:txBody>
      </p:sp>
      <p:pic>
        <p:nvPicPr>
          <p:cNvPr id="1870852" name="Picture 4"/>
          <p:cNvPicPr>
            <a:picLocks noChangeAspect="1" noChangeArrowheads="1"/>
          </p:cNvPicPr>
          <p:nvPr/>
        </p:nvPicPr>
        <p:blipFill>
          <a:blip r:embed="rId2" cstate="print"/>
          <a:srcRect l="5865" t="7535" r="22874" b="1073"/>
          <a:stretch>
            <a:fillRect/>
          </a:stretch>
        </p:blipFill>
        <p:spPr bwMode="auto">
          <a:xfrm>
            <a:off x="1981200" y="914400"/>
            <a:ext cx="6172200" cy="5410200"/>
          </a:xfrm>
          <a:prstGeom prst="rect">
            <a:avLst/>
          </a:prstGeom>
          <a:noFill/>
          <a:ln w="9525">
            <a:noFill/>
            <a:miter lim="800000"/>
            <a:headEnd/>
            <a:tailEnd/>
          </a:ln>
          <a:effectLst/>
        </p:spPr>
      </p:pic>
      <p:pic>
        <p:nvPicPr>
          <p:cNvPr id="1870862" name="Picture 14"/>
          <p:cNvPicPr>
            <a:picLocks noChangeAspect="1" noChangeArrowheads="1"/>
          </p:cNvPicPr>
          <p:nvPr/>
        </p:nvPicPr>
        <p:blipFill>
          <a:blip r:embed="rId3" cstate="print"/>
          <a:srcRect l="20088" t="7535" r="21848" b="2361"/>
          <a:stretch>
            <a:fillRect/>
          </a:stretch>
        </p:blipFill>
        <p:spPr bwMode="auto">
          <a:xfrm>
            <a:off x="638175" y="914400"/>
            <a:ext cx="5029200" cy="5334000"/>
          </a:xfrm>
          <a:prstGeom prst="rect">
            <a:avLst/>
          </a:prstGeom>
          <a:noFill/>
          <a:ln w="9525">
            <a:noFill/>
            <a:miter lim="800000"/>
            <a:headEnd/>
            <a:tailEnd/>
          </a:ln>
          <a:effectLst/>
        </p:spPr>
      </p:pic>
      <p:sp>
        <p:nvSpPr>
          <p:cNvPr id="18" name="Slide Number Placeholder 17"/>
          <p:cNvSpPr>
            <a:spLocks noGrp="1"/>
          </p:cNvSpPr>
          <p:nvPr>
            <p:ph type="sldNum" sz="quarter" idx="10"/>
          </p:nvPr>
        </p:nvSpPr>
        <p:spPr/>
        <p:txBody>
          <a:bodyPr/>
          <a:lstStyle/>
          <a:p>
            <a:fld id="{2B2E6700-08D0-4B60-9235-5B4D318A3000}" type="slidenum">
              <a:rPr lang="en-US" smtClean="0"/>
              <a:pPr/>
              <a:t>45</a:t>
            </a:fld>
            <a:endParaRPr lang="en-US"/>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874" name="Rectangle 2"/>
          <p:cNvSpPr>
            <a:spLocks noGrp="1" noChangeArrowheads="1"/>
          </p:cNvSpPr>
          <p:nvPr>
            <p:ph type="title"/>
          </p:nvPr>
        </p:nvSpPr>
        <p:spPr/>
        <p:txBody>
          <a:bodyPr/>
          <a:lstStyle/>
          <a:p>
            <a:r>
              <a:rPr lang="en-US" sz="3200" i="1"/>
              <a:t>A priori</a:t>
            </a:r>
            <a:r>
              <a:rPr lang="en-US" sz="3200"/>
              <a:t> or “Statistical” Sample Plans</a:t>
            </a:r>
            <a:br>
              <a:rPr lang="en-US" sz="3200"/>
            </a:br>
            <a:r>
              <a:rPr lang="en-US" sz="2000"/>
              <a:t>(Assumptions and Limitations)</a:t>
            </a:r>
          </a:p>
        </p:txBody>
      </p:sp>
      <p:grpSp>
        <p:nvGrpSpPr>
          <p:cNvPr id="1871879" name="Group 7"/>
          <p:cNvGrpSpPr>
            <a:grpSpLocks/>
          </p:cNvGrpSpPr>
          <p:nvPr/>
        </p:nvGrpSpPr>
        <p:grpSpPr bwMode="auto">
          <a:xfrm>
            <a:off x="676275" y="1757363"/>
            <a:ext cx="3703638" cy="4121150"/>
            <a:chOff x="264" y="1107"/>
            <a:chExt cx="2333" cy="2596"/>
          </a:xfrm>
        </p:grpSpPr>
        <p:graphicFrame>
          <p:nvGraphicFramePr>
            <p:cNvPr id="1871875" name="Object 3"/>
            <p:cNvGraphicFramePr>
              <a:graphicFrameLocks noChangeAspect="1"/>
            </p:cNvGraphicFramePr>
            <p:nvPr>
              <p:extLst>
                <p:ext uri="{D42A27DB-BD31-4B8C-83A1-F6EECF244321}">
                  <p14:modId xmlns:p14="http://schemas.microsoft.com/office/powerpoint/2010/main" val="4263857540"/>
                </p:ext>
              </p:extLst>
            </p:nvPr>
          </p:nvGraphicFramePr>
          <p:xfrm>
            <a:off x="319" y="1107"/>
            <a:ext cx="2278" cy="2586"/>
          </p:xfrm>
          <a:graphic>
            <a:graphicData uri="http://schemas.openxmlformats.org/presentationml/2006/ole">
              <mc:AlternateContent xmlns:mc="http://schemas.openxmlformats.org/markup-compatibility/2006">
                <mc:Choice xmlns:v="urn:schemas-microsoft-com:vml" Requires="v">
                  <p:oleObj spid="_x0000_s1871912" name="Equation" r:id="rId4" imgW="1574800" imgH="1752600" progId="Equation.3">
                    <p:embed/>
                  </p:oleObj>
                </mc:Choice>
                <mc:Fallback>
                  <p:oleObj name="Equation" r:id="rId4" imgW="1574800" imgH="1752600" progId="Equation.3">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 y="1107"/>
                          <a:ext cx="2278" cy="2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1876" name="Rectangle 4"/>
            <p:cNvSpPr>
              <a:spLocks noChangeArrowheads="1"/>
            </p:cNvSpPr>
            <p:nvPr/>
          </p:nvSpPr>
          <p:spPr bwMode="auto">
            <a:xfrm>
              <a:off x="264" y="2983"/>
              <a:ext cx="1917" cy="720"/>
            </a:xfrm>
            <a:prstGeom prst="rect">
              <a:avLst/>
            </a:prstGeom>
            <a:noFill/>
            <a:ln w="38100" algn="ctr">
              <a:solidFill>
                <a:schemeClr val="tx2"/>
              </a:solidFill>
              <a:miter lim="800000"/>
              <a:headEnd/>
              <a:tailEnd/>
            </a:ln>
            <a:effectLst/>
          </p:spPr>
          <p:txBody>
            <a:bodyPr wrap="none" anchor="ctr"/>
            <a:lstStyle/>
            <a:p>
              <a:endParaRPr lang="en-US"/>
            </a:p>
          </p:txBody>
        </p:sp>
      </p:grpSp>
      <p:pic>
        <p:nvPicPr>
          <p:cNvPr id="18718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5400" y="2375408"/>
            <a:ext cx="3400425" cy="265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Slide Number Placeholder 8"/>
          <p:cNvSpPr>
            <a:spLocks noGrp="1"/>
          </p:cNvSpPr>
          <p:nvPr>
            <p:ph type="sldNum" sz="quarter" idx="10"/>
          </p:nvPr>
        </p:nvSpPr>
        <p:spPr/>
        <p:txBody>
          <a:bodyPr/>
          <a:lstStyle/>
          <a:p>
            <a:fld id="{3B25CBD3-95DC-4B14-8238-E9EF21F9B3CF}" type="slidenum">
              <a:rPr lang="en-US" smtClean="0"/>
              <a:pPr/>
              <a:t>46</a:t>
            </a:fld>
            <a:endParaRPr lang="en-US"/>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8518" name="Text Box 22"/>
          <p:cNvSpPr txBox="1">
            <a:spLocks noChangeArrowheads="1"/>
          </p:cNvSpPr>
          <p:nvPr/>
        </p:nvSpPr>
        <p:spPr bwMode="auto">
          <a:xfrm>
            <a:off x="155575" y="1143000"/>
            <a:ext cx="2259013" cy="1616075"/>
          </a:xfrm>
          <a:prstGeom prst="rect">
            <a:avLst/>
          </a:prstGeom>
          <a:noFill/>
          <a:ln w="9525" algn="ctr">
            <a:noFill/>
            <a:miter lim="800000"/>
            <a:headEnd/>
            <a:tailEnd/>
          </a:ln>
          <a:effectLst/>
        </p:spPr>
        <p:txBody>
          <a:bodyPr anchor="b">
            <a:spAutoFit/>
          </a:bodyPr>
          <a:lstStyle/>
          <a:p>
            <a:pPr algn="r"/>
            <a:r>
              <a:rPr lang="en-US" sz="2000" dirty="0"/>
              <a:t>Fewer Measurements </a:t>
            </a:r>
            <a:r>
              <a:rPr lang="en-US" sz="2000" dirty="0">
                <a:ea typeface="Arial Unicode MS" pitchFamily="34" charset="-128"/>
                <a:cs typeface="Arial Unicode MS" pitchFamily="34" charset="-128"/>
              </a:rPr>
              <a:t>⇨ Higher Standard </a:t>
            </a:r>
            <a:r>
              <a:rPr lang="en-US" sz="2000" dirty="0" smtClean="0">
                <a:ea typeface="Arial Unicode MS" pitchFamily="34" charset="-128"/>
                <a:cs typeface="Arial Unicode MS" pitchFamily="34" charset="-128"/>
              </a:rPr>
              <a:t>Error </a:t>
            </a:r>
            <a:r>
              <a:rPr lang="en-US" sz="2000" dirty="0">
                <a:latin typeface="Arial Unicode MS" pitchFamily="34" charset="-128"/>
                <a:ea typeface="Arial Unicode MS" pitchFamily="34" charset="-128"/>
                <a:cs typeface="Arial Unicode MS" pitchFamily="34" charset="-128"/>
              </a:rPr>
              <a:t>⇨</a:t>
            </a:r>
          </a:p>
          <a:p>
            <a:pPr algn="r"/>
            <a:r>
              <a:rPr lang="en-US" sz="2000" dirty="0">
                <a:ea typeface="Arial Unicode MS" pitchFamily="34" charset="-128"/>
                <a:cs typeface="Arial Unicode MS" pitchFamily="34" charset="-128"/>
              </a:rPr>
              <a:t>Both </a:t>
            </a:r>
            <a:r>
              <a:rPr lang="en-US" sz="2000" dirty="0">
                <a:ea typeface="Arial Unicode MS" pitchFamily="34" charset="-128"/>
                <a:cs typeface="Arial Unicode MS" pitchFamily="34" charset="-128"/>
                <a:sym typeface="Symbol" pitchFamily="18" charset="2"/>
              </a:rPr>
              <a:t> and </a:t>
            </a:r>
            <a:r>
              <a:rPr lang="el-GR" sz="2000" dirty="0">
                <a:ea typeface="Arial Unicode MS" pitchFamily="34" charset="-128"/>
                <a:cs typeface="Tahoma" pitchFamily="34" charset="0"/>
              </a:rPr>
              <a:t>β</a:t>
            </a:r>
            <a:r>
              <a:rPr lang="en-US" sz="2000" dirty="0">
                <a:ea typeface="Arial Unicode MS" pitchFamily="34" charset="-128"/>
                <a:cs typeface="Tahoma" pitchFamily="34" charset="0"/>
              </a:rPr>
              <a:t> rise</a:t>
            </a:r>
            <a:endParaRPr lang="el-GR" sz="2000" dirty="0">
              <a:ea typeface="Arial Unicode MS" pitchFamily="34" charset="-128"/>
              <a:cs typeface="Tahoma" pitchFamily="34" charset="0"/>
            </a:endParaRPr>
          </a:p>
        </p:txBody>
      </p:sp>
      <p:grpSp>
        <p:nvGrpSpPr>
          <p:cNvPr id="1898528" name="Group 32"/>
          <p:cNvGrpSpPr>
            <a:grpSpLocks/>
          </p:cNvGrpSpPr>
          <p:nvPr/>
        </p:nvGrpSpPr>
        <p:grpSpPr bwMode="auto">
          <a:xfrm>
            <a:off x="304006" y="285750"/>
            <a:ext cx="8535988" cy="6286500"/>
            <a:chOff x="262" y="229"/>
            <a:chExt cx="5377" cy="3960"/>
          </a:xfrm>
        </p:grpSpPr>
        <p:sp>
          <p:nvSpPr>
            <p:cNvPr id="1898498" name="Freeform 2" descr="Wide upward diagonal"/>
            <p:cNvSpPr>
              <a:spLocks/>
            </p:cNvSpPr>
            <p:nvPr/>
          </p:nvSpPr>
          <p:spPr bwMode="auto">
            <a:xfrm>
              <a:off x="2769" y="2721"/>
              <a:ext cx="1025" cy="1133"/>
            </a:xfrm>
            <a:custGeom>
              <a:avLst/>
              <a:gdLst/>
              <a:ahLst/>
              <a:cxnLst>
                <a:cxn ang="0">
                  <a:pos x="0" y="0"/>
                </a:cxn>
                <a:cxn ang="0">
                  <a:pos x="15" y="1128"/>
                </a:cxn>
                <a:cxn ang="0">
                  <a:pos x="1025" y="1133"/>
                </a:cxn>
                <a:cxn ang="0">
                  <a:pos x="776" y="1073"/>
                </a:cxn>
                <a:cxn ang="0">
                  <a:pos x="552" y="982"/>
                </a:cxn>
                <a:cxn ang="0">
                  <a:pos x="394" y="812"/>
                </a:cxn>
                <a:cxn ang="0">
                  <a:pos x="279" y="654"/>
                </a:cxn>
                <a:cxn ang="0">
                  <a:pos x="145" y="400"/>
                </a:cxn>
                <a:cxn ang="0">
                  <a:pos x="79" y="169"/>
                </a:cxn>
              </a:cxnLst>
              <a:rect l="0" t="0" r="r" b="b"/>
              <a:pathLst>
                <a:path w="1025" h="1133">
                  <a:moveTo>
                    <a:pt x="0" y="0"/>
                  </a:moveTo>
                  <a:lnTo>
                    <a:pt x="15" y="1128"/>
                  </a:lnTo>
                  <a:lnTo>
                    <a:pt x="1025" y="1133"/>
                  </a:lnTo>
                  <a:lnTo>
                    <a:pt x="776" y="1073"/>
                  </a:lnTo>
                  <a:lnTo>
                    <a:pt x="552" y="982"/>
                  </a:lnTo>
                  <a:lnTo>
                    <a:pt x="394" y="812"/>
                  </a:lnTo>
                  <a:lnTo>
                    <a:pt x="279" y="654"/>
                  </a:lnTo>
                  <a:lnTo>
                    <a:pt x="145" y="400"/>
                  </a:lnTo>
                  <a:lnTo>
                    <a:pt x="79" y="169"/>
                  </a:lnTo>
                </a:path>
              </a:pathLst>
            </a:custGeom>
            <a:pattFill prst="wdUpDiag">
              <a:fgClr>
                <a:schemeClr val="hlink"/>
              </a:fgClr>
              <a:bgClr>
                <a:schemeClr val="bg1"/>
              </a:bgClr>
            </a:pattFill>
            <a:ln w="9525">
              <a:noFill/>
              <a:round/>
              <a:headEnd/>
              <a:tailEnd/>
            </a:ln>
            <a:effectLst/>
          </p:spPr>
          <p:txBody>
            <a:bodyPr/>
            <a:lstStyle/>
            <a:p>
              <a:endParaRPr lang="en-US"/>
            </a:p>
          </p:txBody>
        </p:sp>
        <p:sp>
          <p:nvSpPr>
            <p:cNvPr id="1898499" name="Freeform 3" descr="Wide downward diagonal"/>
            <p:cNvSpPr>
              <a:spLocks/>
            </p:cNvSpPr>
            <p:nvPr/>
          </p:nvSpPr>
          <p:spPr bwMode="auto">
            <a:xfrm>
              <a:off x="2047" y="3188"/>
              <a:ext cx="732" cy="668"/>
            </a:xfrm>
            <a:custGeom>
              <a:avLst/>
              <a:gdLst/>
              <a:ahLst/>
              <a:cxnLst>
                <a:cxn ang="0">
                  <a:pos x="0" y="660"/>
                </a:cxn>
                <a:cxn ang="0">
                  <a:pos x="243" y="582"/>
                </a:cxn>
                <a:cxn ang="0">
                  <a:pos x="473" y="430"/>
                </a:cxn>
                <a:cxn ang="0">
                  <a:pos x="722" y="0"/>
                </a:cxn>
                <a:cxn ang="0">
                  <a:pos x="732" y="668"/>
                </a:cxn>
                <a:cxn ang="0">
                  <a:pos x="0" y="660"/>
                </a:cxn>
              </a:cxnLst>
              <a:rect l="0" t="0" r="r" b="b"/>
              <a:pathLst>
                <a:path w="732" h="668">
                  <a:moveTo>
                    <a:pt x="0" y="660"/>
                  </a:moveTo>
                  <a:lnTo>
                    <a:pt x="243" y="582"/>
                  </a:lnTo>
                  <a:lnTo>
                    <a:pt x="473" y="430"/>
                  </a:lnTo>
                  <a:lnTo>
                    <a:pt x="722" y="0"/>
                  </a:lnTo>
                  <a:lnTo>
                    <a:pt x="732" y="668"/>
                  </a:lnTo>
                  <a:lnTo>
                    <a:pt x="0" y="660"/>
                  </a:lnTo>
                  <a:close/>
                </a:path>
              </a:pathLst>
            </a:custGeom>
            <a:pattFill prst="wdDnDiag">
              <a:fgClr>
                <a:srgbClr val="FF3300"/>
              </a:fgClr>
              <a:bgClr>
                <a:schemeClr val="bg1"/>
              </a:bgClr>
            </a:pattFill>
            <a:ln w="9525">
              <a:noFill/>
              <a:round/>
              <a:headEnd/>
              <a:tailEnd/>
            </a:ln>
            <a:effectLst/>
          </p:spPr>
          <p:txBody>
            <a:bodyPr/>
            <a:lstStyle/>
            <a:p>
              <a:endParaRPr lang="en-US"/>
            </a:p>
          </p:txBody>
        </p:sp>
        <p:sp>
          <p:nvSpPr>
            <p:cNvPr id="1898501" name="Text Box 5"/>
            <p:cNvSpPr txBox="1">
              <a:spLocks noChangeArrowheads="1"/>
            </p:cNvSpPr>
            <p:nvPr/>
          </p:nvSpPr>
          <p:spPr bwMode="auto">
            <a:xfrm>
              <a:off x="3750" y="274"/>
              <a:ext cx="1204" cy="404"/>
            </a:xfrm>
            <a:prstGeom prst="rect">
              <a:avLst/>
            </a:prstGeom>
            <a:noFill/>
            <a:ln w="9525">
              <a:noFill/>
              <a:miter lim="800000"/>
              <a:headEnd/>
              <a:tailEnd/>
            </a:ln>
            <a:effectLst/>
          </p:spPr>
          <p:txBody>
            <a:bodyPr wrap="none">
              <a:spAutoFit/>
            </a:bodyPr>
            <a:lstStyle/>
            <a:p>
              <a:pPr algn="l" eaLnBrk="1" hangingPunct="1"/>
              <a:r>
                <a:rPr kumimoji="0" lang="en-US" sz="1800" b="1">
                  <a:solidFill>
                    <a:srgbClr val="FF3300"/>
                  </a:solidFill>
                </a:rPr>
                <a:t>Null Hypothesis</a:t>
              </a:r>
            </a:p>
            <a:p>
              <a:pPr algn="l" eaLnBrk="1" hangingPunct="1"/>
              <a:r>
                <a:rPr kumimoji="0" lang="en-US" sz="1800" b="1">
                  <a:solidFill>
                    <a:srgbClr val="FF3300"/>
                  </a:solidFill>
                </a:rPr>
                <a:t>C</a:t>
              </a:r>
              <a:r>
                <a:rPr kumimoji="0" lang="en-US" sz="1800" b="1" baseline="-25000">
                  <a:solidFill>
                    <a:srgbClr val="FF3300"/>
                  </a:solidFill>
                </a:rPr>
                <a:t>s</a:t>
              </a:r>
            </a:p>
          </p:txBody>
        </p:sp>
        <p:sp>
          <p:nvSpPr>
            <p:cNvPr id="1898502" name="Line 6"/>
            <p:cNvSpPr>
              <a:spLocks noChangeShapeType="1"/>
            </p:cNvSpPr>
            <p:nvPr/>
          </p:nvSpPr>
          <p:spPr bwMode="auto">
            <a:xfrm>
              <a:off x="2519" y="3856"/>
              <a:ext cx="3120" cy="0"/>
            </a:xfrm>
            <a:prstGeom prst="line">
              <a:avLst/>
            </a:prstGeom>
            <a:noFill/>
            <a:ln w="9525">
              <a:solidFill>
                <a:schemeClr val="tx1"/>
              </a:solidFill>
              <a:round/>
              <a:headEnd/>
              <a:tailEnd/>
            </a:ln>
            <a:effectLst/>
          </p:spPr>
          <p:txBody>
            <a:bodyPr/>
            <a:lstStyle/>
            <a:p>
              <a:endParaRPr lang="en-US"/>
            </a:p>
          </p:txBody>
        </p:sp>
        <p:sp>
          <p:nvSpPr>
            <p:cNvPr id="1898503" name="Line 7"/>
            <p:cNvSpPr>
              <a:spLocks noChangeShapeType="1"/>
            </p:cNvSpPr>
            <p:nvPr/>
          </p:nvSpPr>
          <p:spPr bwMode="auto">
            <a:xfrm>
              <a:off x="2771" y="2359"/>
              <a:ext cx="7" cy="1497"/>
            </a:xfrm>
            <a:prstGeom prst="line">
              <a:avLst/>
            </a:prstGeom>
            <a:noFill/>
            <a:ln w="38100">
              <a:solidFill>
                <a:srgbClr val="00FF00"/>
              </a:solidFill>
              <a:round/>
              <a:headEnd/>
              <a:tailEnd type="triangle" w="med" len="med"/>
            </a:ln>
            <a:effectLst/>
          </p:spPr>
          <p:txBody>
            <a:bodyPr/>
            <a:lstStyle/>
            <a:p>
              <a:endParaRPr lang="en-US"/>
            </a:p>
          </p:txBody>
        </p:sp>
        <p:sp>
          <p:nvSpPr>
            <p:cNvPr id="1898504" name="Text Box 8"/>
            <p:cNvSpPr txBox="1">
              <a:spLocks noChangeArrowheads="1"/>
            </p:cNvSpPr>
            <p:nvPr/>
          </p:nvSpPr>
          <p:spPr bwMode="auto">
            <a:xfrm>
              <a:off x="4457" y="3863"/>
              <a:ext cx="811" cy="326"/>
            </a:xfrm>
            <a:prstGeom prst="rect">
              <a:avLst/>
            </a:prstGeom>
            <a:noFill/>
            <a:ln w="9525">
              <a:noFill/>
              <a:miter lim="800000"/>
              <a:headEnd/>
              <a:tailEnd/>
            </a:ln>
            <a:effectLst/>
          </p:spPr>
          <p:txBody>
            <a:bodyPr wrap="none">
              <a:spAutoFit/>
            </a:bodyPr>
            <a:lstStyle/>
            <a:p>
              <a:pPr algn="r" eaLnBrk="1" hangingPunct="1"/>
              <a:r>
                <a:rPr kumimoji="0" lang="en-US" sz="1400" i="1"/>
                <a:t>Mean </a:t>
              </a:r>
            </a:p>
            <a:p>
              <a:pPr algn="r" eaLnBrk="1" hangingPunct="1"/>
              <a:r>
                <a:rPr kumimoji="0" lang="en-US" sz="1400" i="1"/>
                <a:t>Concentration</a:t>
              </a:r>
            </a:p>
          </p:txBody>
        </p:sp>
        <p:sp>
          <p:nvSpPr>
            <p:cNvPr id="1898506" name="Text Box 10"/>
            <p:cNvSpPr txBox="1">
              <a:spLocks noChangeArrowheads="1"/>
            </p:cNvSpPr>
            <p:nvPr/>
          </p:nvSpPr>
          <p:spPr bwMode="auto">
            <a:xfrm>
              <a:off x="2641" y="2180"/>
              <a:ext cx="402" cy="174"/>
            </a:xfrm>
            <a:prstGeom prst="rect">
              <a:avLst/>
            </a:prstGeom>
            <a:noFill/>
            <a:ln w="9525">
              <a:noFill/>
              <a:miter lim="800000"/>
              <a:headEnd/>
              <a:tailEnd/>
            </a:ln>
            <a:effectLst/>
          </p:spPr>
          <p:txBody>
            <a:bodyPr wrap="none">
              <a:spAutoFit/>
            </a:bodyPr>
            <a:lstStyle/>
            <a:p>
              <a:pPr algn="l" eaLnBrk="1" hangingPunct="1"/>
              <a:r>
                <a:rPr kumimoji="0" lang="en-US" b="1" dirty="0" smtClean="0">
                  <a:solidFill>
                    <a:srgbClr val="66FF33"/>
                  </a:solidFill>
                </a:rPr>
                <a:t>Cutoff</a:t>
              </a:r>
              <a:endParaRPr kumimoji="0" lang="en-US" b="1" dirty="0">
                <a:solidFill>
                  <a:srgbClr val="66FF33"/>
                </a:solidFill>
              </a:endParaRPr>
            </a:p>
          </p:txBody>
        </p:sp>
        <p:sp>
          <p:nvSpPr>
            <p:cNvPr id="1898508" name="Text Box 12"/>
            <p:cNvSpPr txBox="1">
              <a:spLocks noChangeArrowheads="1"/>
            </p:cNvSpPr>
            <p:nvPr/>
          </p:nvSpPr>
          <p:spPr bwMode="auto">
            <a:xfrm>
              <a:off x="296" y="297"/>
              <a:ext cx="1676" cy="404"/>
            </a:xfrm>
            <a:prstGeom prst="rect">
              <a:avLst/>
            </a:prstGeom>
            <a:noFill/>
            <a:ln w="9525">
              <a:noFill/>
              <a:miter lim="800000"/>
              <a:headEnd/>
              <a:tailEnd/>
            </a:ln>
            <a:effectLst/>
          </p:spPr>
          <p:txBody>
            <a:bodyPr wrap="none">
              <a:spAutoFit/>
            </a:bodyPr>
            <a:lstStyle/>
            <a:p>
              <a:pPr algn="r" eaLnBrk="1" hangingPunct="1"/>
              <a:r>
                <a:rPr kumimoji="0" lang="en-US" sz="1800" b="1">
                  <a:solidFill>
                    <a:schemeClr val="tx2"/>
                  </a:solidFill>
                </a:rPr>
                <a:t>Alternative Hypothesis</a:t>
              </a:r>
            </a:p>
            <a:p>
              <a:pPr algn="r" eaLnBrk="1" hangingPunct="1"/>
              <a:r>
                <a:rPr kumimoji="0" lang="en-US" sz="1800" b="1">
                  <a:solidFill>
                    <a:schemeClr val="tx2"/>
                  </a:solidFill>
                  <a:sym typeface="Symbol" pitchFamily="18" charset="2"/>
                </a:rPr>
                <a:t></a:t>
              </a:r>
              <a:r>
                <a:rPr kumimoji="0" lang="en-US" sz="1800" b="1" baseline="-25000">
                  <a:solidFill>
                    <a:schemeClr val="tx2"/>
                  </a:solidFill>
                  <a:sym typeface="Symbol" pitchFamily="18" charset="2"/>
                </a:rPr>
                <a:t>1</a:t>
              </a:r>
            </a:p>
          </p:txBody>
        </p:sp>
        <p:sp>
          <p:nvSpPr>
            <p:cNvPr id="1898509" name="Oval 13"/>
            <p:cNvSpPr>
              <a:spLocks noChangeArrowheads="1"/>
            </p:cNvSpPr>
            <p:nvPr/>
          </p:nvSpPr>
          <p:spPr bwMode="auto">
            <a:xfrm>
              <a:off x="2589" y="3697"/>
              <a:ext cx="144" cy="144"/>
            </a:xfrm>
            <a:prstGeom prst="ellipse">
              <a:avLst/>
            </a:prstGeom>
            <a:solidFill>
              <a:schemeClr val="bg1"/>
            </a:solidFill>
            <a:ln w="9525">
              <a:noFill/>
              <a:round/>
              <a:headEnd/>
              <a:tailEnd/>
            </a:ln>
            <a:effectLst/>
          </p:spPr>
          <p:txBody>
            <a:bodyPr wrap="none" anchor="ctr" anchorCtr="1"/>
            <a:lstStyle/>
            <a:p>
              <a:pPr eaLnBrk="1" hangingPunct="1"/>
              <a:r>
                <a:rPr kumimoji="0" lang="en-US" sz="1800" b="1">
                  <a:solidFill>
                    <a:srgbClr val="FF3300"/>
                  </a:solidFill>
                  <a:sym typeface="Symbol" pitchFamily="18" charset="2"/>
                </a:rPr>
                <a:t></a:t>
              </a:r>
            </a:p>
          </p:txBody>
        </p:sp>
        <p:sp>
          <p:nvSpPr>
            <p:cNvPr id="1898510" name="Oval 14"/>
            <p:cNvSpPr>
              <a:spLocks noChangeArrowheads="1"/>
            </p:cNvSpPr>
            <p:nvPr/>
          </p:nvSpPr>
          <p:spPr bwMode="auto">
            <a:xfrm>
              <a:off x="2864" y="3564"/>
              <a:ext cx="144" cy="144"/>
            </a:xfrm>
            <a:prstGeom prst="ellipse">
              <a:avLst/>
            </a:prstGeom>
            <a:solidFill>
              <a:schemeClr val="bg1"/>
            </a:solidFill>
            <a:ln w="9525">
              <a:noFill/>
              <a:round/>
              <a:headEnd/>
              <a:tailEnd/>
            </a:ln>
            <a:effectLst/>
          </p:spPr>
          <p:txBody>
            <a:bodyPr wrap="none" anchor="ctr" anchorCtr="1"/>
            <a:lstStyle/>
            <a:p>
              <a:pPr eaLnBrk="1" hangingPunct="1"/>
              <a:r>
                <a:rPr kumimoji="0" lang="el-GR" sz="1800" b="1">
                  <a:solidFill>
                    <a:schemeClr val="tx2"/>
                  </a:solidFill>
                  <a:latin typeface="Tahoma" pitchFamily="34" charset="0"/>
                  <a:cs typeface="Tahoma" pitchFamily="34" charset="0"/>
                  <a:sym typeface="Symbol" pitchFamily="18" charset="2"/>
                </a:rPr>
                <a:t>β</a:t>
              </a:r>
            </a:p>
          </p:txBody>
        </p:sp>
        <p:sp>
          <p:nvSpPr>
            <p:cNvPr id="1898521" name="Freeform 25" descr="Dark upward diagonal"/>
            <p:cNvSpPr>
              <a:spLocks/>
            </p:cNvSpPr>
            <p:nvPr/>
          </p:nvSpPr>
          <p:spPr bwMode="auto">
            <a:xfrm>
              <a:off x="2785" y="2966"/>
              <a:ext cx="733" cy="895"/>
            </a:xfrm>
            <a:custGeom>
              <a:avLst/>
              <a:gdLst/>
              <a:ahLst/>
              <a:cxnLst>
                <a:cxn ang="0">
                  <a:pos x="6" y="50"/>
                </a:cxn>
                <a:cxn ang="0">
                  <a:pos x="11" y="889"/>
                </a:cxn>
                <a:cxn ang="0">
                  <a:pos x="733" y="895"/>
                </a:cxn>
                <a:cxn ang="0">
                  <a:pos x="604" y="872"/>
                </a:cxn>
                <a:cxn ang="0">
                  <a:pos x="414" y="783"/>
                </a:cxn>
                <a:cxn ang="0">
                  <a:pos x="224" y="565"/>
                </a:cxn>
                <a:cxn ang="0">
                  <a:pos x="140" y="375"/>
                </a:cxn>
                <a:cxn ang="0">
                  <a:pos x="39" y="112"/>
                </a:cxn>
                <a:cxn ang="0">
                  <a:pos x="0" y="0"/>
                </a:cxn>
              </a:cxnLst>
              <a:rect l="0" t="0" r="r" b="b"/>
              <a:pathLst>
                <a:path w="733" h="895">
                  <a:moveTo>
                    <a:pt x="6" y="50"/>
                  </a:moveTo>
                  <a:lnTo>
                    <a:pt x="11" y="889"/>
                  </a:lnTo>
                  <a:lnTo>
                    <a:pt x="733" y="895"/>
                  </a:lnTo>
                  <a:lnTo>
                    <a:pt x="604" y="872"/>
                  </a:lnTo>
                  <a:lnTo>
                    <a:pt x="414" y="783"/>
                  </a:lnTo>
                  <a:lnTo>
                    <a:pt x="224" y="565"/>
                  </a:lnTo>
                  <a:lnTo>
                    <a:pt x="140" y="375"/>
                  </a:lnTo>
                  <a:lnTo>
                    <a:pt x="39" y="112"/>
                  </a:lnTo>
                  <a:lnTo>
                    <a:pt x="0" y="0"/>
                  </a:lnTo>
                </a:path>
              </a:pathLst>
            </a:custGeom>
            <a:pattFill prst="dkUpDiag">
              <a:fgClr>
                <a:schemeClr val="hlink"/>
              </a:fgClr>
              <a:bgClr>
                <a:schemeClr val="bg1"/>
              </a:bgClr>
            </a:pattFill>
            <a:ln w="9525">
              <a:noFill/>
              <a:round/>
              <a:headEnd/>
              <a:tailEnd/>
            </a:ln>
            <a:effectLst/>
          </p:spPr>
          <p:txBody>
            <a:bodyPr/>
            <a:lstStyle/>
            <a:p>
              <a:endParaRPr lang="en-US"/>
            </a:p>
          </p:txBody>
        </p:sp>
        <p:sp>
          <p:nvSpPr>
            <p:cNvPr id="1898522" name="Oval 26"/>
            <p:cNvSpPr>
              <a:spLocks noChangeArrowheads="1"/>
            </p:cNvSpPr>
            <p:nvPr/>
          </p:nvSpPr>
          <p:spPr bwMode="auto">
            <a:xfrm>
              <a:off x="2876" y="3570"/>
              <a:ext cx="144" cy="144"/>
            </a:xfrm>
            <a:prstGeom prst="ellipse">
              <a:avLst/>
            </a:prstGeom>
            <a:solidFill>
              <a:schemeClr val="bg1"/>
            </a:solidFill>
            <a:ln w="9525">
              <a:noFill/>
              <a:round/>
              <a:headEnd/>
              <a:tailEnd/>
            </a:ln>
            <a:effectLst/>
          </p:spPr>
          <p:txBody>
            <a:bodyPr wrap="none" anchor="ctr" anchorCtr="1"/>
            <a:lstStyle/>
            <a:p>
              <a:pPr eaLnBrk="1" hangingPunct="1"/>
              <a:r>
                <a:rPr kumimoji="0" lang="el-GR" sz="1800" b="1">
                  <a:solidFill>
                    <a:schemeClr val="tx2"/>
                  </a:solidFill>
                  <a:latin typeface="Tahoma" pitchFamily="34" charset="0"/>
                  <a:cs typeface="Tahoma" pitchFamily="34" charset="0"/>
                  <a:sym typeface="Symbol" pitchFamily="18" charset="2"/>
                </a:rPr>
                <a:t>β</a:t>
              </a:r>
            </a:p>
          </p:txBody>
        </p:sp>
        <p:sp>
          <p:nvSpPr>
            <p:cNvPr id="1898523" name="Freeform 27" descr="Dark downward diagonal"/>
            <p:cNvSpPr>
              <a:spLocks/>
            </p:cNvSpPr>
            <p:nvPr/>
          </p:nvSpPr>
          <p:spPr bwMode="auto">
            <a:xfrm>
              <a:off x="2291" y="3520"/>
              <a:ext cx="482" cy="336"/>
            </a:xfrm>
            <a:custGeom>
              <a:avLst/>
              <a:gdLst/>
              <a:ahLst/>
              <a:cxnLst>
                <a:cxn ang="0">
                  <a:pos x="0" y="336"/>
                </a:cxn>
                <a:cxn ang="0">
                  <a:pos x="288" y="240"/>
                </a:cxn>
                <a:cxn ang="0">
                  <a:pos x="480" y="0"/>
                </a:cxn>
                <a:cxn ang="0">
                  <a:pos x="482" y="336"/>
                </a:cxn>
                <a:cxn ang="0">
                  <a:pos x="48" y="336"/>
                </a:cxn>
                <a:cxn ang="0">
                  <a:pos x="0" y="336"/>
                </a:cxn>
              </a:cxnLst>
              <a:rect l="0" t="0" r="r" b="b"/>
              <a:pathLst>
                <a:path w="482" h="336">
                  <a:moveTo>
                    <a:pt x="0" y="336"/>
                  </a:moveTo>
                  <a:lnTo>
                    <a:pt x="288" y="240"/>
                  </a:lnTo>
                  <a:lnTo>
                    <a:pt x="480" y="0"/>
                  </a:lnTo>
                  <a:lnTo>
                    <a:pt x="482" y="336"/>
                  </a:lnTo>
                  <a:lnTo>
                    <a:pt x="48" y="336"/>
                  </a:lnTo>
                  <a:lnTo>
                    <a:pt x="0" y="336"/>
                  </a:lnTo>
                  <a:close/>
                </a:path>
              </a:pathLst>
            </a:custGeom>
            <a:pattFill prst="dkDnDiag">
              <a:fgClr>
                <a:srgbClr val="FF3300"/>
              </a:fgClr>
              <a:bgClr>
                <a:schemeClr val="bg1"/>
              </a:bgClr>
            </a:pattFill>
            <a:ln w="9525">
              <a:noFill/>
              <a:round/>
              <a:headEnd/>
              <a:tailEnd/>
            </a:ln>
            <a:effectLst/>
          </p:spPr>
          <p:txBody>
            <a:bodyPr/>
            <a:lstStyle/>
            <a:p>
              <a:endParaRPr lang="en-US"/>
            </a:p>
          </p:txBody>
        </p:sp>
        <p:sp>
          <p:nvSpPr>
            <p:cNvPr id="1898524" name="Oval 28"/>
            <p:cNvSpPr>
              <a:spLocks noChangeArrowheads="1"/>
            </p:cNvSpPr>
            <p:nvPr/>
          </p:nvSpPr>
          <p:spPr bwMode="auto">
            <a:xfrm>
              <a:off x="2583" y="3661"/>
              <a:ext cx="144" cy="144"/>
            </a:xfrm>
            <a:prstGeom prst="ellipse">
              <a:avLst/>
            </a:prstGeom>
            <a:solidFill>
              <a:schemeClr val="bg1"/>
            </a:solidFill>
            <a:ln w="9525">
              <a:noFill/>
              <a:round/>
              <a:headEnd/>
              <a:tailEnd/>
            </a:ln>
            <a:effectLst/>
          </p:spPr>
          <p:txBody>
            <a:bodyPr wrap="none" anchor="ctr" anchorCtr="1"/>
            <a:lstStyle/>
            <a:p>
              <a:pPr eaLnBrk="1" hangingPunct="1"/>
              <a:r>
                <a:rPr kumimoji="0" lang="en-US" sz="1800" b="1">
                  <a:solidFill>
                    <a:srgbClr val="FF3300"/>
                  </a:solidFill>
                  <a:sym typeface="Symbol" pitchFamily="18" charset="2"/>
                </a:rPr>
                <a:t></a:t>
              </a:r>
            </a:p>
          </p:txBody>
        </p:sp>
        <p:pic>
          <p:nvPicPr>
            <p:cNvPr id="1898517" name="Picture 21"/>
            <p:cNvPicPr>
              <a:picLocks noChangeAspect="1" noChangeArrowheads="1"/>
            </p:cNvPicPr>
            <p:nvPr/>
          </p:nvPicPr>
          <p:blipFill>
            <a:blip r:embed="rId2" cstate="print"/>
            <a:srcRect l="8119" t="1932" r="18018" b="2924"/>
            <a:stretch>
              <a:fillRect/>
            </a:stretch>
          </p:blipFill>
          <p:spPr bwMode="auto">
            <a:xfrm>
              <a:off x="1398" y="343"/>
              <a:ext cx="4030" cy="3548"/>
            </a:xfrm>
            <a:prstGeom prst="rect">
              <a:avLst/>
            </a:prstGeom>
            <a:noFill/>
            <a:ln w="9525" algn="ctr">
              <a:noFill/>
              <a:miter lim="800000"/>
              <a:headEnd/>
              <a:tailEnd/>
            </a:ln>
            <a:effectLst/>
          </p:spPr>
        </p:pic>
        <p:pic>
          <p:nvPicPr>
            <p:cNvPr id="1898516" name="Picture 20"/>
            <p:cNvPicPr>
              <a:picLocks noChangeAspect="1" noChangeArrowheads="1"/>
            </p:cNvPicPr>
            <p:nvPr/>
          </p:nvPicPr>
          <p:blipFill>
            <a:blip r:embed="rId3" cstate="print"/>
            <a:srcRect l="16191"/>
            <a:stretch>
              <a:fillRect/>
            </a:stretch>
          </p:blipFill>
          <p:spPr bwMode="auto">
            <a:xfrm>
              <a:off x="262" y="229"/>
              <a:ext cx="4581" cy="3729"/>
            </a:xfrm>
            <a:prstGeom prst="rect">
              <a:avLst/>
            </a:prstGeom>
            <a:noFill/>
            <a:ln w="9525" algn="ctr">
              <a:noFill/>
              <a:miter lim="800000"/>
              <a:headEnd/>
              <a:tailEnd/>
            </a:ln>
            <a:effectLst/>
          </p:spPr>
        </p:pic>
      </p:grpSp>
      <p:sp>
        <p:nvSpPr>
          <p:cNvPr id="23" name="Slide Number Placeholder 22"/>
          <p:cNvSpPr>
            <a:spLocks noGrp="1"/>
          </p:cNvSpPr>
          <p:nvPr>
            <p:ph type="sldNum" sz="quarter" idx="10"/>
          </p:nvPr>
        </p:nvSpPr>
        <p:spPr/>
        <p:txBody>
          <a:bodyPr/>
          <a:lstStyle/>
          <a:p>
            <a:fld id="{2B2E6700-08D0-4B60-9235-5B4D318A3000}" type="slidenum">
              <a:rPr lang="en-US" smtClean="0"/>
              <a:pPr/>
              <a:t>47</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8528"/>
                                        </p:tgtEl>
                                        <p:attrNameLst>
                                          <p:attrName>style.visibility</p:attrName>
                                        </p:attrNameLst>
                                      </p:cBhvr>
                                      <p:to>
                                        <p:strVal val="visible"/>
                                      </p:to>
                                    </p:set>
                                    <p:animEffect transition="in" filter="blinds(horizontal)">
                                      <p:cBhvr>
                                        <p:cTn id="7" dur="500"/>
                                        <p:tgtEl>
                                          <p:spTgt spid="1898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p:txBody>
          <a:bodyPr/>
          <a:lstStyle/>
          <a:p>
            <a:r>
              <a:rPr lang="en-US"/>
              <a:t>Avoiding Limitations:</a:t>
            </a:r>
            <a:br>
              <a:rPr lang="en-US"/>
            </a:br>
            <a:r>
              <a:rPr lang="en-US"/>
              <a:t>Use non-parametric tests</a:t>
            </a:r>
          </a:p>
        </p:txBody>
      </p:sp>
      <p:sp>
        <p:nvSpPr>
          <p:cNvPr id="1651715" name="Rectangle 3"/>
          <p:cNvSpPr>
            <a:spLocks noGrp="1" noChangeArrowheads="1"/>
          </p:cNvSpPr>
          <p:nvPr>
            <p:ph type="body" idx="1"/>
          </p:nvPr>
        </p:nvSpPr>
        <p:spPr>
          <a:xfrm>
            <a:off x="601663" y="1447800"/>
            <a:ext cx="8375650" cy="4800600"/>
          </a:xfrm>
        </p:spPr>
        <p:txBody>
          <a:bodyPr/>
          <a:lstStyle/>
          <a:p>
            <a:pPr>
              <a:lnSpc>
                <a:spcPct val="90000"/>
              </a:lnSpc>
            </a:pPr>
            <a:r>
              <a:rPr lang="en-US" b="1"/>
              <a:t>Parametric</a:t>
            </a:r>
            <a:r>
              <a:rPr lang="en-US"/>
              <a:t> tests:</a:t>
            </a:r>
          </a:p>
          <a:p>
            <a:pPr lvl="2">
              <a:lnSpc>
                <a:spcPct val="90000"/>
              </a:lnSpc>
            </a:pPr>
            <a:r>
              <a:rPr lang="en-US" sz="2400"/>
              <a:t>The test variable is assumed to have a known distribution</a:t>
            </a:r>
            <a:endParaRPr lang="en-US"/>
          </a:p>
          <a:p>
            <a:pPr lvl="4">
              <a:lnSpc>
                <a:spcPct val="90000"/>
              </a:lnSpc>
            </a:pPr>
            <a:r>
              <a:rPr lang="en-US"/>
              <a:t>Example: Student’s t-test assumes that </a:t>
            </a:r>
            <a:br>
              <a:rPr lang="en-US"/>
            </a:br>
            <a:r>
              <a:rPr lang="en-US"/>
              <a:t>the mean concentration is normally distributed.</a:t>
            </a:r>
          </a:p>
          <a:p>
            <a:pPr>
              <a:lnSpc>
                <a:spcPct val="90000"/>
              </a:lnSpc>
              <a:spcBef>
                <a:spcPct val="80000"/>
              </a:spcBef>
            </a:pPr>
            <a:r>
              <a:rPr lang="en-US" b="1"/>
              <a:t>Non-parametric</a:t>
            </a:r>
            <a:r>
              <a:rPr lang="en-US"/>
              <a:t> tests:</a:t>
            </a:r>
          </a:p>
          <a:p>
            <a:pPr lvl="2">
              <a:lnSpc>
                <a:spcPct val="90000"/>
              </a:lnSpc>
              <a:spcBef>
                <a:spcPct val="80000"/>
              </a:spcBef>
            </a:pPr>
            <a:r>
              <a:rPr lang="en-US" sz="2400"/>
              <a:t>No specific distribution is assumed for the test variable</a:t>
            </a:r>
            <a:endParaRPr lang="en-US" sz="2100"/>
          </a:p>
          <a:p>
            <a:pPr lvl="4">
              <a:lnSpc>
                <a:spcPct val="90000"/>
              </a:lnSpc>
            </a:pPr>
            <a:r>
              <a:rPr lang="en-US"/>
              <a:t>Example: Slippage test does not assume </a:t>
            </a:r>
            <a:br>
              <a:rPr lang="en-US"/>
            </a:br>
            <a:r>
              <a:rPr lang="en-US"/>
              <a:t>any specific distribution for the number </a:t>
            </a:r>
            <a:br>
              <a:rPr lang="en-US"/>
            </a:br>
            <a:r>
              <a:rPr lang="en-US"/>
              <a:t>of site measurements greater than</a:t>
            </a:r>
            <a:br>
              <a:rPr lang="en-US"/>
            </a:br>
            <a:r>
              <a:rPr lang="en-US"/>
              <a:t>the maximum background concentration.</a:t>
            </a:r>
            <a:r>
              <a:rPr lang="en-US" sz="2400"/>
              <a:t>  </a:t>
            </a:r>
          </a:p>
        </p:txBody>
      </p:sp>
      <p:sp>
        <p:nvSpPr>
          <p:cNvPr id="6" name="Slide Number Placeholder 5"/>
          <p:cNvSpPr>
            <a:spLocks noGrp="1"/>
          </p:cNvSpPr>
          <p:nvPr>
            <p:ph type="sldNum" sz="quarter" idx="10"/>
          </p:nvPr>
        </p:nvSpPr>
        <p:spPr/>
        <p:txBody>
          <a:bodyPr/>
          <a:lstStyle/>
          <a:p>
            <a:fld id="{3B25CBD3-95DC-4B14-8238-E9EF21F9B3CF}" type="slidenum">
              <a:rPr lang="en-US" smtClean="0"/>
              <a:pPr/>
              <a:t>48</a:t>
            </a:fld>
            <a:endParaRPr lang="en-US"/>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4" name="Rectangle 2"/>
          <p:cNvSpPr>
            <a:spLocks noGrp="1" noChangeArrowheads="1"/>
          </p:cNvSpPr>
          <p:nvPr>
            <p:ph type="title"/>
          </p:nvPr>
        </p:nvSpPr>
        <p:spPr/>
        <p:txBody>
          <a:bodyPr/>
          <a:lstStyle/>
          <a:p>
            <a:pPr marL="2171700" indent="-2171700"/>
            <a:r>
              <a:rPr lang="en-US" dirty="0" smtClean="0">
                <a:ea typeface="ＭＳ Ｐゴシック" pitchFamily="34" charset="-128"/>
              </a:rPr>
              <a:t>Decision Performance Goal Diagram</a:t>
            </a:r>
          </a:p>
        </p:txBody>
      </p:sp>
      <p:grpSp>
        <p:nvGrpSpPr>
          <p:cNvPr id="2" name="Group 89"/>
          <p:cNvGrpSpPr/>
          <p:nvPr/>
        </p:nvGrpSpPr>
        <p:grpSpPr>
          <a:xfrm>
            <a:off x="1792288" y="2001838"/>
            <a:ext cx="6186487" cy="4477062"/>
            <a:chOff x="1792288" y="2001838"/>
            <a:chExt cx="6186487" cy="4477062"/>
          </a:xfrm>
        </p:grpSpPr>
        <p:grpSp>
          <p:nvGrpSpPr>
            <p:cNvPr id="3" name="Group 88"/>
            <p:cNvGrpSpPr/>
            <p:nvPr/>
          </p:nvGrpSpPr>
          <p:grpSpPr>
            <a:xfrm>
              <a:off x="1792288" y="2001838"/>
              <a:ext cx="6186487" cy="4477062"/>
              <a:chOff x="1792288" y="2001838"/>
              <a:chExt cx="6186487" cy="4477062"/>
            </a:xfrm>
          </p:grpSpPr>
          <p:sp>
            <p:nvSpPr>
              <p:cNvPr id="184323" name="Rectangle 3"/>
              <p:cNvSpPr>
                <a:spLocks noChangeArrowheads="1"/>
              </p:cNvSpPr>
              <p:nvPr/>
            </p:nvSpPr>
            <p:spPr bwMode="auto">
              <a:xfrm>
                <a:off x="1792288" y="2001838"/>
                <a:ext cx="6186487" cy="4473575"/>
              </a:xfrm>
              <a:prstGeom prst="rect">
                <a:avLst/>
              </a:prstGeom>
              <a:noFill/>
              <a:ln w="12700">
                <a:solidFill>
                  <a:srgbClr val="140000"/>
                </a:solidFill>
                <a:miter lim="800000"/>
                <a:headEnd/>
                <a:tailEnd/>
              </a:ln>
            </p:spPr>
            <p:txBody>
              <a:bodyPr wrap="none" anchor="ctr"/>
              <a:lstStyle/>
              <a:p>
                <a:endParaRPr lang="en-US"/>
              </a:p>
            </p:txBody>
          </p:sp>
          <p:sp>
            <p:nvSpPr>
              <p:cNvPr id="184324" name="Line 4"/>
              <p:cNvSpPr>
                <a:spLocks noChangeShapeType="1"/>
              </p:cNvSpPr>
              <p:nvPr/>
            </p:nvSpPr>
            <p:spPr bwMode="auto">
              <a:xfrm>
                <a:off x="2897188" y="5891213"/>
                <a:ext cx="4511675" cy="0"/>
              </a:xfrm>
              <a:prstGeom prst="line">
                <a:avLst/>
              </a:prstGeom>
              <a:noFill/>
              <a:ln w="12700">
                <a:solidFill>
                  <a:srgbClr val="000000"/>
                </a:solidFill>
                <a:round/>
                <a:headEnd/>
                <a:tailEnd/>
              </a:ln>
            </p:spPr>
            <p:txBody>
              <a:bodyPr wrap="none" anchor="ctr"/>
              <a:lstStyle/>
              <a:p>
                <a:endParaRPr lang="en-US"/>
              </a:p>
            </p:txBody>
          </p:sp>
          <p:sp>
            <p:nvSpPr>
              <p:cNvPr id="184325" name="Line 5"/>
              <p:cNvSpPr>
                <a:spLocks noChangeShapeType="1"/>
              </p:cNvSpPr>
              <p:nvPr/>
            </p:nvSpPr>
            <p:spPr bwMode="auto">
              <a:xfrm>
                <a:off x="2897188" y="2328863"/>
                <a:ext cx="4511675" cy="0"/>
              </a:xfrm>
              <a:prstGeom prst="line">
                <a:avLst/>
              </a:prstGeom>
              <a:noFill/>
              <a:ln w="12700">
                <a:solidFill>
                  <a:srgbClr val="000000"/>
                </a:solidFill>
                <a:round/>
                <a:headEnd/>
                <a:tailEnd/>
              </a:ln>
            </p:spPr>
            <p:txBody>
              <a:bodyPr wrap="none" anchor="ctr"/>
              <a:lstStyle/>
              <a:p>
                <a:endParaRPr lang="en-US"/>
              </a:p>
            </p:txBody>
          </p:sp>
          <p:sp>
            <p:nvSpPr>
              <p:cNvPr id="184326" name="Line 6"/>
              <p:cNvSpPr>
                <a:spLocks noChangeShapeType="1"/>
              </p:cNvSpPr>
              <p:nvPr/>
            </p:nvSpPr>
            <p:spPr bwMode="auto">
              <a:xfrm flipV="1">
                <a:off x="2890838" y="2322513"/>
                <a:ext cx="0" cy="3575050"/>
              </a:xfrm>
              <a:prstGeom prst="line">
                <a:avLst/>
              </a:prstGeom>
              <a:noFill/>
              <a:ln w="12700">
                <a:solidFill>
                  <a:srgbClr val="000000"/>
                </a:solidFill>
                <a:round/>
                <a:headEnd/>
                <a:tailEnd/>
              </a:ln>
            </p:spPr>
            <p:txBody>
              <a:bodyPr wrap="none" anchor="ctr"/>
              <a:lstStyle/>
              <a:p>
                <a:endParaRPr lang="en-US"/>
              </a:p>
            </p:txBody>
          </p:sp>
          <p:sp>
            <p:nvSpPr>
              <p:cNvPr id="184327" name="Line 7"/>
              <p:cNvSpPr>
                <a:spLocks noChangeShapeType="1"/>
              </p:cNvSpPr>
              <p:nvPr/>
            </p:nvSpPr>
            <p:spPr bwMode="auto">
              <a:xfrm flipV="1">
                <a:off x="7415213" y="2322513"/>
                <a:ext cx="0" cy="3575050"/>
              </a:xfrm>
              <a:prstGeom prst="line">
                <a:avLst/>
              </a:prstGeom>
              <a:noFill/>
              <a:ln w="12700">
                <a:solidFill>
                  <a:srgbClr val="000000"/>
                </a:solidFill>
                <a:round/>
                <a:headEnd/>
                <a:tailEnd/>
              </a:ln>
            </p:spPr>
            <p:txBody>
              <a:bodyPr wrap="none" anchor="ctr"/>
              <a:lstStyle/>
              <a:p>
                <a:endParaRPr lang="en-US"/>
              </a:p>
            </p:txBody>
          </p:sp>
          <p:sp>
            <p:nvSpPr>
              <p:cNvPr id="184328" name="Line 8"/>
              <p:cNvSpPr>
                <a:spLocks noChangeShapeType="1"/>
              </p:cNvSpPr>
              <p:nvPr/>
            </p:nvSpPr>
            <p:spPr bwMode="auto">
              <a:xfrm>
                <a:off x="2890838" y="2328863"/>
                <a:ext cx="0" cy="0"/>
              </a:xfrm>
              <a:prstGeom prst="line">
                <a:avLst/>
              </a:prstGeom>
              <a:noFill/>
              <a:ln w="12700">
                <a:solidFill>
                  <a:srgbClr val="000000"/>
                </a:solidFill>
                <a:round/>
                <a:headEnd/>
                <a:tailEnd/>
              </a:ln>
            </p:spPr>
            <p:txBody>
              <a:bodyPr wrap="none" anchor="ctr"/>
              <a:lstStyle/>
              <a:p>
                <a:endParaRPr lang="en-US"/>
              </a:p>
            </p:txBody>
          </p:sp>
          <p:sp>
            <p:nvSpPr>
              <p:cNvPr id="184329" name="Line 9"/>
              <p:cNvSpPr>
                <a:spLocks noChangeShapeType="1"/>
              </p:cNvSpPr>
              <p:nvPr/>
            </p:nvSpPr>
            <p:spPr bwMode="auto">
              <a:xfrm>
                <a:off x="7415213" y="5891213"/>
                <a:ext cx="0" cy="0"/>
              </a:xfrm>
              <a:prstGeom prst="line">
                <a:avLst/>
              </a:prstGeom>
              <a:noFill/>
              <a:ln w="12700">
                <a:solidFill>
                  <a:srgbClr val="000000"/>
                </a:solidFill>
                <a:round/>
                <a:headEnd/>
                <a:tailEnd/>
              </a:ln>
            </p:spPr>
            <p:txBody>
              <a:bodyPr wrap="none" anchor="ctr"/>
              <a:lstStyle/>
              <a:p>
                <a:endParaRPr lang="en-US"/>
              </a:p>
            </p:txBody>
          </p:sp>
          <p:sp>
            <p:nvSpPr>
              <p:cNvPr id="184330" name="Line 10"/>
              <p:cNvSpPr>
                <a:spLocks noChangeShapeType="1"/>
              </p:cNvSpPr>
              <p:nvPr/>
            </p:nvSpPr>
            <p:spPr bwMode="auto">
              <a:xfrm>
                <a:off x="2897188" y="5891213"/>
                <a:ext cx="4511675" cy="0"/>
              </a:xfrm>
              <a:prstGeom prst="line">
                <a:avLst/>
              </a:prstGeom>
              <a:noFill/>
              <a:ln w="12700">
                <a:solidFill>
                  <a:srgbClr val="000000"/>
                </a:solidFill>
                <a:round/>
                <a:headEnd/>
                <a:tailEnd/>
              </a:ln>
            </p:spPr>
            <p:txBody>
              <a:bodyPr wrap="none" anchor="ctr"/>
              <a:lstStyle/>
              <a:p>
                <a:endParaRPr lang="en-US"/>
              </a:p>
            </p:txBody>
          </p:sp>
          <p:sp>
            <p:nvSpPr>
              <p:cNvPr id="184331" name="Line 11"/>
              <p:cNvSpPr>
                <a:spLocks noChangeShapeType="1"/>
              </p:cNvSpPr>
              <p:nvPr/>
            </p:nvSpPr>
            <p:spPr bwMode="auto">
              <a:xfrm flipV="1">
                <a:off x="2890838" y="2322513"/>
                <a:ext cx="0" cy="3575050"/>
              </a:xfrm>
              <a:prstGeom prst="line">
                <a:avLst/>
              </a:prstGeom>
              <a:noFill/>
              <a:ln w="12700">
                <a:solidFill>
                  <a:srgbClr val="000000"/>
                </a:solidFill>
                <a:round/>
                <a:headEnd/>
                <a:tailEnd/>
              </a:ln>
            </p:spPr>
            <p:txBody>
              <a:bodyPr wrap="none" anchor="ctr"/>
              <a:lstStyle/>
              <a:p>
                <a:endParaRPr lang="en-US"/>
              </a:p>
            </p:txBody>
          </p:sp>
          <p:sp>
            <p:nvSpPr>
              <p:cNvPr id="184332" name="Line 12"/>
              <p:cNvSpPr>
                <a:spLocks noChangeShapeType="1"/>
              </p:cNvSpPr>
              <p:nvPr/>
            </p:nvSpPr>
            <p:spPr bwMode="auto">
              <a:xfrm>
                <a:off x="2890838" y="5891213"/>
                <a:ext cx="0" cy="0"/>
              </a:xfrm>
              <a:prstGeom prst="line">
                <a:avLst/>
              </a:prstGeom>
              <a:noFill/>
              <a:ln w="12700">
                <a:solidFill>
                  <a:srgbClr val="000000"/>
                </a:solidFill>
                <a:round/>
                <a:headEnd/>
                <a:tailEnd/>
              </a:ln>
            </p:spPr>
            <p:txBody>
              <a:bodyPr wrap="none" anchor="ctr"/>
              <a:lstStyle/>
              <a:p>
                <a:endParaRPr lang="en-US"/>
              </a:p>
            </p:txBody>
          </p:sp>
          <p:sp>
            <p:nvSpPr>
              <p:cNvPr id="184333" name="Line 13"/>
              <p:cNvSpPr>
                <a:spLocks noChangeShapeType="1"/>
              </p:cNvSpPr>
              <p:nvPr/>
            </p:nvSpPr>
            <p:spPr bwMode="auto">
              <a:xfrm flipV="1">
                <a:off x="3300413" y="5838825"/>
                <a:ext cx="0" cy="58738"/>
              </a:xfrm>
              <a:prstGeom prst="line">
                <a:avLst/>
              </a:prstGeom>
              <a:noFill/>
              <a:ln w="12700">
                <a:solidFill>
                  <a:srgbClr val="000000"/>
                </a:solidFill>
                <a:round/>
                <a:headEnd/>
                <a:tailEnd/>
              </a:ln>
            </p:spPr>
            <p:txBody>
              <a:bodyPr wrap="none" anchor="ctr"/>
              <a:lstStyle/>
              <a:p>
                <a:endParaRPr lang="en-US"/>
              </a:p>
            </p:txBody>
          </p:sp>
          <p:sp>
            <p:nvSpPr>
              <p:cNvPr id="184334" name="Line 14"/>
              <p:cNvSpPr>
                <a:spLocks noChangeShapeType="1"/>
              </p:cNvSpPr>
              <p:nvPr/>
            </p:nvSpPr>
            <p:spPr bwMode="auto">
              <a:xfrm>
                <a:off x="3300413" y="2335213"/>
                <a:ext cx="0" cy="33337"/>
              </a:xfrm>
              <a:prstGeom prst="line">
                <a:avLst/>
              </a:prstGeom>
              <a:noFill/>
              <a:ln w="12700">
                <a:solidFill>
                  <a:srgbClr val="000000"/>
                </a:solidFill>
                <a:round/>
                <a:headEnd/>
                <a:tailEnd/>
              </a:ln>
            </p:spPr>
            <p:txBody>
              <a:bodyPr wrap="none" anchor="ctr"/>
              <a:lstStyle/>
              <a:p>
                <a:endParaRPr lang="en-US"/>
              </a:p>
            </p:txBody>
          </p:sp>
          <p:sp>
            <p:nvSpPr>
              <p:cNvPr id="184335" name="Line 15"/>
              <p:cNvSpPr>
                <a:spLocks noChangeShapeType="1"/>
              </p:cNvSpPr>
              <p:nvPr/>
            </p:nvSpPr>
            <p:spPr bwMode="auto">
              <a:xfrm flipV="1">
                <a:off x="3711575" y="5838825"/>
                <a:ext cx="0" cy="58738"/>
              </a:xfrm>
              <a:prstGeom prst="line">
                <a:avLst/>
              </a:prstGeom>
              <a:noFill/>
              <a:ln w="12700">
                <a:solidFill>
                  <a:srgbClr val="000000"/>
                </a:solidFill>
                <a:round/>
                <a:headEnd/>
                <a:tailEnd/>
              </a:ln>
            </p:spPr>
            <p:txBody>
              <a:bodyPr wrap="none" anchor="ctr"/>
              <a:lstStyle/>
              <a:p>
                <a:endParaRPr lang="en-US"/>
              </a:p>
            </p:txBody>
          </p:sp>
          <p:sp>
            <p:nvSpPr>
              <p:cNvPr id="184336" name="Line 16"/>
              <p:cNvSpPr>
                <a:spLocks noChangeShapeType="1"/>
              </p:cNvSpPr>
              <p:nvPr/>
            </p:nvSpPr>
            <p:spPr bwMode="auto">
              <a:xfrm>
                <a:off x="3711575" y="2335213"/>
                <a:ext cx="0" cy="33337"/>
              </a:xfrm>
              <a:prstGeom prst="line">
                <a:avLst/>
              </a:prstGeom>
              <a:noFill/>
              <a:ln w="12700">
                <a:solidFill>
                  <a:srgbClr val="000000"/>
                </a:solidFill>
                <a:round/>
                <a:headEnd/>
                <a:tailEnd/>
              </a:ln>
            </p:spPr>
            <p:txBody>
              <a:bodyPr wrap="none" anchor="ctr"/>
              <a:lstStyle/>
              <a:p>
                <a:endParaRPr lang="en-US"/>
              </a:p>
            </p:txBody>
          </p:sp>
          <p:sp>
            <p:nvSpPr>
              <p:cNvPr id="184337" name="Line 17"/>
              <p:cNvSpPr>
                <a:spLocks noChangeShapeType="1"/>
              </p:cNvSpPr>
              <p:nvPr/>
            </p:nvSpPr>
            <p:spPr bwMode="auto">
              <a:xfrm flipV="1">
                <a:off x="4121150" y="5838825"/>
                <a:ext cx="0" cy="58738"/>
              </a:xfrm>
              <a:prstGeom prst="line">
                <a:avLst/>
              </a:prstGeom>
              <a:noFill/>
              <a:ln w="12700">
                <a:solidFill>
                  <a:srgbClr val="000000"/>
                </a:solidFill>
                <a:round/>
                <a:headEnd/>
                <a:tailEnd/>
              </a:ln>
            </p:spPr>
            <p:txBody>
              <a:bodyPr wrap="none" anchor="ctr"/>
              <a:lstStyle/>
              <a:p>
                <a:endParaRPr lang="en-US"/>
              </a:p>
            </p:txBody>
          </p:sp>
          <p:sp>
            <p:nvSpPr>
              <p:cNvPr id="184338" name="Line 18"/>
              <p:cNvSpPr>
                <a:spLocks noChangeShapeType="1"/>
              </p:cNvSpPr>
              <p:nvPr/>
            </p:nvSpPr>
            <p:spPr bwMode="auto">
              <a:xfrm>
                <a:off x="4121150" y="2335213"/>
                <a:ext cx="0" cy="33337"/>
              </a:xfrm>
              <a:prstGeom prst="line">
                <a:avLst/>
              </a:prstGeom>
              <a:noFill/>
              <a:ln w="12700">
                <a:solidFill>
                  <a:srgbClr val="000000"/>
                </a:solidFill>
                <a:round/>
                <a:headEnd/>
                <a:tailEnd/>
              </a:ln>
            </p:spPr>
            <p:txBody>
              <a:bodyPr wrap="none" anchor="ctr"/>
              <a:lstStyle/>
              <a:p>
                <a:endParaRPr lang="en-US"/>
              </a:p>
            </p:txBody>
          </p:sp>
          <p:sp>
            <p:nvSpPr>
              <p:cNvPr id="184339" name="Line 19"/>
              <p:cNvSpPr>
                <a:spLocks noChangeShapeType="1"/>
              </p:cNvSpPr>
              <p:nvPr/>
            </p:nvSpPr>
            <p:spPr bwMode="auto">
              <a:xfrm flipV="1">
                <a:off x="4532313" y="5838825"/>
                <a:ext cx="0" cy="58738"/>
              </a:xfrm>
              <a:prstGeom prst="line">
                <a:avLst/>
              </a:prstGeom>
              <a:noFill/>
              <a:ln w="12700">
                <a:solidFill>
                  <a:srgbClr val="000000"/>
                </a:solidFill>
                <a:round/>
                <a:headEnd/>
                <a:tailEnd/>
              </a:ln>
            </p:spPr>
            <p:txBody>
              <a:bodyPr wrap="none" anchor="ctr"/>
              <a:lstStyle/>
              <a:p>
                <a:endParaRPr lang="en-US"/>
              </a:p>
            </p:txBody>
          </p:sp>
          <p:sp>
            <p:nvSpPr>
              <p:cNvPr id="184340" name="Line 20"/>
              <p:cNvSpPr>
                <a:spLocks noChangeShapeType="1"/>
              </p:cNvSpPr>
              <p:nvPr/>
            </p:nvSpPr>
            <p:spPr bwMode="auto">
              <a:xfrm>
                <a:off x="4532313" y="2335213"/>
                <a:ext cx="0" cy="33337"/>
              </a:xfrm>
              <a:prstGeom prst="line">
                <a:avLst/>
              </a:prstGeom>
              <a:noFill/>
              <a:ln w="12700">
                <a:solidFill>
                  <a:srgbClr val="000000"/>
                </a:solidFill>
                <a:round/>
                <a:headEnd/>
                <a:tailEnd/>
              </a:ln>
            </p:spPr>
            <p:txBody>
              <a:bodyPr wrap="none" anchor="ctr"/>
              <a:lstStyle/>
              <a:p>
                <a:endParaRPr lang="en-US"/>
              </a:p>
            </p:txBody>
          </p:sp>
          <p:sp>
            <p:nvSpPr>
              <p:cNvPr id="184341" name="Line 21"/>
              <p:cNvSpPr>
                <a:spLocks noChangeShapeType="1"/>
              </p:cNvSpPr>
              <p:nvPr/>
            </p:nvSpPr>
            <p:spPr bwMode="auto">
              <a:xfrm flipV="1">
                <a:off x="4941888" y="5838825"/>
                <a:ext cx="0" cy="58738"/>
              </a:xfrm>
              <a:prstGeom prst="line">
                <a:avLst/>
              </a:prstGeom>
              <a:noFill/>
              <a:ln w="12700">
                <a:solidFill>
                  <a:srgbClr val="000000"/>
                </a:solidFill>
                <a:round/>
                <a:headEnd/>
                <a:tailEnd/>
              </a:ln>
            </p:spPr>
            <p:txBody>
              <a:bodyPr wrap="none" anchor="ctr"/>
              <a:lstStyle/>
              <a:p>
                <a:endParaRPr lang="en-US"/>
              </a:p>
            </p:txBody>
          </p:sp>
          <p:sp>
            <p:nvSpPr>
              <p:cNvPr id="184342" name="Line 22"/>
              <p:cNvSpPr>
                <a:spLocks noChangeShapeType="1"/>
              </p:cNvSpPr>
              <p:nvPr/>
            </p:nvSpPr>
            <p:spPr bwMode="auto">
              <a:xfrm>
                <a:off x="4941888" y="2335213"/>
                <a:ext cx="0" cy="33337"/>
              </a:xfrm>
              <a:prstGeom prst="line">
                <a:avLst/>
              </a:prstGeom>
              <a:noFill/>
              <a:ln w="12700">
                <a:solidFill>
                  <a:srgbClr val="000000"/>
                </a:solidFill>
                <a:round/>
                <a:headEnd/>
                <a:tailEnd/>
              </a:ln>
            </p:spPr>
            <p:txBody>
              <a:bodyPr wrap="none" anchor="ctr"/>
              <a:lstStyle/>
              <a:p>
                <a:endParaRPr lang="en-US"/>
              </a:p>
            </p:txBody>
          </p:sp>
          <p:sp>
            <p:nvSpPr>
              <p:cNvPr id="184343" name="Line 23"/>
              <p:cNvSpPr>
                <a:spLocks noChangeShapeType="1"/>
              </p:cNvSpPr>
              <p:nvPr/>
            </p:nvSpPr>
            <p:spPr bwMode="auto">
              <a:xfrm flipV="1">
                <a:off x="5364163" y="5838825"/>
                <a:ext cx="0" cy="58738"/>
              </a:xfrm>
              <a:prstGeom prst="line">
                <a:avLst/>
              </a:prstGeom>
              <a:noFill/>
              <a:ln w="12700">
                <a:solidFill>
                  <a:srgbClr val="000000"/>
                </a:solidFill>
                <a:round/>
                <a:headEnd/>
                <a:tailEnd/>
              </a:ln>
            </p:spPr>
            <p:txBody>
              <a:bodyPr wrap="none" anchor="ctr"/>
              <a:lstStyle/>
              <a:p>
                <a:endParaRPr lang="en-US"/>
              </a:p>
            </p:txBody>
          </p:sp>
          <p:sp>
            <p:nvSpPr>
              <p:cNvPr id="184344" name="Line 24"/>
              <p:cNvSpPr>
                <a:spLocks noChangeShapeType="1"/>
              </p:cNvSpPr>
              <p:nvPr/>
            </p:nvSpPr>
            <p:spPr bwMode="auto">
              <a:xfrm>
                <a:off x="5364163" y="2335213"/>
                <a:ext cx="0" cy="33337"/>
              </a:xfrm>
              <a:prstGeom prst="line">
                <a:avLst/>
              </a:prstGeom>
              <a:noFill/>
              <a:ln w="12700">
                <a:solidFill>
                  <a:srgbClr val="000000"/>
                </a:solidFill>
                <a:round/>
                <a:headEnd/>
                <a:tailEnd/>
              </a:ln>
            </p:spPr>
            <p:txBody>
              <a:bodyPr wrap="none" anchor="ctr"/>
              <a:lstStyle/>
              <a:p>
                <a:endParaRPr lang="en-US"/>
              </a:p>
            </p:txBody>
          </p:sp>
          <p:sp>
            <p:nvSpPr>
              <p:cNvPr id="184345" name="Line 25"/>
              <p:cNvSpPr>
                <a:spLocks noChangeShapeType="1"/>
              </p:cNvSpPr>
              <p:nvPr/>
            </p:nvSpPr>
            <p:spPr bwMode="auto">
              <a:xfrm flipV="1">
                <a:off x="5775325" y="5838825"/>
                <a:ext cx="0" cy="58738"/>
              </a:xfrm>
              <a:prstGeom prst="line">
                <a:avLst/>
              </a:prstGeom>
              <a:noFill/>
              <a:ln w="12700">
                <a:solidFill>
                  <a:srgbClr val="000000"/>
                </a:solidFill>
                <a:round/>
                <a:headEnd/>
                <a:tailEnd/>
              </a:ln>
            </p:spPr>
            <p:txBody>
              <a:bodyPr wrap="none" anchor="ctr"/>
              <a:lstStyle/>
              <a:p>
                <a:endParaRPr lang="en-US"/>
              </a:p>
            </p:txBody>
          </p:sp>
          <p:sp>
            <p:nvSpPr>
              <p:cNvPr id="184346" name="Line 26"/>
              <p:cNvSpPr>
                <a:spLocks noChangeShapeType="1"/>
              </p:cNvSpPr>
              <p:nvPr/>
            </p:nvSpPr>
            <p:spPr bwMode="auto">
              <a:xfrm>
                <a:off x="5775325" y="2335213"/>
                <a:ext cx="0" cy="33337"/>
              </a:xfrm>
              <a:prstGeom prst="line">
                <a:avLst/>
              </a:prstGeom>
              <a:noFill/>
              <a:ln w="12700">
                <a:solidFill>
                  <a:srgbClr val="000000"/>
                </a:solidFill>
                <a:round/>
                <a:headEnd/>
                <a:tailEnd/>
              </a:ln>
            </p:spPr>
            <p:txBody>
              <a:bodyPr wrap="none" anchor="ctr"/>
              <a:lstStyle/>
              <a:p>
                <a:endParaRPr lang="en-US"/>
              </a:p>
            </p:txBody>
          </p:sp>
          <p:sp>
            <p:nvSpPr>
              <p:cNvPr id="184347" name="Line 27"/>
              <p:cNvSpPr>
                <a:spLocks noChangeShapeType="1"/>
              </p:cNvSpPr>
              <p:nvPr/>
            </p:nvSpPr>
            <p:spPr bwMode="auto">
              <a:xfrm flipV="1">
                <a:off x="6184900" y="5838825"/>
                <a:ext cx="0" cy="58738"/>
              </a:xfrm>
              <a:prstGeom prst="line">
                <a:avLst/>
              </a:prstGeom>
              <a:noFill/>
              <a:ln w="12700">
                <a:solidFill>
                  <a:srgbClr val="000000"/>
                </a:solidFill>
                <a:round/>
                <a:headEnd/>
                <a:tailEnd/>
              </a:ln>
            </p:spPr>
            <p:txBody>
              <a:bodyPr wrap="none" anchor="ctr"/>
              <a:lstStyle/>
              <a:p>
                <a:endParaRPr lang="en-US"/>
              </a:p>
            </p:txBody>
          </p:sp>
          <p:sp>
            <p:nvSpPr>
              <p:cNvPr id="184348" name="Line 28"/>
              <p:cNvSpPr>
                <a:spLocks noChangeShapeType="1"/>
              </p:cNvSpPr>
              <p:nvPr/>
            </p:nvSpPr>
            <p:spPr bwMode="auto">
              <a:xfrm>
                <a:off x="6184900" y="2335213"/>
                <a:ext cx="0" cy="33337"/>
              </a:xfrm>
              <a:prstGeom prst="line">
                <a:avLst/>
              </a:prstGeom>
              <a:noFill/>
              <a:ln w="12700">
                <a:solidFill>
                  <a:srgbClr val="000000"/>
                </a:solidFill>
                <a:round/>
                <a:headEnd/>
                <a:tailEnd/>
              </a:ln>
            </p:spPr>
            <p:txBody>
              <a:bodyPr wrap="none" anchor="ctr"/>
              <a:lstStyle/>
              <a:p>
                <a:endParaRPr lang="en-US"/>
              </a:p>
            </p:txBody>
          </p:sp>
          <p:sp>
            <p:nvSpPr>
              <p:cNvPr id="184349" name="Line 29"/>
              <p:cNvSpPr>
                <a:spLocks noChangeShapeType="1"/>
              </p:cNvSpPr>
              <p:nvPr/>
            </p:nvSpPr>
            <p:spPr bwMode="auto">
              <a:xfrm flipV="1">
                <a:off x="6594475" y="5838825"/>
                <a:ext cx="0" cy="58738"/>
              </a:xfrm>
              <a:prstGeom prst="line">
                <a:avLst/>
              </a:prstGeom>
              <a:noFill/>
              <a:ln w="12700">
                <a:solidFill>
                  <a:srgbClr val="000000"/>
                </a:solidFill>
                <a:round/>
                <a:headEnd/>
                <a:tailEnd/>
              </a:ln>
            </p:spPr>
            <p:txBody>
              <a:bodyPr wrap="none" anchor="ctr"/>
              <a:lstStyle/>
              <a:p>
                <a:endParaRPr lang="en-US"/>
              </a:p>
            </p:txBody>
          </p:sp>
          <p:sp>
            <p:nvSpPr>
              <p:cNvPr id="184350" name="Line 30"/>
              <p:cNvSpPr>
                <a:spLocks noChangeShapeType="1"/>
              </p:cNvSpPr>
              <p:nvPr/>
            </p:nvSpPr>
            <p:spPr bwMode="auto">
              <a:xfrm>
                <a:off x="6594475" y="2335213"/>
                <a:ext cx="0" cy="33337"/>
              </a:xfrm>
              <a:prstGeom prst="line">
                <a:avLst/>
              </a:prstGeom>
              <a:noFill/>
              <a:ln w="12700">
                <a:solidFill>
                  <a:srgbClr val="000000"/>
                </a:solidFill>
                <a:round/>
                <a:headEnd/>
                <a:tailEnd/>
              </a:ln>
            </p:spPr>
            <p:txBody>
              <a:bodyPr wrap="none" anchor="ctr"/>
              <a:lstStyle/>
              <a:p>
                <a:endParaRPr lang="en-US"/>
              </a:p>
            </p:txBody>
          </p:sp>
          <p:sp>
            <p:nvSpPr>
              <p:cNvPr id="184351" name="Line 31"/>
              <p:cNvSpPr>
                <a:spLocks noChangeShapeType="1"/>
              </p:cNvSpPr>
              <p:nvPr/>
            </p:nvSpPr>
            <p:spPr bwMode="auto">
              <a:xfrm flipV="1">
                <a:off x="7005638" y="5838825"/>
                <a:ext cx="0" cy="58738"/>
              </a:xfrm>
              <a:prstGeom prst="line">
                <a:avLst/>
              </a:prstGeom>
              <a:noFill/>
              <a:ln w="12700">
                <a:solidFill>
                  <a:srgbClr val="000000"/>
                </a:solidFill>
                <a:round/>
                <a:headEnd/>
                <a:tailEnd/>
              </a:ln>
            </p:spPr>
            <p:txBody>
              <a:bodyPr wrap="none" anchor="ctr"/>
              <a:lstStyle/>
              <a:p>
                <a:endParaRPr lang="en-US"/>
              </a:p>
            </p:txBody>
          </p:sp>
          <p:sp>
            <p:nvSpPr>
              <p:cNvPr id="184352" name="Line 32"/>
              <p:cNvSpPr>
                <a:spLocks noChangeShapeType="1"/>
              </p:cNvSpPr>
              <p:nvPr/>
            </p:nvSpPr>
            <p:spPr bwMode="auto">
              <a:xfrm>
                <a:off x="7005638" y="2335213"/>
                <a:ext cx="0" cy="33337"/>
              </a:xfrm>
              <a:prstGeom prst="line">
                <a:avLst/>
              </a:prstGeom>
              <a:noFill/>
              <a:ln w="12700">
                <a:solidFill>
                  <a:srgbClr val="000000"/>
                </a:solidFill>
                <a:round/>
                <a:headEnd/>
                <a:tailEnd/>
              </a:ln>
            </p:spPr>
            <p:txBody>
              <a:bodyPr wrap="none" anchor="ctr"/>
              <a:lstStyle/>
              <a:p>
                <a:endParaRPr lang="en-US"/>
              </a:p>
            </p:txBody>
          </p:sp>
          <p:sp>
            <p:nvSpPr>
              <p:cNvPr id="184353" name="Rectangle 33"/>
              <p:cNvSpPr>
                <a:spLocks noChangeArrowheads="1"/>
              </p:cNvSpPr>
              <p:nvPr/>
            </p:nvSpPr>
            <p:spPr bwMode="auto">
              <a:xfrm>
                <a:off x="3181350" y="5894388"/>
                <a:ext cx="2571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a:t>
                </a:r>
              </a:p>
            </p:txBody>
          </p:sp>
          <p:sp>
            <p:nvSpPr>
              <p:cNvPr id="184354" name="Rectangle 34"/>
              <p:cNvSpPr>
                <a:spLocks noChangeArrowheads="1"/>
              </p:cNvSpPr>
              <p:nvPr/>
            </p:nvSpPr>
            <p:spPr bwMode="auto">
              <a:xfrm>
                <a:off x="3959225" y="5894388"/>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0.5</a:t>
                </a:r>
              </a:p>
            </p:txBody>
          </p:sp>
          <p:sp>
            <p:nvSpPr>
              <p:cNvPr id="184355" name="Rectangle 35"/>
              <p:cNvSpPr>
                <a:spLocks noChangeArrowheads="1"/>
              </p:cNvSpPr>
              <p:nvPr/>
            </p:nvSpPr>
            <p:spPr bwMode="auto">
              <a:xfrm>
                <a:off x="4814888" y="5894388"/>
                <a:ext cx="2571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1</a:t>
                </a:r>
              </a:p>
            </p:txBody>
          </p:sp>
          <p:sp>
            <p:nvSpPr>
              <p:cNvPr id="184356" name="Rectangle 36"/>
              <p:cNvSpPr>
                <a:spLocks noChangeArrowheads="1"/>
              </p:cNvSpPr>
              <p:nvPr/>
            </p:nvSpPr>
            <p:spPr bwMode="auto">
              <a:xfrm>
                <a:off x="5592763" y="5894388"/>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1.5</a:t>
                </a:r>
              </a:p>
            </p:txBody>
          </p:sp>
          <p:sp>
            <p:nvSpPr>
              <p:cNvPr id="184357" name="Line 37"/>
              <p:cNvSpPr>
                <a:spLocks noChangeShapeType="1"/>
              </p:cNvSpPr>
              <p:nvPr/>
            </p:nvSpPr>
            <p:spPr bwMode="auto">
              <a:xfrm>
                <a:off x="2897188" y="5891213"/>
                <a:ext cx="33337" cy="0"/>
              </a:xfrm>
              <a:prstGeom prst="line">
                <a:avLst/>
              </a:prstGeom>
              <a:noFill/>
              <a:ln w="12700">
                <a:solidFill>
                  <a:srgbClr val="000000"/>
                </a:solidFill>
                <a:round/>
                <a:headEnd/>
                <a:tailEnd/>
              </a:ln>
            </p:spPr>
            <p:txBody>
              <a:bodyPr wrap="none" anchor="ctr"/>
              <a:lstStyle/>
              <a:p>
                <a:endParaRPr lang="en-US"/>
              </a:p>
            </p:txBody>
          </p:sp>
          <p:sp>
            <p:nvSpPr>
              <p:cNvPr id="184358" name="Line 38"/>
              <p:cNvSpPr>
                <a:spLocks noChangeShapeType="1"/>
              </p:cNvSpPr>
              <p:nvPr/>
            </p:nvSpPr>
            <p:spPr bwMode="auto">
              <a:xfrm flipH="1">
                <a:off x="7364413" y="5891213"/>
                <a:ext cx="57150" cy="0"/>
              </a:xfrm>
              <a:prstGeom prst="line">
                <a:avLst/>
              </a:prstGeom>
              <a:noFill/>
              <a:ln w="12700">
                <a:solidFill>
                  <a:srgbClr val="000000"/>
                </a:solidFill>
                <a:round/>
                <a:headEnd/>
                <a:tailEnd/>
              </a:ln>
            </p:spPr>
            <p:txBody>
              <a:bodyPr wrap="none" anchor="ctr"/>
              <a:lstStyle/>
              <a:p>
                <a:endParaRPr lang="en-US"/>
              </a:p>
            </p:txBody>
          </p:sp>
          <p:sp>
            <p:nvSpPr>
              <p:cNvPr id="184359" name="Line 39"/>
              <p:cNvSpPr>
                <a:spLocks noChangeShapeType="1"/>
              </p:cNvSpPr>
              <p:nvPr/>
            </p:nvSpPr>
            <p:spPr bwMode="auto">
              <a:xfrm>
                <a:off x="2897188" y="5540375"/>
                <a:ext cx="33337" cy="0"/>
              </a:xfrm>
              <a:prstGeom prst="line">
                <a:avLst/>
              </a:prstGeom>
              <a:noFill/>
              <a:ln w="12700">
                <a:solidFill>
                  <a:srgbClr val="000000"/>
                </a:solidFill>
                <a:round/>
                <a:headEnd/>
                <a:tailEnd/>
              </a:ln>
            </p:spPr>
            <p:txBody>
              <a:bodyPr wrap="none" anchor="ctr"/>
              <a:lstStyle/>
              <a:p>
                <a:endParaRPr lang="en-US"/>
              </a:p>
            </p:txBody>
          </p:sp>
          <p:sp>
            <p:nvSpPr>
              <p:cNvPr id="184360" name="Line 40"/>
              <p:cNvSpPr>
                <a:spLocks noChangeShapeType="1"/>
              </p:cNvSpPr>
              <p:nvPr/>
            </p:nvSpPr>
            <p:spPr bwMode="auto">
              <a:xfrm flipH="1">
                <a:off x="7364413" y="5540375"/>
                <a:ext cx="57150" cy="0"/>
              </a:xfrm>
              <a:prstGeom prst="line">
                <a:avLst/>
              </a:prstGeom>
              <a:noFill/>
              <a:ln w="12700">
                <a:solidFill>
                  <a:srgbClr val="000000"/>
                </a:solidFill>
                <a:round/>
                <a:headEnd/>
                <a:tailEnd/>
              </a:ln>
            </p:spPr>
            <p:txBody>
              <a:bodyPr wrap="none" anchor="ctr"/>
              <a:lstStyle/>
              <a:p>
                <a:endParaRPr lang="en-US"/>
              </a:p>
            </p:txBody>
          </p:sp>
          <p:sp>
            <p:nvSpPr>
              <p:cNvPr id="184361" name="Line 41"/>
              <p:cNvSpPr>
                <a:spLocks noChangeShapeType="1"/>
              </p:cNvSpPr>
              <p:nvPr/>
            </p:nvSpPr>
            <p:spPr bwMode="auto">
              <a:xfrm>
                <a:off x="2897188" y="5176838"/>
                <a:ext cx="33337" cy="0"/>
              </a:xfrm>
              <a:prstGeom prst="line">
                <a:avLst/>
              </a:prstGeom>
              <a:noFill/>
              <a:ln w="12700">
                <a:solidFill>
                  <a:srgbClr val="000000"/>
                </a:solidFill>
                <a:round/>
                <a:headEnd/>
                <a:tailEnd/>
              </a:ln>
            </p:spPr>
            <p:txBody>
              <a:bodyPr wrap="none" anchor="ctr"/>
              <a:lstStyle/>
              <a:p>
                <a:endParaRPr lang="en-US"/>
              </a:p>
            </p:txBody>
          </p:sp>
          <p:sp>
            <p:nvSpPr>
              <p:cNvPr id="184362" name="Line 42"/>
              <p:cNvSpPr>
                <a:spLocks noChangeShapeType="1"/>
              </p:cNvSpPr>
              <p:nvPr/>
            </p:nvSpPr>
            <p:spPr bwMode="auto">
              <a:xfrm flipH="1">
                <a:off x="7364413" y="5176838"/>
                <a:ext cx="57150" cy="0"/>
              </a:xfrm>
              <a:prstGeom prst="line">
                <a:avLst/>
              </a:prstGeom>
              <a:noFill/>
              <a:ln w="12700">
                <a:solidFill>
                  <a:srgbClr val="000000"/>
                </a:solidFill>
                <a:round/>
                <a:headEnd/>
                <a:tailEnd/>
              </a:ln>
            </p:spPr>
            <p:txBody>
              <a:bodyPr wrap="none" anchor="ctr"/>
              <a:lstStyle/>
              <a:p>
                <a:endParaRPr lang="en-US"/>
              </a:p>
            </p:txBody>
          </p:sp>
          <p:sp>
            <p:nvSpPr>
              <p:cNvPr id="184363" name="Line 43"/>
              <p:cNvSpPr>
                <a:spLocks noChangeShapeType="1"/>
              </p:cNvSpPr>
              <p:nvPr/>
            </p:nvSpPr>
            <p:spPr bwMode="auto">
              <a:xfrm>
                <a:off x="2897188" y="4826000"/>
                <a:ext cx="33337" cy="0"/>
              </a:xfrm>
              <a:prstGeom prst="line">
                <a:avLst/>
              </a:prstGeom>
              <a:noFill/>
              <a:ln w="12700">
                <a:solidFill>
                  <a:srgbClr val="000000"/>
                </a:solidFill>
                <a:round/>
                <a:headEnd/>
                <a:tailEnd/>
              </a:ln>
            </p:spPr>
            <p:txBody>
              <a:bodyPr wrap="none" anchor="ctr"/>
              <a:lstStyle/>
              <a:p>
                <a:endParaRPr lang="en-US"/>
              </a:p>
            </p:txBody>
          </p:sp>
          <p:sp>
            <p:nvSpPr>
              <p:cNvPr id="184364" name="Line 44"/>
              <p:cNvSpPr>
                <a:spLocks noChangeShapeType="1"/>
              </p:cNvSpPr>
              <p:nvPr/>
            </p:nvSpPr>
            <p:spPr bwMode="auto">
              <a:xfrm flipH="1">
                <a:off x="7364413" y="4826000"/>
                <a:ext cx="57150" cy="0"/>
              </a:xfrm>
              <a:prstGeom prst="line">
                <a:avLst/>
              </a:prstGeom>
              <a:noFill/>
              <a:ln w="12700">
                <a:solidFill>
                  <a:srgbClr val="000000"/>
                </a:solidFill>
                <a:round/>
                <a:headEnd/>
                <a:tailEnd/>
              </a:ln>
            </p:spPr>
            <p:txBody>
              <a:bodyPr wrap="none" anchor="ctr"/>
              <a:lstStyle/>
              <a:p>
                <a:endParaRPr lang="en-US"/>
              </a:p>
            </p:txBody>
          </p:sp>
          <p:sp>
            <p:nvSpPr>
              <p:cNvPr id="184365" name="Line 45"/>
              <p:cNvSpPr>
                <a:spLocks noChangeShapeType="1"/>
              </p:cNvSpPr>
              <p:nvPr/>
            </p:nvSpPr>
            <p:spPr bwMode="auto">
              <a:xfrm>
                <a:off x="2897188" y="4462463"/>
                <a:ext cx="33337" cy="0"/>
              </a:xfrm>
              <a:prstGeom prst="line">
                <a:avLst/>
              </a:prstGeom>
              <a:noFill/>
              <a:ln w="12700">
                <a:solidFill>
                  <a:srgbClr val="000000"/>
                </a:solidFill>
                <a:round/>
                <a:headEnd/>
                <a:tailEnd/>
              </a:ln>
            </p:spPr>
            <p:txBody>
              <a:bodyPr wrap="none" anchor="ctr"/>
              <a:lstStyle/>
              <a:p>
                <a:endParaRPr lang="en-US"/>
              </a:p>
            </p:txBody>
          </p:sp>
          <p:sp>
            <p:nvSpPr>
              <p:cNvPr id="184366" name="Line 46"/>
              <p:cNvSpPr>
                <a:spLocks noChangeShapeType="1"/>
              </p:cNvSpPr>
              <p:nvPr/>
            </p:nvSpPr>
            <p:spPr bwMode="auto">
              <a:xfrm flipH="1">
                <a:off x="7364413" y="4462463"/>
                <a:ext cx="57150" cy="0"/>
              </a:xfrm>
              <a:prstGeom prst="line">
                <a:avLst/>
              </a:prstGeom>
              <a:noFill/>
              <a:ln w="12700">
                <a:solidFill>
                  <a:srgbClr val="000000"/>
                </a:solidFill>
                <a:round/>
                <a:headEnd/>
                <a:tailEnd/>
              </a:ln>
            </p:spPr>
            <p:txBody>
              <a:bodyPr wrap="none" anchor="ctr"/>
              <a:lstStyle/>
              <a:p>
                <a:endParaRPr lang="en-US"/>
              </a:p>
            </p:txBody>
          </p:sp>
          <p:sp>
            <p:nvSpPr>
              <p:cNvPr id="184367" name="Line 47"/>
              <p:cNvSpPr>
                <a:spLocks noChangeShapeType="1"/>
              </p:cNvSpPr>
              <p:nvPr/>
            </p:nvSpPr>
            <p:spPr bwMode="auto">
              <a:xfrm>
                <a:off x="2897188" y="4110038"/>
                <a:ext cx="33337" cy="0"/>
              </a:xfrm>
              <a:prstGeom prst="line">
                <a:avLst/>
              </a:prstGeom>
              <a:noFill/>
              <a:ln w="12700">
                <a:solidFill>
                  <a:srgbClr val="000000"/>
                </a:solidFill>
                <a:round/>
                <a:headEnd/>
                <a:tailEnd/>
              </a:ln>
            </p:spPr>
            <p:txBody>
              <a:bodyPr wrap="none" anchor="ctr"/>
              <a:lstStyle/>
              <a:p>
                <a:endParaRPr lang="en-US"/>
              </a:p>
            </p:txBody>
          </p:sp>
          <p:sp>
            <p:nvSpPr>
              <p:cNvPr id="184368" name="Line 48"/>
              <p:cNvSpPr>
                <a:spLocks noChangeShapeType="1"/>
              </p:cNvSpPr>
              <p:nvPr/>
            </p:nvSpPr>
            <p:spPr bwMode="auto">
              <a:xfrm flipH="1">
                <a:off x="7364413" y="4110038"/>
                <a:ext cx="57150" cy="0"/>
              </a:xfrm>
              <a:prstGeom prst="line">
                <a:avLst/>
              </a:prstGeom>
              <a:noFill/>
              <a:ln w="12700">
                <a:solidFill>
                  <a:srgbClr val="000000"/>
                </a:solidFill>
                <a:round/>
                <a:headEnd/>
                <a:tailEnd/>
              </a:ln>
            </p:spPr>
            <p:txBody>
              <a:bodyPr wrap="none" anchor="ctr"/>
              <a:lstStyle/>
              <a:p>
                <a:endParaRPr lang="en-US"/>
              </a:p>
            </p:txBody>
          </p:sp>
          <p:sp>
            <p:nvSpPr>
              <p:cNvPr id="184369" name="Line 49"/>
              <p:cNvSpPr>
                <a:spLocks noChangeShapeType="1"/>
              </p:cNvSpPr>
              <p:nvPr/>
            </p:nvSpPr>
            <p:spPr bwMode="auto">
              <a:xfrm>
                <a:off x="2897188" y="3759200"/>
                <a:ext cx="33337" cy="0"/>
              </a:xfrm>
              <a:prstGeom prst="line">
                <a:avLst/>
              </a:prstGeom>
              <a:noFill/>
              <a:ln w="12700">
                <a:solidFill>
                  <a:srgbClr val="000000"/>
                </a:solidFill>
                <a:round/>
                <a:headEnd/>
                <a:tailEnd/>
              </a:ln>
            </p:spPr>
            <p:txBody>
              <a:bodyPr wrap="none" anchor="ctr"/>
              <a:lstStyle/>
              <a:p>
                <a:endParaRPr lang="en-US"/>
              </a:p>
            </p:txBody>
          </p:sp>
          <p:sp>
            <p:nvSpPr>
              <p:cNvPr id="184370" name="Line 50"/>
              <p:cNvSpPr>
                <a:spLocks noChangeShapeType="1"/>
              </p:cNvSpPr>
              <p:nvPr/>
            </p:nvSpPr>
            <p:spPr bwMode="auto">
              <a:xfrm flipH="1">
                <a:off x="7364413" y="3759200"/>
                <a:ext cx="57150" cy="0"/>
              </a:xfrm>
              <a:prstGeom prst="line">
                <a:avLst/>
              </a:prstGeom>
              <a:noFill/>
              <a:ln w="12700">
                <a:solidFill>
                  <a:srgbClr val="000000"/>
                </a:solidFill>
                <a:round/>
                <a:headEnd/>
                <a:tailEnd/>
              </a:ln>
            </p:spPr>
            <p:txBody>
              <a:bodyPr wrap="none" anchor="ctr"/>
              <a:lstStyle/>
              <a:p>
                <a:endParaRPr lang="en-US"/>
              </a:p>
            </p:txBody>
          </p:sp>
          <p:sp>
            <p:nvSpPr>
              <p:cNvPr id="184371" name="Line 51"/>
              <p:cNvSpPr>
                <a:spLocks noChangeShapeType="1"/>
              </p:cNvSpPr>
              <p:nvPr/>
            </p:nvSpPr>
            <p:spPr bwMode="auto">
              <a:xfrm>
                <a:off x="2897188" y="3395663"/>
                <a:ext cx="33337" cy="0"/>
              </a:xfrm>
              <a:prstGeom prst="line">
                <a:avLst/>
              </a:prstGeom>
              <a:noFill/>
              <a:ln w="12700">
                <a:solidFill>
                  <a:srgbClr val="000000"/>
                </a:solidFill>
                <a:round/>
                <a:headEnd/>
                <a:tailEnd/>
              </a:ln>
            </p:spPr>
            <p:txBody>
              <a:bodyPr wrap="none" anchor="ctr"/>
              <a:lstStyle/>
              <a:p>
                <a:endParaRPr lang="en-US"/>
              </a:p>
            </p:txBody>
          </p:sp>
          <p:sp>
            <p:nvSpPr>
              <p:cNvPr id="184372" name="Line 52"/>
              <p:cNvSpPr>
                <a:spLocks noChangeShapeType="1"/>
              </p:cNvSpPr>
              <p:nvPr/>
            </p:nvSpPr>
            <p:spPr bwMode="auto">
              <a:xfrm flipH="1">
                <a:off x="7364413" y="3395663"/>
                <a:ext cx="57150" cy="0"/>
              </a:xfrm>
              <a:prstGeom prst="line">
                <a:avLst/>
              </a:prstGeom>
              <a:noFill/>
              <a:ln w="12700">
                <a:solidFill>
                  <a:srgbClr val="000000"/>
                </a:solidFill>
                <a:round/>
                <a:headEnd/>
                <a:tailEnd/>
              </a:ln>
            </p:spPr>
            <p:txBody>
              <a:bodyPr wrap="none" anchor="ctr"/>
              <a:lstStyle/>
              <a:p>
                <a:endParaRPr lang="en-US"/>
              </a:p>
            </p:txBody>
          </p:sp>
          <p:sp>
            <p:nvSpPr>
              <p:cNvPr id="184373" name="Line 53"/>
              <p:cNvSpPr>
                <a:spLocks noChangeShapeType="1"/>
              </p:cNvSpPr>
              <p:nvPr/>
            </p:nvSpPr>
            <p:spPr bwMode="auto">
              <a:xfrm>
                <a:off x="2897188" y="3043238"/>
                <a:ext cx="33337" cy="0"/>
              </a:xfrm>
              <a:prstGeom prst="line">
                <a:avLst/>
              </a:prstGeom>
              <a:noFill/>
              <a:ln w="12700">
                <a:solidFill>
                  <a:srgbClr val="000000"/>
                </a:solidFill>
                <a:round/>
                <a:headEnd/>
                <a:tailEnd/>
              </a:ln>
            </p:spPr>
            <p:txBody>
              <a:bodyPr wrap="none" anchor="ctr"/>
              <a:lstStyle/>
              <a:p>
                <a:endParaRPr lang="en-US"/>
              </a:p>
            </p:txBody>
          </p:sp>
          <p:sp>
            <p:nvSpPr>
              <p:cNvPr id="184374" name="Line 54"/>
              <p:cNvSpPr>
                <a:spLocks noChangeShapeType="1"/>
              </p:cNvSpPr>
              <p:nvPr/>
            </p:nvSpPr>
            <p:spPr bwMode="auto">
              <a:xfrm flipH="1">
                <a:off x="7364413" y="3043238"/>
                <a:ext cx="57150" cy="0"/>
              </a:xfrm>
              <a:prstGeom prst="line">
                <a:avLst/>
              </a:prstGeom>
              <a:noFill/>
              <a:ln w="12700">
                <a:solidFill>
                  <a:srgbClr val="000000"/>
                </a:solidFill>
                <a:round/>
                <a:headEnd/>
                <a:tailEnd/>
              </a:ln>
            </p:spPr>
            <p:txBody>
              <a:bodyPr wrap="none" anchor="ctr"/>
              <a:lstStyle/>
              <a:p>
                <a:endParaRPr lang="en-US"/>
              </a:p>
            </p:txBody>
          </p:sp>
          <p:sp>
            <p:nvSpPr>
              <p:cNvPr id="184375" name="Line 55"/>
              <p:cNvSpPr>
                <a:spLocks noChangeShapeType="1"/>
              </p:cNvSpPr>
              <p:nvPr/>
            </p:nvSpPr>
            <p:spPr bwMode="auto">
              <a:xfrm>
                <a:off x="2897188" y="2679700"/>
                <a:ext cx="33337" cy="0"/>
              </a:xfrm>
              <a:prstGeom prst="line">
                <a:avLst/>
              </a:prstGeom>
              <a:noFill/>
              <a:ln w="12700">
                <a:solidFill>
                  <a:srgbClr val="000000"/>
                </a:solidFill>
                <a:round/>
                <a:headEnd/>
                <a:tailEnd/>
              </a:ln>
            </p:spPr>
            <p:txBody>
              <a:bodyPr wrap="none" anchor="ctr"/>
              <a:lstStyle/>
              <a:p>
                <a:endParaRPr lang="en-US"/>
              </a:p>
            </p:txBody>
          </p:sp>
          <p:sp>
            <p:nvSpPr>
              <p:cNvPr id="184376" name="Line 56"/>
              <p:cNvSpPr>
                <a:spLocks noChangeShapeType="1"/>
              </p:cNvSpPr>
              <p:nvPr/>
            </p:nvSpPr>
            <p:spPr bwMode="auto">
              <a:xfrm flipH="1">
                <a:off x="7364413" y="2679700"/>
                <a:ext cx="57150" cy="0"/>
              </a:xfrm>
              <a:prstGeom prst="line">
                <a:avLst/>
              </a:prstGeom>
              <a:noFill/>
              <a:ln w="12700">
                <a:solidFill>
                  <a:srgbClr val="000000"/>
                </a:solidFill>
                <a:round/>
                <a:headEnd/>
                <a:tailEnd/>
              </a:ln>
            </p:spPr>
            <p:txBody>
              <a:bodyPr wrap="none" anchor="ctr"/>
              <a:lstStyle/>
              <a:p>
                <a:endParaRPr lang="en-US"/>
              </a:p>
            </p:txBody>
          </p:sp>
          <p:sp>
            <p:nvSpPr>
              <p:cNvPr id="184377" name="Line 57"/>
              <p:cNvSpPr>
                <a:spLocks noChangeShapeType="1"/>
              </p:cNvSpPr>
              <p:nvPr/>
            </p:nvSpPr>
            <p:spPr bwMode="auto">
              <a:xfrm>
                <a:off x="2897188" y="2328863"/>
                <a:ext cx="33337" cy="0"/>
              </a:xfrm>
              <a:prstGeom prst="line">
                <a:avLst/>
              </a:prstGeom>
              <a:noFill/>
              <a:ln w="12700">
                <a:solidFill>
                  <a:srgbClr val="000000"/>
                </a:solidFill>
                <a:round/>
                <a:headEnd/>
                <a:tailEnd/>
              </a:ln>
            </p:spPr>
            <p:txBody>
              <a:bodyPr wrap="none" anchor="ctr"/>
              <a:lstStyle/>
              <a:p>
                <a:endParaRPr lang="en-US"/>
              </a:p>
            </p:txBody>
          </p:sp>
          <p:sp>
            <p:nvSpPr>
              <p:cNvPr id="184378" name="Line 58"/>
              <p:cNvSpPr>
                <a:spLocks noChangeShapeType="1"/>
              </p:cNvSpPr>
              <p:nvPr/>
            </p:nvSpPr>
            <p:spPr bwMode="auto">
              <a:xfrm flipH="1">
                <a:off x="7364413" y="2328863"/>
                <a:ext cx="57150" cy="0"/>
              </a:xfrm>
              <a:prstGeom prst="line">
                <a:avLst/>
              </a:prstGeom>
              <a:noFill/>
              <a:ln w="12700">
                <a:solidFill>
                  <a:srgbClr val="000000"/>
                </a:solidFill>
                <a:round/>
                <a:headEnd/>
                <a:tailEnd/>
              </a:ln>
            </p:spPr>
            <p:txBody>
              <a:bodyPr wrap="none" anchor="ctr"/>
              <a:lstStyle/>
              <a:p>
                <a:endParaRPr lang="en-US"/>
              </a:p>
            </p:txBody>
          </p:sp>
          <p:sp>
            <p:nvSpPr>
              <p:cNvPr id="184379" name="Rectangle 59"/>
              <p:cNvSpPr>
                <a:spLocks noChangeArrowheads="1"/>
              </p:cNvSpPr>
              <p:nvPr/>
            </p:nvSpPr>
            <p:spPr bwMode="auto">
              <a:xfrm>
                <a:off x="2671763" y="5676900"/>
                <a:ext cx="2571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a:t>
                </a:r>
              </a:p>
            </p:txBody>
          </p:sp>
          <p:sp>
            <p:nvSpPr>
              <p:cNvPr id="184380" name="Rectangle 60"/>
              <p:cNvSpPr>
                <a:spLocks noChangeArrowheads="1"/>
              </p:cNvSpPr>
              <p:nvPr/>
            </p:nvSpPr>
            <p:spPr bwMode="auto">
              <a:xfrm>
                <a:off x="2543175" y="5326063"/>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0.1</a:t>
                </a:r>
              </a:p>
            </p:txBody>
          </p:sp>
          <p:sp>
            <p:nvSpPr>
              <p:cNvPr id="184381" name="Rectangle 61"/>
              <p:cNvSpPr>
                <a:spLocks noChangeArrowheads="1"/>
              </p:cNvSpPr>
              <p:nvPr/>
            </p:nvSpPr>
            <p:spPr bwMode="auto">
              <a:xfrm>
                <a:off x="2543175" y="4962525"/>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0.2</a:t>
                </a:r>
              </a:p>
            </p:txBody>
          </p:sp>
          <p:sp>
            <p:nvSpPr>
              <p:cNvPr id="184382" name="Rectangle 62"/>
              <p:cNvSpPr>
                <a:spLocks noChangeArrowheads="1"/>
              </p:cNvSpPr>
              <p:nvPr/>
            </p:nvSpPr>
            <p:spPr bwMode="auto">
              <a:xfrm>
                <a:off x="2543175" y="4610100"/>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0.3</a:t>
                </a:r>
              </a:p>
            </p:txBody>
          </p:sp>
          <p:sp>
            <p:nvSpPr>
              <p:cNvPr id="184383" name="Rectangle 63"/>
              <p:cNvSpPr>
                <a:spLocks noChangeArrowheads="1"/>
              </p:cNvSpPr>
              <p:nvPr/>
            </p:nvSpPr>
            <p:spPr bwMode="auto">
              <a:xfrm>
                <a:off x="2543175" y="4248150"/>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0.4</a:t>
                </a:r>
              </a:p>
            </p:txBody>
          </p:sp>
          <p:sp>
            <p:nvSpPr>
              <p:cNvPr id="184384" name="Rectangle 64"/>
              <p:cNvSpPr>
                <a:spLocks noChangeArrowheads="1"/>
              </p:cNvSpPr>
              <p:nvPr/>
            </p:nvSpPr>
            <p:spPr bwMode="auto">
              <a:xfrm>
                <a:off x="2543175" y="3895725"/>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0.5</a:t>
                </a:r>
              </a:p>
            </p:txBody>
          </p:sp>
          <p:sp>
            <p:nvSpPr>
              <p:cNvPr id="184385" name="Rectangle 65"/>
              <p:cNvSpPr>
                <a:spLocks noChangeArrowheads="1"/>
              </p:cNvSpPr>
              <p:nvPr/>
            </p:nvSpPr>
            <p:spPr bwMode="auto">
              <a:xfrm>
                <a:off x="2543175" y="3544888"/>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0.6</a:t>
                </a:r>
              </a:p>
            </p:txBody>
          </p:sp>
          <p:sp>
            <p:nvSpPr>
              <p:cNvPr id="184386" name="Rectangle 66"/>
              <p:cNvSpPr>
                <a:spLocks noChangeArrowheads="1"/>
              </p:cNvSpPr>
              <p:nvPr/>
            </p:nvSpPr>
            <p:spPr bwMode="auto">
              <a:xfrm>
                <a:off x="2543175" y="3181350"/>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0.7</a:t>
                </a:r>
              </a:p>
            </p:txBody>
          </p:sp>
          <p:sp>
            <p:nvSpPr>
              <p:cNvPr id="184387" name="Rectangle 67"/>
              <p:cNvSpPr>
                <a:spLocks noChangeArrowheads="1"/>
              </p:cNvSpPr>
              <p:nvPr/>
            </p:nvSpPr>
            <p:spPr bwMode="auto">
              <a:xfrm>
                <a:off x="2543175" y="2828925"/>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0.8</a:t>
                </a:r>
              </a:p>
            </p:txBody>
          </p:sp>
          <p:sp>
            <p:nvSpPr>
              <p:cNvPr id="184388" name="Rectangle 68"/>
              <p:cNvSpPr>
                <a:spLocks noChangeArrowheads="1"/>
              </p:cNvSpPr>
              <p:nvPr/>
            </p:nvSpPr>
            <p:spPr bwMode="auto">
              <a:xfrm>
                <a:off x="2543175" y="2465388"/>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0.9</a:t>
                </a:r>
              </a:p>
            </p:txBody>
          </p:sp>
          <p:sp>
            <p:nvSpPr>
              <p:cNvPr id="184389" name="Rectangle 69"/>
              <p:cNvSpPr>
                <a:spLocks noChangeArrowheads="1"/>
              </p:cNvSpPr>
              <p:nvPr/>
            </p:nvSpPr>
            <p:spPr bwMode="auto">
              <a:xfrm>
                <a:off x="2671763" y="2114550"/>
                <a:ext cx="2571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1</a:t>
                </a:r>
              </a:p>
            </p:txBody>
          </p:sp>
          <p:sp>
            <p:nvSpPr>
              <p:cNvPr id="184390" name="Line 70"/>
              <p:cNvSpPr>
                <a:spLocks noChangeShapeType="1"/>
              </p:cNvSpPr>
              <p:nvPr/>
            </p:nvSpPr>
            <p:spPr bwMode="auto">
              <a:xfrm>
                <a:off x="2897188" y="5891213"/>
                <a:ext cx="4511675" cy="0"/>
              </a:xfrm>
              <a:prstGeom prst="line">
                <a:avLst/>
              </a:prstGeom>
              <a:noFill/>
              <a:ln w="12700">
                <a:solidFill>
                  <a:srgbClr val="000000"/>
                </a:solidFill>
                <a:round/>
                <a:headEnd/>
                <a:tailEnd/>
              </a:ln>
            </p:spPr>
            <p:txBody>
              <a:bodyPr wrap="none" anchor="ctr"/>
              <a:lstStyle/>
              <a:p>
                <a:endParaRPr lang="en-US"/>
              </a:p>
            </p:txBody>
          </p:sp>
          <p:sp>
            <p:nvSpPr>
              <p:cNvPr id="184391" name="Line 71"/>
              <p:cNvSpPr>
                <a:spLocks noChangeShapeType="1"/>
              </p:cNvSpPr>
              <p:nvPr/>
            </p:nvSpPr>
            <p:spPr bwMode="auto">
              <a:xfrm>
                <a:off x="2897188" y="2328863"/>
                <a:ext cx="4511675" cy="0"/>
              </a:xfrm>
              <a:prstGeom prst="line">
                <a:avLst/>
              </a:prstGeom>
              <a:noFill/>
              <a:ln w="12700">
                <a:solidFill>
                  <a:srgbClr val="000000"/>
                </a:solidFill>
                <a:round/>
                <a:headEnd/>
                <a:tailEnd/>
              </a:ln>
            </p:spPr>
            <p:txBody>
              <a:bodyPr wrap="none" anchor="ctr"/>
              <a:lstStyle/>
              <a:p>
                <a:endParaRPr lang="en-US"/>
              </a:p>
            </p:txBody>
          </p:sp>
          <p:sp>
            <p:nvSpPr>
              <p:cNvPr id="184392" name="Line 72"/>
              <p:cNvSpPr>
                <a:spLocks noChangeShapeType="1"/>
              </p:cNvSpPr>
              <p:nvPr/>
            </p:nvSpPr>
            <p:spPr bwMode="auto">
              <a:xfrm flipV="1">
                <a:off x="2890838" y="2322513"/>
                <a:ext cx="0" cy="3575050"/>
              </a:xfrm>
              <a:prstGeom prst="line">
                <a:avLst/>
              </a:prstGeom>
              <a:noFill/>
              <a:ln w="12700">
                <a:solidFill>
                  <a:srgbClr val="000000"/>
                </a:solidFill>
                <a:round/>
                <a:headEnd/>
                <a:tailEnd/>
              </a:ln>
            </p:spPr>
            <p:txBody>
              <a:bodyPr wrap="none" anchor="ctr"/>
              <a:lstStyle/>
              <a:p>
                <a:endParaRPr lang="en-US"/>
              </a:p>
            </p:txBody>
          </p:sp>
          <p:sp>
            <p:nvSpPr>
              <p:cNvPr id="184393" name="Line 73"/>
              <p:cNvSpPr>
                <a:spLocks noChangeShapeType="1"/>
              </p:cNvSpPr>
              <p:nvPr/>
            </p:nvSpPr>
            <p:spPr bwMode="auto">
              <a:xfrm flipV="1">
                <a:off x="7415213" y="2322513"/>
                <a:ext cx="0" cy="3575050"/>
              </a:xfrm>
              <a:prstGeom prst="line">
                <a:avLst/>
              </a:prstGeom>
              <a:noFill/>
              <a:ln w="12700">
                <a:solidFill>
                  <a:srgbClr val="000000"/>
                </a:solidFill>
                <a:round/>
                <a:headEnd/>
                <a:tailEnd/>
              </a:ln>
            </p:spPr>
            <p:txBody>
              <a:bodyPr wrap="none" anchor="ctr"/>
              <a:lstStyle/>
              <a:p>
                <a:endParaRPr lang="en-US"/>
              </a:p>
            </p:txBody>
          </p:sp>
          <p:sp>
            <p:nvSpPr>
              <p:cNvPr id="184394" name="Line 74"/>
              <p:cNvSpPr>
                <a:spLocks noChangeShapeType="1"/>
              </p:cNvSpPr>
              <p:nvPr/>
            </p:nvSpPr>
            <p:spPr bwMode="auto">
              <a:xfrm>
                <a:off x="2890838" y="5891213"/>
                <a:ext cx="0" cy="0"/>
              </a:xfrm>
              <a:prstGeom prst="line">
                <a:avLst/>
              </a:prstGeom>
              <a:noFill/>
              <a:ln w="12700">
                <a:solidFill>
                  <a:srgbClr val="000000"/>
                </a:solidFill>
                <a:round/>
                <a:headEnd/>
                <a:tailEnd/>
              </a:ln>
            </p:spPr>
            <p:txBody>
              <a:bodyPr wrap="none" anchor="ctr"/>
              <a:lstStyle/>
              <a:p>
                <a:endParaRPr lang="en-US"/>
              </a:p>
            </p:txBody>
          </p:sp>
          <p:sp>
            <p:nvSpPr>
              <p:cNvPr id="184395" name="Line 75"/>
              <p:cNvSpPr>
                <a:spLocks noChangeShapeType="1"/>
              </p:cNvSpPr>
              <p:nvPr/>
            </p:nvSpPr>
            <p:spPr bwMode="auto">
              <a:xfrm>
                <a:off x="7415213" y="2328863"/>
                <a:ext cx="0" cy="0"/>
              </a:xfrm>
              <a:prstGeom prst="line">
                <a:avLst/>
              </a:prstGeom>
              <a:noFill/>
              <a:ln w="12700">
                <a:solidFill>
                  <a:srgbClr val="000000"/>
                </a:solidFill>
                <a:round/>
                <a:headEnd/>
                <a:tailEnd/>
              </a:ln>
            </p:spPr>
            <p:txBody>
              <a:bodyPr wrap="none" anchor="ctr"/>
              <a:lstStyle/>
              <a:p>
                <a:endParaRPr lang="en-US"/>
              </a:p>
            </p:txBody>
          </p:sp>
          <p:sp>
            <p:nvSpPr>
              <p:cNvPr id="184396" name="Rectangle 76"/>
              <p:cNvSpPr>
                <a:spLocks noChangeArrowheads="1"/>
              </p:cNvSpPr>
              <p:nvPr/>
            </p:nvSpPr>
            <p:spPr bwMode="auto">
              <a:xfrm>
                <a:off x="4144374" y="6019800"/>
                <a:ext cx="1637885" cy="459100"/>
              </a:xfrm>
              <a:prstGeom prst="rect">
                <a:avLst/>
              </a:prstGeom>
              <a:noFill/>
              <a:ln w="12700">
                <a:noFill/>
                <a:miter lim="800000"/>
                <a:headEnd/>
                <a:tailEnd/>
              </a:ln>
            </p:spPr>
            <p:txBody>
              <a:bodyPr wrap="none" lIns="90488" tIns="44450" rIns="90488" bIns="44450">
                <a:spAutoFit/>
              </a:bodyPr>
              <a:lstStyle/>
              <a:p>
                <a:pPr eaLnBrk="0" hangingPunct="0"/>
                <a:r>
                  <a:rPr lang="en-US" sz="2400" b="1" dirty="0">
                    <a:solidFill>
                      <a:srgbClr val="000000"/>
                    </a:solidFill>
                    <a:latin typeface="Times New Roman" pitchFamily="18" charset="0"/>
                  </a:rPr>
                  <a:t>True </a:t>
                </a:r>
                <a:r>
                  <a:rPr lang="en-US" sz="2400" b="1" dirty="0" smtClean="0">
                    <a:solidFill>
                      <a:srgbClr val="000000"/>
                    </a:solidFill>
                    <a:latin typeface="Times New Roman" pitchFamily="18" charset="0"/>
                  </a:rPr>
                  <a:t>Mean</a:t>
                </a:r>
                <a:endParaRPr lang="en-US" sz="2400" dirty="0">
                  <a:solidFill>
                    <a:srgbClr val="000000"/>
                  </a:solidFill>
                  <a:latin typeface="Times New Roman" pitchFamily="18" charset="0"/>
                </a:endParaRPr>
              </a:p>
            </p:txBody>
          </p:sp>
          <p:sp>
            <p:nvSpPr>
              <p:cNvPr id="184397" name="Rectangle 77"/>
              <p:cNvSpPr>
                <a:spLocks noChangeArrowheads="1"/>
              </p:cNvSpPr>
              <p:nvPr/>
            </p:nvSpPr>
            <p:spPr bwMode="auto">
              <a:xfrm rot="16200000">
                <a:off x="739775" y="3814763"/>
                <a:ext cx="3019425" cy="638175"/>
              </a:xfrm>
              <a:prstGeom prst="rect">
                <a:avLst/>
              </a:prstGeom>
              <a:noFill/>
              <a:ln w="12700">
                <a:noFill/>
                <a:miter lim="800000"/>
                <a:headEnd/>
                <a:tailEnd/>
              </a:ln>
            </p:spPr>
            <p:txBody>
              <a:bodyPr wrap="none" lIns="90488" tIns="44450" rIns="90488" bIns="44450">
                <a:spAutoFit/>
              </a:bodyPr>
              <a:lstStyle/>
              <a:p>
                <a:pPr algn="ctr" eaLnBrk="0" hangingPunct="0"/>
                <a:r>
                  <a:rPr lang="en-US" sz="1800" b="1" dirty="0">
                    <a:solidFill>
                      <a:srgbClr val="000000"/>
                    </a:solidFill>
                    <a:latin typeface="Times New Roman" pitchFamily="18" charset="0"/>
                  </a:rPr>
                  <a:t>Probability of Deciding more</a:t>
                </a:r>
              </a:p>
              <a:p>
                <a:pPr algn="ctr" eaLnBrk="0" hangingPunct="0"/>
                <a:r>
                  <a:rPr lang="en-US" sz="1800" b="1" dirty="0">
                    <a:solidFill>
                      <a:srgbClr val="000000"/>
                    </a:solidFill>
                    <a:latin typeface="Times New Roman" pitchFamily="18" charset="0"/>
                  </a:rPr>
                  <a:t>cleanup is necessary</a:t>
                </a:r>
              </a:p>
            </p:txBody>
          </p:sp>
          <p:sp>
            <p:nvSpPr>
              <p:cNvPr id="184399" name="Line 79"/>
              <p:cNvSpPr>
                <a:spLocks noChangeShapeType="1"/>
              </p:cNvSpPr>
              <p:nvPr/>
            </p:nvSpPr>
            <p:spPr bwMode="auto">
              <a:xfrm flipV="1">
                <a:off x="4933950" y="2322513"/>
                <a:ext cx="0" cy="3575050"/>
              </a:xfrm>
              <a:prstGeom prst="line">
                <a:avLst/>
              </a:prstGeom>
              <a:noFill/>
              <a:ln w="28575">
                <a:solidFill>
                  <a:srgbClr val="FF0000"/>
                </a:solidFill>
                <a:prstDash val="dash"/>
                <a:round/>
                <a:headEnd/>
                <a:tailEnd/>
              </a:ln>
            </p:spPr>
            <p:txBody>
              <a:bodyPr wrap="none" anchor="ctr"/>
              <a:lstStyle/>
              <a:p>
                <a:endParaRPr lang="en-US"/>
              </a:p>
            </p:txBody>
          </p:sp>
          <p:grpSp>
            <p:nvGrpSpPr>
              <p:cNvPr id="4" name="Group 87"/>
              <p:cNvGrpSpPr/>
              <p:nvPr/>
            </p:nvGrpSpPr>
            <p:grpSpPr>
              <a:xfrm>
                <a:off x="4844351" y="2186899"/>
                <a:ext cx="1563027" cy="400110"/>
                <a:chOff x="4844351" y="2186899"/>
                <a:chExt cx="1563027" cy="400110"/>
              </a:xfrm>
            </p:grpSpPr>
            <p:sp>
              <p:nvSpPr>
                <p:cNvPr id="184401" name="Text Box 81"/>
                <p:cNvSpPr txBox="1">
                  <a:spLocks noChangeArrowheads="1"/>
                </p:cNvSpPr>
                <p:nvPr/>
              </p:nvSpPr>
              <p:spPr bwMode="auto">
                <a:xfrm>
                  <a:off x="5219232" y="2186899"/>
                  <a:ext cx="1188146" cy="400110"/>
                </a:xfrm>
                <a:prstGeom prst="rect">
                  <a:avLst/>
                </a:prstGeom>
                <a:solidFill>
                  <a:schemeClr val="bg1"/>
                </a:solidFill>
                <a:ln w="9525">
                  <a:solidFill>
                    <a:schemeClr val="tx1"/>
                  </a:solidFill>
                  <a:miter lim="800000"/>
                  <a:headEnd/>
                  <a:tailEnd/>
                </a:ln>
              </p:spPr>
              <p:txBody>
                <a:bodyPr wrap="none">
                  <a:spAutoFit/>
                </a:bodyPr>
                <a:lstStyle/>
                <a:p>
                  <a:r>
                    <a:rPr lang="en-US" sz="2000" dirty="0">
                      <a:sym typeface="Symbol" pitchFamily="18" charset="2"/>
                    </a:rPr>
                    <a:t> = 0.05</a:t>
                  </a:r>
                  <a:endParaRPr lang="en-US" sz="2000" dirty="0"/>
                </a:p>
              </p:txBody>
            </p:sp>
            <p:sp>
              <p:nvSpPr>
                <p:cNvPr id="184403" name="Line 84"/>
                <p:cNvSpPr>
                  <a:spLocks noChangeShapeType="1"/>
                </p:cNvSpPr>
                <p:nvPr/>
              </p:nvSpPr>
              <p:spPr bwMode="auto">
                <a:xfrm flipH="1">
                  <a:off x="5068113" y="2333015"/>
                  <a:ext cx="0" cy="225357"/>
                </a:xfrm>
                <a:prstGeom prst="line">
                  <a:avLst/>
                </a:prstGeom>
                <a:noFill/>
                <a:ln w="28575">
                  <a:solidFill>
                    <a:schemeClr val="tx1"/>
                  </a:solidFill>
                  <a:miter lim="800000"/>
                  <a:headEnd type="triangle"/>
                  <a:tailEnd type="triangle"/>
                </a:ln>
              </p:spPr>
              <p:txBody>
                <a:bodyPr wrap="none" anchor="ctr"/>
                <a:lstStyle/>
                <a:p>
                  <a:endParaRPr lang="en-US"/>
                </a:p>
              </p:txBody>
            </p:sp>
            <p:cxnSp>
              <p:nvCxnSpPr>
                <p:cNvPr id="87" name="Straight Connector 86"/>
                <p:cNvCxnSpPr/>
                <p:nvPr/>
              </p:nvCxnSpPr>
              <p:spPr bwMode="auto">
                <a:xfrm>
                  <a:off x="4844351" y="2548586"/>
                  <a:ext cx="182880"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sp>
          <p:nvSpPr>
            <p:cNvPr id="86" name="Line Callout 2 85"/>
            <p:cNvSpPr/>
            <p:nvPr/>
          </p:nvSpPr>
          <p:spPr bwMode="auto">
            <a:xfrm>
              <a:off x="5593403" y="4854102"/>
              <a:ext cx="1118682" cy="632298"/>
            </a:xfrm>
            <a:prstGeom prst="borderCallout2">
              <a:avLst>
                <a:gd name="adj1" fmla="val 18750"/>
                <a:gd name="adj2" fmla="val -8333"/>
                <a:gd name="adj3" fmla="val 18750"/>
                <a:gd name="adj4" fmla="val -16667"/>
                <a:gd name="adj5" fmla="val 146238"/>
                <a:gd name="adj6" fmla="val -47421"/>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106" charset="0"/>
                </a:rPr>
                <a:t>Action</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106" charset="0"/>
                </a:rPr>
                <a:t>Level (C</a:t>
              </a:r>
              <a:r>
                <a:rPr kumimoji="0" lang="en-US" sz="1600" b="0" i="0" u="none" strike="noStrike" cap="none" normalizeH="0" baseline="-25000" dirty="0" smtClean="0">
                  <a:ln>
                    <a:noFill/>
                  </a:ln>
                  <a:solidFill>
                    <a:schemeClr val="tx1"/>
                  </a:solidFill>
                  <a:effectLst/>
                  <a:latin typeface="Tahoma" pitchFamily="-106" charset="0"/>
                </a:rPr>
                <a:t>s</a:t>
              </a:r>
              <a:r>
                <a:rPr kumimoji="0" lang="en-US" sz="1600" b="0" i="0" u="none" strike="noStrike" cap="none" normalizeH="0" baseline="0" dirty="0" smtClean="0">
                  <a:ln>
                    <a:noFill/>
                  </a:ln>
                  <a:solidFill>
                    <a:schemeClr val="tx1"/>
                  </a:solidFill>
                  <a:effectLst/>
                  <a:latin typeface="Tahoma" pitchFamily="-106" charset="0"/>
                </a:rPr>
                <a:t>)</a:t>
              </a:r>
              <a:endParaRPr kumimoji="0" lang="en-US" sz="1600" b="0" i="0" u="none" strike="noStrike" cap="none" normalizeH="0" baseline="0" dirty="0">
                <a:ln>
                  <a:noFill/>
                </a:ln>
                <a:solidFill>
                  <a:schemeClr val="tx1"/>
                </a:solidFill>
                <a:effectLst/>
                <a:latin typeface="Tahoma" pitchFamily="-106" charset="0"/>
              </a:endParaRPr>
            </a:p>
          </p:txBody>
        </p:sp>
      </p:grpSp>
      <p:sp>
        <p:nvSpPr>
          <p:cNvPr id="89" name="Slide Number Placeholder 88"/>
          <p:cNvSpPr>
            <a:spLocks noGrp="1"/>
          </p:cNvSpPr>
          <p:nvPr>
            <p:ph type="sldNum" sz="quarter" idx="10"/>
          </p:nvPr>
        </p:nvSpPr>
        <p:spPr/>
        <p:txBody>
          <a:bodyPr/>
          <a:lstStyle/>
          <a:p>
            <a:fld id="{3B25CBD3-95DC-4B14-8238-E9EF21F9B3CF}" type="slidenum">
              <a:rPr lang="en-US" smtClean="0"/>
              <a:pPr/>
              <a:t>49</a:t>
            </a:fld>
            <a:endParaRPr lang="en-US"/>
          </a:p>
        </p:txBody>
      </p:sp>
    </p:spTree>
    <p:extLst>
      <p:ext uri="{BB962C8B-B14F-4D97-AF65-F5344CB8AC3E}">
        <p14:creationId xmlns:p14="http://schemas.microsoft.com/office/powerpoint/2010/main" val="2640137914"/>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a:t>Why do we need statistics in environmental assessments?</a:t>
            </a:r>
          </a:p>
        </p:txBody>
      </p:sp>
      <p:sp>
        <p:nvSpPr>
          <p:cNvPr id="661507" name="Rectangle 3"/>
          <p:cNvSpPr>
            <a:spLocks noGrp="1" noChangeArrowheads="1"/>
          </p:cNvSpPr>
          <p:nvPr>
            <p:ph type="body" idx="1"/>
          </p:nvPr>
        </p:nvSpPr>
        <p:spPr/>
        <p:txBody>
          <a:bodyPr/>
          <a:lstStyle/>
          <a:p>
            <a:pPr>
              <a:lnSpc>
                <a:spcPct val="90000"/>
              </a:lnSpc>
            </a:pPr>
            <a:r>
              <a:rPr lang="en-US" sz="2400" dirty="0"/>
              <a:t>Complex variability of field data</a:t>
            </a:r>
          </a:p>
          <a:p>
            <a:pPr lvl="2">
              <a:lnSpc>
                <a:spcPct val="90000"/>
              </a:lnSpc>
            </a:pPr>
            <a:r>
              <a:rPr lang="en-US" sz="2200" dirty="0"/>
              <a:t>Source uncertainty</a:t>
            </a:r>
          </a:p>
          <a:p>
            <a:pPr lvl="2">
              <a:lnSpc>
                <a:spcPct val="90000"/>
              </a:lnSpc>
            </a:pPr>
            <a:r>
              <a:rPr lang="en-US" sz="2200" dirty="0"/>
              <a:t>Heterogeneous soil, rock and sediment media</a:t>
            </a:r>
          </a:p>
          <a:p>
            <a:pPr lvl="2">
              <a:lnSpc>
                <a:spcPct val="90000"/>
              </a:lnSpc>
            </a:pPr>
            <a:r>
              <a:rPr lang="en-US" sz="2200" dirty="0"/>
              <a:t>Complex hydrologic conditions </a:t>
            </a:r>
          </a:p>
          <a:p>
            <a:pPr lvl="2">
              <a:lnSpc>
                <a:spcPct val="90000"/>
              </a:lnSpc>
            </a:pPr>
            <a:r>
              <a:rPr lang="en-US" sz="2200" dirty="0"/>
              <a:t>Partially known geochemical processes</a:t>
            </a:r>
          </a:p>
          <a:p>
            <a:pPr lvl="2">
              <a:lnSpc>
                <a:spcPct val="90000"/>
              </a:lnSpc>
            </a:pPr>
            <a:r>
              <a:rPr lang="en-US" sz="2200" dirty="0"/>
              <a:t>Laboratory uncertainties</a:t>
            </a:r>
          </a:p>
          <a:p>
            <a:pPr>
              <a:lnSpc>
                <a:spcPct val="90000"/>
              </a:lnSpc>
            </a:pPr>
            <a:endParaRPr lang="en-US" sz="2400" dirty="0"/>
          </a:p>
          <a:p>
            <a:pPr>
              <a:lnSpc>
                <a:spcPct val="90000"/>
              </a:lnSpc>
            </a:pPr>
            <a:r>
              <a:rPr lang="en-US" sz="2400" dirty="0"/>
              <a:t>Uncertainty &amp; Variability ~ Random variables</a:t>
            </a:r>
          </a:p>
          <a:p>
            <a:pPr>
              <a:lnSpc>
                <a:spcPct val="90000"/>
              </a:lnSpc>
            </a:pPr>
            <a:endParaRPr lang="en-US" sz="2400" dirty="0"/>
          </a:p>
          <a:p>
            <a:pPr>
              <a:lnSpc>
                <a:spcPct val="90000"/>
              </a:lnSpc>
            </a:pPr>
            <a:r>
              <a:rPr lang="en-US" sz="2400" dirty="0"/>
              <a:t>Statistics is the mathematical tool </a:t>
            </a:r>
            <a:br>
              <a:rPr lang="en-US" sz="2400" dirty="0"/>
            </a:br>
            <a:r>
              <a:rPr lang="en-US" sz="2400" dirty="0"/>
              <a:t>to process and analyze random variables</a:t>
            </a:r>
            <a:endParaRPr lang="en-US" sz="2600" dirty="0">
              <a:solidFill>
                <a:srgbClr val="A50021"/>
              </a:solidFill>
            </a:endParaRPr>
          </a:p>
        </p:txBody>
      </p:sp>
      <p:sp>
        <p:nvSpPr>
          <p:cNvPr id="6" name="Slide Number Placeholder 5"/>
          <p:cNvSpPr>
            <a:spLocks noGrp="1"/>
          </p:cNvSpPr>
          <p:nvPr>
            <p:ph type="sldNum" sz="quarter" idx="10"/>
          </p:nvPr>
        </p:nvSpPr>
        <p:spPr/>
        <p:txBody>
          <a:bodyPr/>
          <a:lstStyle/>
          <a:p>
            <a:fld id="{3B25CBD3-95DC-4B14-8238-E9EF21F9B3CF}" type="slidenum">
              <a:rPr lang="en-US" smtClean="0"/>
              <a:pPr/>
              <a:t>5</a:t>
            </a:fld>
            <a:endParaRPr lang="en-US"/>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marL="2171700" indent="-2171700"/>
            <a:r>
              <a:rPr lang="en-US" dirty="0" smtClean="0">
                <a:ea typeface="ＭＳ Ｐゴシック" pitchFamily="34" charset="-128"/>
              </a:rPr>
              <a:t>Decision Performance Goal Diagram</a:t>
            </a:r>
          </a:p>
        </p:txBody>
      </p:sp>
      <p:grpSp>
        <p:nvGrpSpPr>
          <p:cNvPr id="2" name="Group 99"/>
          <p:cNvGrpSpPr/>
          <p:nvPr/>
        </p:nvGrpSpPr>
        <p:grpSpPr>
          <a:xfrm>
            <a:off x="1955384" y="1981200"/>
            <a:ext cx="5924170" cy="4497700"/>
            <a:chOff x="1955384" y="1981200"/>
            <a:chExt cx="5924170" cy="4497700"/>
          </a:xfrm>
        </p:grpSpPr>
        <p:sp>
          <p:nvSpPr>
            <p:cNvPr id="188420" name="Rectangle 3"/>
            <p:cNvSpPr>
              <a:spLocks noChangeArrowheads="1"/>
            </p:cNvSpPr>
            <p:nvPr/>
          </p:nvSpPr>
          <p:spPr bwMode="auto">
            <a:xfrm>
              <a:off x="2024854" y="1981200"/>
              <a:ext cx="5854700" cy="4464050"/>
            </a:xfrm>
            <a:prstGeom prst="rect">
              <a:avLst/>
            </a:prstGeom>
            <a:noFill/>
            <a:ln w="12700">
              <a:solidFill>
                <a:srgbClr val="140000"/>
              </a:solidFill>
              <a:miter lim="800000"/>
              <a:headEnd/>
              <a:tailEnd/>
            </a:ln>
          </p:spPr>
          <p:txBody>
            <a:bodyPr wrap="none" anchor="ctr"/>
            <a:lstStyle/>
            <a:p>
              <a:endParaRPr lang="en-US"/>
            </a:p>
          </p:txBody>
        </p:sp>
        <p:sp>
          <p:nvSpPr>
            <p:cNvPr id="188421" name="Line 4"/>
            <p:cNvSpPr>
              <a:spLocks noChangeShapeType="1"/>
            </p:cNvSpPr>
            <p:nvPr/>
          </p:nvSpPr>
          <p:spPr bwMode="auto">
            <a:xfrm>
              <a:off x="2902742" y="5895975"/>
              <a:ext cx="4511675" cy="0"/>
            </a:xfrm>
            <a:prstGeom prst="line">
              <a:avLst/>
            </a:prstGeom>
            <a:noFill/>
            <a:ln w="12700">
              <a:solidFill>
                <a:srgbClr val="000000"/>
              </a:solidFill>
              <a:round/>
              <a:headEnd/>
              <a:tailEnd/>
            </a:ln>
          </p:spPr>
          <p:txBody>
            <a:bodyPr wrap="none" anchor="ctr"/>
            <a:lstStyle/>
            <a:p>
              <a:endParaRPr lang="en-US"/>
            </a:p>
          </p:txBody>
        </p:sp>
        <p:sp>
          <p:nvSpPr>
            <p:cNvPr id="188422" name="Line 5"/>
            <p:cNvSpPr>
              <a:spLocks noChangeShapeType="1"/>
            </p:cNvSpPr>
            <p:nvPr/>
          </p:nvSpPr>
          <p:spPr bwMode="auto">
            <a:xfrm>
              <a:off x="2902742" y="2333625"/>
              <a:ext cx="4511675" cy="0"/>
            </a:xfrm>
            <a:prstGeom prst="line">
              <a:avLst/>
            </a:prstGeom>
            <a:noFill/>
            <a:ln w="12700">
              <a:solidFill>
                <a:srgbClr val="000000"/>
              </a:solidFill>
              <a:round/>
              <a:headEnd/>
              <a:tailEnd/>
            </a:ln>
          </p:spPr>
          <p:txBody>
            <a:bodyPr wrap="none" anchor="ctr"/>
            <a:lstStyle/>
            <a:p>
              <a:endParaRPr lang="en-US"/>
            </a:p>
          </p:txBody>
        </p:sp>
        <p:sp>
          <p:nvSpPr>
            <p:cNvPr id="188423" name="Line 6"/>
            <p:cNvSpPr>
              <a:spLocks noChangeShapeType="1"/>
            </p:cNvSpPr>
            <p:nvPr/>
          </p:nvSpPr>
          <p:spPr bwMode="auto">
            <a:xfrm flipV="1">
              <a:off x="2896392" y="2327275"/>
              <a:ext cx="0" cy="3575050"/>
            </a:xfrm>
            <a:prstGeom prst="line">
              <a:avLst/>
            </a:prstGeom>
            <a:noFill/>
            <a:ln w="12700">
              <a:solidFill>
                <a:srgbClr val="000000"/>
              </a:solidFill>
              <a:round/>
              <a:headEnd/>
              <a:tailEnd/>
            </a:ln>
          </p:spPr>
          <p:txBody>
            <a:bodyPr wrap="none" anchor="ctr"/>
            <a:lstStyle/>
            <a:p>
              <a:endParaRPr lang="en-US"/>
            </a:p>
          </p:txBody>
        </p:sp>
        <p:sp>
          <p:nvSpPr>
            <p:cNvPr id="188424" name="Line 7"/>
            <p:cNvSpPr>
              <a:spLocks noChangeShapeType="1"/>
            </p:cNvSpPr>
            <p:nvPr/>
          </p:nvSpPr>
          <p:spPr bwMode="auto">
            <a:xfrm flipV="1">
              <a:off x="7420767" y="2327275"/>
              <a:ext cx="0" cy="3575050"/>
            </a:xfrm>
            <a:prstGeom prst="line">
              <a:avLst/>
            </a:prstGeom>
            <a:noFill/>
            <a:ln w="12700">
              <a:solidFill>
                <a:srgbClr val="000000"/>
              </a:solidFill>
              <a:round/>
              <a:headEnd/>
              <a:tailEnd/>
            </a:ln>
          </p:spPr>
          <p:txBody>
            <a:bodyPr wrap="none" anchor="ctr"/>
            <a:lstStyle/>
            <a:p>
              <a:endParaRPr lang="en-US"/>
            </a:p>
          </p:txBody>
        </p:sp>
        <p:sp>
          <p:nvSpPr>
            <p:cNvPr id="188425" name="Line 8"/>
            <p:cNvSpPr>
              <a:spLocks noChangeShapeType="1"/>
            </p:cNvSpPr>
            <p:nvPr/>
          </p:nvSpPr>
          <p:spPr bwMode="auto">
            <a:xfrm>
              <a:off x="2896392" y="2333625"/>
              <a:ext cx="0" cy="0"/>
            </a:xfrm>
            <a:prstGeom prst="line">
              <a:avLst/>
            </a:prstGeom>
            <a:noFill/>
            <a:ln w="12700">
              <a:solidFill>
                <a:srgbClr val="000000"/>
              </a:solidFill>
              <a:round/>
              <a:headEnd/>
              <a:tailEnd/>
            </a:ln>
          </p:spPr>
          <p:txBody>
            <a:bodyPr wrap="none" anchor="ctr"/>
            <a:lstStyle/>
            <a:p>
              <a:endParaRPr lang="en-US"/>
            </a:p>
          </p:txBody>
        </p:sp>
        <p:sp>
          <p:nvSpPr>
            <p:cNvPr id="188426" name="Line 9"/>
            <p:cNvSpPr>
              <a:spLocks noChangeShapeType="1"/>
            </p:cNvSpPr>
            <p:nvPr/>
          </p:nvSpPr>
          <p:spPr bwMode="auto">
            <a:xfrm>
              <a:off x="7420767" y="5895975"/>
              <a:ext cx="0" cy="0"/>
            </a:xfrm>
            <a:prstGeom prst="line">
              <a:avLst/>
            </a:prstGeom>
            <a:noFill/>
            <a:ln w="12700">
              <a:solidFill>
                <a:srgbClr val="000000"/>
              </a:solidFill>
              <a:round/>
              <a:headEnd/>
              <a:tailEnd/>
            </a:ln>
          </p:spPr>
          <p:txBody>
            <a:bodyPr wrap="none" anchor="ctr"/>
            <a:lstStyle/>
            <a:p>
              <a:endParaRPr lang="en-US"/>
            </a:p>
          </p:txBody>
        </p:sp>
        <p:sp>
          <p:nvSpPr>
            <p:cNvPr id="188427" name="Line 10"/>
            <p:cNvSpPr>
              <a:spLocks noChangeShapeType="1"/>
            </p:cNvSpPr>
            <p:nvPr/>
          </p:nvSpPr>
          <p:spPr bwMode="auto">
            <a:xfrm>
              <a:off x="2902742" y="5895975"/>
              <a:ext cx="4511675" cy="0"/>
            </a:xfrm>
            <a:prstGeom prst="line">
              <a:avLst/>
            </a:prstGeom>
            <a:noFill/>
            <a:ln w="12700">
              <a:solidFill>
                <a:srgbClr val="000000"/>
              </a:solidFill>
              <a:round/>
              <a:headEnd/>
              <a:tailEnd/>
            </a:ln>
          </p:spPr>
          <p:txBody>
            <a:bodyPr wrap="none" anchor="ctr"/>
            <a:lstStyle/>
            <a:p>
              <a:endParaRPr lang="en-US"/>
            </a:p>
          </p:txBody>
        </p:sp>
        <p:sp>
          <p:nvSpPr>
            <p:cNvPr id="188428" name="Line 11"/>
            <p:cNvSpPr>
              <a:spLocks noChangeShapeType="1"/>
            </p:cNvSpPr>
            <p:nvPr/>
          </p:nvSpPr>
          <p:spPr bwMode="auto">
            <a:xfrm flipV="1">
              <a:off x="2896392" y="2327275"/>
              <a:ext cx="0" cy="3575050"/>
            </a:xfrm>
            <a:prstGeom prst="line">
              <a:avLst/>
            </a:prstGeom>
            <a:noFill/>
            <a:ln w="12700">
              <a:solidFill>
                <a:srgbClr val="000000"/>
              </a:solidFill>
              <a:round/>
              <a:headEnd/>
              <a:tailEnd/>
            </a:ln>
          </p:spPr>
          <p:txBody>
            <a:bodyPr wrap="none" anchor="ctr"/>
            <a:lstStyle/>
            <a:p>
              <a:endParaRPr lang="en-US"/>
            </a:p>
          </p:txBody>
        </p:sp>
        <p:sp>
          <p:nvSpPr>
            <p:cNvPr id="188429" name="Line 12"/>
            <p:cNvSpPr>
              <a:spLocks noChangeShapeType="1"/>
            </p:cNvSpPr>
            <p:nvPr/>
          </p:nvSpPr>
          <p:spPr bwMode="auto">
            <a:xfrm>
              <a:off x="2896392" y="5895975"/>
              <a:ext cx="0" cy="0"/>
            </a:xfrm>
            <a:prstGeom prst="line">
              <a:avLst/>
            </a:prstGeom>
            <a:noFill/>
            <a:ln w="12700">
              <a:solidFill>
                <a:srgbClr val="000000"/>
              </a:solidFill>
              <a:round/>
              <a:headEnd/>
              <a:tailEnd/>
            </a:ln>
          </p:spPr>
          <p:txBody>
            <a:bodyPr wrap="none" anchor="ctr"/>
            <a:lstStyle/>
            <a:p>
              <a:endParaRPr lang="en-US"/>
            </a:p>
          </p:txBody>
        </p:sp>
        <p:sp>
          <p:nvSpPr>
            <p:cNvPr id="188430" name="Line 13"/>
            <p:cNvSpPr>
              <a:spLocks noChangeShapeType="1"/>
            </p:cNvSpPr>
            <p:nvPr/>
          </p:nvSpPr>
          <p:spPr bwMode="auto">
            <a:xfrm flipV="1">
              <a:off x="3304379" y="5843588"/>
              <a:ext cx="0" cy="58737"/>
            </a:xfrm>
            <a:prstGeom prst="line">
              <a:avLst/>
            </a:prstGeom>
            <a:noFill/>
            <a:ln w="12700">
              <a:solidFill>
                <a:srgbClr val="000000"/>
              </a:solidFill>
              <a:round/>
              <a:headEnd/>
              <a:tailEnd/>
            </a:ln>
          </p:spPr>
          <p:txBody>
            <a:bodyPr wrap="none" anchor="ctr"/>
            <a:lstStyle/>
            <a:p>
              <a:endParaRPr lang="en-US"/>
            </a:p>
          </p:txBody>
        </p:sp>
        <p:sp>
          <p:nvSpPr>
            <p:cNvPr id="188431" name="Line 14"/>
            <p:cNvSpPr>
              <a:spLocks noChangeShapeType="1"/>
            </p:cNvSpPr>
            <p:nvPr/>
          </p:nvSpPr>
          <p:spPr bwMode="auto">
            <a:xfrm>
              <a:off x="3304379" y="2339975"/>
              <a:ext cx="0" cy="33338"/>
            </a:xfrm>
            <a:prstGeom prst="line">
              <a:avLst/>
            </a:prstGeom>
            <a:noFill/>
            <a:ln w="12700">
              <a:solidFill>
                <a:srgbClr val="000000"/>
              </a:solidFill>
              <a:round/>
              <a:headEnd/>
              <a:tailEnd/>
            </a:ln>
          </p:spPr>
          <p:txBody>
            <a:bodyPr wrap="none" anchor="ctr"/>
            <a:lstStyle/>
            <a:p>
              <a:endParaRPr lang="en-US"/>
            </a:p>
          </p:txBody>
        </p:sp>
        <p:sp>
          <p:nvSpPr>
            <p:cNvPr id="188432" name="Line 15"/>
            <p:cNvSpPr>
              <a:spLocks noChangeShapeType="1"/>
            </p:cNvSpPr>
            <p:nvPr/>
          </p:nvSpPr>
          <p:spPr bwMode="auto">
            <a:xfrm flipV="1">
              <a:off x="3715542" y="5843588"/>
              <a:ext cx="0" cy="58737"/>
            </a:xfrm>
            <a:prstGeom prst="line">
              <a:avLst/>
            </a:prstGeom>
            <a:noFill/>
            <a:ln w="12700">
              <a:solidFill>
                <a:srgbClr val="000000"/>
              </a:solidFill>
              <a:round/>
              <a:headEnd/>
              <a:tailEnd/>
            </a:ln>
          </p:spPr>
          <p:txBody>
            <a:bodyPr wrap="none" anchor="ctr"/>
            <a:lstStyle/>
            <a:p>
              <a:endParaRPr lang="en-US"/>
            </a:p>
          </p:txBody>
        </p:sp>
        <p:sp>
          <p:nvSpPr>
            <p:cNvPr id="188433" name="Line 16"/>
            <p:cNvSpPr>
              <a:spLocks noChangeShapeType="1"/>
            </p:cNvSpPr>
            <p:nvPr/>
          </p:nvSpPr>
          <p:spPr bwMode="auto">
            <a:xfrm>
              <a:off x="3715542" y="2339975"/>
              <a:ext cx="0" cy="33338"/>
            </a:xfrm>
            <a:prstGeom prst="line">
              <a:avLst/>
            </a:prstGeom>
            <a:noFill/>
            <a:ln w="12700">
              <a:solidFill>
                <a:srgbClr val="000000"/>
              </a:solidFill>
              <a:round/>
              <a:headEnd/>
              <a:tailEnd/>
            </a:ln>
          </p:spPr>
          <p:txBody>
            <a:bodyPr wrap="none" anchor="ctr"/>
            <a:lstStyle/>
            <a:p>
              <a:endParaRPr lang="en-US"/>
            </a:p>
          </p:txBody>
        </p:sp>
        <p:sp>
          <p:nvSpPr>
            <p:cNvPr id="188434" name="Line 17"/>
            <p:cNvSpPr>
              <a:spLocks noChangeShapeType="1"/>
            </p:cNvSpPr>
            <p:nvPr/>
          </p:nvSpPr>
          <p:spPr bwMode="auto">
            <a:xfrm flipV="1">
              <a:off x="4126704" y="5843588"/>
              <a:ext cx="0" cy="58737"/>
            </a:xfrm>
            <a:prstGeom prst="line">
              <a:avLst/>
            </a:prstGeom>
            <a:noFill/>
            <a:ln w="12700">
              <a:solidFill>
                <a:srgbClr val="000000"/>
              </a:solidFill>
              <a:round/>
              <a:headEnd/>
              <a:tailEnd/>
            </a:ln>
          </p:spPr>
          <p:txBody>
            <a:bodyPr wrap="none" anchor="ctr"/>
            <a:lstStyle/>
            <a:p>
              <a:endParaRPr lang="en-US"/>
            </a:p>
          </p:txBody>
        </p:sp>
        <p:sp>
          <p:nvSpPr>
            <p:cNvPr id="188435" name="Line 18"/>
            <p:cNvSpPr>
              <a:spLocks noChangeShapeType="1"/>
            </p:cNvSpPr>
            <p:nvPr/>
          </p:nvSpPr>
          <p:spPr bwMode="auto">
            <a:xfrm>
              <a:off x="4126704" y="2339975"/>
              <a:ext cx="0" cy="33338"/>
            </a:xfrm>
            <a:prstGeom prst="line">
              <a:avLst/>
            </a:prstGeom>
            <a:noFill/>
            <a:ln w="12700">
              <a:solidFill>
                <a:srgbClr val="000000"/>
              </a:solidFill>
              <a:round/>
              <a:headEnd/>
              <a:tailEnd/>
            </a:ln>
          </p:spPr>
          <p:txBody>
            <a:bodyPr wrap="none" anchor="ctr"/>
            <a:lstStyle/>
            <a:p>
              <a:endParaRPr lang="en-US"/>
            </a:p>
          </p:txBody>
        </p:sp>
        <p:sp>
          <p:nvSpPr>
            <p:cNvPr id="188436" name="Line 19"/>
            <p:cNvSpPr>
              <a:spLocks noChangeShapeType="1"/>
            </p:cNvSpPr>
            <p:nvPr/>
          </p:nvSpPr>
          <p:spPr bwMode="auto">
            <a:xfrm flipV="1">
              <a:off x="4536279" y="5843588"/>
              <a:ext cx="0" cy="58737"/>
            </a:xfrm>
            <a:prstGeom prst="line">
              <a:avLst/>
            </a:prstGeom>
            <a:noFill/>
            <a:ln w="12700">
              <a:solidFill>
                <a:srgbClr val="000000"/>
              </a:solidFill>
              <a:round/>
              <a:headEnd/>
              <a:tailEnd/>
            </a:ln>
          </p:spPr>
          <p:txBody>
            <a:bodyPr wrap="none" anchor="ctr"/>
            <a:lstStyle/>
            <a:p>
              <a:endParaRPr lang="en-US"/>
            </a:p>
          </p:txBody>
        </p:sp>
        <p:sp>
          <p:nvSpPr>
            <p:cNvPr id="188437" name="Line 20"/>
            <p:cNvSpPr>
              <a:spLocks noChangeShapeType="1"/>
            </p:cNvSpPr>
            <p:nvPr/>
          </p:nvSpPr>
          <p:spPr bwMode="auto">
            <a:xfrm>
              <a:off x="4536279" y="2339975"/>
              <a:ext cx="0" cy="33338"/>
            </a:xfrm>
            <a:prstGeom prst="line">
              <a:avLst/>
            </a:prstGeom>
            <a:noFill/>
            <a:ln w="12700">
              <a:solidFill>
                <a:srgbClr val="000000"/>
              </a:solidFill>
              <a:round/>
              <a:headEnd/>
              <a:tailEnd/>
            </a:ln>
          </p:spPr>
          <p:txBody>
            <a:bodyPr wrap="none" anchor="ctr"/>
            <a:lstStyle/>
            <a:p>
              <a:endParaRPr lang="en-US"/>
            </a:p>
          </p:txBody>
        </p:sp>
        <p:sp>
          <p:nvSpPr>
            <p:cNvPr id="188438" name="Line 21"/>
            <p:cNvSpPr>
              <a:spLocks noChangeShapeType="1"/>
            </p:cNvSpPr>
            <p:nvPr/>
          </p:nvSpPr>
          <p:spPr bwMode="auto">
            <a:xfrm flipV="1">
              <a:off x="4945854" y="5843588"/>
              <a:ext cx="0" cy="58737"/>
            </a:xfrm>
            <a:prstGeom prst="line">
              <a:avLst/>
            </a:prstGeom>
            <a:noFill/>
            <a:ln w="12700">
              <a:solidFill>
                <a:srgbClr val="000000"/>
              </a:solidFill>
              <a:round/>
              <a:headEnd/>
              <a:tailEnd/>
            </a:ln>
          </p:spPr>
          <p:txBody>
            <a:bodyPr wrap="none" anchor="ctr"/>
            <a:lstStyle/>
            <a:p>
              <a:endParaRPr lang="en-US"/>
            </a:p>
          </p:txBody>
        </p:sp>
        <p:sp>
          <p:nvSpPr>
            <p:cNvPr id="188439" name="Line 22"/>
            <p:cNvSpPr>
              <a:spLocks noChangeShapeType="1"/>
            </p:cNvSpPr>
            <p:nvPr/>
          </p:nvSpPr>
          <p:spPr bwMode="auto">
            <a:xfrm>
              <a:off x="4945854" y="2339975"/>
              <a:ext cx="0" cy="33338"/>
            </a:xfrm>
            <a:prstGeom prst="line">
              <a:avLst/>
            </a:prstGeom>
            <a:noFill/>
            <a:ln w="12700">
              <a:solidFill>
                <a:srgbClr val="000000"/>
              </a:solidFill>
              <a:round/>
              <a:headEnd/>
              <a:tailEnd/>
            </a:ln>
          </p:spPr>
          <p:txBody>
            <a:bodyPr wrap="none" anchor="ctr"/>
            <a:lstStyle/>
            <a:p>
              <a:endParaRPr lang="en-US"/>
            </a:p>
          </p:txBody>
        </p:sp>
        <p:sp>
          <p:nvSpPr>
            <p:cNvPr id="188440" name="Line 23"/>
            <p:cNvSpPr>
              <a:spLocks noChangeShapeType="1"/>
            </p:cNvSpPr>
            <p:nvPr/>
          </p:nvSpPr>
          <p:spPr bwMode="auto">
            <a:xfrm flipV="1">
              <a:off x="5368129" y="5843588"/>
              <a:ext cx="0" cy="58737"/>
            </a:xfrm>
            <a:prstGeom prst="line">
              <a:avLst/>
            </a:prstGeom>
            <a:noFill/>
            <a:ln w="12700">
              <a:solidFill>
                <a:srgbClr val="000000"/>
              </a:solidFill>
              <a:round/>
              <a:headEnd/>
              <a:tailEnd/>
            </a:ln>
          </p:spPr>
          <p:txBody>
            <a:bodyPr wrap="none" anchor="ctr"/>
            <a:lstStyle/>
            <a:p>
              <a:endParaRPr lang="en-US"/>
            </a:p>
          </p:txBody>
        </p:sp>
        <p:sp>
          <p:nvSpPr>
            <p:cNvPr id="188441" name="Line 24"/>
            <p:cNvSpPr>
              <a:spLocks noChangeShapeType="1"/>
            </p:cNvSpPr>
            <p:nvPr/>
          </p:nvSpPr>
          <p:spPr bwMode="auto">
            <a:xfrm>
              <a:off x="5368129" y="2339975"/>
              <a:ext cx="0" cy="33338"/>
            </a:xfrm>
            <a:prstGeom prst="line">
              <a:avLst/>
            </a:prstGeom>
            <a:noFill/>
            <a:ln w="12700">
              <a:solidFill>
                <a:srgbClr val="000000"/>
              </a:solidFill>
              <a:round/>
              <a:headEnd/>
              <a:tailEnd/>
            </a:ln>
          </p:spPr>
          <p:txBody>
            <a:bodyPr wrap="none" anchor="ctr"/>
            <a:lstStyle/>
            <a:p>
              <a:endParaRPr lang="en-US"/>
            </a:p>
          </p:txBody>
        </p:sp>
        <p:sp>
          <p:nvSpPr>
            <p:cNvPr id="188442" name="Line 25"/>
            <p:cNvSpPr>
              <a:spLocks noChangeShapeType="1"/>
            </p:cNvSpPr>
            <p:nvPr/>
          </p:nvSpPr>
          <p:spPr bwMode="auto">
            <a:xfrm flipV="1">
              <a:off x="5777704" y="5843588"/>
              <a:ext cx="0" cy="58737"/>
            </a:xfrm>
            <a:prstGeom prst="line">
              <a:avLst/>
            </a:prstGeom>
            <a:noFill/>
            <a:ln w="12700">
              <a:solidFill>
                <a:srgbClr val="000000"/>
              </a:solidFill>
              <a:round/>
              <a:headEnd/>
              <a:tailEnd/>
            </a:ln>
          </p:spPr>
          <p:txBody>
            <a:bodyPr wrap="none" anchor="ctr"/>
            <a:lstStyle/>
            <a:p>
              <a:endParaRPr lang="en-US"/>
            </a:p>
          </p:txBody>
        </p:sp>
        <p:sp>
          <p:nvSpPr>
            <p:cNvPr id="188443" name="Line 26"/>
            <p:cNvSpPr>
              <a:spLocks noChangeShapeType="1"/>
            </p:cNvSpPr>
            <p:nvPr/>
          </p:nvSpPr>
          <p:spPr bwMode="auto">
            <a:xfrm>
              <a:off x="5777704" y="2339975"/>
              <a:ext cx="0" cy="33338"/>
            </a:xfrm>
            <a:prstGeom prst="line">
              <a:avLst/>
            </a:prstGeom>
            <a:noFill/>
            <a:ln w="12700">
              <a:solidFill>
                <a:srgbClr val="000000"/>
              </a:solidFill>
              <a:round/>
              <a:headEnd/>
              <a:tailEnd/>
            </a:ln>
          </p:spPr>
          <p:txBody>
            <a:bodyPr wrap="none" anchor="ctr"/>
            <a:lstStyle/>
            <a:p>
              <a:endParaRPr lang="en-US"/>
            </a:p>
          </p:txBody>
        </p:sp>
        <p:sp>
          <p:nvSpPr>
            <p:cNvPr id="188444" name="Line 27"/>
            <p:cNvSpPr>
              <a:spLocks noChangeShapeType="1"/>
            </p:cNvSpPr>
            <p:nvPr/>
          </p:nvSpPr>
          <p:spPr bwMode="auto">
            <a:xfrm flipV="1">
              <a:off x="6190454" y="5843588"/>
              <a:ext cx="0" cy="58737"/>
            </a:xfrm>
            <a:prstGeom prst="line">
              <a:avLst/>
            </a:prstGeom>
            <a:noFill/>
            <a:ln w="12700">
              <a:solidFill>
                <a:srgbClr val="000000"/>
              </a:solidFill>
              <a:round/>
              <a:headEnd/>
              <a:tailEnd/>
            </a:ln>
          </p:spPr>
          <p:txBody>
            <a:bodyPr wrap="none" anchor="ctr"/>
            <a:lstStyle/>
            <a:p>
              <a:endParaRPr lang="en-US"/>
            </a:p>
          </p:txBody>
        </p:sp>
        <p:sp>
          <p:nvSpPr>
            <p:cNvPr id="188445" name="Line 28"/>
            <p:cNvSpPr>
              <a:spLocks noChangeShapeType="1"/>
            </p:cNvSpPr>
            <p:nvPr/>
          </p:nvSpPr>
          <p:spPr bwMode="auto">
            <a:xfrm>
              <a:off x="6190454" y="2339975"/>
              <a:ext cx="0" cy="33338"/>
            </a:xfrm>
            <a:prstGeom prst="line">
              <a:avLst/>
            </a:prstGeom>
            <a:noFill/>
            <a:ln w="12700">
              <a:solidFill>
                <a:srgbClr val="000000"/>
              </a:solidFill>
              <a:round/>
              <a:headEnd/>
              <a:tailEnd/>
            </a:ln>
          </p:spPr>
          <p:txBody>
            <a:bodyPr wrap="none" anchor="ctr"/>
            <a:lstStyle/>
            <a:p>
              <a:endParaRPr lang="en-US"/>
            </a:p>
          </p:txBody>
        </p:sp>
        <p:sp>
          <p:nvSpPr>
            <p:cNvPr id="188446" name="Line 29"/>
            <p:cNvSpPr>
              <a:spLocks noChangeShapeType="1"/>
            </p:cNvSpPr>
            <p:nvPr/>
          </p:nvSpPr>
          <p:spPr bwMode="auto">
            <a:xfrm flipV="1">
              <a:off x="6598442" y="5843588"/>
              <a:ext cx="0" cy="58737"/>
            </a:xfrm>
            <a:prstGeom prst="line">
              <a:avLst/>
            </a:prstGeom>
            <a:noFill/>
            <a:ln w="12700">
              <a:solidFill>
                <a:srgbClr val="000000"/>
              </a:solidFill>
              <a:round/>
              <a:headEnd/>
              <a:tailEnd/>
            </a:ln>
          </p:spPr>
          <p:txBody>
            <a:bodyPr wrap="none" anchor="ctr"/>
            <a:lstStyle/>
            <a:p>
              <a:endParaRPr lang="en-US"/>
            </a:p>
          </p:txBody>
        </p:sp>
        <p:sp>
          <p:nvSpPr>
            <p:cNvPr id="188447" name="Line 30"/>
            <p:cNvSpPr>
              <a:spLocks noChangeShapeType="1"/>
            </p:cNvSpPr>
            <p:nvPr/>
          </p:nvSpPr>
          <p:spPr bwMode="auto">
            <a:xfrm>
              <a:off x="6598442" y="2339975"/>
              <a:ext cx="0" cy="33338"/>
            </a:xfrm>
            <a:prstGeom prst="line">
              <a:avLst/>
            </a:prstGeom>
            <a:noFill/>
            <a:ln w="12700">
              <a:solidFill>
                <a:srgbClr val="000000"/>
              </a:solidFill>
              <a:round/>
              <a:headEnd/>
              <a:tailEnd/>
            </a:ln>
          </p:spPr>
          <p:txBody>
            <a:bodyPr wrap="none" anchor="ctr"/>
            <a:lstStyle/>
            <a:p>
              <a:endParaRPr lang="en-US"/>
            </a:p>
          </p:txBody>
        </p:sp>
        <p:sp>
          <p:nvSpPr>
            <p:cNvPr id="188448" name="Line 31"/>
            <p:cNvSpPr>
              <a:spLocks noChangeShapeType="1"/>
            </p:cNvSpPr>
            <p:nvPr/>
          </p:nvSpPr>
          <p:spPr bwMode="auto">
            <a:xfrm flipV="1">
              <a:off x="7009604" y="5843588"/>
              <a:ext cx="0" cy="58737"/>
            </a:xfrm>
            <a:prstGeom prst="line">
              <a:avLst/>
            </a:prstGeom>
            <a:noFill/>
            <a:ln w="12700">
              <a:solidFill>
                <a:srgbClr val="000000"/>
              </a:solidFill>
              <a:round/>
              <a:headEnd/>
              <a:tailEnd/>
            </a:ln>
          </p:spPr>
          <p:txBody>
            <a:bodyPr wrap="none" anchor="ctr"/>
            <a:lstStyle/>
            <a:p>
              <a:endParaRPr lang="en-US"/>
            </a:p>
          </p:txBody>
        </p:sp>
        <p:sp>
          <p:nvSpPr>
            <p:cNvPr id="188449" name="Line 32"/>
            <p:cNvSpPr>
              <a:spLocks noChangeShapeType="1"/>
            </p:cNvSpPr>
            <p:nvPr/>
          </p:nvSpPr>
          <p:spPr bwMode="auto">
            <a:xfrm>
              <a:off x="7009604" y="2339975"/>
              <a:ext cx="0" cy="33338"/>
            </a:xfrm>
            <a:prstGeom prst="line">
              <a:avLst/>
            </a:prstGeom>
            <a:noFill/>
            <a:ln w="12700">
              <a:solidFill>
                <a:srgbClr val="000000"/>
              </a:solidFill>
              <a:round/>
              <a:headEnd/>
              <a:tailEnd/>
            </a:ln>
          </p:spPr>
          <p:txBody>
            <a:bodyPr wrap="none" anchor="ctr"/>
            <a:lstStyle/>
            <a:p>
              <a:endParaRPr lang="en-US"/>
            </a:p>
          </p:txBody>
        </p:sp>
        <p:sp>
          <p:nvSpPr>
            <p:cNvPr id="188450" name="Rectangle 33"/>
            <p:cNvSpPr>
              <a:spLocks noChangeArrowheads="1"/>
            </p:cNvSpPr>
            <p:nvPr/>
          </p:nvSpPr>
          <p:spPr bwMode="auto">
            <a:xfrm>
              <a:off x="3186904" y="5899150"/>
              <a:ext cx="4095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0.0 </a:t>
              </a:r>
            </a:p>
          </p:txBody>
        </p:sp>
        <p:sp>
          <p:nvSpPr>
            <p:cNvPr id="188451" name="Rectangle 34"/>
            <p:cNvSpPr>
              <a:spLocks noChangeArrowheads="1"/>
            </p:cNvSpPr>
            <p:nvPr/>
          </p:nvSpPr>
          <p:spPr bwMode="auto">
            <a:xfrm>
              <a:off x="3964779" y="5899150"/>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0.5</a:t>
              </a:r>
            </a:p>
          </p:txBody>
        </p:sp>
        <p:sp>
          <p:nvSpPr>
            <p:cNvPr id="188452" name="Rectangle 35"/>
            <p:cNvSpPr>
              <a:spLocks noChangeArrowheads="1"/>
            </p:cNvSpPr>
            <p:nvPr/>
          </p:nvSpPr>
          <p:spPr bwMode="auto">
            <a:xfrm>
              <a:off x="4818854" y="5899150"/>
              <a:ext cx="2571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1</a:t>
              </a:r>
            </a:p>
          </p:txBody>
        </p:sp>
        <p:sp>
          <p:nvSpPr>
            <p:cNvPr id="188453" name="Rectangle 36"/>
            <p:cNvSpPr>
              <a:spLocks noChangeArrowheads="1"/>
            </p:cNvSpPr>
            <p:nvPr/>
          </p:nvSpPr>
          <p:spPr bwMode="auto">
            <a:xfrm>
              <a:off x="5596729" y="5899150"/>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1.5</a:t>
              </a:r>
            </a:p>
          </p:txBody>
        </p:sp>
        <p:sp>
          <p:nvSpPr>
            <p:cNvPr id="188454" name="Rectangle 37"/>
            <p:cNvSpPr>
              <a:spLocks noChangeArrowheads="1"/>
            </p:cNvSpPr>
            <p:nvPr/>
          </p:nvSpPr>
          <p:spPr bwMode="auto">
            <a:xfrm>
              <a:off x="6465092" y="5899150"/>
              <a:ext cx="2571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2</a:t>
              </a:r>
            </a:p>
          </p:txBody>
        </p:sp>
        <p:sp>
          <p:nvSpPr>
            <p:cNvPr id="188455" name="Line 38"/>
            <p:cNvSpPr>
              <a:spLocks noChangeShapeType="1"/>
            </p:cNvSpPr>
            <p:nvPr/>
          </p:nvSpPr>
          <p:spPr bwMode="auto">
            <a:xfrm>
              <a:off x="2902742" y="5895975"/>
              <a:ext cx="31750" cy="0"/>
            </a:xfrm>
            <a:prstGeom prst="line">
              <a:avLst/>
            </a:prstGeom>
            <a:noFill/>
            <a:ln w="12700">
              <a:solidFill>
                <a:srgbClr val="000000"/>
              </a:solidFill>
              <a:round/>
              <a:headEnd/>
              <a:tailEnd/>
            </a:ln>
          </p:spPr>
          <p:txBody>
            <a:bodyPr wrap="none" anchor="ctr"/>
            <a:lstStyle/>
            <a:p>
              <a:endParaRPr lang="en-US"/>
            </a:p>
          </p:txBody>
        </p:sp>
        <p:sp>
          <p:nvSpPr>
            <p:cNvPr id="188456" name="Line 39"/>
            <p:cNvSpPr>
              <a:spLocks noChangeShapeType="1"/>
            </p:cNvSpPr>
            <p:nvPr/>
          </p:nvSpPr>
          <p:spPr bwMode="auto">
            <a:xfrm flipH="1">
              <a:off x="7366792" y="5895975"/>
              <a:ext cx="60325" cy="0"/>
            </a:xfrm>
            <a:prstGeom prst="line">
              <a:avLst/>
            </a:prstGeom>
            <a:noFill/>
            <a:ln w="12700">
              <a:solidFill>
                <a:srgbClr val="000000"/>
              </a:solidFill>
              <a:round/>
              <a:headEnd/>
              <a:tailEnd/>
            </a:ln>
          </p:spPr>
          <p:txBody>
            <a:bodyPr wrap="none" anchor="ctr"/>
            <a:lstStyle/>
            <a:p>
              <a:endParaRPr lang="en-US"/>
            </a:p>
          </p:txBody>
        </p:sp>
        <p:sp>
          <p:nvSpPr>
            <p:cNvPr id="188457" name="Line 40"/>
            <p:cNvSpPr>
              <a:spLocks noChangeShapeType="1"/>
            </p:cNvSpPr>
            <p:nvPr/>
          </p:nvSpPr>
          <p:spPr bwMode="auto">
            <a:xfrm>
              <a:off x="2902742" y="5545138"/>
              <a:ext cx="31750" cy="0"/>
            </a:xfrm>
            <a:prstGeom prst="line">
              <a:avLst/>
            </a:prstGeom>
            <a:noFill/>
            <a:ln w="12700">
              <a:solidFill>
                <a:srgbClr val="000000"/>
              </a:solidFill>
              <a:round/>
              <a:headEnd/>
              <a:tailEnd/>
            </a:ln>
          </p:spPr>
          <p:txBody>
            <a:bodyPr wrap="none" anchor="ctr"/>
            <a:lstStyle/>
            <a:p>
              <a:endParaRPr lang="en-US"/>
            </a:p>
          </p:txBody>
        </p:sp>
        <p:sp>
          <p:nvSpPr>
            <p:cNvPr id="188458" name="Line 41"/>
            <p:cNvSpPr>
              <a:spLocks noChangeShapeType="1"/>
            </p:cNvSpPr>
            <p:nvPr/>
          </p:nvSpPr>
          <p:spPr bwMode="auto">
            <a:xfrm flipH="1">
              <a:off x="7366792" y="5545138"/>
              <a:ext cx="60325" cy="0"/>
            </a:xfrm>
            <a:prstGeom prst="line">
              <a:avLst/>
            </a:prstGeom>
            <a:noFill/>
            <a:ln w="12700">
              <a:solidFill>
                <a:srgbClr val="000000"/>
              </a:solidFill>
              <a:round/>
              <a:headEnd/>
              <a:tailEnd/>
            </a:ln>
          </p:spPr>
          <p:txBody>
            <a:bodyPr wrap="none" anchor="ctr"/>
            <a:lstStyle/>
            <a:p>
              <a:endParaRPr lang="en-US"/>
            </a:p>
          </p:txBody>
        </p:sp>
        <p:sp>
          <p:nvSpPr>
            <p:cNvPr id="188459" name="Line 42"/>
            <p:cNvSpPr>
              <a:spLocks noChangeShapeType="1"/>
            </p:cNvSpPr>
            <p:nvPr/>
          </p:nvSpPr>
          <p:spPr bwMode="auto">
            <a:xfrm>
              <a:off x="2902742" y="5181600"/>
              <a:ext cx="31750" cy="0"/>
            </a:xfrm>
            <a:prstGeom prst="line">
              <a:avLst/>
            </a:prstGeom>
            <a:noFill/>
            <a:ln w="12700">
              <a:solidFill>
                <a:srgbClr val="000000"/>
              </a:solidFill>
              <a:round/>
              <a:headEnd/>
              <a:tailEnd/>
            </a:ln>
          </p:spPr>
          <p:txBody>
            <a:bodyPr wrap="none" anchor="ctr"/>
            <a:lstStyle/>
            <a:p>
              <a:endParaRPr lang="en-US"/>
            </a:p>
          </p:txBody>
        </p:sp>
        <p:sp>
          <p:nvSpPr>
            <p:cNvPr id="188460" name="Line 43"/>
            <p:cNvSpPr>
              <a:spLocks noChangeShapeType="1"/>
            </p:cNvSpPr>
            <p:nvPr/>
          </p:nvSpPr>
          <p:spPr bwMode="auto">
            <a:xfrm flipH="1">
              <a:off x="7366792" y="5181600"/>
              <a:ext cx="60325" cy="0"/>
            </a:xfrm>
            <a:prstGeom prst="line">
              <a:avLst/>
            </a:prstGeom>
            <a:noFill/>
            <a:ln w="12700">
              <a:solidFill>
                <a:srgbClr val="000000"/>
              </a:solidFill>
              <a:round/>
              <a:headEnd/>
              <a:tailEnd/>
            </a:ln>
          </p:spPr>
          <p:txBody>
            <a:bodyPr wrap="none" anchor="ctr"/>
            <a:lstStyle/>
            <a:p>
              <a:endParaRPr lang="en-US"/>
            </a:p>
          </p:txBody>
        </p:sp>
        <p:sp>
          <p:nvSpPr>
            <p:cNvPr id="188461" name="Line 44"/>
            <p:cNvSpPr>
              <a:spLocks noChangeShapeType="1"/>
            </p:cNvSpPr>
            <p:nvPr/>
          </p:nvSpPr>
          <p:spPr bwMode="auto">
            <a:xfrm>
              <a:off x="2902742" y="4830763"/>
              <a:ext cx="31750" cy="0"/>
            </a:xfrm>
            <a:prstGeom prst="line">
              <a:avLst/>
            </a:prstGeom>
            <a:noFill/>
            <a:ln w="12700">
              <a:solidFill>
                <a:srgbClr val="000000"/>
              </a:solidFill>
              <a:round/>
              <a:headEnd/>
              <a:tailEnd/>
            </a:ln>
          </p:spPr>
          <p:txBody>
            <a:bodyPr wrap="none" anchor="ctr"/>
            <a:lstStyle/>
            <a:p>
              <a:endParaRPr lang="en-US"/>
            </a:p>
          </p:txBody>
        </p:sp>
        <p:sp>
          <p:nvSpPr>
            <p:cNvPr id="188462" name="Line 45"/>
            <p:cNvSpPr>
              <a:spLocks noChangeShapeType="1"/>
            </p:cNvSpPr>
            <p:nvPr/>
          </p:nvSpPr>
          <p:spPr bwMode="auto">
            <a:xfrm flipH="1">
              <a:off x="7366792" y="4830763"/>
              <a:ext cx="60325" cy="0"/>
            </a:xfrm>
            <a:prstGeom prst="line">
              <a:avLst/>
            </a:prstGeom>
            <a:noFill/>
            <a:ln w="12700">
              <a:solidFill>
                <a:srgbClr val="000000"/>
              </a:solidFill>
              <a:round/>
              <a:headEnd/>
              <a:tailEnd/>
            </a:ln>
          </p:spPr>
          <p:txBody>
            <a:bodyPr wrap="none" anchor="ctr"/>
            <a:lstStyle/>
            <a:p>
              <a:endParaRPr lang="en-US"/>
            </a:p>
          </p:txBody>
        </p:sp>
        <p:sp>
          <p:nvSpPr>
            <p:cNvPr id="188463" name="Line 46"/>
            <p:cNvSpPr>
              <a:spLocks noChangeShapeType="1"/>
            </p:cNvSpPr>
            <p:nvPr/>
          </p:nvSpPr>
          <p:spPr bwMode="auto">
            <a:xfrm>
              <a:off x="2902742" y="4467225"/>
              <a:ext cx="31750" cy="0"/>
            </a:xfrm>
            <a:prstGeom prst="line">
              <a:avLst/>
            </a:prstGeom>
            <a:noFill/>
            <a:ln w="12700">
              <a:solidFill>
                <a:srgbClr val="000000"/>
              </a:solidFill>
              <a:round/>
              <a:headEnd/>
              <a:tailEnd/>
            </a:ln>
          </p:spPr>
          <p:txBody>
            <a:bodyPr wrap="none" anchor="ctr"/>
            <a:lstStyle/>
            <a:p>
              <a:endParaRPr lang="en-US"/>
            </a:p>
          </p:txBody>
        </p:sp>
        <p:sp>
          <p:nvSpPr>
            <p:cNvPr id="188464" name="Line 47"/>
            <p:cNvSpPr>
              <a:spLocks noChangeShapeType="1"/>
            </p:cNvSpPr>
            <p:nvPr/>
          </p:nvSpPr>
          <p:spPr bwMode="auto">
            <a:xfrm flipH="1">
              <a:off x="7366792" y="4467225"/>
              <a:ext cx="60325" cy="0"/>
            </a:xfrm>
            <a:prstGeom prst="line">
              <a:avLst/>
            </a:prstGeom>
            <a:noFill/>
            <a:ln w="12700">
              <a:solidFill>
                <a:srgbClr val="000000"/>
              </a:solidFill>
              <a:round/>
              <a:headEnd/>
              <a:tailEnd/>
            </a:ln>
          </p:spPr>
          <p:txBody>
            <a:bodyPr wrap="none" anchor="ctr"/>
            <a:lstStyle/>
            <a:p>
              <a:endParaRPr lang="en-US"/>
            </a:p>
          </p:txBody>
        </p:sp>
        <p:sp>
          <p:nvSpPr>
            <p:cNvPr id="188465" name="Line 48"/>
            <p:cNvSpPr>
              <a:spLocks noChangeShapeType="1"/>
            </p:cNvSpPr>
            <p:nvPr/>
          </p:nvSpPr>
          <p:spPr bwMode="auto">
            <a:xfrm>
              <a:off x="2902742" y="4114800"/>
              <a:ext cx="31750" cy="0"/>
            </a:xfrm>
            <a:prstGeom prst="line">
              <a:avLst/>
            </a:prstGeom>
            <a:noFill/>
            <a:ln w="12700">
              <a:solidFill>
                <a:srgbClr val="000000"/>
              </a:solidFill>
              <a:round/>
              <a:headEnd/>
              <a:tailEnd/>
            </a:ln>
          </p:spPr>
          <p:txBody>
            <a:bodyPr wrap="none" anchor="ctr"/>
            <a:lstStyle/>
            <a:p>
              <a:endParaRPr lang="en-US"/>
            </a:p>
          </p:txBody>
        </p:sp>
        <p:sp>
          <p:nvSpPr>
            <p:cNvPr id="188466" name="Line 49"/>
            <p:cNvSpPr>
              <a:spLocks noChangeShapeType="1"/>
            </p:cNvSpPr>
            <p:nvPr/>
          </p:nvSpPr>
          <p:spPr bwMode="auto">
            <a:xfrm flipH="1">
              <a:off x="7366792" y="4114800"/>
              <a:ext cx="60325" cy="0"/>
            </a:xfrm>
            <a:prstGeom prst="line">
              <a:avLst/>
            </a:prstGeom>
            <a:noFill/>
            <a:ln w="12700">
              <a:solidFill>
                <a:srgbClr val="000000"/>
              </a:solidFill>
              <a:round/>
              <a:headEnd/>
              <a:tailEnd/>
            </a:ln>
          </p:spPr>
          <p:txBody>
            <a:bodyPr wrap="none" anchor="ctr"/>
            <a:lstStyle/>
            <a:p>
              <a:endParaRPr lang="en-US"/>
            </a:p>
          </p:txBody>
        </p:sp>
        <p:sp>
          <p:nvSpPr>
            <p:cNvPr id="188467" name="Line 50"/>
            <p:cNvSpPr>
              <a:spLocks noChangeShapeType="1"/>
            </p:cNvSpPr>
            <p:nvPr/>
          </p:nvSpPr>
          <p:spPr bwMode="auto">
            <a:xfrm>
              <a:off x="2902742" y="3763963"/>
              <a:ext cx="31750" cy="0"/>
            </a:xfrm>
            <a:prstGeom prst="line">
              <a:avLst/>
            </a:prstGeom>
            <a:noFill/>
            <a:ln w="12700">
              <a:solidFill>
                <a:srgbClr val="000000"/>
              </a:solidFill>
              <a:round/>
              <a:headEnd/>
              <a:tailEnd/>
            </a:ln>
          </p:spPr>
          <p:txBody>
            <a:bodyPr wrap="none" anchor="ctr"/>
            <a:lstStyle/>
            <a:p>
              <a:endParaRPr lang="en-US"/>
            </a:p>
          </p:txBody>
        </p:sp>
        <p:sp>
          <p:nvSpPr>
            <p:cNvPr id="188468" name="Line 51"/>
            <p:cNvSpPr>
              <a:spLocks noChangeShapeType="1"/>
            </p:cNvSpPr>
            <p:nvPr/>
          </p:nvSpPr>
          <p:spPr bwMode="auto">
            <a:xfrm flipH="1">
              <a:off x="7366792" y="3763963"/>
              <a:ext cx="60325" cy="0"/>
            </a:xfrm>
            <a:prstGeom prst="line">
              <a:avLst/>
            </a:prstGeom>
            <a:noFill/>
            <a:ln w="12700">
              <a:solidFill>
                <a:srgbClr val="000000"/>
              </a:solidFill>
              <a:round/>
              <a:headEnd/>
              <a:tailEnd/>
            </a:ln>
          </p:spPr>
          <p:txBody>
            <a:bodyPr wrap="none" anchor="ctr"/>
            <a:lstStyle/>
            <a:p>
              <a:endParaRPr lang="en-US"/>
            </a:p>
          </p:txBody>
        </p:sp>
        <p:sp>
          <p:nvSpPr>
            <p:cNvPr id="188469" name="Line 52"/>
            <p:cNvSpPr>
              <a:spLocks noChangeShapeType="1"/>
            </p:cNvSpPr>
            <p:nvPr/>
          </p:nvSpPr>
          <p:spPr bwMode="auto">
            <a:xfrm>
              <a:off x="2902742" y="3400425"/>
              <a:ext cx="31750" cy="0"/>
            </a:xfrm>
            <a:prstGeom prst="line">
              <a:avLst/>
            </a:prstGeom>
            <a:noFill/>
            <a:ln w="12700">
              <a:solidFill>
                <a:srgbClr val="000000"/>
              </a:solidFill>
              <a:round/>
              <a:headEnd/>
              <a:tailEnd/>
            </a:ln>
          </p:spPr>
          <p:txBody>
            <a:bodyPr wrap="none" anchor="ctr"/>
            <a:lstStyle/>
            <a:p>
              <a:endParaRPr lang="en-US"/>
            </a:p>
          </p:txBody>
        </p:sp>
        <p:sp>
          <p:nvSpPr>
            <p:cNvPr id="188470" name="Line 53"/>
            <p:cNvSpPr>
              <a:spLocks noChangeShapeType="1"/>
            </p:cNvSpPr>
            <p:nvPr/>
          </p:nvSpPr>
          <p:spPr bwMode="auto">
            <a:xfrm flipH="1">
              <a:off x="7366792" y="3400425"/>
              <a:ext cx="60325" cy="0"/>
            </a:xfrm>
            <a:prstGeom prst="line">
              <a:avLst/>
            </a:prstGeom>
            <a:noFill/>
            <a:ln w="12700">
              <a:solidFill>
                <a:srgbClr val="000000"/>
              </a:solidFill>
              <a:round/>
              <a:headEnd/>
              <a:tailEnd/>
            </a:ln>
          </p:spPr>
          <p:txBody>
            <a:bodyPr wrap="none" anchor="ctr"/>
            <a:lstStyle/>
            <a:p>
              <a:endParaRPr lang="en-US"/>
            </a:p>
          </p:txBody>
        </p:sp>
        <p:sp>
          <p:nvSpPr>
            <p:cNvPr id="188471" name="Line 54"/>
            <p:cNvSpPr>
              <a:spLocks noChangeShapeType="1"/>
            </p:cNvSpPr>
            <p:nvPr/>
          </p:nvSpPr>
          <p:spPr bwMode="auto">
            <a:xfrm>
              <a:off x="2902742" y="3048000"/>
              <a:ext cx="31750" cy="0"/>
            </a:xfrm>
            <a:prstGeom prst="line">
              <a:avLst/>
            </a:prstGeom>
            <a:noFill/>
            <a:ln w="12700">
              <a:solidFill>
                <a:srgbClr val="000000"/>
              </a:solidFill>
              <a:round/>
              <a:headEnd/>
              <a:tailEnd/>
            </a:ln>
          </p:spPr>
          <p:txBody>
            <a:bodyPr wrap="none" anchor="ctr"/>
            <a:lstStyle/>
            <a:p>
              <a:endParaRPr lang="en-US"/>
            </a:p>
          </p:txBody>
        </p:sp>
        <p:sp>
          <p:nvSpPr>
            <p:cNvPr id="188472" name="Line 55"/>
            <p:cNvSpPr>
              <a:spLocks noChangeShapeType="1"/>
            </p:cNvSpPr>
            <p:nvPr/>
          </p:nvSpPr>
          <p:spPr bwMode="auto">
            <a:xfrm flipH="1">
              <a:off x="7366792" y="3048000"/>
              <a:ext cx="60325" cy="0"/>
            </a:xfrm>
            <a:prstGeom prst="line">
              <a:avLst/>
            </a:prstGeom>
            <a:noFill/>
            <a:ln w="12700">
              <a:solidFill>
                <a:srgbClr val="000000"/>
              </a:solidFill>
              <a:round/>
              <a:headEnd/>
              <a:tailEnd/>
            </a:ln>
          </p:spPr>
          <p:txBody>
            <a:bodyPr wrap="none" anchor="ctr"/>
            <a:lstStyle/>
            <a:p>
              <a:endParaRPr lang="en-US"/>
            </a:p>
          </p:txBody>
        </p:sp>
        <p:sp>
          <p:nvSpPr>
            <p:cNvPr id="188473" name="Line 56"/>
            <p:cNvSpPr>
              <a:spLocks noChangeShapeType="1"/>
            </p:cNvSpPr>
            <p:nvPr/>
          </p:nvSpPr>
          <p:spPr bwMode="auto">
            <a:xfrm>
              <a:off x="2902742" y="2684463"/>
              <a:ext cx="31750" cy="0"/>
            </a:xfrm>
            <a:prstGeom prst="line">
              <a:avLst/>
            </a:prstGeom>
            <a:noFill/>
            <a:ln w="12700">
              <a:solidFill>
                <a:srgbClr val="000000"/>
              </a:solidFill>
              <a:round/>
              <a:headEnd/>
              <a:tailEnd/>
            </a:ln>
          </p:spPr>
          <p:txBody>
            <a:bodyPr wrap="none" anchor="ctr"/>
            <a:lstStyle/>
            <a:p>
              <a:endParaRPr lang="en-US"/>
            </a:p>
          </p:txBody>
        </p:sp>
        <p:sp>
          <p:nvSpPr>
            <p:cNvPr id="188474" name="Line 57"/>
            <p:cNvSpPr>
              <a:spLocks noChangeShapeType="1"/>
            </p:cNvSpPr>
            <p:nvPr/>
          </p:nvSpPr>
          <p:spPr bwMode="auto">
            <a:xfrm flipH="1">
              <a:off x="7366792" y="2684463"/>
              <a:ext cx="60325" cy="0"/>
            </a:xfrm>
            <a:prstGeom prst="line">
              <a:avLst/>
            </a:prstGeom>
            <a:noFill/>
            <a:ln w="12700">
              <a:solidFill>
                <a:srgbClr val="000000"/>
              </a:solidFill>
              <a:round/>
              <a:headEnd/>
              <a:tailEnd/>
            </a:ln>
          </p:spPr>
          <p:txBody>
            <a:bodyPr wrap="none" anchor="ctr"/>
            <a:lstStyle/>
            <a:p>
              <a:endParaRPr lang="en-US"/>
            </a:p>
          </p:txBody>
        </p:sp>
        <p:sp>
          <p:nvSpPr>
            <p:cNvPr id="188475" name="Line 58"/>
            <p:cNvSpPr>
              <a:spLocks noChangeShapeType="1"/>
            </p:cNvSpPr>
            <p:nvPr/>
          </p:nvSpPr>
          <p:spPr bwMode="auto">
            <a:xfrm>
              <a:off x="2902742" y="2333625"/>
              <a:ext cx="31750" cy="0"/>
            </a:xfrm>
            <a:prstGeom prst="line">
              <a:avLst/>
            </a:prstGeom>
            <a:noFill/>
            <a:ln w="12700">
              <a:solidFill>
                <a:srgbClr val="000000"/>
              </a:solidFill>
              <a:round/>
              <a:headEnd/>
              <a:tailEnd/>
            </a:ln>
          </p:spPr>
          <p:txBody>
            <a:bodyPr wrap="none" anchor="ctr"/>
            <a:lstStyle/>
            <a:p>
              <a:endParaRPr lang="en-US"/>
            </a:p>
          </p:txBody>
        </p:sp>
        <p:sp>
          <p:nvSpPr>
            <p:cNvPr id="188476" name="Line 59"/>
            <p:cNvSpPr>
              <a:spLocks noChangeShapeType="1"/>
            </p:cNvSpPr>
            <p:nvPr/>
          </p:nvSpPr>
          <p:spPr bwMode="auto">
            <a:xfrm flipH="1">
              <a:off x="7366792" y="2333625"/>
              <a:ext cx="60325" cy="0"/>
            </a:xfrm>
            <a:prstGeom prst="line">
              <a:avLst/>
            </a:prstGeom>
            <a:noFill/>
            <a:ln w="12700">
              <a:solidFill>
                <a:srgbClr val="000000"/>
              </a:solidFill>
              <a:round/>
              <a:headEnd/>
              <a:tailEnd/>
            </a:ln>
          </p:spPr>
          <p:txBody>
            <a:bodyPr wrap="none" anchor="ctr"/>
            <a:lstStyle/>
            <a:p>
              <a:endParaRPr lang="en-US"/>
            </a:p>
          </p:txBody>
        </p:sp>
        <p:sp>
          <p:nvSpPr>
            <p:cNvPr id="188477" name="Rectangle 60"/>
            <p:cNvSpPr>
              <a:spLocks noChangeArrowheads="1"/>
            </p:cNvSpPr>
            <p:nvPr/>
          </p:nvSpPr>
          <p:spPr bwMode="auto">
            <a:xfrm>
              <a:off x="2675729" y="5757863"/>
              <a:ext cx="2952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 0</a:t>
              </a:r>
            </a:p>
          </p:txBody>
        </p:sp>
        <p:sp>
          <p:nvSpPr>
            <p:cNvPr id="188478" name="Rectangle 61"/>
            <p:cNvSpPr>
              <a:spLocks noChangeArrowheads="1"/>
            </p:cNvSpPr>
            <p:nvPr/>
          </p:nvSpPr>
          <p:spPr bwMode="auto">
            <a:xfrm>
              <a:off x="2547142" y="5407025"/>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0.1</a:t>
              </a:r>
            </a:p>
          </p:txBody>
        </p:sp>
        <p:sp>
          <p:nvSpPr>
            <p:cNvPr id="188479" name="Rectangle 62"/>
            <p:cNvSpPr>
              <a:spLocks noChangeArrowheads="1"/>
            </p:cNvSpPr>
            <p:nvPr/>
          </p:nvSpPr>
          <p:spPr bwMode="auto">
            <a:xfrm>
              <a:off x="2547142" y="5043488"/>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Book Antiqua" pitchFamily="18" charset="0"/>
                </a:rPr>
                <a:t>0.</a:t>
              </a:r>
              <a:r>
                <a:rPr lang="en-US" sz="1200">
                  <a:solidFill>
                    <a:srgbClr val="000000"/>
                  </a:solidFill>
                  <a:latin typeface="Times New Roman" pitchFamily="18" charset="0"/>
                </a:rPr>
                <a:t>2</a:t>
              </a:r>
            </a:p>
          </p:txBody>
        </p:sp>
        <p:sp>
          <p:nvSpPr>
            <p:cNvPr id="188480" name="Rectangle 63"/>
            <p:cNvSpPr>
              <a:spLocks noChangeArrowheads="1"/>
            </p:cNvSpPr>
            <p:nvPr/>
          </p:nvSpPr>
          <p:spPr bwMode="auto">
            <a:xfrm>
              <a:off x="2547142" y="4691063"/>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Book Antiqua" pitchFamily="18" charset="0"/>
                </a:rPr>
                <a:t>0.3</a:t>
              </a:r>
            </a:p>
          </p:txBody>
        </p:sp>
        <p:sp>
          <p:nvSpPr>
            <p:cNvPr id="188481" name="Rectangle 64"/>
            <p:cNvSpPr>
              <a:spLocks noChangeArrowheads="1"/>
            </p:cNvSpPr>
            <p:nvPr/>
          </p:nvSpPr>
          <p:spPr bwMode="auto">
            <a:xfrm>
              <a:off x="2547142" y="4329113"/>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Book Antiqua" pitchFamily="18" charset="0"/>
                </a:rPr>
                <a:t>0.</a:t>
              </a:r>
              <a:r>
                <a:rPr lang="en-US" sz="1200">
                  <a:solidFill>
                    <a:srgbClr val="000000"/>
                  </a:solidFill>
                  <a:latin typeface="Times New Roman" pitchFamily="18" charset="0"/>
                </a:rPr>
                <a:t>4</a:t>
              </a:r>
            </a:p>
          </p:txBody>
        </p:sp>
        <p:sp>
          <p:nvSpPr>
            <p:cNvPr id="188482" name="Rectangle 65"/>
            <p:cNvSpPr>
              <a:spLocks noChangeArrowheads="1"/>
            </p:cNvSpPr>
            <p:nvPr/>
          </p:nvSpPr>
          <p:spPr bwMode="auto">
            <a:xfrm>
              <a:off x="2547142" y="3976688"/>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Book Antiqua" pitchFamily="18" charset="0"/>
                </a:rPr>
                <a:t>0</a:t>
              </a:r>
              <a:r>
                <a:rPr lang="en-US" sz="1200">
                  <a:solidFill>
                    <a:srgbClr val="000000"/>
                  </a:solidFill>
                  <a:latin typeface="Times New Roman" pitchFamily="18" charset="0"/>
                </a:rPr>
                <a:t>.5</a:t>
              </a:r>
            </a:p>
          </p:txBody>
        </p:sp>
        <p:sp>
          <p:nvSpPr>
            <p:cNvPr id="188483" name="Rectangle 66"/>
            <p:cNvSpPr>
              <a:spLocks noChangeArrowheads="1"/>
            </p:cNvSpPr>
            <p:nvPr/>
          </p:nvSpPr>
          <p:spPr bwMode="auto">
            <a:xfrm>
              <a:off x="2547142" y="3625850"/>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Book Antiqua" pitchFamily="18" charset="0"/>
                </a:rPr>
                <a:t>0.6</a:t>
              </a:r>
            </a:p>
          </p:txBody>
        </p:sp>
        <p:sp>
          <p:nvSpPr>
            <p:cNvPr id="188484" name="Rectangle 67"/>
            <p:cNvSpPr>
              <a:spLocks noChangeArrowheads="1"/>
            </p:cNvSpPr>
            <p:nvPr/>
          </p:nvSpPr>
          <p:spPr bwMode="auto">
            <a:xfrm>
              <a:off x="2547142" y="3262313"/>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0.7</a:t>
              </a:r>
            </a:p>
          </p:txBody>
        </p:sp>
        <p:sp>
          <p:nvSpPr>
            <p:cNvPr id="188485" name="Rectangle 68"/>
            <p:cNvSpPr>
              <a:spLocks noChangeArrowheads="1"/>
            </p:cNvSpPr>
            <p:nvPr/>
          </p:nvSpPr>
          <p:spPr bwMode="auto">
            <a:xfrm>
              <a:off x="2547142" y="2909888"/>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0.8</a:t>
              </a:r>
            </a:p>
          </p:txBody>
        </p:sp>
        <p:sp>
          <p:nvSpPr>
            <p:cNvPr id="188486" name="Rectangle 69"/>
            <p:cNvSpPr>
              <a:spLocks noChangeArrowheads="1"/>
            </p:cNvSpPr>
            <p:nvPr/>
          </p:nvSpPr>
          <p:spPr bwMode="auto">
            <a:xfrm>
              <a:off x="2547142" y="2546350"/>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0.9</a:t>
              </a:r>
            </a:p>
          </p:txBody>
        </p:sp>
        <p:sp>
          <p:nvSpPr>
            <p:cNvPr id="188487" name="Rectangle 70"/>
            <p:cNvSpPr>
              <a:spLocks noChangeArrowheads="1"/>
            </p:cNvSpPr>
            <p:nvPr/>
          </p:nvSpPr>
          <p:spPr bwMode="auto">
            <a:xfrm>
              <a:off x="2675729" y="2195513"/>
              <a:ext cx="2571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1</a:t>
              </a:r>
            </a:p>
          </p:txBody>
        </p:sp>
        <p:sp>
          <p:nvSpPr>
            <p:cNvPr id="188488" name="Line 71"/>
            <p:cNvSpPr>
              <a:spLocks noChangeShapeType="1"/>
            </p:cNvSpPr>
            <p:nvPr/>
          </p:nvSpPr>
          <p:spPr bwMode="auto">
            <a:xfrm>
              <a:off x="2902742" y="5895975"/>
              <a:ext cx="4511675" cy="0"/>
            </a:xfrm>
            <a:prstGeom prst="line">
              <a:avLst/>
            </a:prstGeom>
            <a:noFill/>
            <a:ln w="12700">
              <a:solidFill>
                <a:srgbClr val="000000"/>
              </a:solidFill>
              <a:round/>
              <a:headEnd/>
              <a:tailEnd/>
            </a:ln>
          </p:spPr>
          <p:txBody>
            <a:bodyPr wrap="none" anchor="ctr"/>
            <a:lstStyle/>
            <a:p>
              <a:endParaRPr lang="en-US"/>
            </a:p>
          </p:txBody>
        </p:sp>
        <p:sp>
          <p:nvSpPr>
            <p:cNvPr id="188489" name="Line 73"/>
            <p:cNvSpPr>
              <a:spLocks noChangeShapeType="1"/>
            </p:cNvSpPr>
            <p:nvPr/>
          </p:nvSpPr>
          <p:spPr bwMode="auto">
            <a:xfrm flipV="1">
              <a:off x="2896392" y="2327275"/>
              <a:ext cx="0" cy="3575050"/>
            </a:xfrm>
            <a:prstGeom prst="line">
              <a:avLst/>
            </a:prstGeom>
            <a:noFill/>
            <a:ln w="12700">
              <a:solidFill>
                <a:srgbClr val="000000"/>
              </a:solidFill>
              <a:round/>
              <a:headEnd/>
              <a:tailEnd/>
            </a:ln>
          </p:spPr>
          <p:txBody>
            <a:bodyPr wrap="none" anchor="ctr"/>
            <a:lstStyle/>
            <a:p>
              <a:endParaRPr lang="en-US"/>
            </a:p>
          </p:txBody>
        </p:sp>
        <p:sp>
          <p:nvSpPr>
            <p:cNvPr id="188490" name="Line 74"/>
            <p:cNvSpPr>
              <a:spLocks noChangeShapeType="1"/>
            </p:cNvSpPr>
            <p:nvPr/>
          </p:nvSpPr>
          <p:spPr bwMode="auto">
            <a:xfrm>
              <a:off x="2896392" y="5895975"/>
              <a:ext cx="0" cy="0"/>
            </a:xfrm>
            <a:prstGeom prst="line">
              <a:avLst/>
            </a:prstGeom>
            <a:noFill/>
            <a:ln w="12700">
              <a:solidFill>
                <a:srgbClr val="000000"/>
              </a:solidFill>
              <a:round/>
              <a:headEnd/>
              <a:tailEnd/>
            </a:ln>
          </p:spPr>
          <p:txBody>
            <a:bodyPr wrap="none" anchor="ctr"/>
            <a:lstStyle/>
            <a:p>
              <a:endParaRPr lang="en-US"/>
            </a:p>
          </p:txBody>
        </p:sp>
        <p:sp>
          <p:nvSpPr>
            <p:cNvPr id="188491" name="Line 75"/>
            <p:cNvSpPr>
              <a:spLocks noChangeShapeType="1"/>
            </p:cNvSpPr>
            <p:nvPr/>
          </p:nvSpPr>
          <p:spPr bwMode="auto">
            <a:xfrm>
              <a:off x="7420767" y="2333625"/>
              <a:ext cx="0" cy="0"/>
            </a:xfrm>
            <a:prstGeom prst="line">
              <a:avLst/>
            </a:prstGeom>
            <a:noFill/>
            <a:ln w="12700">
              <a:solidFill>
                <a:srgbClr val="000000"/>
              </a:solidFill>
              <a:round/>
              <a:headEnd/>
              <a:tailEnd/>
            </a:ln>
          </p:spPr>
          <p:txBody>
            <a:bodyPr wrap="none" anchor="ctr"/>
            <a:lstStyle/>
            <a:p>
              <a:endParaRPr lang="en-US"/>
            </a:p>
          </p:txBody>
        </p:sp>
        <p:sp>
          <p:nvSpPr>
            <p:cNvPr id="188493" name="Rectangle 78"/>
            <p:cNvSpPr>
              <a:spLocks noChangeArrowheads="1"/>
            </p:cNvSpPr>
            <p:nvPr/>
          </p:nvSpPr>
          <p:spPr bwMode="auto">
            <a:xfrm rot="16200000">
              <a:off x="756978" y="3781805"/>
              <a:ext cx="3040577" cy="643766"/>
            </a:xfrm>
            <a:prstGeom prst="rect">
              <a:avLst/>
            </a:prstGeom>
            <a:noFill/>
            <a:ln w="12700">
              <a:noFill/>
              <a:miter lim="800000"/>
              <a:headEnd/>
              <a:tailEnd/>
            </a:ln>
          </p:spPr>
          <p:txBody>
            <a:bodyPr wrap="none" lIns="90488" tIns="44450" rIns="90488" bIns="44450">
              <a:spAutoFit/>
            </a:bodyPr>
            <a:lstStyle/>
            <a:p>
              <a:pPr algn="ctr" eaLnBrk="0" hangingPunct="0"/>
              <a:r>
                <a:rPr lang="en-US" sz="1800" b="1" dirty="0">
                  <a:solidFill>
                    <a:srgbClr val="000000"/>
                  </a:solidFill>
                  <a:latin typeface="Times New Roman" pitchFamily="18" charset="0"/>
                </a:rPr>
                <a:t>Probability of Deciding more</a:t>
              </a:r>
            </a:p>
            <a:p>
              <a:pPr algn="ctr" eaLnBrk="0" hangingPunct="0"/>
              <a:r>
                <a:rPr lang="en-US" sz="1800" b="1" dirty="0">
                  <a:solidFill>
                    <a:srgbClr val="000000"/>
                  </a:solidFill>
                  <a:latin typeface="Times New Roman" pitchFamily="18" charset="0"/>
                </a:rPr>
                <a:t>cleanup is necessary</a:t>
              </a:r>
            </a:p>
          </p:txBody>
        </p:sp>
        <p:sp>
          <p:nvSpPr>
            <p:cNvPr id="188496" name="Line 81"/>
            <p:cNvSpPr>
              <a:spLocks noChangeShapeType="1"/>
            </p:cNvSpPr>
            <p:nvPr/>
          </p:nvSpPr>
          <p:spPr bwMode="auto">
            <a:xfrm flipV="1">
              <a:off x="4132648" y="2333016"/>
              <a:ext cx="0" cy="3575050"/>
            </a:xfrm>
            <a:prstGeom prst="line">
              <a:avLst/>
            </a:prstGeom>
            <a:noFill/>
            <a:ln w="28575">
              <a:solidFill>
                <a:schemeClr val="accent1">
                  <a:lumMod val="75000"/>
                </a:schemeClr>
              </a:solidFill>
              <a:prstDash val="dash"/>
              <a:round/>
              <a:headEnd/>
              <a:tailEnd/>
            </a:ln>
          </p:spPr>
          <p:txBody>
            <a:bodyPr wrap="none" anchor="ctr"/>
            <a:lstStyle/>
            <a:p>
              <a:endParaRPr lang="en-US"/>
            </a:p>
          </p:txBody>
        </p:sp>
        <p:sp>
          <p:nvSpPr>
            <p:cNvPr id="188498" name="Text Box 83"/>
            <p:cNvSpPr txBox="1">
              <a:spLocks noChangeArrowheads="1"/>
            </p:cNvSpPr>
            <p:nvPr/>
          </p:nvSpPr>
          <p:spPr bwMode="auto">
            <a:xfrm>
              <a:off x="2939389" y="5230238"/>
              <a:ext cx="973343" cy="338554"/>
            </a:xfrm>
            <a:prstGeom prst="rect">
              <a:avLst/>
            </a:prstGeom>
            <a:noFill/>
            <a:ln w="9525">
              <a:noFill/>
              <a:miter lim="800000"/>
              <a:headEnd/>
              <a:tailEnd/>
            </a:ln>
          </p:spPr>
          <p:txBody>
            <a:bodyPr wrap="none">
              <a:spAutoFit/>
            </a:bodyPr>
            <a:lstStyle/>
            <a:p>
              <a:r>
                <a:rPr lang="en-US" sz="1600" dirty="0">
                  <a:sym typeface="Symbol" pitchFamily="18" charset="2"/>
                </a:rPr>
                <a:t> = 0.25</a:t>
              </a:r>
              <a:endParaRPr lang="en-US" sz="1600" dirty="0"/>
            </a:p>
          </p:txBody>
        </p:sp>
        <p:sp>
          <p:nvSpPr>
            <p:cNvPr id="188504" name="Rectangle 91"/>
            <p:cNvSpPr>
              <a:spLocks noChangeArrowheads="1"/>
            </p:cNvSpPr>
            <p:nvPr/>
          </p:nvSpPr>
          <p:spPr bwMode="auto">
            <a:xfrm>
              <a:off x="4105480" y="6019800"/>
              <a:ext cx="1637885" cy="459100"/>
            </a:xfrm>
            <a:prstGeom prst="rect">
              <a:avLst/>
            </a:prstGeom>
            <a:noFill/>
            <a:ln w="12700">
              <a:noFill/>
              <a:miter lim="800000"/>
              <a:headEnd/>
              <a:tailEnd/>
            </a:ln>
          </p:spPr>
          <p:txBody>
            <a:bodyPr wrap="none" lIns="90488" tIns="44450" rIns="90488" bIns="44450">
              <a:spAutoFit/>
            </a:bodyPr>
            <a:lstStyle/>
            <a:p>
              <a:pPr eaLnBrk="0" hangingPunct="0"/>
              <a:r>
                <a:rPr lang="en-US" sz="2400" b="1" dirty="0">
                  <a:solidFill>
                    <a:srgbClr val="000000"/>
                  </a:solidFill>
                  <a:latin typeface="Times New Roman" pitchFamily="18" charset="0"/>
                </a:rPr>
                <a:t>True </a:t>
              </a:r>
              <a:r>
                <a:rPr lang="en-US" sz="2400" b="1" dirty="0" smtClean="0">
                  <a:solidFill>
                    <a:srgbClr val="000000"/>
                  </a:solidFill>
                  <a:latin typeface="Times New Roman" pitchFamily="18" charset="0"/>
                </a:rPr>
                <a:t>Mean</a:t>
              </a:r>
              <a:endParaRPr lang="en-US" sz="2400" dirty="0">
                <a:solidFill>
                  <a:srgbClr val="000000"/>
                </a:solidFill>
                <a:latin typeface="Times New Roman" pitchFamily="18" charset="0"/>
              </a:endParaRPr>
            </a:p>
          </p:txBody>
        </p:sp>
        <p:sp>
          <p:nvSpPr>
            <p:cNvPr id="93" name="Line 84"/>
            <p:cNvSpPr>
              <a:spLocks noChangeShapeType="1"/>
            </p:cNvSpPr>
            <p:nvPr/>
          </p:nvSpPr>
          <p:spPr bwMode="auto">
            <a:xfrm flipH="1">
              <a:off x="3975361" y="4995141"/>
              <a:ext cx="0" cy="914400"/>
            </a:xfrm>
            <a:prstGeom prst="line">
              <a:avLst/>
            </a:prstGeom>
            <a:noFill/>
            <a:ln w="28575">
              <a:solidFill>
                <a:schemeClr val="tx1"/>
              </a:solidFill>
              <a:miter lim="800000"/>
              <a:headEnd type="triangle"/>
              <a:tailEnd type="triangle"/>
            </a:ln>
          </p:spPr>
          <p:txBody>
            <a:bodyPr wrap="none" anchor="ctr"/>
            <a:lstStyle/>
            <a:p>
              <a:endParaRPr lang="en-US"/>
            </a:p>
          </p:txBody>
        </p:sp>
        <p:cxnSp>
          <p:nvCxnSpPr>
            <p:cNvPr id="99" name="Straight Connector 98"/>
            <p:cNvCxnSpPr/>
            <p:nvPr/>
          </p:nvCxnSpPr>
          <p:spPr bwMode="auto">
            <a:xfrm>
              <a:off x="4043439" y="4986986"/>
              <a:ext cx="182880" cy="0"/>
            </a:xfrm>
            <a:prstGeom prst="line">
              <a:avLst/>
            </a:prstGeom>
            <a:solidFill>
              <a:schemeClr val="accent1"/>
            </a:solidFill>
            <a:ln w="19050" cap="flat" cmpd="sng" algn="ctr">
              <a:solidFill>
                <a:schemeClr val="accent1">
                  <a:lumMod val="75000"/>
                </a:schemeClr>
              </a:solidFill>
              <a:prstDash val="solid"/>
              <a:miter lim="800000"/>
              <a:headEnd type="none" w="med" len="med"/>
              <a:tailEnd type="none" w="med" len="med"/>
            </a:ln>
            <a:effectLst/>
          </p:spPr>
        </p:cxnSp>
      </p:grpSp>
      <p:sp>
        <p:nvSpPr>
          <p:cNvPr id="90" name="Line 79"/>
          <p:cNvSpPr>
            <a:spLocks noChangeShapeType="1"/>
          </p:cNvSpPr>
          <p:nvPr/>
        </p:nvSpPr>
        <p:spPr bwMode="auto">
          <a:xfrm flipV="1">
            <a:off x="4933950" y="2322513"/>
            <a:ext cx="0" cy="3575050"/>
          </a:xfrm>
          <a:prstGeom prst="line">
            <a:avLst/>
          </a:prstGeom>
          <a:noFill/>
          <a:ln w="28575">
            <a:solidFill>
              <a:srgbClr val="FF0000"/>
            </a:solidFill>
            <a:prstDash val="dash"/>
            <a:round/>
            <a:headEnd/>
            <a:tailEnd/>
          </a:ln>
        </p:spPr>
        <p:txBody>
          <a:bodyPr wrap="none" anchor="ctr"/>
          <a:lstStyle/>
          <a:p>
            <a:endParaRPr lang="en-US"/>
          </a:p>
        </p:txBody>
      </p:sp>
      <p:cxnSp>
        <p:nvCxnSpPr>
          <p:cNvPr id="91" name="Straight Connector 90"/>
          <p:cNvCxnSpPr/>
          <p:nvPr/>
        </p:nvCxnSpPr>
        <p:spPr bwMode="auto">
          <a:xfrm>
            <a:off x="4844351" y="2548586"/>
            <a:ext cx="182880"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sp>
        <p:nvSpPr>
          <p:cNvPr id="89" name="Line Callout 2 88"/>
          <p:cNvSpPr/>
          <p:nvPr/>
        </p:nvSpPr>
        <p:spPr bwMode="auto">
          <a:xfrm>
            <a:off x="4649811" y="5087567"/>
            <a:ext cx="1157593" cy="612648"/>
          </a:xfrm>
          <a:prstGeom prst="borderCallout2">
            <a:avLst>
              <a:gd name="adj1" fmla="val 18750"/>
              <a:gd name="adj2" fmla="val -8333"/>
              <a:gd name="adj3" fmla="val 18750"/>
              <a:gd name="adj4" fmla="val -16667"/>
              <a:gd name="adj5" fmla="val 118851"/>
              <a:gd name="adj6" fmla="val -37637"/>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106" charset="0"/>
              </a:rPr>
              <a:t>Alternative</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106" charset="0"/>
              </a:rPr>
              <a:t>Level (µ</a:t>
            </a:r>
            <a:r>
              <a:rPr kumimoji="0" lang="en-US" sz="1600" b="0" i="0" u="none" strike="noStrike" cap="none" normalizeH="0" baseline="-25000" dirty="0" smtClean="0">
                <a:ln>
                  <a:noFill/>
                </a:ln>
                <a:solidFill>
                  <a:schemeClr val="tx1"/>
                </a:solidFill>
                <a:effectLst/>
                <a:latin typeface="Tahoma" pitchFamily="-106" charset="0"/>
              </a:rPr>
              <a:t>1</a:t>
            </a:r>
            <a:r>
              <a:rPr kumimoji="0" lang="en-US" sz="1600" b="0" i="0" u="none" strike="noStrike" cap="none" normalizeH="0" dirty="0" smtClean="0">
                <a:ln>
                  <a:noFill/>
                </a:ln>
                <a:solidFill>
                  <a:schemeClr val="tx1"/>
                </a:solidFill>
                <a:effectLst/>
                <a:latin typeface="Tahoma" pitchFamily="-106" charset="0"/>
              </a:rPr>
              <a:t>)</a:t>
            </a:r>
            <a:endParaRPr kumimoji="0" lang="en-US" sz="1600" b="0" i="0" u="none" strike="noStrike" cap="none" normalizeH="0" baseline="-25000" dirty="0">
              <a:ln>
                <a:noFill/>
              </a:ln>
              <a:solidFill>
                <a:schemeClr val="tx1"/>
              </a:solidFill>
              <a:effectLst/>
              <a:latin typeface="Tahoma" pitchFamily="-106" charset="0"/>
            </a:endParaRPr>
          </a:p>
        </p:txBody>
      </p:sp>
      <p:sp>
        <p:nvSpPr>
          <p:cNvPr id="87" name="Slide Number Placeholder 86"/>
          <p:cNvSpPr>
            <a:spLocks noGrp="1"/>
          </p:cNvSpPr>
          <p:nvPr>
            <p:ph type="sldNum" sz="quarter" idx="10"/>
          </p:nvPr>
        </p:nvSpPr>
        <p:spPr/>
        <p:txBody>
          <a:bodyPr/>
          <a:lstStyle/>
          <a:p>
            <a:fld id="{3B25CBD3-95DC-4B14-8238-E9EF21F9B3CF}" type="slidenum">
              <a:rPr lang="en-US" smtClean="0"/>
              <a:pPr/>
              <a:t>50</a:t>
            </a:fld>
            <a:endParaRPr lang="en-US"/>
          </a:p>
        </p:txBody>
      </p:sp>
    </p:spTree>
    <p:extLst>
      <p:ext uri="{BB962C8B-B14F-4D97-AF65-F5344CB8AC3E}">
        <p14:creationId xmlns:p14="http://schemas.microsoft.com/office/powerpoint/2010/main" val="326951789"/>
      </p:ext>
    </p:extLst>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50" name="Rectangle 2"/>
          <p:cNvSpPr>
            <a:spLocks noGrp="1" noChangeArrowheads="1"/>
          </p:cNvSpPr>
          <p:nvPr>
            <p:ph type="title"/>
          </p:nvPr>
        </p:nvSpPr>
        <p:spPr/>
        <p:txBody>
          <a:bodyPr/>
          <a:lstStyle/>
          <a:p>
            <a:pPr marL="2171700" indent="-2171700"/>
            <a:r>
              <a:rPr lang="en-US" dirty="0" smtClean="0">
                <a:ea typeface="ＭＳ Ｐゴシック" pitchFamily="34" charset="-128"/>
              </a:rPr>
              <a:t>Decision Performance Goal Diagram</a:t>
            </a:r>
          </a:p>
        </p:txBody>
      </p:sp>
      <p:grpSp>
        <p:nvGrpSpPr>
          <p:cNvPr id="2" name="Group 88"/>
          <p:cNvGrpSpPr/>
          <p:nvPr/>
        </p:nvGrpSpPr>
        <p:grpSpPr>
          <a:xfrm>
            <a:off x="1961505" y="1992552"/>
            <a:ext cx="6034087" cy="4507225"/>
            <a:chOff x="1961505" y="1992552"/>
            <a:chExt cx="6034087" cy="4507225"/>
          </a:xfrm>
        </p:grpSpPr>
        <p:sp>
          <p:nvSpPr>
            <p:cNvPr id="190467" name="Rectangle 3"/>
            <p:cNvSpPr>
              <a:spLocks noChangeArrowheads="1"/>
            </p:cNvSpPr>
            <p:nvPr/>
          </p:nvSpPr>
          <p:spPr bwMode="auto">
            <a:xfrm>
              <a:off x="1961505" y="1992552"/>
              <a:ext cx="6034087" cy="4470400"/>
            </a:xfrm>
            <a:prstGeom prst="rect">
              <a:avLst/>
            </a:prstGeom>
            <a:noFill/>
            <a:ln w="12700">
              <a:solidFill>
                <a:srgbClr val="140000"/>
              </a:solidFill>
              <a:miter lim="800000"/>
              <a:headEnd/>
              <a:tailEnd/>
            </a:ln>
          </p:spPr>
          <p:txBody>
            <a:bodyPr wrap="none" anchor="ctr"/>
            <a:lstStyle/>
            <a:p>
              <a:endParaRPr lang="en-US"/>
            </a:p>
          </p:txBody>
        </p:sp>
        <p:sp>
          <p:nvSpPr>
            <p:cNvPr id="190468" name="Line 4"/>
            <p:cNvSpPr>
              <a:spLocks noChangeShapeType="1"/>
            </p:cNvSpPr>
            <p:nvPr/>
          </p:nvSpPr>
          <p:spPr bwMode="auto">
            <a:xfrm>
              <a:off x="2914005" y="5881927"/>
              <a:ext cx="4511675" cy="0"/>
            </a:xfrm>
            <a:prstGeom prst="line">
              <a:avLst/>
            </a:prstGeom>
            <a:noFill/>
            <a:ln w="12700">
              <a:solidFill>
                <a:srgbClr val="000000"/>
              </a:solidFill>
              <a:round/>
              <a:headEnd/>
              <a:tailEnd/>
            </a:ln>
          </p:spPr>
          <p:txBody>
            <a:bodyPr wrap="none" anchor="ctr"/>
            <a:lstStyle/>
            <a:p>
              <a:endParaRPr lang="en-US"/>
            </a:p>
          </p:txBody>
        </p:sp>
        <p:sp>
          <p:nvSpPr>
            <p:cNvPr id="190469" name="Line 5"/>
            <p:cNvSpPr>
              <a:spLocks noChangeShapeType="1"/>
            </p:cNvSpPr>
            <p:nvPr/>
          </p:nvSpPr>
          <p:spPr bwMode="auto">
            <a:xfrm>
              <a:off x="2914005" y="2319577"/>
              <a:ext cx="4511675" cy="0"/>
            </a:xfrm>
            <a:prstGeom prst="line">
              <a:avLst/>
            </a:prstGeom>
            <a:noFill/>
            <a:ln w="12700">
              <a:solidFill>
                <a:srgbClr val="000000"/>
              </a:solidFill>
              <a:round/>
              <a:headEnd/>
              <a:tailEnd/>
            </a:ln>
          </p:spPr>
          <p:txBody>
            <a:bodyPr wrap="none" anchor="ctr"/>
            <a:lstStyle/>
            <a:p>
              <a:endParaRPr lang="en-US"/>
            </a:p>
          </p:txBody>
        </p:sp>
        <p:sp>
          <p:nvSpPr>
            <p:cNvPr id="190470" name="Line 6"/>
            <p:cNvSpPr>
              <a:spLocks noChangeShapeType="1"/>
            </p:cNvSpPr>
            <p:nvPr/>
          </p:nvSpPr>
          <p:spPr bwMode="auto">
            <a:xfrm flipV="1">
              <a:off x="2907655" y="2313227"/>
              <a:ext cx="0" cy="3575050"/>
            </a:xfrm>
            <a:prstGeom prst="line">
              <a:avLst/>
            </a:prstGeom>
            <a:noFill/>
            <a:ln w="12700">
              <a:solidFill>
                <a:srgbClr val="000000"/>
              </a:solidFill>
              <a:round/>
              <a:headEnd/>
              <a:tailEnd/>
            </a:ln>
          </p:spPr>
          <p:txBody>
            <a:bodyPr wrap="none" anchor="ctr"/>
            <a:lstStyle/>
            <a:p>
              <a:endParaRPr lang="en-US"/>
            </a:p>
          </p:txBody>
        </p:sp>
        <p:sp>
          <p:nvSpPr>
            <p:cNvPr id="190471" name="Line 7"/>
            <p:cNvSpPr>
              <a:spLocks noChangeShapeType="1"/>
            </p:cNvSpPr>
            <p:nvPr/>
          </p:nvSpPr>
          <p:spPr bwMode="auto">
            <a:xfrm flipV="1">
              <a:off x="7432030" y="2313227"/>
              <a:ext cx="0" cy="3575050"/>
            </a:xfrm>
            <a:prstGeom prst="line">
              <a:avLst/>
            </a:prstGeom>
            <a:noFill/>
            <a:ln w="12700">
              <a:solidFill>
                <a:srgbClr val="000000"/>
              </a:solidFill>
              <a:round/>
              <a:headEnd/>
              <a:tailEnd/>
            </a:ln>
          </p:spPr>
          <p:txBody>
            <a:bodyPr wrap="none" anchor="ctr"/>
            <a:lstStyle/>
            <a:p>
              <a:endParaRPr lang="en-US"/>
            </a:p>
          </p:txBody>
        </p:sp>
        <p:sp>
          <p:nvSpPr>
            <p:cNvPr id="190472" name="Line 8"/>
            <p:cNvSpPr>
              <a:spLocks noChangeShapeType="1"/>
            </p:cNvSpPr>
            <p:nvPr/>
          </p:nvSpPr>
          <p:spPr bwMode="auto">
            <a:xfrm>
              <a:off x="2907655" y="2319577"/>
              <a:ext cx="0" cy="0"/>
            </a:xfrm>
            <a:prstGeom prst="line">
              <a:avLst/>
            </a:prstGeom>
            <a:noFill/>
            <a:ln w="12700">
              <a:solidFill>
                <a:srgbClr val="000000"/>
              </a:solidFill>
              <a:round/>
              <a:headEnd/>
              <a:tailEnd/>
            </a:ln>
          </p:spPr>
          <p:txBody>
            <a:bodyPr wrap="none" anchor="ctr"/>
            <a:lstStyle/>
            <a:p>
              <a:endParaRPr lang="en-US"/>
            </a:p>
          </p:txBody>
        </p:sp>
        <p:sp>
          <p:nvSpPr>
            <p:cNvPr id="190473" name="Line 9"/>
            <p:cNvSpPr>
              <a:spLocks noChangeShapeType="1"/>
            </p:cNvSpPr>
            <p:nvPr/>
          </p:nvSpPr>
          <p:spPr bwMode="auto">
            <a:xfrm>
              <a:off x="7432030" y="5881927"/>
              <a:ext cx="0" cy="0"/>
            </a:xfrm>
            <a:prstGeom prst="line">
              <a:avLst/>
            </a:prstGeom>
            <a:noFill/>
            <a:ln w="12700">
              <a:solidFill>
                <a:srgbClr val="000000"/>
              </a:solidFill>
              <a:round/>
              <a:headEnd/>
              <a:tailEnd/>
            </a:ln>
          </p:spPr>
          <p:txBody>
            <a:bodyPr wrap="none" anchor="ctr"/>
            <a:lstStyle/>
            <a:p>
              <a:endParaRPr lang="en-US"/>
            </a:p>
          </p:txBody>
        </p:sp>
        <p:sp>
          <p:nvSpPr>
            <p:cNvPr id="190474" name="Line 10"/>
            <p:cNvSpPr>
              <a:spLocks noChangeShapeType="1"/>
            </p:cNvSpPr>
            <p:nvPr/>
          </p:nvSpPr>
          <p:spPr bwMode="auto">
            <a:xfrm>
              <a:off x="2914005" y="5881927"/>
              <a:ext cx="4511675" cy="0"/>
            </a:xfrm>
            <a:prstGeom prst="line">
              <a:avLst/>
            </a:prstGeom>
            <a:noFill/>
            <a:ln w="12700">
              <a:solidFill>
                <a:srgbClr val="000000"/>
              </a:solidFill>
              <a:round/>
              <a:headEnd/>
              <a:tailEnd/>
            </a:ln>
          </p:spPr>
          <p:txBody>
            <a:bodyPr wrap="none" anchor="ctr"/>
            <a:lstStyle/>
            <a:p>
              <a:endParaRPr lang="en-US"/>
            </a:p>
          </p:txBody>
        </p:sp>
        <p:sp>
          <p:nvSpPr>
            <p:cNvPr id="190475" name="Line 11"/>
            <p:cNvSpPr>
              <a:spLocks noChangeShapeType="1"/>
            </p:cNvSpPr>
            <p:nvPr/>
          </p:nvSpPr>
          <p:spPr bwMode="auto">
            <a:xfrm flipV="1">
              <a:off x="2907655" y="2313227"/>
              <a:ext cx="0" cy="3575050"/>
            </a:xfrm>
            <a:prstGeom prst="line">
              <a:avLst/>
            </a:prstGeom>
            <a:noFill/>
            <a:ln w="12700">
              <a:solidFill>
                <a:srgbClr val="000000"/>
              </a:solidFill>
              <a:round/>
              <a:headEnd/>
              <a:tailEnd/>
            </a:ln>
          </p:spPr>
          <p:txBody>
            <a:bodyPr wrap="none" anchor="ctr"/>
            <a:lstStyle/>
            <a:p>
              <a:endParaRPr lang="en-US"/>
            </a:p>
          </p:txBody>
        </p:sp>
        <p:sp>
          <p:nvSpPr>
            <p:cNvPr id="190476" name="Line 12"/>
            <p:cNvSpPr>
              <a:spLocks noChangeShapeType="1"/>
            </p:cNvSpPr>
            <p:nvPr/>
          </p:nvSpPr>
          <p:spPr bwMode="auto">
            <a:xfrm>
              <a:off x="2907655" y="5881927"/>
              <a:ext cx="0" cy="0"/>
            </a:xfrm>
            <a:prstGeom prst="line">
              <a:avLst/>
            </a:prstGeom>
            <a:noFill/>
            <a:ln w="12700">
              <a:solidFill>
                <a:srgbClr val="000000"/>
              </a:solidFill>
              <a:round/>
              <a:headEnd/>
              <a:tailEnd/>
            </a:ln>
          </p:spPr>
          <p:txBody>
            <a:bodyPr wrap="none" anchor="ctr"/>
            <a:lstStyle/>
            <a:p>
              <a:endParaRPr lang="en-US"/>
            </a:p>
          </p:txBody>
        </p:sp>
        <p:sp>
          <p:nvSpPr>
            <p:cNvPr id="190477" name="Line 13"/>
            <p:cNvSpPr>
              <a:spLocks noChangeShapeType="1"/>
            </p:cNvSpPr>
            <p:nvPr/>
          </p:nvSpPr>
          <p:spPr bwMode="auto">
            <a:xfrm flipV="1">
              <a:off x="3317230" y="5829540"/>
              <a:ext cx="0" cy="58737"/>
            </a:xfrm>
            <a:prstGeom prst="line">
              <a:avLst/>
            </a:prstGeom>
            <a:noFill/>
            <a:ln w="12700">
              <a:solidFill>
                <a:srgbClr val="000000"/>
              </a:solidFill>
              <a:round/>
              <a:headEnd/>
              <a:tailEnd/>
            </a:ln>
          </p:spPr>
          <p:txBody>
            <a:bodyPr wrap="none" anchor="ctr"/>
            <a:lstStyle/>
            <a:p>
              <a:endParaRPr lang="en-US"/>
            </a:p>
          </p:txBody>
        </p:sp>
        <p:sp>
          <p:nvSpPr>
            <p:cNvPr id="190478" name="Line 14"/>
            <p:cNvSpPr>
              <a:spLocks noChangeShapeType="1"/>
            </p:cNvSpPr>
            <p:nvPr/>
          </p:nvSpPr>
          <p:spPr bwMode="auto">
            <a:xfrm>
              <a:off x="3317230" y="2325927"/>
              <a:ext cx="0" cy="33338"/>
            </a:xfrm>
            <a:prstGeom prst="line">
              <a:avLst/>
            </a:prstGeom>
            <a:noFill/>
            <a:ln w="12700">
              <a:solidFill>
                <a:srgbClr val="000000"/>
              </a:solidFill>
              <a:round/>
              <a:headEnd/>
              <a:tailEnd/>
            </a:ln>
          </p:spPr>
          <p:txBody>
            <a:bodyPr wrap="none" anchor="ctr"/>
            <a:lstStyle/>
            <a:p>
              <a:endParaRPr lang="en-US"/>
            </a:p>
          </p:txBody>
        </p:sp>
        <p:sp>
          <p:nvSpPr>
            <p:cNvPr id="190479" name="Line 15"/>
            <p:cNvSpPr>
              <a:spLocks noChangeShapeType="1"/>
            </p:cNvSpPr>
            <p:nvPr/>
          </p:nvSpPr>
          <p:spPr bwMode="auto">
            <a:xfrm flipV="1">
              <a:off x="3729980" y="5829540"/>
              <a:ext cx="0" cy="58737"/>
            </a:xfrm>
            <a:prstGeom prst="line">
              <a:avLst/>
            </a:prstGeom>
            <a:noFill/>
            <a:ln w="12700">
              <a:solidFill>
                <a:srgbClr val="000000"/>
              </a:solidFill>
              <a:round/>
              <a:headEnd/>
              <a:tailEnd/>
            </a:ln>
          </p:spPr>
          <p:txBody>
            <a:bodyPr wrap="none" anchor="ctr"/>
            <a:lstStyle/>
            <a:p>
              <a:endParaRPr lang="en-US"/>
            </a:p>
          </p:txBody>
        </p:sp>
        <p:sp>
          <p:nvSpPr>
            <p:cNvPr id="190480" name="Line 16"/>
            <p:cNvSpPr>
              <a:spLocks noChangeShapeType="1"/>
            </p:cNvSpPr>
            <p:nvPr/>
          </p:nvSpPr>
          <p:spPr bwMode="auto">
            <a:xfrm>
              <a:off x="3729980" y="2325927"/>
              <a:ext cx="0" cy="33338"/>
            </a:xfrm>
            <a:prstGeom prst="line">
              <a:avLst/>
            </a:prstGeom>
            <a:noFill/>
            <a:ln w="12700">
              <a:solidFill>
                <a:srgbClr val="000000"/>
              </a:solidFill>
              <a:round/>
              <a:headEnd/>
              <a:tailEnd/>
            </a:ln>
          </p:spPr>
          <p:txBody>
            <a:bodyPr wrap="none" anchor="ctr"/>
            <a:lstStyle/>
            <a:p>
              <a:endParaRPr lang="en-US"/>
            </a:p>
          </p:txBody>
        </p:sp>
        <p:sp>
          <p:nvSpPr>
            <p:cNvPr id="190481" name="Line 17"/>
            <p:cNvSpPr>
              <a:spLocks noChangeShapeType="1"/>
            </p:cNvSpPr>
            <p:nvPr/>
          </p:nvSpPr>
          <p:spPr bwMode="auto">
            <a:xfrm flipV="1">
              <a:off x="4137967" y="5829540"/>
              <a:ext cx="0" cy="58737"/>
            </a:xfrm>
            <a:prstGeom prst="line">
              <a:avLst/>
            </a:prstGeom>
            <a:noFill/>
            <a:ln w="12700">
              <a:solidFill>
                <a:srgbClr val="000000"/>
              </a:solidFill>
              <a:round/>
              <a:headEnd/>
              <a:tailEnd/>
            </a:ln>
          </p:spPr>
          <p:txBody>
            <a:bodyPr wrap="none" anchor="ctr"/>
            <a:lstStyle/>
            <a:p>
              <a:endParaRPr lang="en-US"/>
            </a:p>
          </p:txBody>
        </p:sp>
        <p:sp>
          <p:nvSpPr>
            <p:cNvPr id="190482" name="Line 18"/>
            <p:cNvSpPr>
              <a:spLocks noChangeShapeType="1"/>
            </p:cNvSpPr>
            <p:nvPr/>
          </p:nvSpPr>
          <p:spPr bwMode="auto">
            <a:xfrm>
              <a:off x="4137967" y="2325927"/>
              <a:ext cx="0" cy="33338"/>
            </a:xfrm>
            <a:prstGeom prst="line">
              <a:avLst/>
            </a:prstGeom>
            <a:noFill/>
            <a:ln w="12700">
              <a:solidFill>
                <a:srgbClr val="000000"/>
              </a:solidFill>
              <a:round/>
              <a:headEnd/>
              <a:tailEnd/>
            </a:ln>
          </p:spPr>
          <p:txBody>
            <a:bodyPr wrap="none" anchor="ctr"/>
            <a:lstStyle/>
            <a:p>
              <a:endParaRPr lang="en-US"/>
            </a:p>
          </p:txBody>
        </p:sp>
        <p:sp>
          <p:nvSpPr>
            <p:cNvPr id="190483" name="Line 19"/>
            <p:cNvSpPr>
              <a:spLocks noChangeShapeType="1"/>
            </p:cNvSpPr>
            <p:nvPr/>
          </p:nvSpPr>
          <p:spPr bwMode="auto">
            <a:xfrm flipV="1">
              <a:off x="4549130" y="5829540"/>
              <a:ext cx="0" cy="58737"/>
            </a:xfrm>
            <a:prstGeom prst="line">
              <a:avLst/>
            </a:prstGeom>
            <a:noFill/>
            <a:ln w="12700">
              <a:solidFill>
                <a:srgbClr val="000000"/>
              </a:solidFill>
              <a:round/>
              <a:headEnd/>
              <a:tailEnd/>
            </a:ln>
          </p:spPr>
          <p:txBody>
            <a:bodyPr wrap="none" anchor="ctr"/>
            <a:lstStyle/>
            <a:p>
              <a:endParaRPr lang="en-US"/>
            </a:p>
          </p:txBody>
        </p:sp>
        <p:sp>
          <p:nvSpPr>
            <p:cNvPr id="190484" name="Line 20"/>
            <p:cNvSpPr>
              <a:spLocks noChangeShapeType="1"/>
            </p:cNvSpPr>
            <p:nvPr/>
          </p:nvSpPr>
          <p:spPr bwMode="auto">
            <a:xfrm>
              <a:off x="4549130" y="2325927"/>
              <a:ext cx="0" cy="33338"/>
            </a:xfrm>
            <a:prstGeom prst="line">
              <a:avLst/>
            </a:prstGeom>
            <a:noFill/>
            <a:ln w="12700">
              <a:solidFill>
                <a:srgbClr val="000000"/>
              </a:solidFill>
              <a:round/>
              <a:headEnd/>
              <a:tailEnd/>
            </a:ln>
          </p:spPr>
          <p:txBody>
            <a:bodyPr wrap="none" anchor="ctr"/>
            <a:lstStyle/>
            <a:p>
              <a:endParaRPr lang="en-US"/>
            </a:p>
          </p:txBody>
        </p:sp>
        <p:sp>
          <p:nvSpPr>
            <p:cNvPr id="190485" name="Line 21"/>
            <p:cNvSpPr>
              <a:spLocks noChangeShapeType="1"/>
            </p:cNvSpPr>
            <p:nvPr/>
          </p:nvSpPr>
          <p:spPr bwMode="auto">
            <a:xfrm flipV="1">
              <a:off x="4960292" y="5829540"/>
              <a:ext cx="0" cy="58737"/>
            </a:xfrm>
            <a:prstGeom prst="line">
              <a:avLst/>
            </a:prstGeom>
            <a:noFill/>
            <a:ln w="12700">
              <a:solidFill>
                <a:srgbClr val="000000"/>
              </a:solidFill>
              <a:round/>
              <a:headEnd/>
              <a:tailEnd/>
            </a:ln>
          </p:spPr>
          <p:txBody>
            <a:bodyPr wrap="none" anchor="ctr"/>
            <a:lstStyle/>
            <a:p>
              <a:endParaRPr lang="en-US"/>
            </a:p>
          </p:txBody>
        </p:sp>
        <p:sp>
          <p:nvSpPr>
            <p:cNvPr id="190486" name="Line 22"/>
            <p:cNvSpPr>
              <a:spLocks noChangeShapeType="1"/>
            </p:cNvSpPr>
            <p:nvPr/>
          </p:nvSpPr>
          <p:spPr bwMode="auto">
            <a:xfrm>
              <a:off x="4960292" y="2325927"/>
              <a:ext cx="0" cy="33338"/>
            </a:xfrm>
            <a:prstGeom prst="line">
              <a:avLst/>
            </a:prstGeom>
            <a:noFill/>
            <a:ln w="12700">
              <a:solidFill>
                <a:srgbClr val="000000"/>
              </a:solidFill>
              <a:round/>
              <a:headEnd/>
              <a:tailEnd/>
            </a:ln>
          </p:spPr>
          <p:txBody>
            <a:bodyPr wrap="none" anchor="ctr"/>
            <a:lstStyle/>
            <a:p>
              <a:endParaRPr lang="en-US"/>
            </a:p>
          </p:txBody>
        </p:sp>
        <p:sp>
          <p:nvSpPr>
            <p:cNvPr id="190487" name="Line 23"/>
            <p:cNvSpPr>
              <a:spLocks noChangeShapeType="1"/>
            </p:cNvSpPr>
            <p:nvPr/>
          </p:nvSpPr>
          <p:spPr bwMode="auto">
            <a:xfrm flipV="1">
              <a:off x="5380980" y="5829540"/>
              <a:ext cx="0" cy="58737"/>
            </a:xfrm>
            <a:prstGeom prst="line">
              <a:avLst/>
            </a:prstGeom>
            <a:noFill/>
            <a:ln w="12700">
              <a:solidFill>
                <a:srgbClr val="000000"/>
              </a:solidFill>
              <a:round/>
              <a:headEnd/>
              <a:tailEnd/>
            </a:ln>
          </p:spPr>
          <p:txBody>
            <a:bodyPr wrap="none" anchor="ctr"/>
            <a:lstStyle/>
            <a:p>
              <a:endParaRPr lang="en-US"/>
            </a:p>
          </p:txBody>
        </p:sp>
        <p:sp>
          <p:nvSpPr>
            <p:cNvPr id="190488" name="Line 24"/>
            <p:cNvSpPr>
              <a:spLocks noChangeShapeType="1"/>
            </p:cNvSpPr>
            <p:nvPr/>
          </p:nvSpPr>
          <p:spPr bwMode="auto">
            <a:xfrm>
              <a:off x="5380980" y="2325927"/>
              <a:ext cx="0" cy="33338"/>
            </a:xfrm>
            <a:prstGeom prst="line">
              <a:avLst/>
            </a:prstGeom>
            <a:noFill/>
            <a:ln w="12700">
              <a:solidFill>
                <a:srgbClr val="000000"/>
              </a:solidFill>
              <a:round/>
              <a:headEnd/>
              <a:tailEnd/>
            </a:ln>
          </p:spPr>
          <p:txBody>
            <a:bodyPr wrap="none" anchor="ctr"/>
            <a:lstStyle/>
            <a:p>
              <a:endParaRPr lang="en-US"/>
            </a:p>
          </p:txBody>
        </p:sp>
        <p:sp>
          <p:nvSpPr>
            <p:cNvPr id="190489" name="Line 25"/>
            <p:cNvSpPr>
              <a:spLocks noChangeShapeType="1"/>
            </p:cNvSpPr>
            <p:nvPr/>
          </p:nvSpPr>
          <p:spPr bwMode="auto">
            <a:xfrm flipV="1">
              <a:off x="5790555" y="5829540"/>
              <a:ext cx="0" cy="58737"/>
            </a:xfrm>
            <a:prstGeom prst="line">
              <a:avLst/>
            </a:prstGeom>
            <a:noFill/>
            <a:ln w="12700">
              <a:solidFill>
                <a:srgbClr val="000000"/>
              </a:solidFill>
              <a:round/>
              <a:headEnd/>
              <a:tailEnd/>
            </a:ln>
          </p:spPr>
          <p:txBody>
            <a:bodyPr wrap="none" anchor="ctr"/>
            <a:lstStyle/>
            <a:p>
              <a:endParaRPr lang="en-US"/>
            </a:p>
          </p:txBody>
        </p:sp>
        <p:sp>
          <p:nvSpPr>
            <p:cNvPr id="190490" name="Line 26"/>
            <p:cNvSpPr>
              <a:spLocks noChangeShapeType="1"/>
            </p:cNvSpPr>
            <p:nvPr/>
          </p:nvSpPr>
          <p:spPr bwMode="auto">
            <a:xfrm>
              <a:off x="5790555" y="2325927"/>
              <a:ext cx="0" cy="33338"/>
            </a:xfrm>
            <a:prstGeom prst="line">
              <a:avLst/>
            </a:prstGeom>
            <a:noFill/>
            <a:ln w="12700">
              <a:solidFill>
                <a:srgbClr val="000000"/>
              </a:solidFill>
              <a:round/>
              <a:headEnd/>
              <a:tailEnd/>
            </a:ln>
          </p:spPr>
          <p:txBody>
            <a:bodyPr wrap="none" anchor="ctr"/>
            <a:lstStyle/>
            <a:p>
              <a:endParaRPr lang="en-US"/>
            </a:p>
          </p:txBody>
        </p:sp>
        <p:sp>
          <p:nvSpPr>
            <p:cNvPr id="190491" name="Line 27"/>
            <p:cNvSpPr>
              <a:spLocks noChangeShapeType="1"/>
            </p:cNvSpPr>
            <p:nvPr/>
          </p:nvSpPr>
          <p:spPr bwMode="auto">
            <a:xfrm flipV="1">
              <a:off x="6201717" y="5829540"/>
              <a:ext cx="0" cy="58737"/>
            </a:xfrm>
            <a:prstGeom prst="line">
              <a:avLst/>
            </a:prstGeom>
            <a:noFill/>
            <a:ln w="12700">
              <a:solidFill>
                <a:srgbClr val="000000"/>
              </a:solidFill>
              <a:round/>
              <a:headEnd/>
              <a:tailEnd/>
            </a:ln>
          </p:spPr>
          <p:txBody>
            <a:bodyPr wrap="none" anchor="ctr"/>
            <a:lstStyle/>
            <a:p>
              <a:endParaRPr lang="en-US"/>
            </a:p>
          </p:txBody>
        </p:sp>
        <p:sp>
          <p:nvSpPr>
            <p:cNvPr id="190492" name="Line 28"/>
            <p:cNvSpPr>
              <a:spLocks noChangeShapeType="1"/>
            </p:cNvSpPr>
            <p:nvPr/>
          </p:nvSpPr>
          <p:spPr bwMode="auto">
            <a:xfrm>
              <a:off x="6201717" y="2325927"/>
              <a:ext cx="0" cy="33338"/>
            </a:xfrm>
            <a:prstGeom prst="line">
              <a:avLst/>
            </a:prstGeom>
            <a:noFill/>
            <a:ln w="12700">
              <a:solidFill>
                <a:srgbClr val="000000"/>
              </a:solidFill>
              <a:round/>
              <a:headEnd/>
              <a:tailEnd/>
            </a:ln>
          </p:spPr>
          <p:txBody>
            <a:bodyPr wrap="none" anchor="ctr"/>
            <a:lstStyle/>
            <a:p>
              <a:endParaRPr lang="en-US"/>
            </a:p>
          </p:txBody>
        </p:sp>
        <p:sp>
          <p:nvSpPr>
            <p:cNvPr id="190493" name="Line 29"/>
            <p:cNvSpPr>
              <a:spLocks noChangeShapeType="1"/>
            </p:cNvSpPr>
            <p:nvPr/>
          </p:nvSpPr>
          <p:spPr bwMode="auto">
            <a:xfrm flipV="1">
              <a:off x="6611292" y="5829540"/>
              <a:ext cx="0" cy="58737"/>
            </a:xfrm>
            <a:prstGeom prst="line">
              <a:avLst/>
            </a:prstGeom>
            <a:noFill/>
            <a:ln w="12700">
              <a:solidFill>
                <a:srgbClr val="000000"/>
              </a:solidFill>
              <a:round/>
              <a:headEnd/>
              <a:tailEnd/>
            </a:ln>
          </p:spPr>
          <p:txBody>
            <a:bodyPr wrap="none" anchor="ctr"/>
            <a:lstStyle/>
            <a:p>
              <a:endParaRPr lang="en-US"/>
            </a:p>
          </p:txBody>
        </p:sp>
        <p:sp>
          <p:nvSpPr>
            <p:cNvPr id="190494" name="Line 30"/>
            <p:cNvSpPr>
              <a:spLocks noChangeShapeType="1"/>
            </p:cNvSpPr>
            <p:nvPr/>
          </p:nvSpPr>
          <p:spPr bwMode="auto">
            <a:xfrm>
              <a:off x="6611292" y="2325927"/>
              <a:ext cx="0" cy="33338"/>
            </a:xfrm>
            <a:prstGeom prst="line">
              <a:avLst/>
            </a:prstGeom>
            <a:noFill/>
            <a:ln w="12700">
              <a:solidFill>
                <a:srgbClr val="000000"/>
              </a:solidFill>
              <a:round/>
              <a:headEnd/>
              <a:tailEnd/>
            </a:ln>
          </p:spPr>
          <p:txBody>
            <a:bodyPr wrap="none" anchor="ctr"/>
            <a:lstStyle/>
            <a:p>
              <a:endParaRPr lang="en-US"/>
            </a:p>
          </p:txBody>
        </p:sp>
        <p:sp>
          <p:nvSpPr>
            <p:cNvPr id="190495" name="Line 31"/>
            <p:cNvSpPr>
              <a:spLocks noChangeShapeType="1"/>
            </p:cNvSpPr>
            <p:nvPr/>
          </p:nvSpPr>
          <p:spPr bwMode="auto">
            <a:xfrm flipV="1">
              <a:off x="7024042" y="5829540"/>
              <a:ext cx="0" cy="58737"/>
            </a:xfrm>
            <a:prstGeom prst="line">
              <a:avLst/>
            </a:prstGeom>
            <a:noFill/>
            <a:ln w="12700">
              <a:solidFill>
                <a:srgbClr val="000000"/>
              </a:solidFill>
              <a:round/>
              <a:headEnd/>
              <a:tailEnd/>
            </a:ln>
          </p:spPr>
          <p:txBody>
            <a:bodyPr wrap="none" anchor="ctr"/>
            <a:lstStyle/>
            <a:p>
              <a:endParaRPr lang="en-US"/>
            </a:p>
          </p:txBody>
        </p:sp>
        <p:sp>
          <p:nvSpPr>
            <p:cNvPr id="190496" name="Line 32"/>
            <p:cNvSpPr>
              <a:spLocks noChangeShapeType="1"/>
            </p:cNvSpPr>
            <p:nvPr/>
          </p:nvSpPr>
          <p:spPr bwMode="auto">
            <a:xfrm>
              <a:off x="7024042" y="2325927"/>
              <a:ext cx="0" cy="33338"/>
            </a:xfrm>
            <a:prstGeom prst="line">
              <a:avLst/>
            </a:prstGeom>
            <a:noFill/>
            <a:ln w="12700">
              <a:solidFill>
                <a:srgbClr val="000000"/>
              </a:solidFill>
              <a:round/>
              <a:headEnd/>
              <a:tailEnd/>
            </a:ln>
          </p:spPr>
          <p:txBody>
            <a:bodyPr wrap="none" anchor="ctr"/>
            <a:lstStyle/>
            <a:p>
              <a:endParaRPr lang="en-US"/>
            </a:p>
          </p:txBody>
        </p:sp>
        <p:sp>
          <p:nvSpPr>
            <p:cNvPr id="190497" name="Rectangle 33"/>
            <p:cNvSpPr>
              <a:spLocks noChangeArrowheads="1"/>
            </p:cNvSpPr>
            <p:nvPr/>
          </p:nvSpPr>
          <p:spPr bwMode="auto">
            <a:xfrm>
              <a:off x="3198167" y="5885102"/>
              <a:ext cx="2571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a:t>
              </a:r>
            </a:p>
          </p:txBody>
        </p:sp>
        <p:sp>
          <p:nvSpPr>
            <p:cNvPr id="190498" name="Rectangle 34"/>
            <p:cNvSpPr>
              <a:spLocks noChangeArrowheads="1"/>
            </p:cNvSpPr>
            <p:nvPr/>
          </p:nvSpPr>
          <p:spPr bwMode="auto">
            <a:xfrm>
              <a:off x="3976042" y="5885102"/>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0.5</a:t>
              </a:r>
            </a:p>
          </p:txBody>
        </p:sp>
        <p:sp>
          <p:nvSpPr>
            <p:cNvPr id="190499" name="Rectangle 35"/>
            <p:cNvSpPr>
              <a:spLocks noChangeArrowheads="1"/>
            </p:cNvSpPr>
            <p:nvPr/>
          </p:nvSpPr>
          <p:spPr bwMode="auto">
            <a:xfrm>
              <a:off x="4831705" y="5885102"/>
              <a:ext cx="2571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1</a:t>
              </a:r>
            </a:p>
          </p:txBody>
        </p:sp>
        <p:sp>
          <p:nvSpPr>
            <p:cNvPr id="190500" name="Rectangle 36"/>
            <p:cNvSpPr>
              <a:spLocks noChangeArrowheads="1"/>
            </p:cNvSpPr>
            <p:nvPr/>
          </p:nvSpPr>
          <p:spPr bwMode="auto">
            <a:xfrm>
              <a:off x="5609580" y="5885102"/>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1.5</a:t>
              </a:r>
            </a:p>
          </p:txBody>
        </p:sp>
        <p:sp>
          <p:nvSpPr>
            <p:cNvPr id="190501" name="Rectangle 37"/>
            <p:cNvSpPr>
              <a:spLocks noChangeArrowheads="1"/>
            </p:cNvSpPr>
            <p:nvPr/>
          </p:nvSpPr>
          <p:spPr bwMode="auto">
            <a:xfrm>
              <a:off x="6477942" y="5885102"/>
              <a:ext cx="2571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2</a:t>
              </a:r>
            </a:p>
          </p:txBody>
        </p:sp>
        <p:sp>
          <p:nvSpPr>
            <p:cNvPr id="190502" name="Line 38"/>
            <p:cNvSpPr>
              <a:spLocks noChangeShapeType="1"/>
            </p:cNvSpPr>
            <p:nvPr/>
          </p:nvSpPr>
          <p:spPr bwMode="auto">
            <a:xfrm>
              <a:off x="2914005" y="5881927"/>
              <a:ext cx="33337" cy="0"/>
            </a:xfrm>
            <a:prstGeom prst="line">
              <a:avLst/>
            </a:prstGeom>
            <a:noFill/>
            <a:ln w="12700">
              <a:solidFill>
                <a:srgbClr val="000000"/>
              </a:solidFill>
              <a:round/>
              <a:headEnd/>
              <a:tailEnd/>
            </a:ln>
          </p:spPr>
          <p:txBody>
            <a:bodyPr wrap="none" anchor="ctr"/>
            <a:lstStyle/>
            <a:p>
              <a:endParaRPr lang="en-US"/>
            </a:p>
          </p:txBody>
        </p:sp>
        <p:sp>
          <p:nvSpPr>
            <p:cNvPr id="190503" name="Line 39"/>
            <p:cNvSpPr>
              <a:spLocks noChangeShapeType="1"/>
            </p:cNvSpPr>
            <p:nvPr/>
          </p:nvSpPr>
          <p:spPr bwMode="auto">
            <a:xfrm flipH="1">
              <a:off x="7379642" y="5881927"/>
              <a:ext cx="58738" cy="0"/>
            </a:xfrm>
            <a:prstGeom prst="line">
              <a:avLst/>
            </a:prstGeom>
            <a:noFill/>
            <a:ln w="12700">
              <a:solidFill>
                <a:srgbClr val="000000"/>
              </a:solidFill>
              <a:round/>
              <a:headEnd/>
              <a:tailEnd/>
            </a:ln>
          </p:spPr>
          <p:txBody>
            <a:bodyPr wrap="none" anchor="ctr"/>
            <a:lstStyle/>
            <a:p>
              <a:endParaRPr lang="en-US"/>
            </a:p>
          </p:txBody>
        </p:sp>
        <p:sp>
          <p:nvSpPr>
            <p:cNvPr id="190504" name="Line 40"/>
            <p:cNvSpPr>
              <a:spLocks noChangeShapeType="1"/>
            </p:cNvSpPr>
            <p:nvPr/>
          </p:nvSpPr>
          <p:spPr bwMode="auto">
            <a:xfrm>
              <a:off x="2914005" y="5531090"/>
              <a:ext cx="33337" cy="0"/>
            </a:xfrm>
            <a:prstGeom prst="line">
              <a:avLst/>
            </a:prstGeom>
            <a:noFill/>
            <a:ln w="12700">
              <a:solidFill>
                <a:srgbClr val="000000"/>
              </a:solidFill>
              <a:round/>
              <a:headEnd/>
              <a:tailEnd/>
            </a:ln>
          </p:spPr>
          <p:txBody>
            <a:bodyPr wrap="none" anchor="ctr"/>
            <a:lstStyle/>
            <a:p>
              <a:endParaRPr lang="en-US"/>
            </a:p>
          </p:txBody>
        </p:sp>
        <p:sp>
          <p:nvSpPr>
            <p:cNvPr id="190505" name="Line 41"/>
            <p:cNvSpPr>
              <a:spLocks noChangeShapeType="1"/>
            </p:cNvSpPr>
            <p:nvPr/>
          </p:nvSpPr>
          <p:spPr bwMode="auto">
            <a:xfrm flipH="1">
              <a:off x="7379642" y="5531090"/>
              <a:ext cx="58738" cy="0"/>
            </a:xfrm>
            <a:prstGeom prst="line">
              <a:avLst/>
            </a:prstGeom>
            <a:noFill/>
            <a:ln w="12700">
              <a:solidFill>
                <a:srgbClr val="000000"/>
              </a:solidFill>
              <a:round/>
              <a:headEnd/>
              <a:tailEnd/>
            </a:ln>
          </p:spPr>
          <p:txBody>
            <a:bodyPr wrap="none" anchor="ctr"/>
            <a:lstStyle/>
            <a:p>
              <a:endParaRPr lang="en-US"/>
            </a:p>
          </p:txBody>
        </p:sp>
        <p:sp>
          <p:nvSpPr>
            <p:cNvPr id="190506" name="Line 42"/>
            <p:cNvSpPr>
              <a:spLocks noChangeShapeType="1"/>
            </p:cNvSpPr>
            <p:nvPr/>
          </p:nvSpPr>
          <p:spPr bwMode="auto">
            <a:xfrm>
              <a:off x="2914005" y="5167552"/>
              <a:ext cx="33337" cy="0"/>
            </a:xfrm>
            <a:prstGeom prst="line">
              <a:avLst/>
            </a:prstGeom>
            <a:noFill/>
            <a:ln w="12700">
              <a:solidFill>
                <a:srgbClr val="000000"/>
              </a:solidFill>
              <a:round/>
              <a:headEnd/>
              <a:tailEnd/>
            </a:ln>
          </p:spPr>
          <p:txBody>
            <a:bodyPr wrap="none" anchor="ctr"/>
            <a:lstStyle/>
            <a:p>
              <a:endParaRPr lang="en-US"/>
            </a:p>
          </p:txBody>
        </p:sp>
        <p:sp>
          <p:nvSpPr>
            <p:cNvPr id="190507" name="Line 43"/>
            <p:cNvSpPr>
              <a:spLocks noChangeShapeType="1"/>
            </p:cNvSpPr>
            <p:nvPr/>
          </p:nvSpPr>
          <p:spPr bwMode="auto">
            <a:xfrm flipH="1">
              <a:off x="7379642" y="5167552"/>
              <a:ext cx="58738" cy="0"/>
            </a:xfrm>
            <a:prstGeom prst="line">
              <a:avLst/>
            </a:prstGeom>
            <a:noFill/>
            <a:ln w="12700">
              <a:solidFill>
                <a:srgbClr val="000000"/>
              </a:solidFill>
              <a:round/>
              <a:headEnd/>
              <a:tailEnd/>
            </a:ln>
          </p:spPr>
          <p:txBody>
            <a:bodyPr wrap="none" anchor="ctr"/>
            <a:lstStyle/>
            <a:p>
              <a:endParaRPr lang="en-US"/>
            </a:p>
          </p:txBody>
        </p:sp>
        <p:sp>
          <p:nvSpPr>
            <p:cNvPr id="190508" name="Line 44"/>
            <p:cNvSpPr>
              <a:spLocks noChangeShapeType="1"/>
            </p:cNvSpPr>
            <p:nvPr/>
          </p:nvSpPr>
          <p:spPr bwMode="auto">
            <a:xfrm>
              <a:off x="2914005" y="4816715"/>
              <a:ext cx="33337" cy="0"/>
            </a:xfrm>
            <a:prstGeom prst="line">
              <a:avLst/>
            </a:prstGeom>
            <a:noFill/>
            <a:ln w="12700">
              <a:solidFill>
                <a:srgbClr val="000000"/>
              </a:solidFill>
              <a:round/>
              <a:headEnd/>
              <a:tailEnd/>
            </a:ln>
          </p:spPr>
          <p:txBody>
            <a:bodyPr wrap="none" anchor="ctr"/>
            <a:lstStyle/>
            <a:p>
              <a:endParaRPr lang="en-US"/>
            </a:p>
          </p:txBody>
        </p:sp>
        <p:sp>
          <p:nvSpPr>
            <p:cNvPr id="190509" name="Line 45"/>
            <p:cNvSpPr>
              <a:spLocks noChangeShapeType="1"/>
            </p:cNvSpPr>
            <p:nvPr/>
          </p:nvSpPr>
          <p:spPr bwMode="auto">
            <a:xfrm flipH="1">
              <a:off x="7379642" y="4816715"/>
              <a:ext cx="58738" cy="0"/>
            </a:xfrm>
            <a:prstGeom prst="line">
              <a:avLst/>
            </a:prstGeom>
            <a:noFill/>
            <a:ln w="12700">
              <a:solidFill>
                <a:srgbClr val="000000"/>
              </a:solidFill>
              <a:round/>
              <a:headEnd/>
              <a:tailEnd/>
            </a:ln>
          </p:spPr>
          <p:txBody>
            <a:bodyPr wrap="none" anchor="ctr"/>
            <a:lstStyle/>
            <a:p>
              <a:endParaRPr lang="en-US"/>
            </a:p>
          </p:txBody>
        </p:sp>
        <p:sp>
          <p:nvSpPr>
            <p:cNvPr id="190510" name="Line 46"/>
            <p:cNvSpPr>
              <a:spLocks noChangeShapeType="1"/>
            </p:cNvSpPr>
            <p:nvPr/>
          </p:nvSpPr>
          <p:spPr bwMode="auto">
            <a:xfrm>
              <a:off x="2914005" y="4453177"/>
              <a:ext cx="33337" cy="0"/>
            </a:xfrm>
            <a:prstGeom prst="line">
              <a:avLst/>
            </a:prstGeom>
            <a:noFill/>
            <a:ln w="12700">
              <a:solidFill>
                <a:srgbClr val="000000"/>
              </a:solidFill>
              <a:round/>
              <a:headEnd/>
              <a:tailEnd/>
            </a:ln>
          </p:spPr>
          <p:txBody>
            <a:bodyPr wrap="none" anchor="ctr"/>
            <a:lstStyle/>
            <a:p>
              <a:endParaRPr lang="en-US"/>
            </a:p>
          </p:txBody>
        </p:sp>
        <p:sp>
          <p:nvSpPr>
            <p:cNvPr id="190511" name="Line 47"/>
            <p:cNvSpPr>
              <a:spLocks noChangeShapeType="1"/>
            </p:cNvSpPr>
            <p:nvPr/>
          </p:nvSpPr>
          <p:spPr bwMode="auto">
            <a:xfrm flipH="1">
              <a:off x="7379642" y="4453177"/>
              <a:ext cx="58738" cy="0"/>
            </a:xfrm>
            <a:prstGeom prst="line">
              <a:avLst/>
            </a:prstGeom>
            <a:noFill/>
            <a:ln w="12700">
              <a:solidFill>
                <a:srgbClr val="000000"/>
              </a:solidFill>
              <a:round/>
              <a:headEnd/>
              <a:tailEnd/>
            </a:ln>
          </p:spPr>
          <p:txBody>
            <a:bodyPr wrap="none" anchor="ctr"/>
            <a:lstStyle/>
            <a:p>
              <a:endParaRPr lang="en-US"/>
            </a:p>
          </p:txBody>
        </p:sp>
        <p:sp>
          <p:nvSpPr>
            <p:cNvPr id="190512" name="Line 48"/>
            <p:cNvSpPr>
              <a:spLocks noChangeShapeType="1"/>
            </p:cNvSpPr>
            <p:nvPr/>
          </p:nvSpPr>
          <p:spPr bwMode="auto">
            <a:xfrm>
              <a:off x="2914005" y="4100752"/>
              <a:ext cx="33337" cy="0"/>
            </a:xfrm>
            <a:prstGeom prst="line">
              <a:avLst/>
            </a:prstGeom>
            <a:noFill/>
            <a:ln w="12700">
              <a:solidFill>
                <a:srgbClr val="000000"/>
              </a:solidFill>
              <a:round/>
              <a:headEnd/>
              <a:tailEnd/>
            </a:ln>
          </p:spPr>
          <p:txBody>
            <a:bodyPr wrap="none" anchor="ctr"/>
            <a:lstStyle/>
            <a:p>
              <a:endParaRPr lang="en-US"/>
            </a:p>
          </p:txBody>
        </p:sp>
        <p:sp>
          <p:nvSpPr>
            <p:cNvPr id="190513" name="Line 49"/>
            <p:cNvSpPr>
              <a:spLocks noChangeShapeType="1"/>
            </p:cNvSpPr>
            <p:nvPr/>
          </p:nvSpPr>
          <p:spPr bwMode="auto">
            <a:xfrm flipH="1">
              <a:off x="7379642" y="4100752"/>
              <a:ext cx="58738" cy="0"/>
            </a:xfrm>
            <a:prstGeom prst="line">
              <a:avLst/>
            </a:prstGeom>
            <a:noFill/>
            <a:ln w="12700">
              <a:solidFill>
                <a:srgbClr val="000000"/>
              </a:solidFill>
              <a:round/>
              <a:headEnd/>
              <a:tailEnd/>
            </a:ln>
          </p:spPr>
          <p:txBody>
            <a:bodyPr wrap="none" anchor="ctr"/>
            <a:lstStyle/>
            <a:p>
              <a:endParaRPr lang="en-US"/>
            </a:p>
          </p:txBody>
        </p:sp>
        <p:sp>
          <p:nvSpPr>
            <p:cNvPr id="190514" name="Line 50"/>
            <p:cNvSpPr>
              <a:spLocks noChangeShapeType="1"/>
            </p:cNvSpPr>
            <p:nvPr/>
          </p:nvSpPr>
          <p:spPr bwMode="auto">
            <a:xfrm>
              <a:off x="2914005" y="3749915"/>
              <a:ext cx="33337" cy="0"/>
            </a:xfrm>
            <a:prstGeom prst="line">
              <a:avLst/>
            </a:prstGeom>
            <a:noFill/>
            <a:ln w="12700">
              <a:solidFill>
                <a:srgbClr val="000000"/>
              </a:solidFill>
              <a:round/>
              <a:headEnd/>
              <a:tailEnd/>
            </a:ln>
          </p:spPr>
          <p:txBody>
            <a:bodyPr wrap="none" anchor="ctr"/>
            <a:lstStyle/>
            <a:p>
              <a:endParaRPr lang="en-US"/>
            </a:p>
          </p:txBody>
        </p:sp>
        <p:sp>
          <p:nvSpPr>
            <p:cNvPr id="190515" name="Line 51"/>
            <p:cNvSpPr>
              <a:spLocks noChangeShapeType="1"/>
            </p:cNvSpPr>
            <p:nvPr/>
          </p:nvSpPr>
          <p:spPr bwMode="auto">
            <a:xfrm flipH="1">
              <a:off x="7379642" y="3749915"/>
              <a:ext cx="58738" cy="0"/>
            </a:xfrm>
            <a:prstGeom prst="line">
              <a:avLst/>
            </a:prstGeom>
            <a:noFill/>
            <a:ln w="12700">
              <a:solidFill>
                <a:srgbClr val="000000"/>
              </a:solidFill>
              <a:round/>
              <a:headEnd/>
              <a:tailEnd/>
            </a:ln>
          </p:spPr>
          <p:txBody>
            <a:bodyPr wrap="none" anchor="ctr"/>
            <a:lstStyle/>
            <a:p>
              <a:endParaRPr lang="en-US"/>
            </a:p>
          </p:txBody>
        </p:sp>
        <p:sp>
          <p:nvSpPr>
            <p:cNvPr id="190516" name="Line 52"/>
            <p:cNvSpPr>
              <a:spLocks noChangeShapeType="1"/>
            </p:cNvSpPr>
            <p:nvPr/>
          </p:nvSpPr>
          <p:spPr bwMode="auto">
            <a:xfrm>
              <a:off x="2914005" y="3386377"/>
              <a:ext cx="33337" cy="0"/>
            </a:xfrm>
            <a:prstGeom prst="line">
              <a:avLst/>
            </a:prstGeom>
            <a:noFill/>
            <a:ln w="12700">
              <a:solidFill>
                <a:srgbClr val="000000"/>
              </a:solidFill>
              <a:round/>
              <a:headEnd/>
              <a:tailEnd/>
            </a:ln>
          </p:spPr>
          <p:txBody>
            <a:bodyPr wrap="none" anchor="ctr"/>
            <a:lstStyle/>
            <a:p>
              <a:endParaRPr lang="en-US"/>
            </a:p>
          </p:txBody>
        </p:sp>
        <p:sp>
          <p:nvSpPr>
            <p:cNvPr id="190517" name="Line 53"/>
            <p:cNvSpPr>
              <a:spLocks noChangeShapeType="1"/>
            </p:cNvSpPr>
            <p:nvPr/>
          </p:nvSpPr>
          <p:spPr bwMode="auto">
            <a:xfrm flipH="1">
              <a:off x="7379642" y="3386377"/>
              <a:ext cx="58738" cy="0"/>
            </a:xfrm>
            <a:prstGeom prst="line">
              <a:avLst/>
            </a:prstGeom>
            <a:noFill/>
            <a:ln w="12700">
              <a:solidFill>
                <a:srgbClr val="000000"/>
              </a:solidFill>
              <a:round/>
              <a:headEnd/>
              <a:tailEnd/>
            </a:ln>
          </p:spPr>
          <p:txBody>
            <a:bodyPr wrap="none" anchor="ctr"/>
            <a:lstStyle/>
            <a:p>
              <a:endParaRPr lang="en-US"/>
            </a:p>
          </p:txBody>
        </p:sp>
        <p:sp>
          <p:nvSpPr>
            <p:cNvPr id="190518" name="Line 54"/>
            <p:cNvSpPr>
              <a:spLocks noChangeShapeType="1"/>
            </p:cNvSpPr>
            <p:nvPr/>
          </p:nvSpPr>
          <p:spPr bwMode="auto">
            <a:xfrm>
              <a:off x="2914005" y="3033952"/>
              <a:ext cx="33337" cy="0"/>
            </a:xfrm>
            <a:prstGeom prst="line">
              <a:avLst/>
            </a:prstGeom>
            <a:noFill/>
            <a:ln w="12700">
              <a:solidFill>
                <a:srgbClr val="000000"/>
              </a:solidFill>
              <a:round/>
              <a:headEnd/>
              <a:tailEnd/>
            </a:ln>
          </p:spPr>
          <p:txBody>
            <a:bodyPr wrap="none" anchor="ctr"/>
            <a:lstStyle/>
            <a:p>
              <a:endParaRPr lang="en-US"/>
            </a:p>
          </p:txBody>
        </p:sp>
        <p:sp>
          <p:nvSpPr>
            <p:cNvPr id="190519" name="Line 55"/>
            <p:cNvSpPr>
              <a:spLocks noChangeShapeType="1"/>
            </p:cNvSpPr>
            <p:nvPr/>
          </p:nvSpPr>
          <p:spPr bwMode="auto">
            <a:xfrm flipH="1">
              <a:off x="7379642" y="3033952"/>
              <a:ext cx="58738" cy="0"/>
            </a:xfrm>
            <a:prstGeom prst="line">
              <a:avLst/>
            </a:prstGeom>
            <a:noFill/>
            <a:ln w="12700">
              <a:solidFill>
                <a:srgbClr val="000000"/>
              </a:solidFill>
              <a:round/>
              <a:headEnd/>
              <a:tailEnd/>
            </a:ln>
          </p:spPr>
          <p:txBody>
            <a:bodyPr wrap="none" anchor="ctr"/>
            <a:lstStyle/>
            <a:p>
              <a:endParaRPr lang="en-US"/>
            </a:p>
          </p:txBody>
        </p:sp>
        <p:sp>
          <p:nvSpPr>
            <p:cNvPr id="190520" name="Line 56"/>
            <p:cNvSpPr>
              <a:spLocks noChangeShapeType="1"/>
            </p:cNvSpPr>
            <p:nvPr/>
          </p:nvSpPr>
          <p:spPr bwMode="auto">
            <a:xfrm>
              <a:off x="2914005" y="2670415"/>
              <a:ext cx="33337" cy="0"/>
            </a:xfrm>
            <a:prstGeom prst="line">
              <a:avLst/>
            </a:prstGeom>
            <a:noFill/>
            <a:ln w="12700">
              <a:solidFill>
                <a:srgbClr val="000000"/>
              </a:solidFill>
              <a:round/>
              <a:headEnd/>
              <a:tailEnd/>
            </a:ln>
          </p:spPr>
          <p:txBody>
            <a:bodyPr wrap="none" anchor="ctr"/>
            <a:lstStyle/>
            <a:p>
              <a:endParaRPr lang="en-US"/>
            </a:p>
          </p:txBody>
        </p:sp>
        <p:sp>
          <p:nvSpPr>
            <p:cNvPr id="190521" name="Line 57"/>
            <p:cNvSpPr>
              <a:spLocks noChangeShapeType="1"/>
            </p:cNvSpPr>
            <p:nvPr/>
          </p:nvSpPr>
          <p:spPr bwMode="auto">
            <a:xfrm flipH="1">
              <a:off x="7379642" y="2670415"/>
              <a:ext cx="58738" cy="0"/>
            </a:xfrm>
            <a:prstGeom prst="line">
              <a:avLst/>
            </a:prstGeom>
            <a:noFill/>
            <a:ln w="12700">
              <a:solidFill>
                <a:srgbClr val="000000"/>
              </a:solidFill>
              <a:round/>
              <a:headEnd/>
              <a:tailEnd/>
            </a:ln>
          </p:spPr>
          <p:txBody>
            <a:bodyPr wrap="none" anchor="ctr"/>
            <a:lstStyle/>
            <a:p>
              <a:endParaRPr lang="en-US"/>
            </a:p>
          </p:txBody>
        </p:sp>
        <p:sp>
          <p:nvSpPr>
            <p:cNvPr id="190522" name="Line 58"/>
            <p:cNvSpPr>
              <a:spLocks noChangeShapeType="1"/>
            </p:cNvSpPr>
            <p:nvPr/>
          </p:nvSpPr>
          <p:spPr bwMode="auto">
            <a:xfrm>
              <a:off x="2914005" y="2319577"/>
              <a:ext cx="33337" cy="0"/>
            </a:xfrm>
            <a:prstGeom prst="line">
              <a:avLst/>
            </a:prstGeom>
            <a:noFill/>
            <a:ln w="12700">
              <a:solidFill>
                <a:srgbClr val="000000"/>
              </a:solidFill>
              <a:round/>
              <a:headEnd/>
              <a:tailEnd/>
            </a:ln>
          </p:spPr>
          <p:txBody>
            <a:bodyPr wrap="none" anchor="ctr"/>
            <a:lstStyle/>
            <a:p>
              <a:endParaRPr lang="en-US"/>
            </a:p>
          </p:txBody>
        </p:sp>
        <p:sp>
          <p:nvSpPr>
            <p:cNvPr id="190523" name="Line 59"/>
            <p:cNvSpPr>
              <a:spLocks noChangeShapeType="1"/>
            </p:cNvSpPr>
            <p:nvPr/>
          </p:nvSpPr>
          <p:spPr bwMode="auto">
            <a:xfrm flipH="1">
              <a:off x="7379642" y="2319577"/>
              <a:ext cx="58738" cy="0"/>
            </a:xfrm>
            <a:prstGeom prst="line">
              <a:avLst/>
            </a:prstGeom>
            <a:noFill/>
            <a:ln w="12700">
              <a:solidFill>
                <a:srgbClr val="000000"/>
              </a:solidFill>
              <a:round/>
              <a:headEnd/>
              <a:tailEnd/>
            </a:ln>
          </p:spPr>
          <p:txBody>
            <a:bodyPr wrap="none" anchor="ctr"/>
            <a:lstStyle/>
            <a:p>
              <a:endParaRPr lang="en-US"/>
            </a:p>
          </p:txBody>
        </p:sp>
        <p:sp>
          <p:nvSpPr>
            <p:cNvPr id="190524" name="Rectangle 60"/>
            <p:cNvSpPr>
              <a:spLocks noChangeArrowheads="1"/>
            </p:cNvSpPr>
            <p:nvPr/>
          </p:nvSpPr>
          <p:spPr bwMode="auto">
            <a:xfrm>
              <a:off x="2536180" y="5743815"/>
              <a:ext cx="4476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 0. 0</a:t>
              </a:r>
            </a:p>
          </p:txBody>
        </p:sp>
        <p:sp>
          <p:nvSpPr>
            <p:cNvPr id="190525" name="Rectangle 61"/>
            <p:cNvSpPr>
              <a:spLocks noChangeArrowheads="1"/>
            </p:cNvSpPr>
            <p:nvPr/>
          </p:nvSpPr>
          <p:spPr bwMode="auto">
            <a:xfrm>
              <a:off x="2559992" y="5392977"/>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0.1</a:t>
              </a:r>
            </a:p>
          </p:txBody>
        </p:sp>
        <p:sp>
          <p:nvSpPr>
            <p:cNvPr id="190526" name="Rectangle 62"/>
            <p:cNvSpPr>
              <a:spLocks noChangeArrowheads="1"/>
            </p:cNvSpPr>
            <p:nvPr/>
          </p:nvSpPr>
          <p:spPr bwMode="auto">
            <a:xfrm>
              <a:off x="2559992" y="5029440"/>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Book Antiqua" pitchFamily="18" charset="0"/>
                </a:rPr>
                <a:t>0</a:t>
              </a:r>
              <a:r>
                <a:rPr lang="en-US" sz="1200">
                  <a:solidFill>
                    <a:srgbClr val="000000"/>
                  </a:solidFill>
                  <a:latin typeface="Times New Roman" pitchFamily="18" charset="0"/>
                </a:rPr>
                <a:t>.2</a:t>
              </a:r>
            </a:p>
          </p:txBody>
        </p:sp>
        <p:sp>
          <p:nvSpPr>
            <p:cNvPr id="190527" name="Rectangle 63"/>
            <p:cNvSpPr>
              <a:spLocks noChangeArrowheads="1"/>
            </p:cNvSpPr>
            <p:nvPr/>
          </p:nvSpPr>
          <p:spPr bwMode="auto">
            <a:xfrm>
              <a:off x="2559992" y="4677015"/>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0.3</a:t>
              </a:r>
            </a:p>
          </p:txBody>
        </p:sp>
        <p:sp>
          <p:nvSpPr>
            <p:cNvPr id="190528" name="Rectangle 64"/>
            <p:cNvSpPr>
              <a:spLocks noChangeArrowheads="1"/>
            </p:cNvSpPr>
            <p:nvPr/>
          </p:nvSpPr>
          <p:spPr bwMode="auto">
            <a:xfrm>
              <a:off x="2559992" y="4315065"/>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0.4</a:t>
              </a:r>
            </a:p>
          </p:txBody>
        </p:sp>
        <p:sp>
          <p:nvSpPr>
            <p:cNvPr id="190529" name="Rectangle 65"/>
            <p:cNvSpPr>
              <a:spLocks noChangeArrowheads="1"/>
            </p:cNvSpPr>
            <p:nvPr/>
          </p:nvSpPr>
          <p:spPr bwMode="auto">
            <a:xfrm>
              <a:off x="2559992" y="3962640"/>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0.5</a:t>
              </a:r>
            </a:p>
          </p:txBody>
        </p:sp>
        <p:sp>
          <p:nvSpPr>
            <p:cNvPr id="190530" name="Rectangle 66"/>
            <p:cNvSpPr>
              <a:spLocks noChangeArrowheads="1"/>
            </p:cNvSpPr>
            <p:nvPr/>
          </p:nvSpPr>
          <p:spPr bwMode="auto">
            <a:xfrm>
              <a:off x="2559992" y="3611802"/>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0.6</a:t>
              </a:r>
            </a:p>
          </p:txBody>
        </p:sp>
        <p:sp>
          <p:nvSpPr>
            <p:cNvPr id="190531" name="Rectangle 67"/>
            <p:cNvSpPr>
              <a:spLocks noChangeArrowheads="1"/>
            </p:cNvSpPr>
            <p:nvPr/>
          </p:nvSpPr>
          <p:spPr bwMode="auto">
            <a:xfrm>
              <a:off x="2559992" y="3248265"/>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0.7</a:t>
              </a:r>
            </a:p>
          </p:txBody>
        </p:sp>
        <p:sp>
          <p:nvSpPr>
            <p:cNvPr id="190532" name="Rectangle 68"/>
            <p:cNvSpPr>
              <a:spLocks noChangeArrowheads="1"/>
            </p:cNvSpPr>
            <p:nvPr/>
          </p:nvSpPr>
          <p:spPr bwMode="auto">
            <a:xfrm>
              <a:off x="2559992" y="2895840"/>
              <a:ext cx="3714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0.8</a:t>
              </a:r>
            </a:p>
          </p:txBody>
        </p:sp>
        <p:sp>
          <p:nvSpPr>
            <p:cNvPr id="190533" name="Rectangle 69"/>
            <p:cNvSpPr>
              <a:spLocks noChangeArrowheads="1"/>
            </p:cNvSpPr>
            <p:nvPr/>
          </p:nvSpPr>
          <p:spPr bwMode="auto">
            <a:xfrm>
              <a:off x="2559992" y="2532302"/>
              <a:ext cx="371475" cy="271463"/>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0.9</a:t>
              </a:r>
            </a:p>
          </p:txBody>
        </p:sp>
        <p:sp>
          <p:nvSpPr>
            <p:cNvPr id="190534" name="Rectangle 70"/>
            <p:cNvSpPr>
              <a:spLocks noChangeArrowheads="1"/>
            </p:cNvSpPr>
            <p:nvPr/>
          </p:nvSpPr>
          <p:spPr bwMode="auto">
            <a:xfrm>
              <a:off x="2688580" y="2181465"/>
              <a:ext cx="257175" cy="271462"/>
            </a:xfrm>
            <a:prstGeom prst="rect">
              <a:avLst/>
            </a:prstGeom>
            <a:noFill/>
            <a:ln w="12700">
              <a:noFill/>
              <a:miter lim="800000"/>
              <a:headEnd/>
              <a:tailEnd/>
            </a:ln>
          </p:spPr>
          <p:txBody>
            <a:bodyPr wrap="none" lIns="90488" tIns="44450" rIns="90488" bIns="44450">
              <a:spAutoFit/>
            </a:bodyPr>
            <a:lstStyle/>
            <a:p>
              <a:pPr eaLnBrk="0" hangingPunct="0"/>
              <a:r>
                <a:rPr lang="en-US" sz="1200">
                  <a:solidFill>
                    <a:srgbClr val="000000"/>
                  </a:solidFill>
                  <a:latin typeface="Times New Roman" pitchFamily="18" charset="0"/>
                </a:rPr>
                <a:t>1</a:t>
              </a:r>
            </a:p>
          </p:txBody>
        </p:sp>
        <p:sp>
          <p:nvSpPr>
            <p:cNvPr id="190535" name="Line 71"/>
            <p:cNvSpPr>
              <a:spLocks noChangeShapeType="1"/>
            </p:cNvSpPr>
            <p:nvPr/>
          </p:nvSpPr>
          <p:spPr bwMode="auto">
            <a:xfrm>
              <a:off x="2914005" y="5881927"/>
              <a:ext cx="4511675" cy="0"/>
            </a:xfrm>
            <a:prstGeom prst="line">
              <a:avLst/>
            </a:prstGeom>
            <a:noFill/>
            <a:ln w="12700">
              <a:solidFill>
                <a:srgbClr val="000000"/>
              </a:solidFill>
              <a:round/>
              <a:headEnd/>
              <a:tailEnd/>
            </a:ln>
          </p:spPr>
          <p:txBody>
            <a:bodyPr wrap="none" anchor="ctr"/>
            <a:lstStyle/>
            <a:p>
              <a:endParaRPr lang="en-US"/>
            </a:p>
          </p:txBody>
        </p:sp>
        <p:sp>
          <p:nvSpPr>
            <p:cNvPr id="190536" name="Line 72"/>
            <p:cNvSpPr>
              <a:spLocks noChangeShapeType="1"/>
            </p:cNvSpPr>
            <p:nvPr/>
          </p:nvSpPr>
          <p:spPr bwMode="auto">
            <a:xfrm>
              <a:off x="2914005" y="2319577"/>
              <a:ext cx="4511675" cy="0"/>
            </a:xfrm>
            <a:prstGeom prst="line">
              <a:avLst/>
            </a:prstGeom>
            <a:noFill/>
            <a:ln w="12700">
              <a:solidFill>
                <a:srgbClr val="000000"/>
              </a:solidFill>
              <a:round/>
              <a:headEnd/>
              <a:tailEnd/>
            </a:ln>
          </p:spPr>
          <p:txBody>
            <a:bodyPr wrap="none" anchor="ctr"/>
            <a:lstStyle/>
            <a:p>
              <a:endParaRPr lang="en-US"/>
            </a:p>
          </p:txBody>
        </p:sp>
        <p:sp>
          <p:nvSpPr>
            <p:cNvPr id="190537" name="Line 73"/>
            <p:cNvSpPr>
              <a:spLocks noChangeShapeType="1"/>
            </p:cNvSpPr>
            <p:nvPr/>
          </p:nvSpPr>
          <p:spPr bwMode="auto">
            <a:xfrm flipV="1">
              <a:off x="2907655" y="2313227"/>
              <a:ext cx="0" cy="3575050"/>
            </a:xfrm>
            <a:prstGeom prst="line">
              <a:avLst/>
            </a:prstGeom>
            <a:noFill/>
            <a:ln w="12700">
              <a:solidFill>
                <a:srgbClr val="000000"/>
              </a:solidFill>
              <a:round/>
              <a:headEnd/>
              <a:tailEnd/>
            </a:ln>
          </p:spPr>
          <p:txBody>
            <a:bodyPr wrap="none" anchor="ctr"/>
            <a:lstStyle/>
            <a:p>
              <a:endParaRPr lang="en-US"/>
            </a:p>
          </p:txBody>
        </p:sp>
        <p:sp>
          <p:nvSpPr>
            <p:cNvPr id="190538" name="Line 74"/>
            <p:cNvSpPr>
              <a:spLocks noChangeShapeType="1"/>
            </p:cNvSpPr>
            <p:nvPr/>
          </p:nvSpPr>
          <p:spPr bwMode="auto">
            <a:xfrm flipV="1">
              <a:off x="7432030" y="2313227"/>
              <a:ext cx="0" cy="3575050"/>
            </a:xfrm>
            <a:prstGeom prst="line">
              <a:avLst/>
            </a:prstGeom>
            <a:noFill/>
            <a:ln w="12700">
              <a:solidFill>
                <a:srgbClr val="000000"/>
              </a:solidFill>
              <a:round/>
              <a:headEnd/>
              <a:tailEnd/>
            </a:ln>
          </p:spPr>
          <p:txBody>
            <a:bodyPr wrap="none" anchor="ctr"/>
            <a:lstStyle/>
            <a:p>
              <a:endParaRPr lang="en-US"/>
            </a:p>
          </p:txBody>
        </p:sp>
        <p:sp>
          <p:nvSpPr>
            <p:cNvPr id="190539" name="Line 75"/>
            <p:cNvSpPr>
              <a:spLocks noChangeShapeType="1"/>
            </p:cNvSpPr>
            <p:nvPr/>
          </p:nvSpPr>
          <p:spPr bwMode="auto">
            <a:xfrm>
              <a:off x="2907655" y="5881927"/>
              <a:ext cx="0" cy="0"/>
            </a:xfrm>
            <a:prstGeom prst="line">
              <a:avLst/>
            </a:prstGeom>
            <a:noFill/>
            <a:ln w="12700">
              <a:solidFill>
                <a:srgbClr val="000000"/>
              </a:solidFill>
              <a:round/>
              <a:headEnd/>
              <a:tailEnd/>
            </a:ln>
          </p:spPr>
          <p:txBody>
            <a:bodyPr wrap="none" anchor="ctr"/>
            <a:lstStyle/>
            <a:p>
              <a:endParaRPr lang="en-US"/>
            </a:p>
          </p:txBody>
        </p:sp>
        <p:sp>
          <p:nvSpPr>
            <p:cNvPr id="190540" name="Line 76"/>
            <p:cNvSpPr>
              <a:spLocks noChangeShapeType="1"/>
            </p:cNvSpPr>
            <p:nvPr/>
          </p:nvSpPr>
          <p:spPr bwMode="auto">
            <a:xfrm>
              <a:off x="7432030" y="2319577"/>
              <a:ext cx="0" cy="0"/>
            </a:xfrm>
            <a:prstGeom prst="line">
              <a:avLst/>
            </a:prstGeom>
            <a:noFill/>
            <a:ln w="12700">
              <a:solidFill>
                <a:srgbClr val="000000"/>
              </a:solidFill>
              <a:round/>
              <a:headEnd/>
              <a:tailEnd/>
            </a:ln>
          </p:spPr>
          <p:txBody>
            <a:bodyPr wrap="none" anchor="ctr"/>
            <a:lstStyle/>
            <a:p>
              <a:endParaRPr lang="en-US"/>
            </a:p>
          </p:txBody>
        </p:sp>
        <p:sp>
          <p:nvSpPr>
            <p:cNvPr id="190541" name="Line 77"/>
            <p:cNvSpPr>
              <a:spLocks noChangeShapeType="1"/>
            </p:cNvSpPr>
            <p:nvPr/>
          </p:nvSpPr>
          <p:spPr bwMode="auto">
            <a:xfrm flipV="1">
              <a:off x="4142730" y="2313227"/>
              <a:ext cx="0" cy="3575050"/>
            </a:xfrm>
            <a:prstGeom prst="line">
              <a:avLst/>
            </a:prstGeom>
            <a:noFill/>
            <a:ln w="28575">
              <a:solidFill>
                <a:schemeClr val="accent1">
                  <a:lumMod val="75000"/>
                </a:schemeClr>
              </a:solidFill>
              <a:prstDash val="dash"/>
              <a:round/>
              <a:headEnd/>
              <a:tailEnd/>
            </a:ln>
          </p:spPr>
          <p:txBody>
            <a:bodyPr wrap="none" anchor="ctr"/>
            <a:lstStyle/>
            <a:p>
              <a:endParaRPr lang="en-US"/>
            </a:p>
          </p:txBody>
        </p:sp>
        <p:sp>
          <p:nvSpPr>
            <p:cNvPr id="190542" name="Rectangle 79"/>
            <p:cNvSpPr>
              <a:spLocks noChangeArrowheads="1"/>
            </p:cNvSpPr>
            <p:nvPr/>
          </p:nvSpPr>
          <p:spPr bwMode="auto">
            <a:xfrm rot="16200000">
              <a:off x="768241" y="3797919"/>
              <a:ext cx="3040577" cy="643766"/>
            </a:xfrm>
            <a:prstGeom prst="rect">
              <a:avLst/>
            </a:prstGeom>
            <a:noFill/>
            <a:ln w="12700">
              <a:noFill/>
              <a:miter lim="800000"/>
              <a:headEnd/>
              <a:tailEnd/>
            </a:ln>
          </p:spPr>
          <p:txBody>
            <a:bodyPr wrap="none" lIns="90488" tIns="44450" rIns="90488" bIns="44450">
              <a:spAutoFit/>
            </a:bodyPr>
            <a:lstStyle/>
            <a:p>
              <a:pPr algn="ctr" eaLnBrk="0" hangingPunct="0"/>
              <a:r>
                <a:rPr lang="en-US" sz="1800" b="1" dirty="0">
                  <a:solidFill>
                    <a:srgbClr val="000000"/>
                  </a:solidFill>
                  <a:latin typeface="Times New Roman" pitchFamily="18" charset="0"/>
                </a:rPr>
                <a:t>Probability of Deciding more</a:t>
              </a:r>
            </a:p>
            <a:p>
              <a:pPr algn="ctr" eaLnBrk="0" hangingPunct="0"/>
              <a:r>
                <a:rPr lang="en-US" sz="1800" b="1" dirty="0">
                  <a:solidFill>
                    <a:srgbClr val="000000"/>
                  </a:solidFill>
                  <a:latin typeface="Times New Roman" pitchFamily="18" charset="0"/>
                </a:rPr>
                <a:t>cleanup is necessary</a:t>
              </a:r>
            </a:p>
          </p:txBody>
        </p:sp>
        <p:sp>
          <p:nvSpPr>
            <p:cNvPr id="190543" name="Freeform 80"/>
            <p:cNvSpPr>
              <a:spLocks/>
            </p:cNvSpPr>
            <p:nvPr/>
          </p:nvSpPr>
          <p:spPr bwMode="auto">
            <a:xfrm>
              <a:off x="3309292" y="2496768"/>
              <a:ext cx="1835150" cy="3306763"/>
            </a:xfrm>
            <a:custGeom>
              <a:avLst/>
              <a:gdLst>
                <a:gd name="T0" fmla="*/ 2147483647 w 1156"/>
                <a:gd name="T1" fmla="*/ 2147483647 h 2083"/>
                <a:gd name="T2" fmla="*/ 2147483647 w 1156"/>
                <a:gd name="T3" fmla="*/ 2147483647 h 2083"/>
                <a:gd name="T4" fmla="*/ 2147483647 w 1156"/>
                <a:gd name="T5" fmla="*/ 2147483647 h 2083"/>
                <a:gd name="T6" fmla="*/ 2147483647 w 1156"/>
                <a:gd name="T7" fmla="*/ 2147483647 h 2083"/>
                <a:gd name="T8" fmla="*/ 2147483647 w 1156"/>
                <a:gd name="T9" fmla="*/ 2147483647 h 2083"/>
                <a:gd name="T10" fmla="*/ 2147483647 w 1156"/>
                <a:gd name="T11" fmla="*/ 2147483647 h 2083"/>
                <a:gd name="T12" fmla="*/ 2147483647 w 1156"/>
                <a:gd name="T13" fmla="*/ 2147483647 h 2083"/>
                <a:gd name="T14" fmla="*/ 2147483647 w 1156"/>
                <a:gd name="T15" fmla="*/ 2147483647 h 2083"/>
                <a:gd name="T16" fmla="*/ 2147483647 w 1156"/>
                <a:gd name="T17" fmla="*/ 2147483647 h 2083"/>
                <a:gd name="T18" fmla="*/ 2147483647 w 1156"/>
                <a:gd name="T19" fmla="*/ 2147483647 h 2083"/>
                <a:gd name="T20" fmla="*/ 2147483647 w 1156"/>
                <a:gd name="T21" fmla="*/ 2147483647 h 2083"/>
                <a:gd name="T22" fmla="*/ 2147483647 w 1156"/>
                <a:gd name="T23" fmla="*/ 2147483647 h 2083"/>
                <a:gd name="T24" fmla="*/ 2147483647 w 1156"/>
                <a:gd name="T25" fmla="*/ 2147483647 h 2083"/>
                <a:gd name="T26" fmla="*/ 2147483647 w 1156"/>
                <a:gd name="T27" fmla="*/ 2147483647 h 2083"/>
                <a:gd name="T28" fmla="*/ 2147483647 w 1156"/>
                <a:gd name="T29" fmla="*/ 2147483647 h 2083"/>
                <a:gd name="T30" fmla="*/ 2147483647 w 1156"/>
                <a:gd name="T31" fmla="*/ 2147483647 h 2083"/>
                <a:gd name="T32" fmla="*/ 2147483647 w 1156"/>
                <a:gd name="T33" fmla="*/ 2147483647 h 2083"/>
                <a:gd name="T34" fmla="*/ 2147483647 w 1156"/>
                <a:gd name="T35" fmla="*/ 2147483647 h 2083"/>
                <a:gd name="T36" fmla="*/ 2147483647 w 1156"/>
                <a:gd name="T37" fmla="*/ 2147483647 h 2083"/>
                <a:gd name="T38" fmla="*/ 2147483647 w 1156"/>
                <a:gd name="T39" fmla="*/ 2147483647 h 2083"/>
                <a:gd name="T40" fmla="*/ 2147483647 w 1156"/>
                <a:gd name="T41" fmla="*/ 2147483647 h 2083"/>
                <a:gd name="T42" fmla="*/ 2147483647 w 1156"/>
                <a:gd name="T43" fmla="*/ 2147483647 h 2083"/>
                <a:gd name="T44" fmla="*/ 2147483647 w 1156"/>
                <a:gd name="T45" fmla="*/ 2147483647 h 2083"/>
                <a:gd name="T46" fmla="*/ 2147483647 w 1156"/>
                <a:gd name="T47" fmla="*/ 2147483647 h 2083"/>
                <a:gd name="T48" fmla="*/ 2147483647 w 1156"/>
                <a:gd name="T49" fmla="*/ 2147483647 h 2083"/>
                <a:gd name="T50" fmla="*/ 2147483647 w 1156"/>
                <a:gd name="T51" fmla="*/ 2147483647 h 2083"/>
                <a:gd name="T52" fmla="*/ 2147483647 w 1156"/>
                <a:gd name="T53" fmla="*/ 2147483647 h 2083"/>
                <a:gd name="T54" fmla="*/ 2147483647 w 1156"/>
                <a:gd name="T55" fmla="*/ 2147483647 h 2083"/>
                <a:gd name="T56" fmla="*/ 2147483647 w 1156"/>
                <a:gd name="T57" fmla="*/ 2147483647 h 2083"/>
                <a:gd name="T58" fmla="*/ 2147483647 w 1156"/>
                <a:gd name="T59" fmla="*/ 2147483647 h 2083"/>
                <a:gd name="T60" fmla="*/ 2147483647 w 1156"/>
                <a:gd name="T61" fmla="*/ 2147483647 h 2083"/>
                <a:gd name="T62" fmla="*/ 2147483647 w 1156"/>
                <a:gd name="T63" fmla="*/ 2147483647 h 2083"/>
                <a:gd name="T64" fmla="*/ 2147483647 w 1156"/>
                <a:gd name="T65" fmla="*/ 2147483647 h 2083"/>
                <a:gd name="T66" fmla="*/ 2147483647 w 1156"/>
                <a:gd name="T67" fmla="*/ 2147483647 h 2083"/>
                <a:gd name="T68" fmla="*/ 2147483647 w 1156"/>
                <a:gd name="T69" fmla="*/ 2147483647 h 2083"/>
                <a:gd name="T70" fmla="*/ 2147483647 w 1156"/>
                <a:gd name="T71" fmla="*/ 2147483647 h 2083"/>
                <a:gd name="T72" fmla="*/ 2147483647 w 1156"/>
                <a:gd name="T73" fmla="*/ 2147483647 h 2083"/>
                <a:gd name="T74" fmla="*/ 2147483647 w 1156"/>
                <a:gd name="T75" fmla="*/ 2147483647 h 2083"/>
                <a:gd name="T76" fmla="*/ 2147483647 w 1156"/>
                <a:gd name="T77" fmla="*/ 2147483647 h 2083"/>
                <a:gd name="T78" fmla="*/ 2147483647 w 1156"/>
                <a:gd name="T79" fmla="*/ 2147483647 h 2083"/>
                <a:gd name="T80" fmla="*/ 2147483647 w 1156"/>
                <a:gd name="T81" fmla="*/ 2147483647 h 2083"/>
                <a:gd name="T82" fmla="*/ 2147483647 w 1156"/>
                <a:gd name="T83" fmla="*/ 2147483647 h 2083"/>
                <a:gd name="T84" fmla="*/ 2147483647 w 1156"/>
                <a:gd name="T85" fmla="*/ 2147483647 h 2083"/>
                <a:gd name="T86" fmla="*/ 2147483647 w 1156"/>
                <a:gd name="T87" fmla="*/ 2147483647 h 2083"/>
                <a:gd name="T88" fmla="*/ 2147483647 w 1156"/>
                <a:gd name="T89" fmla="*/ 2147483647 h 2083"/>
                <a:gd name="T90" fmla="*/ 2147483647 w 1156"/>
                <a:gd name="T91" fmla="*/ 2147483647 h 2083"/>
                <a:gd name="T92" fmla="*/ 2147483647 w 1156"/>
                <a:gd name="T93" fmla="*/ 2147483647 h 2083"/>
                <a:gd name="T94" fmla="*/ 2147483647 w 1156"/>
                <a:gd name="T95" fmla="*/ 2147483647 h 2083"/>
                <a:gd name="T96" fmla="*/ 2147483647 w 1156"/>
                <a:gd name="T97" fmla="*/ 2147483647 h 2083"/>
                <a:gd name="T98" fmla="*/ 2147483647 w 1156"/>
                <a:gd name="T99" fmla="*/ 2147483647 h 2083"/>
                <a:gd name="T100" fmla="*/ 2147483647 w 1156"/>
                <a:gd name="T101" fmla="*/ 2147483647 h 2083"/>
                <a:gd name="T102" fmla="*/ 2147483647 w 1156"/>
                <a:gd name="T103" fmla="*/ 2147483647 h 2083"/>
                <a:gd name="T104" fmla="*/ 2147483647 w 1156"/>
                <a:gd name="T105" fmla="*/ 2147483647 h 2083"/>
                <a:gd name="T106" fmla="*/ 2147483647 w 1156"/>
                <a:gd name="T107" fmla="*/ 2147483647 h 2083"/>
                <a:gd name="T108" fmla="*/ 2147483647 w 1156"/>
                <a:gd name="T109" fmla="*/ 2147483647 h 2083"/>
                <a:gd name="T110" fmla="*/ 2147483647 w 1156"/>
                <a:gd name="T111" fmla="*/ 2147483647 h 2083"/>
                <a:gd name="T112" fmla="*/ 2147483647 w 1156"/>
                <a:gd name="T113" fmla="*/ 2147483647 h 2083"/>
                <a:gd name="T114" fmla="*/ 2147483647 w 1156"/>
                <a:gd name="T115" fmla="*/ 2147483647 h 2083"/>
                <a:gd name="T116" fmla="*/ 2147483647 w 1156"/>
                <a:gd name="T117" fmla="*/ 2147483647 h 2083"/>
                <a:gd name="T118" fmla="*/ 2147483647 w 1156"/>
                <a:gd name="T119" fmla="*/ 2147483647 h 2083"/>
                <a:gd name="T120" fmla="*/ 2147483647 w 1156"/>
                <a:gd name="T121" fmla="*/ 2147483647 h 2083"/>
                <a:gd name="T122" fmla="*/ 2147483647 w 1156"/>
                <a:gd name="T123" fmla="*/ 0 h 2083"/>
                <a:gd name="T124" fmla="*/ 2147483647 w 1156"/>
                <a:gd name="T125" fmla="*/ 0 h 20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56"/>
                <a:gd name="T190" fmla="*/ 0 h 2083"/>
                <a:gd name="T191" fmla="*/ 1156 w 1156"/>
                <a:gd name="T192" fmla="*/ 2083 h 20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56" h="2083">
                  <a:moveTo>
                    <a:pt x="0" y="2082"/>
                  </a:moveTo>
                  <a:lnTo>
                    <a:pt x="4" y="2082"/>
                  </a:lnTo>
                  <a:lnTo>
                    <a:pt x="7" y="2082"/>
                  </a:lnTo>
                  <a:lnTo>
                    <a:pt x="10" y="2082"/>
                  </a:lnTo>
                  <a:lnTo>
                    <a:pt x="13" y="2082"/>
                  </a:lnTo>
                  <a:lnTo>
                    <a:pt x="16" y="2082"/>
                  </a:lnTo>
                  <a:lnTo>
                    <a:pt x="20" y="2082"/>
                  </a:lnTo>
                  <a:lnTo>
                    <a:pt x="23" y="2082"/>
                  </a:lnTo>
                  <a:lnTo>
                    <a:pt x="26" y="2082"/>
                  </a:lnTo>
                  <a:lnTo>
                    <a:pt x="30" y="2082"/>
                  </a:lnTo>
                  <a:lnTo>
                    <a:pt x="33" y="2082"/>
                  </a:lnTo>
                  <a:lnTo>
                    <a:pt x="37" y="2082"/>
                  </a:lnTo>
                  <a:lnTo>
                    <a:pt x="40" y="2082"/>
                  </a:lnTo>
                  <a:lnTo>
                    <a:pt x="43" y="2082"/>
                  </a:lnTo>
                  <a:lnTo>
                    <a:pt x="46" y="2082"/>
                  </a:lnTo>
                  <a:lnTo>
                    <a:pt x="49" y="2074"/>
                  </a:lnTo>
                  <a:lnTo>
                    <a:pt x="53" y="2074"/>
                  </a:lnTo>
                  <a:lnTo>
                    <a:pt x="56" y="2074"/>
                  </a:lnTo>
                  <a:lnTo>
                    <a:pt x="59" y="2074"/>
                  </a:lnTo>
                  <a:lnTo>
                    <a:pt x="63" y="2074"/>
                  </a:lnTo>
                  <a:lnTo>
                    <a:pt x="66" y="2074"/>
                  </a:lnTo>
                  <a:lnTo>
                    <a:pt x="69" y="2074"/>
                  </a:lnTo>
                  <a:lnTo>
                    <a:pt x="73" y="2074"/>
                  </a:lnTo>
                  <a:lnTo>
                    <a:pt x="76" y="2074"/>
                  </a:lnTo>
                  <a:lnTo>
                    <a:pt x="79" y="2074"/>
                  </a:lnTo>
                  <a:lnTo>
                    <a:pt x="82" y="2074"/>
                  </a:lnTo>
                  <a:lnTo>
                    <a:pt x="86" y="2074"/>
                  </a:lnTo>
                  <a:lnTo>
                    <a:pt x="89" y="2074"/>
                  </a:lnTo>
                  <a:lnTo>
                    <a:pt x="92" y="2074"/>
                  </a:lnTo>
                  <a:lnTo>
                    <a:pt x="96" y="2074"/>
                  </a:lnTo>
                  <a:lnTo>
                    <a:pt x="96" y="2067"/>
                  </a:lnTo>
                  <a:lnTo>
                    <a:pt x="99" y="2067"/>
                  </a:lnTo>
                  <a:lnTo>
                    <a:pt x="102" y="2067"/>
                  </a:lnTo>
                  <a:lnTo>
                    <a:pt x="106" y="2067"/>
                  </a:lnTo>
                  <a:lnTo>
                    <a:pt x="109" y="2067"/>
                  </a:lnTo>
                  <a:lnTo>
                    <a:pt x="112" y="2067"/>
                  </a:lnTo>
                  <a:lnTo>
                    <a:pt x="115" y="2067"/>
                  </a:lnTo>
                  <a:lnTo>
                    <a:pt x="119" y="2067"/>
                  </a:lnTo>
                  <a:lnTo>
                    <a:pt x="122" y="2067"/>
                  </a:lnTo>
                  <a:lnTo>
                    <a:pt x="125" y="2067"/>
                  </a:lnTo>
                  <a:lnTo>
                    <a:pt x="128" y="2067"/>
                  </a:lnTo>
                  <a:lnTo>
                    <a:pt x="132" y="2067"/>
                  </a:lnTo>
                  <a:lnTo>
                    <a:pt x="135" y="2059"/>
                  </a:lnTo>
                  <a:lnTo>
                    <a:pt x="139" y="2059"/>
                  </a:lnTo>
                  <a:lnTo>
                    <a:pt x="142" y="2059"/>
                  </a:lnTo>
                  <a:lnTo>
                    <a:pt x="145" y="2059"/>
                  </a:lnTo>
                  <a:lnTo>
                    <a:pt x="148" y="2059"/>
                  </a:lnTo>
                  <a:lnTo>
                    <a:pt x="152" y="2059"/>
                  </a:lnTo>
                  <a:lnTo>
                    <a:pt x="155" y="2059"/>
                  </a:lnTo>
                  <a:lnTo>
                    <a:pt x="158" y="2059"/>
                  </a:lnTo>
                  <a:lnTo>
                    <a:pt x="161" y="2059"/>
                  </a:lnTo>
                  <a:lnTo>
                    <a:pt x="165" y="2059"/>
                  </a:lnTo>
                  <a:lnTo>
                    <a:pt x="168" y="2052"/>
                  </a:lnTo>
                  <a:lnTo>
                    <a:pt x="171" y="2052"/>
                  </a:lnTo>
                  <a:lnTo>
                    <a:pt x="175" y="2052"/>
                  </a:lnTo>
                  <a:lnTo>
                    <a:pt x="178" y="2052"/>
                  </a:lnTo>
                  <a:lnTo>
                    <a:pt x="181" y="2052"/>
                  </a:lnTo>
                  <a:lnTo>
                    <a:pt x="184" y="2052"/>
                  </a:lnTo>
                  <a:lnTo>
                    <a:pt x="188" y="2052"/>
                  </a:lnTo>
                  <a:lnTo>
                    <a:pt x="191" y="2052"/>
                  </a:lnTo>
                  <a:lnTo>
                    <a:pt x="194" y="2052"/>
                  </a:lnTo>
                  <a:lnTo>
                    <a:pt x="194" y="2045"/>
                  </a:lnTo>
                  <a:lnTo>
                    <a:pt x="197" y="2045"/>
                  </a:lnTo>
                  <a:lnTo>
                    <a:pt x="201" y="2045"/>
                  </a:lnTo>
                  <a:lnTo>
                    <a:pt x="204" y="2045"/>
                  </a:lnTo>
                  <a:lnTo>
                    <a:pt x="208" y="2045"/>
                  </a:lnTo>
                  <a:lnTo>
                    <a:pt x="211" y="2045"/>
                  </a:lnTo>
                  <a:lnTo>
                    <a:pt x="214" y="2045"/>
                  </a:lnTo>
                  <a:lnTo>
                    <a:pt x="217" y="2045"/>
                  </a:lnTo>
                  <a:lnTo>
                    <a:pt x="221" y="2045"/>
                  </a:lnTo>
                  <a:lnTo>
                    <a:pt x="221" y="2037"/>
                  </a:lnTo>
                  <a:lnTo>
                    <a:pt x="224" y="2037"/>
                  </a:lnTo>
                  <a:lnTo>
                    <a:pt x="227" y="2037"/>
                  </a:lnTo>
                  <a:lnTo>
                    <a:pt x="230" y="2037"/>
                  </a:lnTo>
                  <a:lnTo>
                    <a:pt x="234" y="2037"/>
                  </a:lnTo>
                  <a:lnTo>
                    <a:pt x="237" y="2037"/>
                  </a:lnTo>
                  <a:lnTo>
                    <a:pt x="240" y="2037"/>
                  </a:lnTo>
                  <a:lnTo>
                    <a:pt x="244" y="2030"/>
                  </a:lnTo>
                  <a:lnTo>
                    <a:pt x="247" y="2030"/>
                  </a:lnTo>
                  <a:lnTo>
                    <a:pt x="250" y="2030"/>
                  </a:lnTo>
                  <a:lnTo>
                    <a:pt x="254" y="2030"/>
                  </a:lnTo>
                  <a:lnTo>
                    <a:pt x="257" y="2030"/>
                  </a:lnTo>
                  <a:lnTo>
                    <a:pt x="260" y="2030"/>
                  </a:lnTo>
                  <a:lnTo>
                    <a:pt x="263" y="2023"/>
                  </a:lnTo>
                  <a:lnTo>
                    <a:pt x="267" y="2023"/>
                  </a:lnTo>
                  <a:lnTo>
                    <a:pt x="270" y="2023"/>
                  </a:lnTo>
                  <a:lnTo>
                    <a:pt x="273" y="2023"/>
                  </a:lnTo>
                  <a:lnTo>
                    <a:pt x="277" y="2023"/>
                  </a:lnTo>
                  <a:lnTo>
                    <a:pt x="280" y="2023"/>
                  </a:lnTo>
                  <a:lnTo>
                    <a:pt x="280" y="2015"/>
                  </a:lnTo>
                  <a:lnTo>
                    <a:pt x="283" y="2015"/>
                  </a:lnTo>
                  <a:lnTo>
                    <a:pt x="287" y="2015"/>
                  </a:lnTo>
                  <a:lnTo>
                    <a:pt x="290" y="2015"/>
                  </a:lnTo>
                  <a:lnTo>
                    <a:pt x="293" y="2015"/>
                  </a:lnTo>
                  <a:lnTo>
                    <a:pt x="296" y="2015"/>
                  </a:lnTo>
                  <a:lnTo>
                    <a:pt x="296" y="2009"/>
                  </a:lnTo>
                  <a:lnTo>
                    <a:pt x="299" y="2009"/>
                  </a:lnTo>
                  <a:lnTo>
                    <a:pt x="303" y="2009"/>
                  </a:lnTo>
                  <a:lnTo>
                    <a:pt x="306" y="2009"/>
                  </a:lnTo>
                  <a:lnTo>
                    <a:pt x="309" y="2009"/>
                  </a:lnTo>
                  <a:lnTo>
                    <a:pt x="309" y="2001"/>
                  </a:lnTo>
                  <a:lnTo>
                    <a:pt x="313" y="2001"/>
                  </a:lnTo>
                  <a:lnTo>
                    <a:pt x="316" y="2001"/>
                  </a:lnTo>
                  <a:lnTo>
                    <a:pt x="319" y="2001"/>
                  </a:lnTo>
                  <a:lnTo>
                    <a:pt x="323" y="2001"/>
                  </a:lnTo>
                  <a:lnTo>
                    <a:pt x="323" y="1994"/>
                  </a:lnTo>
                  <a:lnTo>
                    <a:pt x="326" y="1994"/>
                  </a:lnTo>
                  <a:lnTo>
                    <a:pt x="329" y="1994"/>
                  </a:lnTo>
                  <a:lnTo>
                    <a:pt x="332" y="1994"/>
                  </a:lnTo>
                  <a:lnTo>
                    <a:pt x="336" y="1987"/>
                  </a:lnTo>
                  <a:lnTo>
                    <a:pt x="339" y="1987"/>
                  </a:lnTo>
                  <a:lnTo>
                    <a:pt x="342" y="1987"/>
                  </a:lnTo>
                  <a:lnTo>
                    <a:pt x="346" y="1987"/>
                  </a:lnTo>
                  <a:lnTo>
                    <a:pt x="346" y="1979"/>
                  </a:lnTo>
                  <a:lnTo>
                    <a:pt x="349" y="1979"/>
                  </a:lnTo>
                  <a:lnTo>
                    <a:pt x="352" y="1979"/>
                  </a:lnTo>
                  <a:lnTo>
                    <a:pt x="356" y="1972"/>
                  </a:lnTo>
                  <a:lnTo>
                    <a:pt x="359" y="1972"/>
                  </a:lnTo>
                  <a:lnTo>
                    <a:pt x="362" y="1972"/>
                  </a:lnTo>
                  <a:lnTo>
                    <a:pt x="365" y="1965"/>
                  </a:lnTo>
                  <a:lnTo>
                    <a:pt x="369" y="1965"/>
                  </a:lnTo>
                  <a:lnTo>
                    <a:pt x="372" y="1965"/>
                  </a:lnTo>
                  <a:lnTo>
                    <a:pt x="372" y="1957"/>
                  </a:lnTo>
                  <a:lnTo>
                    <a:pt x="375" y="1957"/>
                  </a:lnTo>
                  <a:lnTo>
                    <a:pt x="379" y="1957"/>
                  </a:lnTo>
                  <a:lnTo>
                    <a:pt x="382" y="1950"/>
                  </a:lnTo>
                  <a:lnTo>
                    <a:pt x="385" y="1950"/>
                  </a:lnTo>
                  <a:lnTo>
                    <a:pt x="389" y="1950"/>
                  </a:lnTo>
                  <a:lnTo>
                    <a:pt x="389" y="1942"/>
                  </a:lnTo>
                  <a:lnTo>
                    <a:pt x="392" y="1942"/>
                  </a:lnTo>
                  <a:lnTo>
                    <a:pt x="395" y="1942"/>
                  </a:lnTo>
                  <a:lnTo>
                    <a:pt x="395" y="1935"/>
                  </a:lnTo>
                  <a:lnTo>
                    <a:pt x="398" y="1935"/>
                  </a:lnTo>
                  <a:lnTo>
                    <a:pt x="401" y="1935"/>
                  </a:lnTo>
                  <a:lnTo>
                    <a:pt x="401" y="1928"/>
                  </a:lnTo>
                  <a:lnTo>
                    <a:pt x="405" y="1928"/>
                  </a:lnTo>
                  <a:lnTo>
                    <a:pt x="408" y="1920"/>
                  </a:lnTo>
                  <a:lnTo>
                    <a:pt x="411" y="1920"/>
                  </a:lnTo>
                  <a:lnTo>
                    <a:pt x="411" y="1913"/>
                  </a:lnTo>
                  <a:lnTo>
                    <a:pt x="415" y="1913"/>
                  </a:lnTo>
                  <a:lnTo>
                    <a:pt x="418" y="1913"/>
                  </a:lnTo>
                  <a:lnTo>
                    <a:pt x="418" y="1905"/>
                  </a:lnTo>
                  <a:lnTo>
                    <a:pt x="422" y="1905"/>
                  </a:lnTo>
                  <a:lnTo>
                    <a:pt x="425" y="1898"/>
                  </a:lnTo>
                  <a:lnTo>
                    <a:pt x="428" y="1898"/>
                  </a:lnTo>
                  <a:lnTo>
                    <a:pt x="428" y="1891"/>
                  </a:lnTo>
                  <a:lnTo>
                    <a:pt x="431" y="1891"/>
                  </a:lnTo>
                  <a:lnTo>
                    <a:pt x="431" y="1883"/>
                  </a:lnTo>
                  <a:lnTo>
                    <a:pt x="434" y="1883"/>
                  </a:lnTo>
                  <a:lnTo>
                    <a:pt x="438" y="1876"/>
                  </a:lnTo>
                  <a:lnTo>
                    <a:pt x="441" y="1876"/>
                  </a:lnTo>
                  <a:lnTo>
                    <a:pt x="441" y="1870"/>
                  </a:lnTo>
                  <a:lnTo>
                    <a:pt x="444" y="1870"/>
                  </a:lnTo>
                  <a:lnTo>
                    <a:pt x="444" y="1862"/>
                  </a:lnTo>
                  <a:lnTo>
                    <a:pt x="448" y="1862"/>
                  </a:lnTo>
                  <a:lnTo>
                    <a:pt x="448" y="1855"/>
                  </a:lnTo>
                  <a:lnTo>
                    <a:pt x="451" y="1855"/>
                  </a:lnTo>
                  <a:lnTo>
                    <a:pt x="451" y="1847"/>
                  </a:lnTo>
                  <a:lnTo>
                    <a:pt x="454" y="1847"/>
                  </a:lnTo>
                  <a:lnTo>
                    <a:pt x="454" y="1840"/>
                  </a:lnTo>
                  <a:lnTo>
                    <a:pt x="458" y="1840"/>
                  </a:lnTo>
                  <a:lnTo>
                    <a:pt x="458" y="1833"/>
                  </a:lnTo>
                  <a:lnTo>
                    <a:pt x="461" y="1833"/>
                  </a:lnTo>
                  <a:lnTo>
                    <a:pt x="461" y="1825"/>
                  </a:lnTo>
                  <a:lnTo>
                    <a:pt x="464" y="1825"/>
                  </a:lnTo>
                  <a:lnTo>
                    <a:pt x="464" y="1818"/>
                  </a:lnTo>
                  <a:lnTo>
                    <a:pt x="467" y="1818"/>
                  </a:lnTo>
                  <a:lnTo>
                    <a:pt x="467" y="1810"/>
                  </a:lnTo>
                  <a:lnTo>
                    <a:pt x="471" y="1810"/>
                  </a:lnTo>
                  <a:lnTo>
                    <a:pt x="471" y="1803"/>
                  </a:lnTo>
                  <a:lnTo>
                    <a:pt x="474" y="1796"/>
                  </a:lnTo>
                  <a:lnTo>
                    <a:pt x="474" y="1788"/>
                  </a:lnTo>
                  <a:lnTo>
                    <a:pt x="477" y="1788"/>
                  </a:lnTo>
                  <a:lnTo>
                    <a:pt x="477" y="1781"/>
                  </a:lnTo>
                  <a:lnTo>
                    <a:pt x="480" y="1781"/>
                  </a:lnTo>
                  <a:lnTo>
                    <a:pt x="480" y="1774"/>
                  </a:lnTo>
                  <a:lnTo>
                    <a:pt x="484" y="1766"/>
                  </a:lnTo>
                  <a:lnTo>
                    <a:pt x="484" y="1759"/>
                  </a:lnTo>
                  <a:lnTo>
                    <a:pt x="487" y="1751"/>
                  </a:lnTo>
                  <a:lnTo>
                    <a:pt x="491" y="1744"/>
                  </a:lnTo>
                  <a:lnTo>
                    <a:pt x="491" y="1737"/>
                  </a:lnTo>
                  <a:lnTo>
                    <a:pt x="494" y="1737"/>
                  </a:lnTo>
                  <a:lnTo>
                    <a:pt x="494" y="1730"/>
                  </a:lnTo>
                  <a:lnTo>
                    <a:pt x="494" y="1723"/>
                  </a:lnTo>
                  <a:lnTo>
                    <a:pt x="497" y="1723"/>
                  </a:lnTo>
                  <a:lnTo>
                    <a:pt x="497" y="1715"/>
                  </a:lnTo>
                  <a:lnTo>
                    <a:pt x="497" y="1708"/>
                  </a:lnTo>
                  <a:lnTo>
                    <a:pt x="500" y="1708"/>
                  </a:lnTo>
                  <a:lnTo>
                    <a:pt x="500" y="1701"/>
                  </a:lnTo>
                  <a:lnTo>
                    <a:pt x="500" y="1693"/>
                  </a:lnTo>
                  <a:lnTo>
                    <a:pt x="504" y="1693"/>
                  </a:lnTo>
                  <a:lnTo>
                    <a:pt x="504" y="1686"/>
                  </a:lnTo>
                  <a:lnTo>
                    <a:pt x="504" y="1679"/>
                  </a:lnTo>
                  <a:lnTo>
                    <a:pt x="507" y="1671"/>
                  </a:lnTo>
                  <a:lnTo>
                    <a:pt x="507" y="1664"/>
                  </a:lnTo>
                  <a:lnTo>
                    <a:pt x="510" y="1656"/>
                  </a:lnTo>
                  <a:lnTo>
                    <a:pt x="510" y="1649"/>
                  </a:lnTo>
                  <a:lnTo>
                    <a:pt x="513" y="1642"/>
                  </a:lnTo>
                  <a:lnTo>
                    <a:pt x="513" y="1634"/>
                  </a:lnTo>
                  <a:lnTo>
                    <a:pt x="517" y="1627"/>
                  </a:lnTo>
                  <a:lnTo>
                    <a:pt x="517" y="1619"/>
                  </a:lnTo>
                  <a:lnTo>
                    <a:pt x="517" y="1612"/>
                  </a:lnTo>
                  <a:lnTo>
                    <a:pt x="520" y="1605"/>
                  </a:lnTo>
                  <a:lnTo>
                    <a:pt x="520" y="1597"/>
                  </a:lnTo>
                  <a:lnTo>
                    <a:pt x="520" y="1591"/>
                  </a:lnTo>
                  <a:lnTo>
                    <a:pt x="523" y="1584"/>
                  </a:lnTo>
                  <a:lnTo>
                    <a:pt x="523" y="1576"/>
                  </a:lnTo>
                  <a:lnTo>
                    <a:pt x="523" y="1569"/>
                  </a:lnTo>
                  <a:lnTo>
                    <a:pt x="527" y="1561"/>
                  </a:lnTo>
                  <a:lnTo>
                    <a:pt x="527" y="1554"/>
                  </a:lnTo>
                  <a:lnTo>
                    <a:pt x="527" y="1547"/>
                  </a:lnTo>
                  <a:lnTo>
                    <a:pt x="530" y="1539"/>
                  </a:lnTo>
                  <a:lnTo>
                    <a:pt x="530" y="1524"/>
                  </a:lnTo>
                  <a:lnTo>
                    <a:pt x="533" y="1517"/>
                  </a:lnTo>
                  <a:lnTo>
                    <a:pt x="533" y="1510"/>
                  </a:lnTo>
                  <a:lnTo>
                    <a:pt x="533" y="1502"/>
                  </a:lnTo>
                  <a:lnTo>
                    <a:pt x="537" y="1495"/>
                  </a:lnTo>
                  <a:lnTo>
                    <a:pt x="537" y="1480"/>
                  </a:lnTo>
                  <a:lnTo>
                    <a:pt x="537" y="1473"/>
                  </a:lnTo>
                  <a:lnTo>
                    <a:pt x="540" y="1465"/>
                  </a:lnTo>
                  <a:lnTo>
                    <a:pt x="540" y="1452"/>
                  </a:lnTo>
                  <a:lnTo>
                    <a:pt x="540" y="1444"/>
                  </a:lnTo>
                  <a:lnTo>
                    <a:pt x="543" y="1437"/>
                  </a:lnTo>
                  <a:lnTo>
                    <a:pt x="543" y="1422"/>
                  </a:lnTo>
                  <a:lnTo>
                    <a:pt x="543" y="1415"/>
                  </a:lnTo>
                  <a:lnTo>
                    <a:pt x="546" y="1400"/>
                  </a:lnTo>
                  <a:lnTo>
                    <a:pt x="546" y="1393"/>
                  </a:lnTo>
                  <a:lnTo>
                    <a:pt x="546" y="1378"/>
                  </a:lnTo>
                  <a:lnTo>
                    <a:pt x="550" y="1370"/>
                  </a:lnTo>
                  <a:lnTo>
                    <a:pt x="550" y="1356"/>
                  </a:lnTo>
                  <a:lnTo>
                    <a:pt x="550" y="1348"/>
                  </a:lnTo>
                  <a:lnTo>
                    <a:pt x="553" y="1333"/>
                  </a:lnTo>
                  <a:lnTo>
                    <a:pt x="553" y="1319"/>
                  </a:lnTo>
                  <a:lnTo>
                    <a:pt x="556" y="1312"/>
                  </a:lnTo>
                  <a:lnTo>
                    <a:pt x="556" y="1298"/>
                  </a:lnTo>
                  <a:lnTo>
                    <a:pt x="556" y="1283"/>
                  </a:lnTo>
                  <a:lnTo>
                    <a:pt x="560" y="1275"/>
                  </a:lnTo>
                  <a:lnTo>
                    <a:pt x="560" y="1261"/>
                  </a:lnTo>
                  <a:lnTo>
                    <a:pt x="560" y="1246"/>
                  </a:lnTo>
                  <a:lnTo>
                    <a:pt x="563" y="1231"/>
                  </a:lnTo>
                  <a:lnTo>
                    <a:pt x="563" y="1224"/>
                  </a:lnTo>
                  <a:lnTo>
                    <a:pt x="563" y="1209"/>
                  </a:lnTo>
                  <a:lnTo>
                    <a:pt x="566" y="1194"/>
                  </a:lnTo>
                  <a:lnTo>
                    <a:pt x="566" y="1180"/>
                  </a:lnTo>
                  <a:lnTo>
                    <a:pt x="566" y="1166"/>
                  </a:lnTo>
                  <a:lnTo>
                    <a:pt x="569" y="1151"/>
                  </a:lnTo>
                  <a:lnTo>
                    <a:pt x="569" y="1136"/>
                  </a:lnTo>
                  <a:lnTo>
                    <a:pt x="569" y="1129"/>
                  </a:lnTo>
                  <a:lnTo>
                    <a:pt x="573" y="1114"/>
                  </a:lnTo>
                  <a:lnTo>
                    <a:pt x="573" y="1099"/>
                  </a:lnTo>
                  <a:lnTo>
                    <a:pt x="573" y="1084"/>
                  </a:lnTo>
                  <a:lnTo>
                    <a:pt x="576" y="1070"/>
                  </a:lnTo>
                  <a:lnTo>
                    <a:pt x="576" y="1055"/>
                  </a:lnTo>
                  <a:lnTo>
                    <a:pt x="579" y="1041"/>
                  </a:lnTo>
                  <a:lnTo>
                    <a:pt x="579" y="1026"/>
                  </a:lnTo>
                  <a:lnTo>
                    <a:pt x="579" y="1012"/>
                  </a:lnTo>
                  <a:lnTo>
                    <a:pt x="582" y="997"/>
                  </a:lnTo>
                  <a:lnTo>
                    <a:pt x="582" y="982"/>
                  </a:lnTo>
                  <a:lnTo>
                    <a:pt x="582" y="967"/>
                  </a:lnTo>
                  <a:lnTo>
                    <a:pt x="586" y="953"/>
                  </a:lnTo>
                  <a:lnTo>
                    <a:pt x="586" y="945"/>
                  </a:lnTo>
                  <a:lnTo>
                    <a:pt x="586" y="930"/>
                  </a:lnTo>
                  <a:lnTo>
                    <a:pt x="589" y="916"/>
                  </a:lnTo>
                  <a:lnTo>
                    <a:pt x="589" y="902"/>
                  </a:lnTo>
                  <a:lnTo>
                    <a:pt x="589" y="887"/>
                  </a:lnTo>
                  <a:lnTo>
                    <a:pt x="593" y="872"/>
                  </a:lnTo>
                  <a:lnTo>
                    <a:pt x="593" y="858"/>
                  </a:lnTo>
                  <a:lnTo>
                    <a:pt x="593" y="850"/>
                  </a:lnTo>
                  <a:lnTo>
                    <a:pt x="596" y="835"/>
                  </a:lnTo>
                  <a:lnTo>
                    <a:pt x="596" y="821"/>
                  </a:lnTo>
                  <a:lnTo>
                    <a:pt x="599" y="806"/>
                  </a:lnTo>
                  <a:lnTo>
                    <a:pt x="599" y="798"/>
                  </a:lnTo>
                  <a:lnTo>
                    <a:pt x="599" y="784"/>
                  </a:lnTo>
                  <a:lnTo>
                    <a:pt x="602" y="769"/>
                  </a:lnTo>
                  <a:lnTo>
                    <a:pt x="602" y="763"/>
                  </a:lnTo>
                  <a:lnTo>
                    <a:pt x="602" y="748"/>
                  </a:lnTo>
                  <a:lnTo>
                    <a:pt x="606" y="733"/>
                  </a:lnTo>
                  <a:lnTo>
                    <a:pt x="606" y="726"/>
                  </a:lnTo>
                  <a:lnTo>
                    <a:pt x="606" y="711"/>
                  </a:lnTo>
                  <a:lnTo>
                    <a:pt x="609" y="703"/>
                  </a:lnTo>
                  <a:lnTo>
                    <a:pt x="609" y="689"/>
                  </a:lnTo>
                  <a:lnTo>
                    <a:pt x="609" y="681"/>
                  </a:lnTo>
                  <a:lnTo>
                    <a:pt x="612" y="667"/>
                  </a:lnTo>
                  <a:lnTo>
                    <a:pt x="612" y="659"/>
                  </a:lnTo>
                  <a:lnTo>
                    <a:pt x="612" y="644"/>
                  </a:lnTo>
                  <a:lnTo>
                    <a:pt x="615" y="637"/>
                  </a:lnTo>
                  <a:lnTo>
                    <a:pt x="615" y="630"/>
                  </a:lnTo>
                  <a:lnTo>
                    <a:pt x="615" y="616"/>
                  </a:lnTo>
                  <a:lnTo>
                    <a:pt x="619" y="608"/>
                  </a:lnTo>
                  <a:lnTo>
                    <a:pt x="619" y="601"/>
                  </a:lnTo>
                  <a:lnTo>
                    <a:pt x="622" y="586"/>
                  </a:lnTo>
                  <a:lnTo>
                    <a:pt x="622" y="579"/>
                  </a:lnTo>
                  <a:lnTo>
                    <a:pt x="622" y="572"/>
                  </a:lnTo>
                  <a:lnTo>
                    <a:pt x="625" y="564"/>
                  </a:lnTo>
                  <a:lnTo>
                    <a:pt x="625" y="557"/>
                  </a:lnTo>
                  <a:lnTo>
                    <a:pt x="625" y="542"/>
                  </a:lnTo>
                  <a:lnTo>
                    <a:pt x="629" y="535"/>
                  </a:lnTo>
                  <a:lnTo>
                    <a:pt x="629" y="527"/>
                  </a:lnTo>
                  <a:lnTo>
                    <a:pt x="629" y="520"/>
                  </a:lnTo>
                  <a:lnTo>
                    <a:pt x="632" y="512"/>
                  </a:lnTo>
                  <a:lnTo>
                    <a:pt x="632" y="505"/>
                  </a:lnTo>
                  <a:lnTo>
                    <a:pt x="632" y="498"/>
                  </a:lnTo>
                  <a:lnTo>
                    <a:pt x="635" y="490"/>
                  </a:lnTo>
                  <a:lnTo>
                    <a:pt x="635" y="484"/>
                  </a:lnTo>
                  <a:lnTo>
                    <a:pt x="635" y="477"/>
                  </a:lnTo>
                  <a:lnTo>
                    <a:pt x="639" y="469"/>
                  </a:lnTo>
                  <a:lnTo>
                    <a:pt x="639" y="462"/>
                  </a:lnTo>
                  <a:lnTo>
                    <a:pt x="639" y="454"/>
                  </a:lnTo>
                  <a:lnTo>
                    <a:pt x="642" y="447"/>
                  </a:lnTo>
                  <a:lnTo>
                    <a:pt x="645" y="440"/>
                  </a:lnTo>
                  <a:lnTo>
                    <a:pt x="645" y="432"/>
                  </a:lnTo>
                  <a:lnTo>
                    <a:pt x="645" y="425"/>
                  </a:lnTo>
                  <a:lnTo>
                    <a:pt x="648" y="417"/>
                  </a:lnTo>
                  <a:lnTo>
                    <a:pt x="648" y="410"/>
                  </a:lnTo>
                  <a:lnTo>
                    <a:pt x="651" y="403"/>
                  </a:lnTo>
                  <a:lnTo>
                    <a:pt x="651" y="395"/>
                  </a:lnTo>
                  <a:lnTo>
                    <a:pt x="651" y="388"/>
                  </a:lnTo>
                  <a:lnTo>
                    <a:pt x="655" y="388"/>
                  </a:lnTo>
                  <a:lnTo>
                    <a:pt x="655" y="381"/>
                  </a:lnTo>
                  <a:lnTo>
                    <a:pt x="655" y="373"/>
                  </a:lnTo>
                  <a:lnTo>
                    <a:pt x="658" y="373"/>
                  </a:lnTo>
                  <a:lnTo>
                    <a:pt x="658" y="366"/>
                  </a:lnTo>
                  <a:lnTo>
                    <a:pt x="658" y="358"/>
                  </a:lnTo>
                  <a:lnTo>
                    <a:pt x="662" y="358"/>
                  </a:lnTo>
                  <a:lnTo>
                    <a:pt x="662" y="351"/>
                  </a:lnTo>
                  <a:lnTo>
                    <a:pt x="665" y="345"/>
                  </a:lnTo>
                  <a:lnTo>
                    <a:pt x="665" y="337"/>
                  </a:lnTo>
                  <a:lnTo>
                    <a:pt x="668" y="337"/>
                  </a:lnTo>
                  <a:lnTo>
                    <a:pt x="668" y="330"/>
                  </a:lnTo>
                  <a:lnTo>
                    <a:pt x="672" y="322"/>
                  </a:lnTo>
                  <a:lnTo>
                    <a:pt x="672" y="315"/>
                  </a:lnTo>
                  <a:lnTo>
                    <a:pt x="675" y="308"/>
                  </a:lnTo>
                  <a:lnTo>
                    <a:pt x="675" y="300"/>
                  </a:lnTo>
                  <a:lnTo>
                    <a:pt x="678" y="300"/>
                  </a:lnTo>
                  <a:lnTo>
                    <a:pt x="678" y="293"/>
                  </a:lnTo>
                  <a:lnTo>
                    <a:pt x="681" y="293"/>
                  </a:lnTo>
                  <a:lnTo>
                    <a:pt x="681" y="286"/>
                  </a:lnTo>
                  <a:lnTo>
                    <a:pt x="684" y="278"/>
                  </a:lnTo>
                  <a:lnTo>
                    <a:pt x="688" y="271"/>
                  </a:lnTo>
                  <a:lnTo>
                    <a:pt x="688" y="263"/>
                  </a:lnTo>
                  <a:lnTo>
                    <a:pt x="691" y="263"/>
                  </a:lnTo>
                  <a:lnTo>
                    <a:pt x="691" y="256"/>
                  </a:lnTo>
                  <a:lnTo>
                    <a:pt x="694" y="256"/>
                  </a:lnTo>
                  <a:lnTo>
                    <a:pt x="694" y="249"/>
                  </a:lnTo>
                  <a:lnTo>
                    <a:pt x="698" y="249"/>
                  </a:lnTo>
                  <a:lnTo>
                    <a:pt x="698" y="241"/>
                  </a:lnTo>
                  <a:lnTo>
                    <a:pt x="701" y="241"/>
                  </a:lnTo>
                  <a:lnTo>
                    <a:pt x="701" y="234"/>
                  </a:lnTo>
                  <a:lnTo>
                    <a:pt x="704" y="234"/>
                  </a:lnTo>
                  <a:lnTo>
                    <a:pt x="704" y="226"/>
                  </a:lnTo>
                  <a:lnTo>
                    <a:pt x="708" y="226"/>
                  </a:lnTo>
                  <a:lnTo>
                    <a:pt x="708" y="219"/>
                  </a:lnTo>
                  <a:lnTo>
                    <a:pt x="711" y="219"/>
                  </a:lnTo>
                  <a:lnTo>
                    <a:pt x="711" y="212"/>
                  </a:lnTo>
                  <a:lnTo>
                    <a:pt x="714" y="212"/>
                  </a:lnTo>
                  <a:lnTo>
                    <a:pt x="714" y="205"/>
                  </a:lnTo>
                  <a:lnTo>
                    <a:pt x="717" y="205"/>
                  </a:lnTo>
                  <a:lnTo>
                    <a:pt x="721" y="198"/>
                  </a:lnTo>
                  <a:lnTo>
                    <a:pt x="724" y="198"/>
                  </a:lnTo>
                  <a:lnTo>
                    <a:pt x="724" y="191"/>
                  </a:lnTo>
                  <a:lnTo>
                    <a:pt x="727" y="191"/>
                  </a:lnTo>
                  <a:lnTo>
                    <a:pt x="731" y="183"/>
                  </a:lnTo>
                  <a:lnTo>
                    <a:pt x="734" y="183"/>
                  </a:lnTo>
                  <a:lnTo>
                    <a:pt x="734" y="176"/>
                  </a:lnTo>
                  <a:lnTo>
                    <a:pt x="737" y="176"/>
                  </a:lnTo>
                  <a:lnTo>
                    <a:pt x="737" y="168"/>
                  </a:lnTo>
                  <a:lnTo>
                    <a:pt x="741" y="168"/>
                  </a:lnTo>
                  <a:lnTo>
                    <a:pt x="744" y="168"/>
                  </a:lnTo>
                  <a:lnTo>
                    <a:pt x="744" y="161"/>
                  </a:lnTo>
                  <a:lnTo>
                    <a:pt x="747" y="161"/>
                  </a:lnTo>
                  <a:lnTo>
                    <a:pt x="750" y="154"/>
                  </a:lnTo>
                  <a:lnTo>
                    <a:pt x="754" y="154"/>
                  </a:lnTo>
                  <a:lnTo>
                    <a:pt x="757" y="146"/>
                  </a:lnTo>
                  <a:lnTo>
                    <a:pt x="760" y="146"/>
                  </a:lnTo>
                  <a:lnTo>
                    <a:pt x="760" y="139"/>
                  </a:lnTo>
                  <a:lnTo>
                    <a:pt x="763" y="139"/>
                  </a:lnTo>
                  <a:lnTo>
                    <a:pt x="767" y="139"/>
                  </a:lnTo>
                  <a:lnTo>
                    <a:pt x="767" y="132"/>
                  </a:lnTo>
                  <a:lnTo>
                    <a:pt x="770" y="132"/>
                  </a:lnTo>
                  <a:lnTo>
                    <a:pt x="774" y="132"/>
                  </a:lnTo>
                  <a:lnTo>
                    <a:pt x="777" y="132"/>
                  </a:lnTo>
                  <a:lnTo>
                    <a:pt x="777" y="124"/>
                  </a:lnTo>
                  <a:lnTo>
                    <a:pt x="780" y="124"/>
                  </a:lnTo>
                  <a:lnTo>
                    <a:pt x="783" y="124"/>
                  </a:lnTo>
                  <a:lnTo>
                    <a:pt x="783" y="117"/>
                  </a:lnTo>
                  <a:lnTo>
                    <a:pt x="786" y="117"/>
                  </a:lnTo>
                  <a:lnTo>
                    <a:pt x="790" y="117"/>
                  </a:lnTo>
                  <a:lnTo>
                    <a:pt x="793" y="109"/>
                  </a:lnTo>
                  <a:lnTo>
                    <a:pt x="796" y="109"/>
                  </a:lnTo>
                  <a:lnTo>
                    <a:pt x="800" y="109"/>
                  </a:lnTo>
                  <a:lnTo>
                    <a:pt x="803" y="102"/>
                  </a:lnTo>
                  <a:lnTo>
                    <a:pt x="806" y="102"/>
                  </a:lnTo>
                  <a:lnTo>
                    <a:pt x="810" y="102"/>
                  </a:lnTo>
                  <a:lnTo>
                    <a:pt x="810" y="95"/>
                  </a:lnTo>
                  <a:lnTo>
                    <a:pt x="813" y="95"/>
                  </a:lnTo>
                  <a:lnTo>
                    <a:pt x="816" y="95"/>
                  </a:lnTo>
                  <a:lnTo>
                    <a:pt x="819" y="95"/>
                  </a:lnTo>
                  <a:lnTo>
                    <a:pt x="823" y="95"/>
                  </a:lnTo>
                  <a:lnTo>
                    <a:pt x="823" y="87"/>
                  </a:lnTo>
                  <a:lnTo>
                    <a:pt x="826" y="87"/>
                  </a:lnTo>
                  <a:lnTo>
                    <a:pt x="829" y="87"/>
                  </a:lnTo>
                  <a:lnTo>
                    <a:pt x="833" y="87"/>
                  </a:lnTo>
                  <a:lnTo>
                    <a:pt x="833" y="80"/>
                  </a:lnTo>
                  <a:lnTo>
                    <a:pt x="836" y="80"/>
                  </a:lnTo>
                  <a:lnTo>
                    <a:pt x="839" y="80"/>
                  </a:lnTo>
                  <a:lnTo>
                    <a:pt x="843" y="80"/>
                  </a:lnTo>
                  <a:lnTo>
                    <a:pt x="846" y="80"/>
                  </a:lnTo>
                  <a:lnTo>
                    <a:pt x="846" y="72"/>
                  </a:lnTo>
                  <a:lnTo>
                    <a:pt x="849" y="72"/>
                  </a:lnTo>
                  <a:lnTo>
                    <a:pt x="852" y="72"/>
                  </a:lnTo>
                  <a:lnTo>
                    <a:pt x="856" y="72"/>
                  </a:lnTo>
                  <a:lnTo>
                    <a:pt x="859" y="72"/>
                  </a:lnTo>
                  <a:lnTo>
                    <a:pt x="862" y="66"/>
                  </a:lnTo>
                  <a:lnTo>
                    <a:pt x="865" y="66"/>
                  </a:lnTo>
                  <a:lnTo>
                    <a:pt x="869" y="66"/>
                  </a:lnTo>
                  <a:lnTo>
                    <a:pt x="872" y="66"/>
                  </a:lnTo>
                  <a:lnTo>
                    <a:pt x="876" y="66"/>
                  </a:lnTo>
                  <a:lnTo>
                    <a:pt x="876" y="59"/>
                  </a:lnTo>
                  <a:lnTo>
                    <a:pt x="879" y="59"/>
                  </a:lnTo>
                  <a:lnTo>
                    <a:pt x="882" y="59"/>
                  </a:lnTo>
                  <a:lnTo>
                    <a:pt x="885" y="59"/>
                  </a:lnTo>
                  <a:lnTo>
                    <a:pt x="889" y="59"/>
                  </a:lnTo>
                  <a:lnTo>
                    <a:pt x="892" y="59"/>
                  </a:lnTo>
                  <a:lnTo>
                    <a:pt x="895" y="51"/>
                  </a:lnTo>
                  <a:lnTo>
                    <a:pt x="898" y="51"/>
                  </a:lnTo>
                  <a:lnTo>
                    <a:pt x="902" y="51"/>
                  </a:lnTo>
                  <a:lnTo>
                    <a:pt x="905" y="51"/>
                  </a:lnTo>
                  <a:lnTo>
                    <a:pt x="908" y="51"/>
                  </a:lnTo>
                  <a:lnTo>
                    <a:pt x="912" y="51"/>
                  </a:lnTo>
                  <a:lnTo>
                    <a:pt x="915" y="44"/>
                  </a:lnTo>
                  <a:lnTo>
                    <a:pt x="918" y="44"/>
                  </a:lnTo>
                  <a:lnTo>
                    <a:pt x="922" y="44"/>
                  </a:lnTo>
                  <a:lnTo>
                    <a:pt x="925" y="44"/>
                  </a:lnTo>
                  <a:lnTo>
                    <a:pt x="928" y="44"/>
                  </a:lnTo>
                  <a:lnTo>
                    <a:pt x="931" y="44"/>
                  </a:lnTo>
                  <a:lnTo>
                    <a:pt x="934" y="44"/>
                  </a:lnTo>
                  <a:lnTo>
                    <a:pt x="934" y="37"/>
                  </a:lnTo>
                  <a:lnTo>
                    <a:pt x="938" y="37"/>
                  </a:lnTo>
                  <a:lnTo>
                    <a:pt x="941" y="37"/>
                  </a:lnTo>
                  <a:lnTo>
                    <a:pt x="945" y="37"/>
                  </a:lnTo>
                  <a:lnTo>
                    <a:pt x="948" y="37"/>
                  </a:lnTo>
                  <a:lnTo>
                    <a:pt x="951" y="37"/>
                  </a:lnTo>
                  <a:lnTo>
                    <a:pt x="954" y="37"/>
                  </a:lnTo>
                  <a:lnTo>
                    <a:pt x="958" y="37"/>
                  </a:lnTo>
                  <a:lnTo>
                    <a:pt x="961" y="37"/>
                  </a:lnTo>
                  <a:lnTo>
                    <a:pt x="961" y="29"/>
                  </a:lnTo>
                  <a:lnTo>
                    <a:pt x="964" y="29"/>
                  </a:lnTo>
                  <a:lnTo>
                    <a:pt x="967" y="29"/>
                  </a:lnTo>
                  <a:lnTo>
                    <a:pt x="971" y="29"/>
                  </a:lnTo>
                  <a:lnTo>
                    <a:pt x="974" y="29"/>
                  </a:lnTo>
                  <a:lnTo>
                    <a:pt x="977" y="29"/>
                  </a:lnTo>
                  <a:lnTo>
                    <a:pt x="981" y="29"/>
                  </a:lnTo>
                  <a:lnTo>
                    <a:pt x="984" y="29"/>
                  </a:lnTo>
                  <a:lnTo>
                    <a:pt x="987" y="29"/>
                  </a:lnTo>
                  <a:lnTo>
                    <a:pt x="991" y="22"/>
                  </a:lnTo>
                  <a:lnTo>
                    <a:pt x="994" y="22"/>
                  </a:lnTo>
                  <a:lnTo>
                    <a:pt x="997" y="22"/>
                  </a:lnTo>
                  <a:lnTo>
                    <a:pt x="1000" y="22"/>
                  </a:lnTo>
                  <a:lnTo>
                    <a:pt x="1004" y="22"/>
                  </a:lnTo>
                  <a:lnTo>
                    <a:pt x="1007" y="22"/>
                  </a:lnTo>
                  <a:lnTo>
                    <a:pt x="1010" y="22"/>
                  </a:lnTo>
                  <a:lnTo>
                    <a:pt x="1014" y="22"/>
                  </a:lnTo>
                  <a:lnTo>
                    <a:pt x="1017" y="22"/>
                  </a:lnTo>
                  <a:lnTo>
                    <a:pt x="1020" y="22"/>
                  </a:lnTo>
                  <a:lnTo>
                    <a:pt x="1024" y="14"/>
                  </a:lnTo>
                  <a:lnTo>
                    <a:pt x="1027" y="14"/>
                  </a:lnTo>
                  <a:lnTo>
                    <a:pt x="1030" y="14"/>
                  </a:lnTo>
                  <a:lnTo>
                    <a:pt x="1033" y="14"/>
                  </a:lnTo>
                  <a:lnTo>
                    <a:pt x="1036" y="14"/>
                  </a:lnTo>
                  <a:lnTo>
                    <a:pt x="1040" y="14"/>
                  </a:lnTo>
                  <a:lnTo>
                    <a:pt x="1043" y="14"/>
                  </a:lnTo>
                  <a:lnTo>
                    <a:pt x="1047" y="14"/>
                  </a:lnTo>
                  <a:lnTo>
                    <a:pt x="1050" y="14"/>
                  </a:lnTo>
                  <a:lnTo>
                    <a:pt x="1053" y="14"/>
                  </a:lnTo>
                  <a:lnTo>
                    <a:pt x="1057" y="14"/>
                  </a:lnTo>
                  <a:lnTo>
                    <a:pt x="1060" y="14"/>
                  </a:lnTo>
                  <a:lnTo>
                    <a:pt x="1063" y="7"/>
                  </a:lnTo>
                  <a:lnTo>
                    <a:pt x="1066" y="7"/>
                  </a:lnTo>
                  <a:lnTo>
                    <a:pt x="1069" y="7"/>
                  </a:lnTo>
                  <a:lnTo>
                    <a:pt x="1073" y="7"/>
                  </a:lnTo>
                  <a:lnTo>
                    <a:pt x="1076" y="7"/>
                  </a:lnTo>
                  <a:lnTo>
                    <a:pt x="1079" y="7"/>
                  </a:lnTo>
                  <a:lnTo>
                    <a:pt x="1083" y="7"/>
                  </a:lnTo>
                  <a:lnTo>
                    <a:pt x="1086" y="7"/>
                  </a:lnTo>
                  <a:lnTo>
                    <a:pt x="1089" y="7"/>
                  </a:lnTo>
                  <a:lnTo>
                    <a:pt x="1093" y="7"/>
                  </a:lnTo>
                  <a:lnTo>
                    <a:pt x="1096" y="7"/>
                  </a:lnTo>
                  <a:lnTo>
                    <a:pt x="1099" y="7"/>
                  </a:lnTo>
                  <a:lnTo>
                    <a:pt x="1102" y="7"/>
                  </a:lnTo>
                  <a:lnTo>
                    <a:pt x="1106" y="7"/>
                  </a:lnTo>
                  <a:lnTo>
                    <a:pt x="1109" y="0"/>
                  </a:lnTo>
                  <a:lnTo>
                    <a:pt x="1112" y="0"/>
                  </a:lnTo>
                  <a:lnTo>
                    <a:pt x="1116" y="0"/>
                  </a:lnTo>
                  <a:lnTo>
                    <a:pt x="1119" y="0"/>
                  </a:lnTo>
                  <a:lnTo>
                    <a:pt x="1122" y="0"/>
                  </a:lnTo>
                  <a:lnTo>
                    <a:pt x="1126" y="0"/>
                  </a:lnTo>
                  <a:lnTo>
                    <a:pt x="1129" y="0"/>
                  </a:lnTo>
                  <a:lnTo>
                    <a:pt x="1132" y="0"/>
                  </a:lnTo>
                  <a:lnTo>
                    <a:pt x="1135" y="0"/>
                  </a:lnTo>
                  <a:lnTo>
                    <a:pt x="1139" y="0"/>
                  </a:lnTo>
                  <a:lnTo>
                    <a:pt x="1142" y="0"/>
                  </a:lnTo>
                  <a:lnTo>
                    <a:pt x="1145" y="0"/>
                  </a:lnTo>
                  <a:lnTo>
                    <a:pt x="1148" y="0"/>
                  </a:lnTo>
                  <a:lnTo>
                    <a:pt x="1152" y="0"/>
                  </a:lnTo>
                  <a:lnTo>
                    <a:pt x="1155" y="0"/>
                  </a:lnTo>
                </a:path>
              </a:pathLst>
            </a:custGeom>
            <a:noFill/>
            <a:ln w="12700" cap="rnd">
              <a:solidFill>
                <a:srgbClr val="FF0000"/>
              </a:solidFill>
              <a:round/>
              <a:headEnd/>
              <a:tailEnd/>
            </a:ln>
          </p:spPr>
          <p:txBody>
            <a:bodyPr/>
            <a:lstStyle/>
            <a:p>
              <a:endParaRPr lang="en-US"/>
            </a:p>
          </p:txBody>
        </p:sp>
        <p:sp>
          <p:nvSpPr>
            <p:cNvPr id="190544" name="Oval 82"/>
            <p:cNvSpPr>
              <a:spLocks noChangeArrowheads="1"/>
            </p:cNvSpPr>
            <p:nvPr/>
          </p:nvSpPr>
          <p:spPr bwMode="auto">
            <a:xfrm>
              <a:off x="4915842" y="2494202"/>
              <a:ext cx="65088" cy="6508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190545" name="Oval 83"/>
            <p:cNvSpPr>
              <a:spLocks noChangeArrowheads="1"/>
            </p:cNvSpPr>
            <p:nvPr/>
          </p:nvSpPr>
          <p:spPr bwMode="auto">
            <a:xfrm>
              <a:off x="4109392" y="4972290"/>
              <a:ext cx="47625" cy="49212"/>
            </a:xfrm>
            <a:prstGeom prst="ellipse">
              <a:avLst/>
            </a:prstGeom>
            <a:solidFill>
              <a:srgbClr val="000000"/>
            </a:solidFill>
            <a:ln w="12700">
              <a:solidFill>
                <a:srgbClr val="000000"/>
              </a:solidFill>
              <a:round/>
              <a:headEnd/>
              <a:tailEnd/>
            </a:ln>
          </p:spPr>
          <p:txBody>
            <a:bodyPr wrap="none" anchor="ctr"/>
            <a:lstStyle/>
            <a:p>
              <a:endParaRPr lang="en-US"/>
            </a:p>
          </p:txBody>
        </p:sp>
        <p:sp>
          <p:nvSpPr>
            <p:cNvPr id="190546" name="Text Box 85"/>
            <p:cNvSpPr txBox="1">
              <a:spLocks noChangeArrowheads="1"/>
            </p:cNvSpPr>
            <p:nvPr/>
          </p:nvSpPr>
          <p:spPr bwMode="auto">
            <a:xfrm>
              <a:off x="4868217" y="5343765"/>
              <a:ext cx="184150" cy="488950"/>
            </a:xfrm>
            <a:prstGeom prst="rect">
              <a:avLst/>
            </a:prstGeom>
            <a:noFill/>
            <a:ln w="9525">
              <a:noFill/>
              <a:miter lim="800000"/>
              <a:headEnd/>
              <a:tailEnd/>
            </a:ln>
          </p:spPr>
          <p:txBody>
            <a:bodyPr wrap="none">
              <a:spAutoFit/>
            </a:bodyPr>
            <a:lstStyle/>
            <a:p>
              <a:pPr>
                <a:spcBef>
                  <a:spcPct val="50000"/>
                </a:spcBef>
              </a:pPr>
              <a:endParaRPr lang="en-US"/>
            </a:p>
          </p:txBody>
        </p:sp>
        <p:sp>
          <p:nvSpPr>
            <p:cNvPr id="190547" name="Line 86"/>
            <p:cNvSpPr>
              <a:spLocks noChangeShapeType="1"/>
            </p:cNvSpPr>
            <p:nvPr/>
          </p:nvSpPr>
          <p:spPr bwMode="auto">
            <a:xfrm flipV="1">
              <a:off x="4951376" y="2295598"/>
              <a:ext cx="0" cy="3575050"/>
            </a:xfrm>
            <a:prstGeom prst="line">
              <a:avLst/>
            </a:prstGeom>
            <a:noFill/>
            <a:ln w="38100">
              <a:solidFill>
                <a:srgbClr val="FF0000"/>
              </a:solidFill>
              <a:prstDash val="dash"/>
              <a:round/>
              <a:headEnd/>
              <a:tailEnd/>
            </a:ln>
          </p:spPr>
          <p:txBody>
            <a:bodyPr wrap="none" anchor="ctr"/>
            <a:lstStyle/>
            <a:p>
              <a:endParaRPr lang="en-US"/>
            </a:p>
          </p:txBody>
        </p:sp>
        <p:sp>
          <p:nvSpPr>
            <p:cNvPr id="190548" name="Freeform 92"/>
            <p:cNvSpPr>
              <a:spLocks/>
            </p:cNvSpPr>
            <p:nvPr/>
          </p:nvSpPr>
          <p:spPr bwMode="auto">
            <a:xfrm>
              <a:off x="5074592" y="2344368"/>
              <a:ext cx="1981200" cy="152400"/>
            </a:xfrm>
            <a:custGeom>
              <a:avLst/>
              <a:gdLst>
                <a:gd name="T0" fmla="*/ 0 w 1056"/>
                <a:gd name="T1" fmla="*/ 2147483647 h 96"/>
                <a:gd name="T2" fmla="*/ 2147483647 w 1056"/>
                <a:gd name="T3" fmla="*/ 2147483647 h 96"/>
                <a:gd name="T4" fmla="*/ 2147483647 w 1056"/>
                <a:gd name="T5" fmla="*/ 0 h 96"/>
                <a:gd name="T6" fmla="*/ 0 60000 65536"/>
                <a:gd name="T7" fmla="*/ 0 60000 65536"/>
                <a:gd name="T8" fmla="*/ 0 60000 65536"/>
                <a:gd name="T9" fmla="*/ 0 w 1056"/>
                <a:gd name="T10" fmla="*/ 0 h 96"/>
                <a:gd name="T11" fmla="*/ 1056 w 1056"/>
                <a:gd name="T12" fmla="*/ 96 h 96"/>
              </a:gdLst>
              <a:ahLst/>
              <a:cxnLst>
                <a:cxn ang="T6">
                  <a:pos x="T0" y="T1"/>
                </a:cxn>
                <a:cxn ang="T7">
                  <a:pos x="T2" y="T3"/>
                </a:cxn>
                <a:cxn ang="T8">
                  <a:pos x="T4" y="T5"/>
                </a:cxn>
              </a:cxnLst>
              <a:rect l="T9" t="T10" r="T11" b="T12"/>
              <a:pathLst>
                <a:path w="1056" h="96">
                  <a:moveTo>
                    <a:pt x="0" y="96"/>
                  </a:moveTo>
                  <a:cubicBezTo>
                    <a:pt x="104" y="80"/>
                    <a:pt x="208" y="64"/>
                    <a:pt x="384" y="48"/>
                  </a:cubicBezTo>
                  <a:cubicBezTo>
                    <a:pt x="560" y="32"/>
                    <a:pt x="944" y="8"/>
                    <a:pt x="1056" y="0"/>
                  </a:cubicBezTo>
                </a:path>
              </a:pathLst>
            </a:custGeom>
            <a:noFill/>
            <a:ln w="9525">
              <a:solidFill>
                <a:schemeClr val="hlink"/>
              </a:solidFill>
              <a:miter lim="800000"/>
              <a:headEnd/>
              <a:tailEnd/>
            </a:ln>
          </p:spPr>
          <p:txBody>
            <a:bodyPr wrap="none"/>
            <a:lstStyle/>
            <a:p>
              <a:endParaRPr lang="en-US"/>
            </a:p>
          </p:txBody>
        </p:sp>
        <p:sp>
          <p:nvSpPr>
            <p:cNvPr id="190549" name="Rectangle 93"/>
            <p:cNvSpPr>
              <a:spLocks noChangeArrowheads="1"/>
            </p:cNvSpPr>
            <p:nvPr/>
          </p:nvSpPr>
          <p:spPr bwMode="auto">
            <a:xfrm>
              <a:off x="4169131" y="6040677"/>
              <a:ext cx="1637885" cy="459100"/>
            </a:xfrm>
            <a:prstGeom prst="rect">
              <a:avLst/>
            </a:prstGeom>
            <a:noFill/>
            <a:ln w="12700">
              <a:noFill/>
              <a:miter lim="800000"/>
              <a:headEnd/>
              <a:tailEnd/>
            </a:ln>
          </p:spPr>
          <p:txBody>
            <a:bodyPr wrap="none" lIns="90488" tIns="44450" rIns="90488" bIns="44450">
              <a:spAutoFit/>
            </a:bodyPr>
            <a:lstStyle/>
            <a:p>
              <a:pPr eaLnBrk="0" hangingPunct="0"/>
              <a:r>
                <a:rPr lang="en-US" sz="2400" b="1" dirty="0">
                  <a:solidFill>
                    <a:srgbClr val="000000"/>
                  </a:solidFill>
                  <a:latin typeface="Times New Roman" pitchFamily="18" charset="0"/>
                </a:rPr>
                <a:t>True </a:t>
              </a:r>
              <a:r>
                <a:rPr lang="en-US" sz="2400" b="1" dirty="0" smtClean="0">
                  <a:solidFill>
                    <a:srgbClr val="000000"/>
                  </a:solidFill>
                  <a:latin typeface="Times New Roman" pitchFamily="18" charset="0"/>
                </a:rPr>
                <a:t>Mean</a:t>
              </a:r>
              <a:endParaRPr lang="en-US" sz="2400" dirty="0">
                <a:solidFill>
                  <a:srgbClr val="000000"/>
                </a:solidFill>
                <a:latin typeface="Times New Roman" pitchFamily="18" charset="0"/>
              </a:endParaRPr>
            </a:p>
          </p:txBody>
        </p:sp>
        <p:cxnSp>
          <p:nvCxnSpPr>
            <p:cNvPr id="87" name="Straight Connector 86"/>
            <p:cNvCxnSpPr/>
            <p:nvPr/>
          </p:nvCxnSpPr>
          <p:spPr bwMode="auto">
            <a:xfrm>
              <a:off x="4844351" y="2548586"/>
              <a:ext cx="182880"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88" name="Straight Connector 87"/>
            <p:cNvCxnSpPr/>
            <p:nvPr/>
          </p:nvCxnSpPr>
          <p:spPr bwMode="auto">
            <a:xfrm>
              <a:off x="4043439" y="4986986"/>
              <a:ext cx="182880" cy="0"/>
            </a:xfrm>
            <a:prstGeom prst="line">
              <a:avLst/>
            </a:prstGeom>
            <a:solidFill>
              <a:schemeClr val="accent1"/>
            </a:solidFill>
            <a:ln w="19050" cap="flat" cmpd="sng" algn="ctr">
              <a:solidFill>
                <a:schemeClr val="accent1">
                  <a:lumMod val="75000"/>
                </a:schemeClr>
              </a:solidFill>
              <a:prstDash val="solid"/>
              <a:miter lim="800000"/>
              <a:headEnd type="none" w="med" len="med"/>
              <a:tailEnd type="none" w="med" len="med"/>
            </a:ln>
            <a:effectLst/>
          </p:spPr>
        </p:cxnSp>
      </p:grpSp>
      <p:sp>
        <p:nvSpPr>
          <p:cNvPr id="91" name="Slide Number Placeholder 90"/>
          <p:cNvSpPr>
            <a:spLocks noGrp="1"/>
          </p:cNvSpPr>
          <p:nvPr>
            <p:ph type="sldNum" sz="quarter" idx="10"/>
          </p:nvPr>
        </p:nvSpPr>
        <p:spPr/>
        <p:txBody>
          <a:bodyPr/>
          <a:lstStyle/>
          <a:p>
            <a:fld id="{3B25CBD3-95DC-4B14-8238-E9EF21F9B3CF}" type="slidenum">
              <a:rPr lang="en-US" smtClean="0"/>
              <a:pPr/>
              <a:t>51</a:t>
            </a:fld>
            <a:endParaRPr lang="en-US"/>
          </a:p>
        </p:txBody>
      </p:sp>
      <p:cxnSp>
        <p:nvCxnSpPr>
          <p:cNvPr id="94" name="Straight Arrow Connector 93"/>
          <p:cNvCxnSpPr/>
          <p:nvPr/>
        </p:nvCxnSpPr>
        <p:spPr bwMode="auto">
          <a:xfrm flipV="1">
            <a:off x="4143983" y="5535041"/>
            <a:ext cx="778213" cy="0"/>
          </a:xfrm>
          <a:prstGeom prst="straightConnector1">
            <a:avLst/>
          </a:prstGeom>
          <a:noFill/>
          <a:ln w="19050" cap="flat" cmpd="sng" algn="ctr">
            <a:solidFill>
              <a:schemeClr val="tx1"/>
            </a:solidFill>
            <a:prstDash val="solid"/>
            <a:round/>
            <a:headEnd type="arrow" w="med" len="med"/>
            <a:tailEnd type="arrow"/>
          </a:ln>
          <a:effectLst/>
        </p:spPr>
      </p:cxnSp>
      <p:sp>
        <p:nvSpPr>
          <p:cNvPr id="92" name="TextBox 91"/>
          <p:cNvSpPr txBox="1"/>
          <p:nvPr/>
        </p:nvSpPr>
        <p:spPr>
          <a:xfrm>
            <a:off x="4292488" y="5291846"/>
            <a:ext cx="490839" cy="400110"/>
          </a:xfrm>
          <a:prstGeom prst="rect">
            <a:avLst/>
          </a:prstGeom>
          <a:solidFill>
            <a:schemeClr val="bg1"/>
          </a:solidFill>
        </p:spPr>
        <p:txBody>
          <a:bodyPr wrap="none" rtlCol="0">
            <a:spAutoFit/>
          </a:bodyPr>
          <a:lstStyle/>
          <a:p>
            <a:r>
              <a:rPr lang="en-US" sz="1000" b="1" dirty="0" smtClean="0"/>
              <a:t>Gray</a:t>
            </a:r>
          </a:p>
          <a:p>
            <a:r>
              <a:rPr lang="en-US" sz="1000" b="1" dirty="0" smtClean="0"/>
              <a:t>Zone</a:t>
            </a:r>
            <a:endParaRPr lang="en-US" sz="1000" b="1" dirty="0"/>
          </a:p>
        </p:txBody>
      </p:sp>
    </p:spTree>
    <p:extLst>
      <p:ext uri="{BB962C8B-B14F-4D97-AF65-F5344CB8AC3E}">
        <p14:creationId xmlns:p14="http://schemas.microsoft.com/office/powerpoint/2010/main" val="74150540"/>
      </p:ext>
    </p:extLst>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275" y="2562225"/>
            <a:ext cx="4743450" cy="1733550"/>
          </a:xfrm>
          <a:solidFill>
            <a:srgbClr val="FFFF00"/>
          </a:solidFill>
          <a:ln>
            <a:solidFill>
              <a:schemeClr val="accent1"/>
            </a:solidFill>
          </a:ln>
          <a:effectLst>
            <a:outerShdw blurRad="50800" dist="38100" dir="5400000" algn="t" rotWithShape="0">
              <a:prstClr val="black">
                <a:alpha val="40000"/>
              </a:prstClr>
            </a:outerShdw>
          </a:effectLst>
        </p:spPr>
        <p:txBody>
          <a:bodyPr/>
          <a:lstStyle/>
          <a:p>
            <a:pPr algn="ctr"/>
            <a:r>
              <a:rPr lang="en-US" sz="4800" dirty="0" smtClean="0"/>
              <a:t>VSP</a:t>
            </a:r>
            <a:endParaRPr lang="en-US" sz="4800" dirty="0"/>
          </a:p>
        </p:txBody>
      </p:sp>
      <p:sp>
        <p:nvSpPr>
          <p:cNvPr id="6" name="Slide Number Placeholder 5"/>
          <p:cNvSpPr>
            <a:spLocks noGrp="1"/>
          </p:cNvSpPr>
          <p:nvPr>
            <p:ph type="sldNum" sz="quarter" idx="10"/>
          </p:nvPr>
        </p:nvSpPr>
        <p:spPr/>
        <p:txBody>
          <a:bodyPr/>
          <a:lstStyle/>
          <a:p>
            <a:fld id="{3B25CBD3-95DC-4B14-8238-E9EF21F9B3CF}" type="slidenum">
              <a:rPr lang="en-US" smtClean="0"/>
              <a:pPr/>
              <a:t>52</a:t>
            </a:fld>
            <a:endParaRPr lang="en-US"/>
          </a:p>
        </p:txBody>
      </p:sp>
    </p:spTree>
    <p:extLst>
      <p:ext uri="{BB962C8B-B14F-4D97-AF65-F5344CB8AC3E}">
        <p14:creationId xmlns:p14="http://schemas.microsoft.com/office/powerpoint/2010/main" val="2283067741"/>
      </p:ext>
    </p:extLst>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Rectangle 2"/>
          <p:cNvSpPr>
            <a:spLocks noGrp="1" noChangeArrowheads="1"/>
          </p:cNvSpPr>
          <p:nvPr>
            <p:ph type="title"/>
          </p:nvPr>
        </p:nvSpPr>
        <p:spPr/>
        <p:txBody>
          <a:bodyPr/>
          <a:lstStyle/>
          <a:p>
            <a:r>
              <a:rPr lang="en-US" smtClean="0"/>
              <a:t>Visual Sample Plan (VSP) </a:t>
            </a:r>
            <a:br>
              <a:rPr lang="en-US" smtClean="0"/>
            </a:br>
            <a:r>
              <a:rPr lang="en-US" smtClean="0"/>
              <a:t>Software</a:t>
            </a:r>
            <a:endParaRPr lang="en-US" dirty="0" smtClean="0"/>
          </a:p>
        </p:txBody>
      </p:sp>
      <p:sp>
        <p:nvSpPr>
          <p:cNvPr id="10" name="Content Placeholder 9"/>
          <p:cNvSpPr>
            <a:spLocks noGrp="1"/>
          </p:cNvSpPr>
          <p:nvPr>
            <p:ph idx="1"/>
          </p:nvPr>
        </p:nvSpPr>
        <p:spPr>
          <a:xfrm>
            <a:off x="1182688" y="2017713"/>
            <a:ext cx="5247295" cy="4114800"/>
          </a:xfrm>
        </p:spPr>
        <p:txBody>
          <a:bodyPr/>
          <a:lstStyle/>
          <a:p>
            <a:r>
              <a:rPr lang="en-US" dirty="0" smtClean="0"/>
              <a:t>Used in this course to help answer two key design questions:</a:t>
            </a:r>
          </a:p>
          <a:p>
            <a:pPr lvl="1"/>
            <a:r>
              <a:rPr lang="en-US" dirty="0" smtClean="0">
                <a:solidFill>
                  <a:srgbClr val="FF0000"/>
                </a:solidFill>
              </a:rPr>
              <a:t>How many samples are needed? </a:t>
            </a:r>
          </a:p>
          <a:p>
            <a:pPr lvl="1"/>
            <a:r>
              <a:rPr lang="en-US" dirty="0" smtClean="0">
                <a:solidFill>
                  <a:srgbClr val="FF0000"/>
                </a:solidFill>
              </a:rPr>
              <a:t>Where should samples be collected?</a:t>
            </a:r>
          </a:p>
          <a:p>
            <a:endParaRPr lang="en-US" dirty="0"/>
          </a:p>
        </p:txBody>
      </p:sp>
      <p:pic>
        <p:nvPicPr>
          <p:cNvPr id="11" name="Picture 9" descr="C:\Users\srouhani\AppData\Local\Microsoft\Windows\Temporary Internet Files\Content.IE5\CFV3JJ4H\MC900383958[1].wmf"/>
          <p:cNvPicPr>
            <a:picLocks noChangeAspect="1" noChangeArrowheads="1"/>
          </p:cNvPicPr>
          <p:nvPr/>
        </p:nvPicPr>
        <p:blipFill>
          <a:blip r:embed="rId3" cstate="print"/>
          <a:srcRect/>
          <a:stretch>
            <a:fillRect/>
          </a:stretch>
        </p:blipFill>
        <p:spPr bwMode="auto">
          <a:xfrm>
            <a:off x="6144946" y="3052863"/>
            <a:ext cx="2579144" cy="2093068"/>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fld id="{3B25CBD3-95DC-4B14-8238-E9EF21F9B3CF}" type="slidenum">
              <a:rPr lang="en-US" smtClean="0"/>
              <a:pPr/>
              <a:t>53</a:t>
            </a:fld>
            <a:endParaRPr lang="en-US"/>
          </a:p>
        </p:txBody>
      </p:sp>
    </p:spTree>
    <p:extLst>
      <p:ext uri="{BB962C8B-B14F-4D97-AF65-F5344CB8AC3E}">
        <p14:creationId xmlns:p14="http://schemas.microsoft.com/office/powerpoint/2010/main" val="3034462496"/>
      </p:ext>
    </p:extLst>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1026"/>
          <p:cNvSpPr>
            <a:spLocks noGrp="1" noChangeArrowheads="1"/>
          </p:cNvSpPr>
          <p:nvPr>
            <p:ph type="title"/>
          </p:nvPr>
        </p:nvSpPr>
        <p:spPr/>
        <p:txBody>
          <a:bodyPr/>
          <a:lstStyle/>
          <a:p>
            <a:pPr eaLnBrk="1" hangingPunct="1"/>
            <a:r>
              <a:rPr lang="en-US" smtClean="0">
                <a:ea typeface="ＭＳ Ｐゴシック" pitchFamily="34" charset="-128"/>
              </a:rPr>
              <a:t>Visual Sample Plan (VSP)</a:t>
            </a:r>
          </a:p>
        </p:txBody>
      </p:sp>
      <p:sp>
        <p:nvSpPr>
          <p:cNvPr id="221188" name="Rectangle 1027"/>
          <p:cNvSpPr>
            <a:spLocks noGrp="1" noChangeArrowheads="1"/>
          </p:cNvSpPr>
          <p:nvPr>
            <p:ph type="body" idx="1"/>
          </p:nvPr>
        </p:nvSpPr>
        <p:spPr/>
        <p:txBody>
          <a:bodyPr/>
          <a:lstStyle/>
          <a:p>
            <a:pPr eaLnBrk="1" hangingPunct="1"/>
            <a:r>
              <a:rPr lang="en-US" dirty="0" smtClean="0">
                <a:ea typeface="ＭＳ Ｐゴシック" pitchFamily="34" charset="-128"/>
              </a:rPr>
              <a:t>Visual, graphical, user-friendly </a:t>
            </a:r>
          </a:p>
          <a:p>
            <a:pPr lvl="1" eaLnBrk="1" hangingPunct="1"/>
            <a:r>
              <a:rPr lang="en-US" dirty="0" smtClean="0">
                <a:ea typeface="ＭＳ Ｐゴシック" pitchFamily="34" charset="-128"/>
              </a:rPr>
              <a:t>Designed for the non-statistician</a:t>
            </a:r>
          </a:p>
          <a:p>
            <a:pPr lvl="1" eaLnBrk="1" hangingPunct="1"/>
            <a:r>
              <a:rPr lang="en-US" dirty="0" smtClean="0">
                <a:ea typeface="ＭＳ Ｐゴシック" pitchFamily="34" charset="-128"/>
              </a:rPr>
              <a:t>Currently focused on soil, soil layers, sediments and building surfaces</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Download VSP updates and it’s users manual free from </a:t>
            </a:r>
            <a:r>
              <a:rPr lang="en-US" dirty="0" smtClean="0">
                <a:ea typeface="ＭＳ Ｐゴシック" pitchFamily="34" charset="-128"/>
                <a:hlinkClick r:id="rId3"/>
              </a:rPr>
              <a:t>http://vsp.pnl.gov</a:t>
            </a:r>
            <a:endParaRPr lang="en-US" dirty="0" smtClean="0">
              <a:ea typeface="ＭＳ Ｐゴシック" pitchFamily="34" charset="-128"/>
            </a:endParaRPr>
          </a:p>
        </p:txBody>
      </p:sp>
      <p:sp>
        <p:nvSpPr>
          <p:cNvPr id="6" name="Slide Number Placeholder 5"/>
          <p:cNvSpPr>
            <a:spLocks noGrp="1"/>
          </p:cNvSpPr>
          <p:nvPr>
            <p:ph type="sldNum" sz="quarter" idx="10"/>
          </p:nvPr>
        </p:nvSpPr>
        <p:spPr/>
        <p:txBody>
          <a:bodyPr/>
          <a:lstStyle/>
          <a:p>
            <a:fld id="{3B25CBD3-95DC-4B14-8238-E9EF21F9B3CF}" type="slidenum">
              <a:rPr lang="en-US" smtClean="0"/>
              <a:pPr/>
              <a:t>54</a:t>
            </a:fld>
            <a:endParaRPr lang="en-US"/>
          </a:p>
        </p:txBody>
      </p:sp>
    </p:spTree>
    <p:extLst>
      <p:ext uri="{BB962C8B-B14F-4D97-AF65-F5344CB8AC3E}">
        <p14:creationId xmlns:p14="http://schemas.microsoft.com/office/powerpoint/2010/main" val="3002060200"/>
      </p:ext>
    </p:extLst>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1026"/>
          <p:cNvSpPr>
            <a:spLocks noGrp="1" noChangeArrowheads="1"/>
          </p:cNvSpPr>
          <p:nvPr>
            <p:ph type="title"/>
          </p:nvPr>
        </p:nvSpPr>
        <p:spPr/>
        <p:txBody>
          <a:bodyPr/>
          <a:lstStyle/>
          <a:p>
            <a:r>
              <a:rPr lang="en-US" smtClean="0"/>
              <a:t>VSP Features (1)</a:t>
            </a:r>
            <a:endParaRPr lang="en-US" dirty="0" smtClean="0"/>
          </a:p>
        </p:txBody>
      </p:sp>
      <p:sp>
        <p:nvSpPr>
          <p:cNvPr id="225284" name="Rectangle 1027"/>
          <p:cNvSpPr>
            <a:spLocks noGrp="1" noChangeArrowheads="1"/>
          </p:cNvSpPr>
          <p:nvPr>
            <p:ph type="body" idx="1"/>
          </p:nvPr>
        </p:nvSpPr>
        <p:spPr/>
        <p:txBody>
          <a:bodyPr/>
          <a:lstStyle/>
          <a:p>
            <a:r>
              <a:rPr lang="en-US" dirty="0" smtClean="0"/>
              <a:t>Determines how the number of samples and related costs change as design input parameters (DQOs) are changed </a:t>
            </a:r>
          </a:p>
          <a:p>
            <a:pPr lvl="2"/>
            <a:r>
              <a:rPr lang="en-US" dirty="0" smtClean="0"/>
              <a:t>Displays sampling locations on the map of your study site</a:t>
            </a:r>
          </a:p>
          <a:p>
            <a:pPr lvl="2"/>
            <a:r>
              <a:rPr lang="en-US" dirty="0" smtClean="0"/>
              <a:t>Provides list of geographical coordinates of the sample locations </a:t>
            </a:r>
          </a:p>
          <a:p>
            <a:r>
              <a:rPr lang="en-US" dirty="0" smtClean="0"/>
              <a:t>Computes statistical tests and estimations</a:t>
            </a:r>
          </a:p>
          <a:p>
            <a:pPr lvl="2"/>
            <a:r>
              <a:rPr lang="en-US" dirty="0" smtClean="0"/>
              <a:t>Can be used for data quality assessments</a:t>
            </a:r>
          </a:p>
        </p:txBody>
      </p:sp>
      <p:sp>
        <p:nvSpPr>
          <p:cNvPr id="6" name="Slide Number Placeholder 5"/>
          <p:cNvSpPr>
            <a:spLocks noGrp="1"/>
          </p:cNvSpPr>
          <p:nvPr>
            <p:ph type="sldNum" sz="quarter" idx="10"/>
          </p:nvPr>
        </p:nvSpPr>
        <p:spPr/>
        <p:txBody>
          <a:bodyPr/>
          <a:lstStyle/>
          <a:p>
            <a:fld id="{3B25CBD3-95DC-4B14-8238-E9EF21F9B3CF}" type="slidenum">
              <a:rPr lang="en-US" smtClean="0"/>
              <a:pPr/>
              <a:t>55</a:t>
            </a:fld>
            <a:endParaRPr lang="en-US"/>
          </a:p>
        </p:txBody>
      </p:sp>
    </p:spTree>
    <p:extLst>
      <p:ext uri="{BB962C8B-B14F-4D97-AF65-F5344CB8AC3E}">
        <p14:creationId xmlns:p14="http://schemas.microsoft.com/office/powerpoint/2010/main" val="2630097667"/>
      </p:ext>
    </p:extLst>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7"/>
          <p:cNvSpPr>
            <a:spLocks noGrp="1" noChangeArrowheads="1"/>
          </p:cNvSpPr>
          <p:nvPr>
            <p:ph type="title"/>
          </p:nvPr>
        </p:nvSpPr>
        <p:spPr/>
        <p:txBody>
          <a:bodyPr/>
          <a:lstStyle/>
          <a:p>
            <a:r>
              <a:rPr lang="en-US" smtClean="0"/>
              <a:t>VSP Features (2) </a:t>
            </a:r>
            <a:endParaRPr lang="en-US" dirty="0" smtClean="0"/>
          </a:p>
        </p:txBody>
      </p:sp>
      <p:sp>
        <p:nvSpPr>
          <p:cNvPr id="227332" name="Rectangle 8"/>
          <p:cNvSpPr>
            <a:spLocks noGrp="1" noChangeArrowheads="1"/>
          </p:cNvSpPr>
          <p:nvPr>
            <p:ph type="body" idx="1"/>
          </p:nvPr>
        </p:nvSpPr>
        <p:spPr/>
        <p:txBody>
          <a:bodyPr/>
          <a:lstStyle/>
          <a:p>
            <a:r>
              <a:rPr lang="en-US" dirty="0" smtClean="0"/>
              <a:t>Provides the “Expert Mentor”</a:t>
            </a:r>
          </a:p>
          <a:p>
            <a:pPr lvl="2"/>
            <a:r>
              <a:rPr lang="en-US" dirty="0" smtClean="0"/>
              <a:t>Provides help with doing systematic planning</a:t>
            </a:r>
          </a:p>
          <a:p>
            <a:pPr lvl="2"/>
            <a:r>
              <a:rPr lang="en-US" dirty="0" smtClean="0"/>
              <a:t>Helps you set up study site maps</a:t>
            </a:r>
          </a:p>
          <a:p>
            <a:pPr lvl="2"/>
            <a:r>
              <a:rPr lang="en-US" dirty="0" smtClean="0"/>
              <a:t>Helps you identify the appropriate sampling strategy for the study objective specified </a:t>
            </a:r>
          </a:p>
          <a:p>
            <a:pPr lvl="2"/>
            <a:r>
              <a:rPr lang="en-US" dirty="0" smtClean="0"/>
              <a:t>Automatically generates a report that summarizes the design developed and statistical analyses/ graphs computed</a:t>
            </a:r>
          </a:p>
        </p:txBody>
      </p:sp>
      <p:sp>
        <p:nvSpPr>
          <p:cNvPr id="6" name="Slide Number Placeholder 5"/>
          <p:cNvSpPr>
            <a:spLocks noGrp="1"/>
          </p:cNvSpPr>
          <p:nvPr>
            <p:ph type="sldNum" sz="quarter" idx="10"/>
          </p:nvPr>
        </p:nvSpPr>
        <p:spPr/>
        <p:txBody>
          <a:bodyPr/>
          <a:lstStyle/>
          <a:p>
            <a:fld id="{3B25CBD3-95DC-4B14-8238-E9EF21F9B3CF}" type="slidenum">
              <a:rPr lang="en-US" smtClean="0"/>
              <a:pPr/>
              <a:t>56</a:t>
            </a:fld>
            <a:endParaRPr lang="en-US"/>
          </a:p>
        </p:txBody>
      </p:sp>
    </p:spTree>
    <p:extLst>
      <p:ext uri="{BB962C8B-B14F-4D97-AF65-F5344CB8AC3E}">
        <p14:creationId xmlns:p14="http://schemas.microsoft.com/office/powerpoint/2010/main" val="2694135001"/>
      </p:ext>
    </p:extLst>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7"/>
          <p:cNvSpPr>
            <a:spLocks noGrp="1" noChangeArrowheads="1"/>
          </p:cNvSpPr>
          <p:nvPr>
            <p:ph type="title"/>
          </p:nvPr>
        </p:nvSpPr>
        <p:spPr/>
        <p:txBody>
          <a:bodyPr/>
          <a:lstStyle/>
          <a:p>
            <a:r>
              <a:rPr lang="en-US" dirty="0" smtClean="0"/>
              <a:t>VSP Supports Many </a:t>
            </a:r>
            <a:br>
              <a:rPr lang="en-US" dirty="0" smtClean="0"/>
            </a:br>
            <a:r>
              <a:rPr lang="en-US" dirty="0" smtClean="0"/>
              <a:t>Sampling Objectives (1)</a:t>
            </a:r>
          </a:p>
        </p:txBody>
      </p:sp>
      <p:sp>
        <p:nvSpPr>
          <p:cNvPr id="229380" name="Rectangle 8"/>
          <p:cNvSpPr>
            <a:spLocks noGrp="1" noChangeArrowheads="1"/>
          </p:cNvSpPr>
          <p:nvPr>
            <p:ph type="body" idx="1"/>
          </p:nvPr>
        </p:nvSpPr>
        <p:spPr/>
        <p:txBody>
          <a:bodyPr/>
          <a:lstStyle/>
          <a:p>
            <a:r>
              <a:rPr lang="en-US" sz="2400" dirty="0" smtClean="0"/>
              <a:t>Compare the mean to a threshold to assess the need to take action</a:t>
            </a:r>
          </a:p>
          <a:p>
            <a:r>
              <a:rPr lang="en-US" sz="2400" dirty="0" smtClean="0"/>
              <a:t>Compare individual measurements to a threshold value</a:t>
            </a:r>
          </a:p>
          <a:p>
            <a:r>
              <a:rPr lang="en-US" sz="2400" dirty="0" smtClean="0"/>
              <a:t>Estimate a mean and confidence limit on the mean</a:t>
            </a:r>
          </a:p>
          <a:p>
            <a:r>
              <a:rPr lang="en-US" sz="2400" dirty="0" smtClean="0"/>
              <a:t>Compare the mean or proportion to background</a:t>
            </a:r>
          </a:p>
          <a:p>
            <a:r>
              <a:rPr lang="en-US" sz="2400" dirty="0" smtClean="0"/>
              <a:t>Find hot spots in soil at a study site</a:t>
            </a:r>
          </a:p>
          <a:p>
            <a:r>
              <a:rPr lang="en-US" sz="2400" dirty="0" smtClean="0"/>
              <a:t>Sample the perimeter of a site to establish the boundary of the contaminated area</a:t>
            </a:r>
          </a:p>
        </p:txBody>
      </p:sp>
      <p:sp>
        <p:nvSpPr>
          <p:cNvPr id="6" name="Slide Number Placeholder 5"/>
          <p:cNvSpPr>
            <a:spLocks noGrp="1"/>
          </p:cNvSpPr>
          <p:nvPr>
            <p:ph type="sldNum" sz="quarter" idx="10"/>
          </p:nvPr>
        </p:nvSpPr>
        <p:spPr/>
        <p:txBody>
          <a:bodyPr/>
          <a:lstStyle/>
          <a:p>
            <a:fld id="{3B25CBD3-95DC-4B14-8238-E9EF21F9B3CF}" type="slidenum">
              <a:rPr lang="en-US" smtClean="0"/>
              <a:pPr/>
              <a:t>57</a:t>
            </a:fld>
            <a:endParaRPr lang="en-US"/>
          </a:p>
        </p:txBody>
      </p:sp>
    </p:spTree>
    <p:extLst>
      <p:ext uri="{BB962C8B-B14F-4D97-AF65-F5344CB8AC3E}">
        <p14:creationId xmlns:p14="http://schemas.microsoft.com/office/powerpoint/2010/main" val="1779959127"/>
      </p:ext>
    </p:extLst>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4"/>
          <p:cNvSpPr>
            <a:spLocks noGrp="1" noChangeArrowheads="1"/>
          </p:cNvSpPr>
          <p:nvPr>
            <p:ph type="title"/>
          </p:nvPr>
        </p:nvSpPr>
        <p:spPr/>
        <p:txBody>
          <a:bodyPr/>
          <a:lstStyle/>
          <a:p>
            <a:r>
              <a:rPr lang="en-US" dirty="0" smtClean="0"/>
              <a:t>VSP Supports Many </a:t>
            </a:r>
            <a:br>
              <a:rPr lang="en-US" dirty="0" smtClean="0"/>
            </a:br>
            <a:r>
              <a:rPr lang="en-US" dirty="0" smtClean="0"/>
              <a:t>Sampling Objectives (2)</a:t>
            </a:r>
          </a:p>
        </p:txBody>
      </p:sp>
      <p:sp>
        <p:nvSpPr>
          <p:cNvPr id="231428" name="Rectangle 5"/>
          <p:cNvSpPr>
            <a:spLocks noGrp="1" noChangeArrowheads="1"/>
          </p:cNvSpPr>
          <p:nvPr>
            <p:ph type="body" idx="1"/>
          </p:nvPr>
        </p:nvSpPr>
        <p:spPr/>
        <p:txBody>
          <a:bodyPr/>
          <a:lstStyle/>
          <a:p>
            <a:r>
              <a:rPr lang="en-US" sz="2400" dirty="0" smtClean="0"/>
              <a:t>Sampling building surfaces to determine presence/absence and spatial distribution of bio/chemical/radioactive contamination</a:t>
            </a:r>
          </a:p>
          <a:p>
            <a:r>
              <a:rPr lang="en-US" sz="2400" dirty="0" smtClean="0"/>
              <a:t>Estimate and test for trends in concentrations over time at specified locations</a:t>
            </a:r>
          </a:p>
          <a:p>
            <a:r>
              <a:rPr lang="en-US" sz="2400" dirty="0" smtClean="0"/>
              <a:t>Develop a contaminant concentration map using geostatistics</a:t>
            </a:r>
          </a:p>
          <a:p>
            <a:r>
              <a:rPr lang="en-US" sz="2400" dirty="0" smtClean="0"/>
              <a:t>Evaluate groundwater well placement redundancies or inadequacies</a:t>
            </a:r>
          </a:p>
          <a:p>
            <a:r>
              <a:rPr lang="en-US" sz="2400" dirty="0" smtClean="0"/>
              <a:t>Transect/anomaly sampling and statistical analysis for UXO sites</a:t>
            </a:r>
          </a:p>
        </p:txBody>
      </p:sp>
      <p:sp>
        <p:nvSpPr>
          <p:cNvPr id="6" name="Slide Number Placeholder 5"/>
          <p:cNvSpPr>
            <a:spLocks noGrp="1"/>
          </p:cNvSpPr>
          <p:nvPr>
            <p:ph type="sldNum" sz="quarter" idx="10"/>
          </p:nvPr>
        </p:nvSpPr>
        <p:spPr/>
        <p:txBody>
          <a:bodyPr/>
          <a:lstStyle/>
          <a:p>
            <a:fld id="{3B25CBD3-95DC-4B14-8238-E9EF21F9B3CF}" type="slidenum">
              <a:rPr lang="en-US" smtClean="0"/>
              <a:pPr/>
              <a:t>58</a:t>
            </a:fld>
            <a:endParaRPr lang="en-US"/>
          </a:p>
        </p:txBody>
      </p:sp>
    </p:spTree>
    <p:extLst>
      <p:ext uri="{BB962C8B-B14F-4D97-AF65-F5344CB8AC3E}">
        <p14:creationId xmlns:p14="http://schemas.microsoft.com/office/powerpoint/2010/main" val="1104301393"/>
      </p:ext>
    </p:extLst>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275" y="2562225"/>
            <a:ext cx="4743450" cy="1733550"/>
          </a:xfrm>
          <a:solidFill>
            <a:srgbClr val="FFFF00"/>
          </a:solidFill>
          <a:ln>
            <a:solidFill>
              <a:schemeClr val="accent1"/>
            </a:solidFill>
          </a:ln>
          <a:effectLst>
            <a:outerShdw blurRad="50800" dist="38100" dir="5400000" algn="t" rotWithShape="0">
              <a:prstClr val="black">
                <a:alpha val="40000"/>
              </a:prstClr>
            </a:outerShdw>
          </a:effectLst>
        </p:spPr>
        <p:txBody>
          <a:bodyPr/>
          <a:lstStyle/>
          <a:p>
            <a:pPr algn="ctr"/>
            <a:r>
              <a:rPr lang="en-US" sz="4800" dirty="0" smtClean="0"/>
              <a:t>Sampling Strategies</a:t>
            </a:r>
            <a:endParaRPr lang="en-US" sz="4800" dirty="0"/>
          </a:p>
        </p:txBody>
      </p:sp>
      <p:sp>
        <p:nvSpPr>
          <p:cNvPr id="6" name="Slide Number Placeholder 5"/>
          <p:cNvSpPr>
            <a:spLocks noGrp="1"/>
          </p:cNvSpPr>
          <p:nvPr>
            <p:ph type="sldNum" sz="quarter" idx="10"/>
          </p:nvPr>
        </p:nvSpPr>
        <p:spPr/>
        <p:txBody>
          <a:bodyPr/>
          <a:lstStyle/>
          <a:p>
            <a:fld id="{3B25CBD3-95DC-4B14-8238-E9EF21F9B3CF}" type="slidenum">
              <a:rPr lang="en-US" smtClean="0"/>
              <a:pPr/>
              <a:t>59</a:t>
            </a:fld>
            <a:endParaRPr lang="en-US"/>
          </a:p>
        </p:txBody>
      </p:sp>
    </p:spTree>
    <p:extLst>
      <p:ext uri="{BB962C8B-B14F-4D97-AF65-F5344CB8AC3E}">
        <p14:creationId xmlns:p14="http://schemas.microsoft.com/office/powerpoint/2010/main" val="1374968138"/>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en-US"/>
              <a:t>Statistics and Environmental Applications </a:t>
            </a:r>
          </a:p>
        </p:txBody>
      </p:sp>
      <p:sp>
        <p:nvSpPr>
          <p:cNvPr id="1008643" name="Rectangle 3"/>
          <p:cNvSpPr>
            <a:spLocks noGrp="1" noChangeArrowheads="1"/>
          </p:cNvSpPr>
          <p:nvPr>
            <p:ph type="body" sz="half" idx="1"/>
          </p:nvPr>
        </p:nvSpPr>
        <p:spPr>
          <a:xfrm>
            <a:off x="533400" y="1525588"/>
            <a:ext cx="8167540" cy="4570412"/>
          </a:xfrm>
        </p:spPr>
        <p:txBody>
          <a:bodyPr/>
          <a:lstStyle/>
          <a:p>
            <a:r>
              <a:rPr lang="en-US" sz="2400" dirty="0"/>
              <a:t>Statistics has been an integral part of environmental site investigations since 1970s when large-scale sampling activities were initiated throughout the United States</a:t>
            </a:r>
          </a:p>
          <a:p>
            <a:endParaRPr lang="en-US" sz="2400" dirty="0"/>
          </a:p>
          <a:p>
            <a:r>
              <a:rPr lang="en-US" sz="2400" dirty="0"/>
              <a:t>In environmental applications, statistics is used in a variety of problems, such as</a:t>
            </a:r>
            <a:r>
              <a:rPr lang="en-US" sz="2400" dirty="0" smtClean="0"/>
              <a:t>:</a:t>
            </a:r>
            <a:endParaRPr lang="en-US" sz="2400" dirty="0"/>
          </a:p>
        </p:txBody>
      </p:sp>
      <p:sp>
        <p:nvSpPr>
          <p:cNvPr id="2" name="Content Placeholder 1"/>
          <p:cNvSpPr>
            <a:spLocks noGrp="1"/>
          </p:cNvSpPr>
          <p:nvPr>
            <p:ph sz="quarter" idx="2"/>
          </p:nvPr>
        </p:nvSpPr>
        <p:spPr>
          <a:xfrm>
            <a:off x="632775" y="4008751"/>
            <a:ext cx="4000500" cy="2208212"/>
          </a:xfrm>
        </p:spPr>
        <p:txBody>
          <a:bodyPr/>
          <a:lstStyle/>
          <a:p>
            <a:pPr lvl="2"/>
            <a:r>
              <a:rPr lang="en-US" sz="2200" dirty="0"/>
              <a:t>Sampling Design</a:t>
            </a:r>
          </a:p>
          <a:p>
            <a:pPr lvl="2"/>
            <a:r>
              <a:rPr lang="en-US" sz="2200" dirty="0"/>
              <a:t>Background Analysis</a:t>
            </a:r>
          </a:p>
          <a:p>
            <a:pPr lvl="2"/>
            <a:r>
              <a:rPr lang="en-US" sz="2200" dirty="0"/>
              <a:t>Attainment of Cleanup Goals</a:t>
            </a:r>
          </a:p>
          <a:p>
            <a:endParaRPr lang="en-US" dirty="0"/>
          </a:p>
        </p:txBody>
      </p:sp>
      <p:sp>
        <p:nvSpPr>
          <p:cNvPr id="3" name="Content Placeholder 2"/>
          <p:cNvSpPr>
            <a:spLocks noGrp="1"/>
          </p:cNvSpPr>
          <p:nvPr>
            <p:ph sz="quarter" idx="3"/>
          </p:nvPr>
        </p:nvSpPr>
        <p:spPr>
          <a:xfrm>
            <a:off x="3696486" y="4008751"/>
            <a:ext cx="4000500" cy="2209800"/>
          </a:xfrm>
        </p:spPr>
        <p:txBody>
          <a:bodyPr/>
          <a:lstStyle/>
          <a:p>
            <a:pPr lvl="2"/>
            <a:r>
              <a:rPr lang="en-US" sz="2200" dirty="0"/>
              <a:t>Risk Assessment</a:t>
            </a:r>
          </a:p>
          <a:p>
            <a:pPr lvl="2"/>
            <a:r>
              <a:rPr lang="en-US" sz="2200" dirty="0"/>
              <a:t>Compliance Monitoring</a:t>
            </a:r>
          </a:p>
          <a:p>
            <a:pPr lvl="2"/>
            <a:r>
              <a:rPr lang="en-US" sz="2200" dirty="0"/>
              <a:t>Forensic Chemistry</a:t>
            </a:r>
          </a:p>
          <a:p>
            <a:endParaRPr lang="en-US" dirty="0"/>
          </a:p>
        </p:txBody>
      </p:sp>
      <p:sp>
        <p:nvSpPr>
          <p:cNvPr id="8" name="Slide Number Placeholder 7"/>
          <p:cNvSpPr>
            <a:spLocks noGrp="1"/>
          </p:cNvSpPr>
          <p:nvPr>
            <p:ph type="sldNum" sz="quarter" idx="10"/>
          </p:nvPr>
        </p:nvSpPr>
        <p:spPr/>
        <p:txBody>
          <a:bodyPr/>
          <a:lstStyle/>
          <a:p>
            <a:fld id="{455E7E8A-7190-46B5-AA80-BFA7E730EAD7}" type="slidenum">
              <a:rPr lang="en-US" smtClean="0"/>
              <a:pPr/>
              <a:t>6</a:t>
            </a:fld>
            <a:endParaRPr lang="en-US"/>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Rectangle 10"/>
          <p:cNvSpPr>
            <a:spLocks noGrp="1" noChangeArrowheads="1"/>
          </p:cNvSpPr>
          <p:nvPr>
            <p:ph type="title"/>
          </p:nvPr>
        </p:nvSpPr>
        <p:spPr/>
        <p:txBody>
          <a:bodyPr/>
          <a:lstStyle/>
          <a:p>
            <a:r>
              <a:rPr lang="en-US" dirty="0" smtClean="0"/>
              <a:t>VSP Offers Many </a:t>
            </a:r>
            <a:br>
              <a:rPr lang="en-US" dirty="0" smtClean="0"/>
            </a:br>
            <a:r>
              <a:rPr lang="en-US" dirty="0" smtClean="0"/>
              <a:t>Design Strategies</a:t>
            </a:r>
          </a:p>
        </p:txBody>
      </p:sp>
      <p:sp>
        <p:nvSpPr>
          <p:cNvPr id="233477" name="Rectangle 11"/>
          <p:cNvSpPr>
            <a:spLocks noGrp="1" noChangeArrowheads="1"/>
          </p:cNvSpPr>
          <p:nvPr>
            <p:ph sz="half" idx="1"/>
          </p:nvPr>
        </p:nvSpPr>
        <p:spPr/>
        <p:txBody>
          <a:bodyPr/>
          <a:lstStyle/>
          <a:p>
            <a:r>
              <a:rPr lang="en-US" dirty="0" smtClean="0"/>
              <a:t>Commonly Used Designs</a:t>
            </a:r>
          </a:p>
          <a:p>
            <a:pPr lvl="1"/>
            <a:r>
              <a:rPr lang="en-US" dirty="0" smtClean="0"/>
              <a:t>Judgmental</a:t>
            </a:r>
          </a:p>
          <a:p>
            <a:pPr lvl="1"/>
            <a:r>
              <a:rPr lang="en-US" dirty="0" smtClean="0"/>
              <a:t>Simple random </a:t>
            </a:r>
          </a:p>
          <a:p>
            <a:pPr lvl="1"/>
            <a:r>
              <a:rPr lang="en-US" dirty="0" smtClean="0"/>
              <a:t>Systematic (grid)</a:t>
            </a:r>
          </a:p>
          <a:p>
            <a:pPr lvl="1"/>
            <a:r>
              <a:rPr lang="en-US" dirty="0" smtClean="0"/>
              <a:t>Finding hot spots</a:t>
            </a:r>
          </a:p>
          <a:p>
            <a:pPr lvl="1"/>
            <a:r>
              <a:rPr lang="en-US" dirty="0" smtClean="0"/>
              <a:t>Stratified Random</a:t>
            </a:r>
          </a:p>
          <a:p>
            <a:pPr lvl="1"/>
            <a:r>
              <a:rPr lang="en-US" dirty="0" smtClean="0"/>
              <a:t>Multi-Increment (MI)</a:t>
            </a:r>
          </a:p>
          <a:p>
            <a:endParaRPr lang="en-US" dirty="0" smtClean="0"/>
          </a:p>
        </p:txBody>
      </p:sp>
      <p:sp>
        <p:nvSpPr>
          <p:cNvPr id="6" name="Content Placeholder 5"/>
          <p:cNvSpPr>
            <a:spLocks noGrp="1"/>
          </p:cNvSpPr>
          <p:nvPr>
            <p:ph sz="half" idx="2"/>
          </p:nvPr>
        </p:nvSpPr>
        <p:spPr/>
        <p:txBody>
          <a:bodyPr/>
          <a:lstStyle/>
          <a:p>
            <a:r>
              <a:rPr lang="en-US" smtClean="0"/>
              <a:t>Alternative Designs</a:t>
            </a:r>
          </a:p>
          <a:p>
            <a:pPr lvl="1"/>
            <a:r>
              <a:rPr lang="en-US" smtClean="0"/>
              <a:t>Sequential (in time)</a:t>
            </a:r>
          </a:p>
          <a:p>
            <a:pPr lvl="1"/>
            <a:r>
              <a:rPr lang="en-US" smtClean="0"/>
              <a:t>Collaborative</a:t>
            </a:r>
          </a:p>
          <a:p>
            <a:pPr lvl="1"/>
            <a:r>
              <a:rPr lang="en-US" smtClean="0"/>
              <a:t>Adaptive Cluster    </a:t>
            </a:r>
          </a:p>
          <a:p>
            <a:pPr lvl="1"/>
            <a:r>
              <a:rPr lang="en-US" smtClean="0"/>
              <a:t>Perimeter (boundary) </a:t>
            </a:r>
          </a:p>
          <a:p>
            <a:pPr lvl="1"/>
            <a:r>
              <a:rPr lang="en-US" smtClean="0"/>
              <a:t>Transect (find UXO target areas)</a:t>
            </a:r>
          </a:p>
          <a:p>
            <a:pPr lvl="1"/>
            <a:r>
              <a:rPr lang="en-US" smtClean="0"/>
              <a:t>Ranked Set</a:t>
            </a:r>
            <a:endParaRPr lang="en-US" dirty="0"/>
          </a:p>
        </p:txBody>
      </p:sp>
      <p:sp>
        <p:nvSpPr>
          <p:cNvPr id="233475" name="Rectangle 7"/>
          <p:cNvSpPr>
            <a:spLocks noChangeArrowheads="1"/>
          </p:cNvSpPr>
          <p:nvPr/>
        </p:nvSpPr>
        <p:spPr bwMode="auto">
          <a:xfrm>
            <a:off x="4495800" y="4114800"/>
            <a:ext cx="3886200" cy="2362200"/>
          </a:xfrm>
          <a:prstGeom prst="rect">
            <a:avLst/>
          </a:prstGeom>
          <a:noFill/>
          <a:ln w="9525">
            <a:noFill/>
            <a:miter lim="800000"/>
            <a:headEnd/>
            <a:tailEnd/>
          </a:ln>
        </p:spPr>
        <p:txBody>
          <a:bodyPr/>
          <a:lstStyle/>
          <a:p>
            <a:pPr marL="342900" indent="-342900">
              <a:lnSpc>
                <a:spcPct val="75000"/>
              </a:lnSpc>
              <a:spcBef>
                <a:spcPct val="20000"/>
              </a:spcBef>
              <a:buClr>
                <a:schemeClr val="folHlink"/>
              </a:buClr>
              <a:buSzPct val="60000"/>
              <a:buFont typeface="Wingdings" pitchFamily="2" charset="2"/>
              <a:buNone/>
            </a:pPr>
            <a:endParaRPr lang="en-US" sz="2000"/>
          </a:p>
        </p:txBody>
      </p:sp>
      <p:sp>
        <p:nvSpPr>
          <p:cNvPr id="8" name="Slide Number Placeholder 7"/>
          <p:cNvSpPr>
            <a:spLocks noGrp="1"/>
          </p:cNvSpPr>
          <p:nvPr>
            <p:ph type="sldNum" sz="quarter" idx="10"/>
          </p:nvPr>
        </p:nvSpPr>
        <p:spPr/>
        <p:txBody>
          <a:bodyPr/>
          <a:lstStyle/>
          <a:p>
            <a:fld id="{C32E675F-9FB8-4187-ADE4-447314A423B5}" type="slidenum">
              <a:rPr lang="en-US" smtClean="0"/>
              <a:pPr/>
              <a:t>60</a:t>
            </a:fld>
            <a:endParaRPr lang="en-US"/>
          </a:p>
        </p:txBody>
      </p:sp>
    </p:spTree>
    <p:extLst>
      <p:ext uri="{BB962C8B-B14F-4D97-AF65-F5344CB8AC3E}">
        <p14:creationId xmlns:p14="http://schemas.microsoft.com/office/powerpoint/2010/main" val="3013299016"/>
      </p:ext>
    </p:extLst>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Classification of Sampling Design Strategies</a:t>
            </a:r>
            <a:endParaRPr lang="en-US" dirty="0"/>
          </a:p>
        </p:txBody>
      </p:sp>
      <p:sp>
        <p:nvSpPr>
          <p:cNvPr id="3" name="Content Placeholder 2"/>
          <p:cNvSpPr>
            <a:spLocks noGrp="1"/>
          </p:cNvSpPr>
          <p:nvPr>
            <p:ph idx="1"/>
          </p:nvPr>
        </p:nvSpPr>
        <p:spPr>
          <a:xfrm>
            <a:off x="1182688" y="2017713"/>
            <a:ext cx="3924571" cy="4114800"/>
          </a:xfrm>
        </p:spPr>
        <p:txBody>
          <a:bodyPr/>
          <a:lstStyle/>
          <a:p>
            <a:r>
              <a:rPr lang="en-US" dirty="0" smtClean="0">
                <a:solidFill>
                  <a:srgbClr val="FF0000"/>
                </a:solidFill>
              </a:rPr>
              <a:t>Judgmental </a:t>
            </a:r>
            <a:r>
              <a:rPr lang="en-US" dirty="0" smtClean="0"/>
              <a:t>Strategy</a:t>
            </a:r>
          </a:p>
          <a:p>
            <a:pPr>
              <a:buNone/>
            </a:pPr>
            <a:endParaRPr lang="en-US" dirty="0" smtClean="0"/>
          </a:p>
          <a:p>
            <a:endParaRPr lang="en-US" dirty="0" smtClean="0"/>
          </a:p>
          <a:p>
            <a:r>
              <a:rPr lang="en-US" dirty="0" smtClean="0">
                <a:solidFill>
                  <a:srgbClr val="FF0000"/>
                </a:solidFill>
              </a:rPr>
              <a:t>Probability-Based or Statistical </a:t>
            </a:r>
            <a:r>
              <a:rPr lang="en-US" dirty="0" smtClean="0"/>
              <a:t>Strategy</a:t>
            </a:r>
            <a:endParaRPr lang="en-US" dirty="0"/>
          </a:p>
        </p:txBody>
      </p:sp>
      <p:pic>
        <p:nvPicPr>
          <p:cNvPr id="396295" name="Picture 7" descr="C:\Users\srouhani\AppData\Local\Microsoft\Windows\Temporary Internet Files\Content.IE5\AG6D42EE\MC900237248[1].wmf"/>
          <p:cNvPicPr>
            <a:picLocks noChangeAspect="1" noChangeArrowheads="1"/>
          </p:cNvPicPr>
          <p:nvPr/>
        </p:nvPicPr>
        <p:blipFill>
          <a:blip r:embed="rId2" cstate="print"/>
          <a:srcRect/>
          <a:stretch>
            <a:fillRect/>
          </a:stretch>
        </p:blipFill>
        <p:spPr bwMode="auto">
          <a:xfrm>
            <a:off x="5311916" y="2327880"/>
            <a:ext cx="3356244" cy="2913192"/>
          </a:xfrm>
          <a:prstGeom prst="rect">
            <a:avLst/>
          </a:prstGeom>
          <a:noFill/>
        </p:spPr>
      </p:pic>
      <p:sp>
        <p:nvSpPr>
          <p:cNvPr id="7" name="Slide Number Placeholder 6"/>
          <p:cNvSpPr>
            <a:spLocks noGrp="1"/>
          </p:cNvSpPr>
          <p:nvPr>
            <p:ph type="sldNum" sz="quarter" idx="10"/>
          </p:nvPr>
        </p:nvSpPr>
        <p:spPr/>
        <p:txBody>
          <a:bodyPr/>
          <a:lstStyle/>
          <a:p>
            <a:fld id="{3B25CBD3-95DC-4B14-8238-E9EF21F9B3CF}" type="slidenum">
              <a:rPr lang="en-US" smtClean="0"/>
              <a:pPr/>
              <a:t>61</a:t>
            </a:fld>
            <a:endParaRPr lang="en-US"/>
          </a:p>
        </p:txBody>
      </p:sp>
    </p:spTree>
    <p:extLst>
      <p:ext uri="{BB962C8B-B14F-4D97-AF65-F5344CB8AC3E}">
        <p14:creationId xmlns:p14="http://schemas.microsoft.com/office/powerpoint/2010/main" val="1447066168"/>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solidFill>
                  <a:srgbClr val="FF0000"/>
                </a:solidFill>
              </a:rPr>
              <a:t>Judgmental </a:t>
            </a:r>
            <a:br>
              <a:rPr lang="en-US" dirty="0" smtClean="0">
                <a:solidFill>
                  <a:srgbClr val="FF0000"/>
                </a:solidFill>
              </a:rPr>
            </a:br>
            <a:r>
              <a:rPr lang="en-US" dirty="0" smtClean="0"/>
              <a:t>Design Strategy</a:t>
            </a:r>
          </a:p>
        </p:txBody>
      </p:sp>
      <p:sp>
        <p:nvSpPr>
          <p:cNvPr id="36868" name="Rectangle 3"/>
          <p:cNvSpPr>
            <a:spLocks noGrp="1" noChangeArrowheads="1"/>
          </p:cNvSpPr>
          <p:nvPr>
            <p:ph type="body" idx="1"/>
          </p:nvPr>
        </p:nvSpPr>
        <p:spPr/>
        <p:txBody>
          <a:bodyPr/>
          <a:lstStyle/>
          <a:p>
            <a:r>
              <a:rPr lang="en-US" dirty="0" smtClean="0">
                <a:solidFill>
                  <a:srgbClr val="FF0000"/>
                </a:solidFill>
              </a:rPr>
              <a:t>Judgmental or Authoritative Sampling</a:t>
            </a:r>
          </a:p>
          <a:p>
            <a:pPr lvl="1"/>
            <a:r>
              <a:rPr lang="en-US" dirty="0" smtClean="0"/>
              <a:t>Selecting sampling locations using expert opinion, professional judgment or prior information </a:t>
            </a:r>
          </a:p>
          <a:p>
            <a:pPr lvl="1"/>
            <a:endParaRPr lang="en-US" dirty="0" smtClean="0"/>
          </a:p>
          <a:p>
            <a:pPr lvl="1"/>
            <a:r>
              <a:rPr lang="en-US" dirty="0" smtClean="0"/>
              <a:t>Acceptable when reliable site knowledge exist</a:t>
            </a:r>
          </a:p>
        </p:txBody>
      </p:sp>
      <p:sp>
        <p:nvSpPr>
          <p:cNvPr id="6" name="Slide Number Placeholder 5"/>
          <p:cNvSpPr>
            <a:spLocks noGrp="1"/>
          </p:cNvSpPr>
          <p:nvPr>
            <p:ph type="sldNum" sz="quarter" idx="10"/>
          </p:nvPr>
        </p:nvSpPr>
        <p:spPr/>
        <p:txBody>
          <a:bodyPr/>
          <a:lstStyle/>
          <a:p>
            <a:fld id="{3B25CBD3-95DC-4B14-8238-E9EF21F9B3CF}" type="slidenum">
              <a:rPr lang="en-US" smtClean="0"/>
              <a:pPr/>
              <a:t>62</a:t>
            </a:fld>
            <a:endParaRPr lang="en-US"/>
          </a:p>
        </p:txBody>
      </p:sp>
    </p:spTree>
    <p:extLst>
      <p:ext uri="{BB962C8B-B14F-4D97-AF65-F5344CB8AC3E}">
        <p14:creationId xmlns:p14="http://schemas.microsoft.com/office/powerpoint/2010/main" val="347636929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smtClean="0"/>
              <a:t>When is </a:t>
            </a:r>
            <a:r>
              <a:rPr lang="en-US" dirty="0" smtClean="0">
                <a:solidFill>
                  <a:srgbClr val="FF0000"/>
                </a:solidFill>
              </a:rPr>
              <a:t>Judgmental Sampling </a:t>
            </a:r>
            <a:r>
              <a:rPr lang="en-US" dirty="0" smtClean="0"/>
              <a:t>Most Defensible?</a:t>
            </a:r>
          </a:p>
        </p:txBody>
      </p:sp>
      <p:sp>
        <p:nvSpPr>
          <p:cNvPr id="38916" name="Rectangle 3"/>
          <p:cNvSpPr>
            <a:spLocks noGrp="1" noChangeArrowheads="1"/>
          </p:cNvSpPr>
          <p:nvPr>
            <p:ph type="body" idx="1"/>
          </p:nvPr>
        </p:nvSpPr>
        <p:spPr/>
        <p:txBody>
          <a:bodyPr/>
          <a:lstStyle/>
          <a:p>
            <a:r>
              <a:rPr lang="en-US" dirty="0" smtClean="0"/>
              <a:t>When having an accurate Conceptual Site Model (CSM) and prior information about spatial/temporal patterns of contamination at the site</a:t>
            </a:r>
          </a:p>
          <a:p>
            <a:endParaRPr lang="en-US" dirty="0" smtClean="0"/>
          </a:p>
          <a:p>
            <a:r>
              <a:rPr lang="en-US" dirty="0" smtClean="0"/>
              <a:t>When looking for hot spots and/or contamination boundaries based on a well-developed, reliable CSM</a:t>
            </a:r>
          </a:p>
        </p:txBody>
      </p:sp>
      <p:sp>
        <p:nvSpPr>
          <p:cNvPr id="6" name="Slide Number Placeholder 5"/>
          <p:cNvSpPr>
            <a:spLocks noGrp="1"/>
          </p:cNvSpPr>
          <p:nvPr>
            <p:ph type="sldNum" sz="quarter" idx="10"/>
          </p:nvPr>
        </p:nvSpPr>
        <p:spPr/>
        <p:txBody>
          <a:bodyPr/>
          <a:lstStyle/>
          <a:p>
            <a:fld id="{3B25CBD3-95DC-4B14-8238-E9EF21F9B3CF}" type="slidenum">
              <a:rPr lang="en-US" smtClean="0"/>
              <a:pPr/>
              <a:t>63</a:t>
            </a:fld>
            <a:endParaRPr lang="en-US"/>
          </a:p>
        </p:txBody>
      </p:sp>
    </p:spTree>
    <p:extLst>
      <p:ext uri="{BB962C8B-B14F-4D97-AF65-F5344CB8AC3E}">
        <p14:creationId xmlns:p14="http://schemas.microsoft.com/office/powerpoint/2010/main" val="3314232256"/>
      </p:ext>
    </p:extLst>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smtClean="0">
                <a:solidFill>
                  <a:srgbClr val="FF0000"/>
                </a:solidFill>
              </a:rPr>
              <a:t>Judgmental Sampling: </a:t>
            </a:r>
            <a:br>
              <a:rPr lang="en-US" dirty="0" smtClean="0">
                <a:solidFill>
                  <a:srgbClr val="FF0000"/>
                </a:solidFill>
              </a:rPr>
            </a:br>
            <a:r>
              <a:rPr lang="en-US" dirty="0" smtClean="0"/>
              <a:t>Strengths</a:t>
            </a:r>
          </a:p>
        </p:txBody>
      </p:sp>
      <p:sp>
        <p:nvSpPr>
          <p:cNvPr id="40964" name="Rectangle 3"/>
          <p:cNvSpPr>
            <a:spLocks noGrp="1" noChangeArrowheads="1"/>
          </p:cNvSpPr>
          <p:nvPr>
            <p:ph type="body" idx="1"/>
          </p:nvPr>
        </p:nvSpPr>
        <p:spPr/>
        <p:txBody>
          <a:bodyPr/>
          <a:lstStyle/>
          <a:p>
            <a:r>
              <a:rPr lang="en-US" dirty="0" smtClean="0">
                <a:solidFill>
                  <a:srgbClr val="FF0000"/>
                </a:solidFill>
              </a:rPr>
              <a:t>During emergencies</a:t>
            </a:r>
            <a:r>
              <a:rPr lang="en-US" dirty="0" smtClean="0"/>
              <a:t>, can focus sampling on known areas of greatest concern</a:t>
            </a:r>
          </a:p>
          <a:p>
            <a:endParaRPr lang="en-US" dirty="0" smtClean="0"/>
          </a:p>
          <a:p>
            <a:r>
              <a:rPr lang="en-US" dirty="0" smtClean="0">
                <a:solidFill>
                  <a:srgbClr val="FF0000"/>
                </a:solidFill>
              </a:rPr>
              <a:t>Prior to full-scale investigations</a:t>
            </a:r>
            <a:r>
              <a:rPr lang="en-US" dirty="0" smtClean="0"/>
              <a:t>, can use judgment sampling to improve the CSM and hence, the design of future sampling efforts  </a:t>
            </a:r>
          </a:p>
        </p:txBody>
      </p:sp>
      <p:sp>
        <p:nvSpPr>
          <p:cNvPr id="6" name="Slide Number Placeholder 5"/>
          <p:cNvSpPr>
            <a:spLocks noGrp="1"/>
          </p:cNvSpPr>
          <p:nvPr>
            <p:ph type="sldNum" sz="quarter" idx="10"/>
          </p:nvPr>
        </p:nvSpPr>
        <p:spPr/>
        <p:txBody>
          <a:bodyPr/>
          <a:lstStyle/>
          <a:p>
            <a:fld id="{3B25CBD3-95DC-4B14-8238-E9EF21F9B3CF}" type="slidenum">
              <a:rPr lang="en-US" smtClean="0"/>
              <a:pPr/>
              <a:t>64</a:t>
            </a:fld>
            <a:endParaRPr lang="en-US"/>
          </a:p>
        </p:txBody>
      </p:sp>
    </p:spTree>
    <p:extLst>
      <p:ext uri="{BB962C8B-B14F-4D97-AF65-F5344CB8AC3E}">
        <p14:creationId xmlns:p14="http://schemas.microsoft.com/office/powerpoint/2010/main" val="2297239353"/>
      </p:ext>
    </p:extLst>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dirty="0" smtClean="0">
                <a:solidFill>
                  <a:srgbClr val="FF0000"/>
                </a:solidFill>
              </a:rPr>
              <a:t>Judgmental Sampling: </a:t>
            </a:r>
            <a:br>
              <a:rPr lang="en-US" dirty="0" smtClean="0">
                <a:solidFill>
                  <a:srgbClr val="FF0000"/>
                </a:solidFill>
              </a:rPr>
            </a:br>
            <a:r>
              <a:rPr lang="en-US" dirty="0" smtClean="0"/>
              <a:t>Weaknesses</a:t>
            </a:r>
          </a:p>
        </p:txBody>
      </p:sp>
      <p:sp>
        <p:nvSpPr>
          <p:cNvPr id="43012" name="Rectangle 3"/>
          <p:cNvSpPr>
            <a:spLocks noGrp="1" noChangeArrowheads="1"/>
          </p:cNvSpPr>
          <p:nvPr>
            <p:ph type="body" idx="1"/>
          </p:nvPr>
        </p:nvSpPr>
        <p:spPr/>
        <p:txBody>
          <a:bodyPr/>
          <a:lstStyle/>
          <a:p>
            <a:r>
              <a:rPr lang="en-US" sz="2800" dirty="0" smtClean="0"/>
              <a:t>Judgmental sampling plans lose their efficiency when </a:t>
            </a:r>
            <a:r>
              <a:rPr lang="en-US" sz="2800" dirty="0" smtClean="0">
                <a:solidFill>
                  <a:srgbClr val="FF0000"/>
                </a:solidFill>
              </a:rPr>
              <a:t>CSM is faulty or unreliable</a:t>
            </a:r>
            <a:r>
              <a:rPr lang="en-US" sz="2800" dirty="0" smtClean="0"/>
              <a:t>:</a:t>
            </a:r>
          </a:p>
          <a:p>
            <a:pPr lvl="1"/>
            <a:r>
              <a:rPr lang="en-US" sz="2400" dirty="0" smtClean="0"/>
              <a:t>Targeting wrong locations: Missing hot spots</a:t>
            </a:r>
          </a:p>
          <a:p>
            <a:pPr lvl="1"/>
            <a:r>
              <a:rPr lang="en-US" sz="2400" dirty="0" smtClean="0"/>
              <a:t>Biased results: Estimates of population parameters (mean, percentiles, variance) are misleading</a:t>
            </a:r>
          </a:p>
          <a:p>
            <a:pPr lvl="1"/>
            <a:r>
              <a:rPr lang="en-US" sz="2400" dirty="0" smtClean="0"/>
              <a:t>Weak foundation: Follow-on sampling efforts prove inefficient and never-ending </a:t>
            </a:r>
          </a:p>
          <a:p>
            <a:endParaRPr lang="en-US" sz="2800" dirty="0" smtClean="0"/>
          </a:p>
        </p:txBody>
      </p:sp>
      <p:sp>
        <p:nvSpPr>
          <p:cNvPr id="6" name="Slide Number Placeholder 5"/>
          <p:cNvSpPr>
            <a:spLocks noGrp="1"/>
          </p:cNvSpPr>
          <p:nvPr>
            <p:ph type="sldNum" sz="quarter" idx="10"/>
          </p:nvPr>
        </p:nvSpPr>
        <p:spPr/>
        <p:txBody>
          <a:bodyPr/>
          <a:lstStyle/>
          <a:p>
            <a:fld id="{3B25CBD3-95DC-4B14-8238-E9EF21F9B3CF}" type="slidenum">
              <a:rPr lang="en-US" smtClean="0"/>
              <a:pPr/>
              <a:t>65</a:t>
            </a:fld>
            <a:endParaRPr lang="en-US"/>
          </a:p>
        </p:txBody>
      </p:sp>
    </p:spTree>
    <p:extLst>
      <p:ext uri="{BB962C8B-B14F-4D97-AF65-F5344CB8AC3E}">
        <p14:creationId xmlns:p14="http://schemas.microsoft.com/office/powerpoint/2010/main" val="2471997146"/>
      </p:ext>
    </p:extLst>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3"/>
          <p:cNvPicPr>
            <a:picLocks noChangeAspect="1" noChangeArrowheads="1"/>
          </p:cNvPicPr>
          <p:nvPr/>
        </p:nvPicPr>
        <p:blipFill>
          <a:blip r:embed="rId3" cstate="print"/>
          <a:srcRect/>
          <a:stretch>
            <a:fillRect/>
          </a:stretch>
        </p:blipFill>
        <p:spPr bwMode="auto">
          <a:xfrm>
            <a:off x="0" y="0"/>
            <a:ext cx="9144000" cy="6426200"/>
          </a:xfrm>
          <a:prstGeom prst="rect">
            <a:avLst/>
          </a:prstGeom>
          <a:noFill/>
          <a:ln w="9525">
            <a:noFill/>
            <a:miter lim="800000"/>
            <a:headEnd/>
            <a:tailEnd/>
          </a:ln>
        </p:spPr>
      </p:pic>
      <p:sp>
        <p:nvSpPr>
          <p:cNvPr id="45060" name="Text Box 5"/>
          <p:cNvSpPr txBox="1">
            <a:spLocks noChangeArrowheads="1"/>
          </p:cNvSpPr>
          <p:nvPr/>
        </p:nvSpPr>
        <p:spPr bwMode="auto">
          <a:xfrm>
            <a:off x="7848600" y="152400"/>
            <a:ext cx="1059585" cy="708528"/>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4000" dirty="0"/>
              <a:t>VSP</a:t>
            </a:r>
          </a:p>
        </p:txBody>
      </p:sp>
      <p:sp>
        <p:nvSpPr>
          <p:cNvPr id="45061" name="Text Box 6"/>
          <p:cNvSpPr txBox="1">
            <a:spLocks noChangeArrowheads="1"/>
          </p:cNvSpPr>
          <p:nvPr/>
        </p:nvSpPr>
        <p:spPr bwMode="auto">
          <a:xfrm>
            <a:off x="2819400" y="5410200"/>
            <a:ext cx="4070410" cy="585418"/>
          </a:xfrm>
          <a:prstGeom prst="rect">
            <a:avLst/>
          </a:prstGeom>
          <a:noFill/>
          <a:ln w="9525">
            <a:solidFill>
              <a:schemeClr val="tx1"/>
            </a:solidFill>
            <a:miter lim="800000"/>
            <a:headEnd/>
            <a:tailEnd/>
          </a:ln>
        </p:spPr>
        <p:txBody>
          <a:bodyPr wrap="none" lIns="92075" tIns="46038" rIns="92075" bIns="46038">
            <a:spAutoFit/>
          </a:bodyPr>
          <a:lstStyle/>
          <a:p>
            <a:r>
              <a:rPr lang="en-US" sz="3200" dirty="0">
                <a:solidFill>
                  <a:srgbClr val="FF0000"/>
                </a:solidFill>
              </a:rPr>
              <a:t>Judgmental Sampling</a:t>
            </a:r>
          </a:p>
        </p:txBody>
      </p:sp>
      <p:sp>
        <p:nvSpPr>
          <p:cNvPr id="45062" name="Line 7"/>
          <p:cNvSpPr>
            <a:spLocks noChangeShapeType="1"/>
          </p:cNvSpPr>
          <p:nvPr/>
        </p:nvSpPr>
        <p:spPr bwMode="auto">
          <a:xfrm flipV="1">
            <a:off x="4876800" y="5029200"/>
            <a:ext cx="457200" cy="381000"/>
          </a:xfrm>
          <a:prstGeom prst="line">
            <a:avLst/>
          </a:prstGeom>
          <a:noFill/>
          <a:ln w="57150">
            <a:solidFill>
              <a:schemeClr val="tx1"/>
            </a:solidFill>
            <a:round/>
            <a:headEnd/>
            <a:tailEnd type="triangle" w="med" len="med"/>
          </a:ln>
        </p:spPr>
        <p:txBody>
          <a:bodyPr lIns="92075" tIns="46038" rIns="92075" bIns="46038" anchor="ctr"/>
          <a:lstStyle/>
          <a:p>
            <a:endParaRPr lang="en-US" dirty="0"/>
          </a:p>
        </p:txBody>
      </p:sp>
      <p:sp>
        <p:nvSpPr>
          <p:cNvPr id="45063" name="Text Box 9"/>
          <p:cNvSpPr txBox="1">
            <a:spLocks noChangeArrowheads="1"/>
          </p:cNvSpPr>
          <p:nvPr/>
        </p:nvSpPr>
        <p:spPr bwMode="auto">
          <a:xfrm>
            <a:off x="5410200" y="685800"/>
            <a:ext cx="2133600" cy="400050"/>
          </a:xfrm>
          <a:prstGeom prst="rect">
            <a:avLst/>
          </a:prstGeom>
          <a:solidFill>
            <a:schemeClr val="bg1"/>
          </a:solidFill>
          <a:ln w="9525">
            <a:solidFill>
              <a:schemeClr val="tx1"/>
            </a:solidFill>
            <a:miter lim="800000"/>
            <a:headEnd/>
            <a:tailEnd/>
          </a:ln>
        </p:spPr>
        <p:txBody>
          <a:bodyPr lIns="92075" tIns="46038" rIns="92075" bIns="46038">
            <a:spAutoFit/>
          </a:bodyPr>
          <a:lstStyle/>
          <a:p>
            <a:pPr>
              <a:spcBef>
                <a:spcPct val="50000"/>
              </a:spcBef>
            </a:pPr>
            <a:r>
              <a:rPr lang="en-US" sz="2000" dirty="0"/>
              <a:t>Sampling Goals</a:t>
            </a:r>
          </a:p>
        </p:txBody>
      </p:sp>
      <p:sp>
        <p:nvSpPr>
          <p:cNvPr id="45064" name="Line 11"/>
          <p:cNvSpPr>
            <a:spLocks noChangeShapeType="1"/>
          </p:cNvSpPr>
          <p:nvPr/>
        </p:nvSpPr>
        <p:spPr bwMode="auto">
          <a:xfrm flipH="1" flipV="1">
            <a:off x="1981200" y="457200"/>
            <a:ext cx="3352800" cy="457200"/>
          </a:xfrm>
          <a:prstGeom prst="line">
            <a:avLst/>
          </a:prstGeom>
          <a:noFill/>
          <a:ln w="57150">
            <a:solidFill>
              <a:schemeClr val="tx1"/>
            </a:solidFill>
            <a:round/>
            <a:headEnd/>
            <a:tailEnd type="triangle" w="med" len="med"/>
          </a:ln>
        </p:spPr>
        <p:txBody>
          <a:bodyPr lIns="92075" tIns="46038" rIns="92075" bIns="46038" anchor="ctr"/>
          <a:lstStyle/>
          <a:p>
            <a:endParaRPr lang="en-US" dirty="0"/>
          </a:p>
        </p:txBody>
      </p:sp>
      <p:sp>
        <p:nvSpPr>
          <p:cNvPr id="45065" name="Text Box 12"/>
          <p:cNvSpPr txBox="1">
            <a:spLocks noChangeArrowheads="1"/>
          </p:cNvSpPr>
          <p:nvPr/>
        </p:nvSpPr>
        <p:spPr bwMode="auto">
          <a:xfrm>
            <a:off x="152400" y="3409950"/>
            <a:ext cx="4114800" cy="400050"/>
          </a:xfrm>
          <a:prstGeom prst="rect">
            <a:avLst/>
          </a:prstGeom>
          <a:solidFill>
            <a:schemeClr val="bg1"/>
          </a:solidFill>
          <a:ln w="9525">
            <a:solidFill>
              <a:schemeClr val="tx1"/>
            </a:solidFill>
            <a:miter lim="800000"/>
            <a:headEnd/>
            <a:tailEnd/>
          </a:ln>
        </p:spPr>
        <p:txBody>
          <a:bodyPr lIns="92075" tIns="46038" rIns="92075" bIns="46038">
            <a:spAutoFit/>
          </a:bodyPr>
          <a:lstStyle/>
          <a:p>
            <a:r>
              <a:rPr lang="en-US" sz="2000" dirty="0"/>
              <a:t>Non-statistical Sampling Approach</a:t>
            </a:r>
          </a:p>
        </p:txBody>
      </p:sp>
      <p:sp>
        <p:nvSpPr>
          <p:cNvPr id="45066" name="Line 13"/>
          <p:cNvSpPr>
            <a:spLocks noChangeShapeType="1"/>
          </p:cNvSpPr>
          <p:nvPr/>
        </p:nvSpPr>
        <p:spPr bwMode="auto">
          <a:xfrm>
            <a:off x="2209800" y="3810000"/>
            <a:ext cx="152400" cy="762000"/>
          </a:xfrm>
          <a:prstGeom prst="line">
            <a:avLst/>
          </a:prstGeom>
          <a:noFill/>
          <a:ln w="57150">
            <a:solidFill>
              <a:schemeClr val="tx1"/>
            </a:solidFill>
            <a:round/>
            <a:headEnd/>
            <a:tailEnd type="triangle" w="med" len="med"/>
          </a:ln>
        </p:spPr>
        <p:txBody>
          <a:bodyPr lIns="92075" tIns="46038" rIns="92075" bIns="46038" anchor="ctr"/>
          <a:lstStyle/>
          <a:p>
            <a:endParaRPr lang="en-US" dirty="0"/>
          </a:p>
        </p:txBody>
      </p:sp>
      <p:sp>
        <p:nvSpPr>
          <p:cNvPr id="12" name="Slide Number Placeholder 11"/>
          <p:cNvSpPr>
            <a:spLocks noGrp="1"/>
          </p:cNvSpPr>
          <p:nvPr>
            <p:ph type="sldNum" sz="quarter" idx="10"/>
          </p:nvPr>
        </p:nvSpPr>
        <p:spPr/>
        <p:txBody>
          <a:bodyPr/>
          <a:lstStyle/>
          <a:p>
            <a:fld id="{2B2E6700-08D0-4B60-9235-5B4D318A3000}" type="slidenum">
              <a:rPr lang="en-US" smtClean="0"/>
              <a:pPr/>
              <a:t>66</a:t>
            </a:fld>
            <a:endParaRPr lang="en-US"/>
          </a:p>
        </p:txBody>
      </p:sp>
    </p:spTree>
    <p:extLst>
      <p:ext uri="{BB962C8B-B14F-4D97-AF65-F5344CB8AC3E}">
        <p14:creationId xmlns:p14="http://schemas.microsoft.com/office/powerpoint/2010/main" val="799088865"/>
      </p:ext>
    </p:extLst>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dirty="0" smtClean="0">
                <a:solidFill>
                  <a:srgbClr val="FF0000"/>
                </a:solidFill>
              </a:rPr>
              <a:t>Judgmental Sampling:</a:t>
            </a:r>
            <a:br>
              <a:rPr lang="en-US" dirty="0" smtClean="0">
                <a:solidFill>
                  <a:srgbClr val="FF0000"/>
                </a:solidFill>
              </a:rPr>
            </a:br>
            <a:r>
              <a:rPr lang="en-US" dirty="0" smtClean="0"/>
              <a:t>Example</a:t>
            </a:r>
          </a:p>
        </p:txBody>
      </p:sp>
      <p:sp>
        <p:nvSpPr>
          <p:cNvPr id="47108" name="Rectangle 3"/>
          <p:cNvSpPr>
            <a:spLocks noGrp="1" noChangeArrowheads="1"/>
          </p:cNvSpPr>
          <p:nvPr>
            <p:ph sz="half" idx="1"/>
          </p:nvPr>
        </p:nvSpPr>
        <p:spPr/>
        <p:txBody>
          <a:bodyPr/>
          <a:lstStyle/>
          <a:p>
            <a:r>
              <a:rPr lang="en-US" sz="2400" dirty="0" smtClean="0">
                <a:solidFill>
                  <a:srgbClr val="FF0000"/>
                </a:solidFill>
              </a:rPr>
              <a:t>Objective:</a:t>
            </a:r>
            <a:r>
              <a:rPr lang="en-US" sz="2400" dirty="0" smtClean="0"/>
              <a:t> determine if soil contamination is present anywhere along the former ditch</a:t>
            </a:r>
          </a:p>
          <a:p>
            <a:r>
              <a:rPr lang="en-US" sz="2400" dirty="0" smtClean="0">
                <a:solidFill>
                  <a:srgbClr val="FF0000"/>
                </a:solidFill>
              </a:rPr>
              <a:t>Initial Sampling Strategy:</a:t>
            </a:r>
            <a:r>
              <a:rPr lang="en-US" sz="2400" dirty="0" smtClean="0"/>
              <a:t> Sample soil where the CSM indicate contamination is most likely </a:t>
            </a:r>
          </a:p>
          <a:p>
            <a:pPr lvl="1"/>
            <a:r>
              <a:rPr lang="en-US" sz="2000" dirty="0" smtClean="0"/>
              <a:t>Path of former ditch is displayed along historic aerial photo</a:t>
            </a:r>
          </a:p>
        </p:txBody>
      </p:sp>
      <p:grpSp>
        <p:nvGrpSpPr>
          <p:cNvPr id="2" name="Group 32"/>
          <p:cNvGrpSpPr/>
          <p:nvPr/>
        </p:nvGrpSpPr>
        <p:grpSpPr>
          <a:xfrm>
            <a:off x="4906108" y="1840523"/>
            <a:ext cx="3832225" cy="4084410"/>
            <a:chOff x="5105400" y="1981200"/>
            <a:chExt cx="3832225" cy="4084410"/>
          </a:xfrm>
        </p:grpSpPr>
        <p:grpSp>
          <p:nvGrpSpPr>
            <p:cNvPr id="3" name="Group 30"/>
            <p:cNvGrpSpPr/>
            <p:nvPr/>
          </p:nvGrpSpPr>
          <p:grpSpPr>
            <a:xfrm>
              <a:off x="5105400" y="1981200"/>
              <a:ext cx="3832225" cy="4084410"/>
              <a:chOff x="5105400" y="1981200"/>
              <a:chExt cx="3832225" cy="4084410"/>
            </a:xfrm>
          </p:grpSpPr>
          <p:pic>
            <p:nvPicPr>
              <p:cNvPr id="98305" name="Picture 1"/>
              <p:cNvPicPr>
                <a:picLocks noChangeAspect="1" noChangeArrowheads="1"/>
              </p:cNvPicPr>
              <p:nvPr/>
            </p:nvPicPr>
            <p:blipFill>
              <a:blip r:embed="rId3" cstate="print"/>
              <a:srcRect/>
              <a:stretch>
                <a:fillRect/>
              </a:stretch>
            </p:blipFill>
            <p:spPr bwMode="auto">
              <a:xfrm>
                <a:off x="5105400" y="1981200"/>
                <a:ext cx="3832225" cy="4084410"/>
              </a:xfrm>
              <a:prstGeom prst="rect">
                <a:avLst/>
              </a:prstGeom>
              <a:noFill/>
              <a:ln w="9525">
                <a:noFill/>
                <a:miter lim="800000"/>
                <a:headEnd/>
                <a:tailEnd/>
              </a:ln>
            </p:spPr>
          </p:pic>
          <p:sp>
            <p:nvSpPr>
              <p:cNvPr id="30" name="Freeform 29"/>
              <p:cNvSpPr/>
              <p:nvPr/>
            </p:nvSpPr>
            <p:spPr bwMode="auto">
              <a:xfrm>
                <a:off x="6516547" y="2997843"/>
                <a:ext cx="1977342" cy="2552218"/>
              </a:xfrm>
              <a:custGeom>
                <a:avLst/>
                <a:gdLst>
                  <a:gd name="connsiteX0" fmla="*/ 1365812 w 1977342"/>
                  <a:gd name="connsiteY0" fmla="*/ 0 h 2552218"/>
                  <a:gd name="connsiteX1" fmla="*/ 1307939 w 1977342"/>
                  <a:gd name="connsiteY1" fmla="*/ 1122744 h 2552218"/>
                  <a:gd name="connsiteX2" fmla="*/ 1307939 w 1977342"/>
                  <a:gd name="connsiteY2" fmla="*/ 1481560 h 2552218"/>
                  <a:gd name="connsiteX3" fmla="*/ 1458410 w 1977342"/>
                  <a:gd name="connsiteY3" fmla="*/ 1909823 h 2552218"/>
                  <a:gd name="connsiteX4" fmla="*/ 1828800 w 1977342"/>
                  <a:gd name="connsiteY4" fmla="*/ 2071868 h 2552218"/>
                  <a:gd name="connsiteX5" fmla="*/ 1932972 w 1977342"/>
                  <a:gd name="connsiteY5" fmla="*/ 2280213 h 2552218"/>
                  <a:gd name="connsiteX6" fmla="*/ 1562582 w 1977342"/>
                  <a:gd name="connsiteY6" fmla="*/ 2523281 h 2552218"/>
                  <a:gd name="connsiteX7" fmla="*/ 1400537 w 1977342"/>
                  <a:gd name="connsiteY7" fmla="*/ 2453833 h 2552218"/>
                  <a:gd name="connsiteX8" fmla="*/ 1261640 w 1977342"/>
                  <a:gd name="connsiteY8" fmla="*/ 2407534 h 2552218"/>
                  <a:gd name="connsiteX9" fmla="*/ 1157468 w 1977342"/>
                  <a:gd name="connsiteY9" fmla="*/ 2430684 h 2552218"/>
                  <a:gd name="connsiteX10" fmla="*/ 1088020 w 1977342"/>
                  <a:gd name="connsiteY10" fmla="*/ 2442258 h 2552218"/>
                  <a:gd name="connsiteX11" fmla="*/ 868101 w 1977342"/>
                  <a:gd name="connsiteY11" fmla="*/ 2442258 h 2552218"/>
                  <a:gd name="connsiteX12" fmla="*/ 439838 w 1977342"/>
                  <a:gd name="connsiteY12" fmla="*/ 2384385 h 2552218"/>
                  <a:gd name="connsiteX13" fmla="*/ 0 w 1977342"/>
                  <a:gd name="connsiteY13" fmla="*/ 2129742 h 255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7342" h="2552218">
                    <a:moveTo>
                      <a:pt x="1365812" y="0"/>
                    </a:moveTo>
                    <a:cubicBezTo>
                      <a:pt x="1341698" y="437908"/>
                      <a:pt x="1317584" y="875817"/>
                      <a:pt x="1307939" y="1122744"/>
                    </a:cubicBezTo>
                    <a:cubicBezTo>
                      <a:pt x="1298294" y="1369671"/>
                      <a:pt x="1282861" y="1350380"/>
                      <a:pt x="1307939" y="1481560"/>
                    </a:cubicBezTo>
                    <a:cubicBezTo>
                      <a:pt x="1333017" y="1612740"/>
                      <a:pt x="1371600" y="1811438"/>
                      <a:pt x="1458410" y="1909823"/>
                    </a:cubicBezTo>
                    <a:cubicBezTo>
                      <a:pt x="1545220" y="2008208"/>
                      <a:pt x="1749706" y="2010136"/>
                      <a:pt x="1828800" y="2071868"/>
                    </a:cubicBezTo>
                    <a:cubicBezTo>
                      <a:pt x="1907894" y="2133600"/>
                      <a:pt x="1977342" y="2204978"/>
                      <a:pt x="1932972" y="2280213"/>
                    </a:cubicBezTo>
                    <a:cubicBezTo>
                      <a:pt x="1888602" y="2355448"/>
                      <a:pt x="1651321" y="2494344"/>
                      <a:pt x="1562582" y="2523281"/>
                    </a:cubicBezTo>
                    <a:cubicBezTo>
                      <a:pt x="1473843" y="2552218"/>
                      <a:pt x="1450694" y="2473124"/>
                      <a:pt x="1400537" y="2453833"/>
                    </a:cubicBezTo>
                    <a:cubicBezTo>
                      <a:pt x="1350380" y="2434542"/>
                      <a:pt x="1302151" y="2411392"/>
                      <a:pt x="1261640" y="2407534"/>
                    </a:cubicBezTo>
                    <a:cubicBezTo>
                      <a:pt x="1221129" y="2403676"/>
                      <a:pt x="1186405" y="2424897"/>
                      <a:pt x="1157468" y="2430684"/>
                    </a:cubicBezTo>
                    <a:cubicBezTo>
                      <a:pt x="1128531" y="2436471"/>
                      <a:pt x="1136248" y="2440329"/>
                      <a:pt x="1088020" y="2442258"/>
                    </a:cubicBezTo>
                    <a:cubicBezTo>
                      <a:pt x="1039792" y="2444187"/>
                      <a:pt x="976131" y="2451903"/>
                      <a:pt x="868101" y="2442258"/>
                    </a:cubicBezTo>
                    <a:cubicBezTo>
                      <a:pt x="760071" y="2432613"/>
                      <a:pt x="584521" y="2436471"/>
                      <a:pt x="439838" y="2384385"/>
                    </a:cubicBezTo>
                    <a:cubicBezTo>
                      <a:pt x="295155" y="2332299"/>
                      <a:pt x="147577" y="2231020"/>
                      <a:pt x="0" y="2129742"/>
                    </a:cubicBezTo>
                  </a:path>
                </a:pathLst>
              </a:custGeom>
              <a:noFill/>
              <a:ln w="19050" cap="flat" cmpd="sng" algn="ctr">
                <a:solidFill>
                  <a:srgbClr val="FFFF00"/>
                </a:solidFill>
                <a:prstDash val="dash"/>
                <a:round/>
                <a:headEnd type="none" w="med" len="med"/>
                <a:tailEnd type="stealth"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en-US" sz="4400" b="0" i="0" u="none" strike="noStrike" cap="none" normalizeH="0" baseline="0" dirty="0">
                  <a:ln>
                    <a:noFill/>
                  </a:ln>
                  <a:solidFill>
                    <a:schemeClr val="tx1"/>
                  </a:solidFill>
                  <a:effectLst/>
                  <a:latin typeface="Tahoma" pitchFamily="-106" charset="0"/>
                </a:endParaRPr>
              </a:p>
            </p:txBody>
          </p:sp>
        </p:grpSp>
        <p:sp>
          <p:nvSpPr>
            <p:cNvPr id="32" name="TextBox 31"/>
            <p:cNvSpPr txBox="1"/>
            <p:nvPr/>
          </p:nvSpPr>
          <p:spPr>
            <a:xfrm>
              <a:off x="5105400" y="1981200"/>
              <a:ext cx="838691" cy="400110"/>
            </a:xfrm>
            <a:prstGeom prst="rect">
              <a:avLst/>
            </a:prstGeom>
            <a:noFill/>
          </p:spPr>
          <p:txBody>
            <a:bodyPr wrap="none" rtlCol="0">
              <a:spAutoFit/>
            </a:bodyPr>
            <a:lstStyle/>
            <a:p>
              <a:r>
                <a:rPr lang="en-US" sz="2000" b="1" dirty="0" smtClean="0">
                  <a:solidFill>
                    <a:srgbClr val="FFFF00"/>
                  </a:solidFill>
                </a:rPr>
                <a:t>1952</a:t>
              </a:r>
              <a:endParaRPr lang="en-US" sz="2000" b="1" dirty="0">
                <a:solidFill>
                  <a:srgbClr val="FFFF00"/>
                </a:solidFill>
              </a:endParaRPr>
            </a:p>
          </p:txBody>
        </p:sp>
      </p:grpSp>
      <p:sp>
        <p:nvSpPr>
          <p:cNvPr id="11" name="Slide Number Placeholder 10"/>
          <p:cNvSpPr>
            <a:spLocks noGrp="1"/>
          </p:cNvSpPr>
          <p:nvPr>
            <p:ph type="sldNum" sz="quarter" idx="10"/>
          </p:nvPr>
        </p:nvSpPr>
        <p:spPr/>
        <p:txBody>
          <a:bodyPr/>
          <a:lstStyle/>
          <a:p>
            <a:fld id="{C32E675F-9FB8-4187-ADE4-447314A423B5}" type="slidenum">
              <a:rPr lang="en-US" smtClean="0"/>
              <a:pPr/>
              <a:t>67</a:t>
            </a:fld>
            <a:endParaRPr lang="en-US"/>
          </a:p>
        </p:txBody>
      </p:sp>
    </p:spTree>
    <p:extLst>
      <p:ext uri="{BB962C8B-B14F-4D97-AF65-F5344CB8AC3E}">
        <p14:creationId xmlns:p14="http://schemas.microsoft.com/office/powerpoint/2010/main" val="170159776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smtClean="0"/>
              <a:t>Haphazard Sampling</a:t>
            </a:r>
            <a:endParaRPr lang="en-US" dirty="0" smtClean="0"/>
          </a:p>
        </p:txBody>
      </p:sp>
      <p:sp>
        <p:nvSpPr>
          <p:cNvPr id="49156" name="Rectangle 3"/>
          <p:cNvSpPr>
            <a:spLocks noGrp="1" noChangeArrowheads="1"/>
          </p:cNvSpPr>
          <p:nvPr>
            <p:ph type="body" idx="1"/>
          </p:nvPr>
        </p:nvSpPr>
        <p:spPr/>
        <p:txBody>
          <a:bodyPr/>
          <a:lstStyle/>
          <a:p>
            <a:r>
              <a:rPr lang="en-US" dirty="0" smtClean="0"/>
              <a:t>Environmental units selected haphazardly with no clear objective in mind: </a:t>
            </a:r>
            <a:r>
              <a:rPr lang="en-US" dirty="0" smtClean="0">
                <a:solidFill>
                  <a:srgbClr val="FF0000"/>
                </a:solidFill>
              </a:rPr>
              <a:t>Not acceptable</a:t>
            </a:r>
          </a:p>
          <a:p>
            <a:pPr lvl="1"/>
            <a:r>
              <a:rPr lang="en-US" dirty="0" smtClean="0"/>
              <a:t>Samples selected because of convenience in time, space and/or cost</a:t>
            </a:r>
          </a:p>
          <a:p>
            <a:pPr lvl="1"/>
            <a:r>
              <a:rPr lang="en-US" dirty="0" smtClean="0"/>
              <a:t>Often resulting in biased and redundant results</a:t>
            </a:r>
          </a:p>
          <a:p>
            <a:r>
              <a:rPr lang="en-US" dirty="0" smtClean="0">
                <a:solidFill>
                  <a:srgbClr val="FF0000"/>
                </a:solidFill>
              </a:rPr>
              <a:t>Not same as random sampling</a:t>
            </a:r>
          </a:p>
          <a:p>
            <a:pPr lvl="1"/>
            <a:r>
              <a:rPr lang="en-US" dirty="0" smtClean="0"/>
              <a:t>Random sampling is geared toward unbiased and uncorrelated results</a:t>
            </a:r>
          </a:p>
        </p:txBody>
      </p:sp>
      <p:sp>
        <p:nvSpPr>
          <p:cNvPr id="6" name="Slide Number Placeholder 5"/>
          <p:cNvSpPr>
            <a:spLocks noGrp="1"/>
          </p:cNvSpPr>
          <p:nvPr>
            <p:ph type="sldNum" sz="quarter" idx="10"/>
          </p:nvPr>
        </p:nvSpPr>
        <p:spPr/>
        <p:txBody>
          <a:bodyPr/>
          <a:lstStyle/>
          <a:p>
            <a:fld id="{3B25CBD3-95DC-4B14-8238-E9EF21F9B3CF}" type="slidenum">
              <a:rPr lang="en-US" smtClean="0"/>
              <a:pPr/>
              <a:t>68</a:t>
            </a:fld>
            <a:endParaRPr lang="en-US"/>
          </a:p>
        </p:txBody>
      </p:sp>
    </p:spTree>
    <p:extLst>
      <p:ext uri="{BB962C8B-B14F-4D97-AF65-F5344CB8AC3E}">
        <p14:creationId xmlns:p14="http://schemas.microsoft.com/office/powerpoint/2010/main" val="2603863215"/>
      </p:ext>
    </p:extLst>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dirty="0" smtClean="0">
                <a:solidFill>
                  <a:srgbClr val="FF0000"/>
                </a:solidFill>
              </a:rPr>
              <a:t>Probability-Based or Statistical </a:t>
            </a:r>
            <a:r>
              <a:rPr lang="en-US" dirty="0" smtClean="0"/>
              <a:t/>
            </a:r>
            <a:br>
              <a:rPr lang="en-US" dirty="0" smtClean="0"/>
            </a:br>
            <a:r>
              <a:rPr lang="en-US" dirty="0" smtClean="0"/>
              <a:t>Design Strategies</a:t>
            </a:r>
          </a:p>
        </p:txBody>
      </p:sp>
      <p:sp>
        <p:nvSpPr>
          <p:cNvPr id="51204" name="Rectangle 3"/>
          <p:cNvSpPr>
            <a:spLocks noGrp="1" noChangeArrowheads="1"/>
          </p:cNvSpPr>
          <p:nvPr>
            <p:ph type="body" idx="1"/>
          </p:nvPr>
        </p:nvSpPr>
        <p:spPr/>
        <p:txBody>
          <a:bodyPr/>
          <a:lstStyle/>
          <a:p>
            <a:r>
              <a:rPr lang="en-US" dirty="0" smtClean="0"/>
              <a:t>Applicable when:</a:t>
            </a:r>
          </a:p>
          <a:p>
            <a:pPr lvl="1"/>
            <a:r>
              <a:rPr lang="en-US" dirty="0" smtClean="0"/>
              <a:t>Need to make technically defensible and reproducible decisions</a:t>
            </a:r>
          </a:p>
          <a:p>
            <a:pPr lvl="1"/>
            <a:r>
              <a:rPr lang="en-US" dirty="0" smtClean="0"/>
              <a:t>Want to quantify potential decision errors</a:t>
            </a:r>
          </a:p>
          <a:p>
            <a:pPr lvl="1"/>
            <a:r>
              <a:rPr lang="en-US" dirty="0" smtClean="0"/>
              <a:t>Want to achieve specified confidence and/or accuracy</a:t>
            </a:r>
          </a:p>
        </p:txBody>
      </p:sp>
      <p:sp>
        <p:nvSpPr>
          <p:cNvPr id="6" name="Slide Number Placeholder 5"/>
          <p:cNvSpPr>
            <a:spLocks noGrp="1"/>
          </p:cNvSpPr>
          <p:nvPr>
            <p:ph type="sldNum" sz="quarter" idx="10"/>
          </p:nvPr>
        </p:nvSpPr>
        <p:spPr/>
        <p:txBody>
          <a:bodyPr/>
          <a:lstStyle/>
          <a:p>
            <a:fld id="{3B25CBD3-95DC-4B14-8238-E9EF21F9B3CF}" type="slidenum">
              <a:rPr lang="en-US" smtClean="0"/>
              <a:pPr/>
              <a:t>69</a:t>
            </a:fld>
            <a:endParaRPr lang="en-US"/>
          </a:p>
        </p:txBody>
      </p:sp>
    </p:spTree>
    <p:extLst>
      <p:ext uri="{BB962C8B-B14F-4D97-AF65-F5344CB8AC3E}">
        <p14:creationId xmlns:p14="http://schemas.microsoft.com/office/powerpoint/2010/main" val="558449818"/>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a:t>Range of Statistical Techniques </a:t>
            </a:r>
            <a:br>
              <a:rPr lang="en-US"/>
            </a:br>
            <a:r>
              <a:rPr lang="en-US"/>
              <a:t>(From Simple to Complex)</a:t>
            </a:r>
          </a:p>
        </p:txBody>
      </p:sp>
      <p:sp>
        <p:nvSpPr>
          <p:cNvPr id="1721347" name="Rectangle 3"/>
          <p:cNvSpPr>
            <a:spLocks noGrp="1" noChangeArrowheads="1"/>
          </p:cNvSpPr>
          <p:nvPr>
            <p:ph idx="1"/>
          </p:nvPr>
        </p:nvSpPr>
        <p:spPr/>
        <p:txBody>
          <a:bodyPr/>
          <a:lstStyle/>
          <a:p>
            <a:pPr>
              <a:lnSpc>
                <a:spcPct val="90000"/>
              </a:lnSpc>
            </a:pPr>
            <a:r>
              <a:rPr lang="en-US" sz="2400" dirty="0"/>
              <a:t>Exploratory Tools</a:t>
            </a:r>
          </a:p>
          <a:p>
            <a:pPr lvl="2">
              <a:lnSpc>
                <a:spcPct val="90000"/>
              </a:lnSpc>
            </a:pPr>
            <a:r>
              <a:rPr lang="en-US" sz="2200" dirty="0"/>
              <a:t>Descriptive Statistics: mean, standard deviation</a:t>
            </a:r>
          </a:p>
          <a:p>
            <a:pPr lvl="2">
              <a:lnSpc>
                <a:spcPct val="90000"/>
              </a:lnSpc>
            </a:pPr>
            <a:r>
              <a:rPr lang="en-US" sz="2200" dirty="0"/>
              <a:t>Graphic Tools: Histogram, box plot, probability plots</a:t>
            </a:r>
          </a:p>
          <a:p>
            <a:pPr>
              <a:lnSpc>
                <a:spcPct val="90000"/>
              </a:lnSpc>
            </a:pPr>
            <a:r>
              <a:rPr lang="en-US" sz="2400" dirty="0"/>
              <a:t>Comparative Tools</a:t>
            </a:r>
          </a:p>
          <a:p>
            <a:pPr lvl="2">
              <a:lnSpc>
                <a:spcPct val="90000"/>
              </a:lnSpc>
            </a:pPr>
            <a:r>
              <a:rPr lang="en-US" sz="2200" dirty="0" smtClean="0"/>
              <a:t>Hypothesis Tests</a:t>
            </a:r>
            <a:endParaRPr lang="en-US" sz="2200" dirty="0"/>
          </a:p>
          <a:p>
            <a:pPr lvl="2">
              <a:lnSpc>
                <a:spcPct val="90000"/>
              </a:lnSpc>
            </a:pPr>
            <a:r>
              <a:rPr lang="en-US" sz="2200" dirty="0"/>
              <a:t>Analysis of Variance (ANOVA</a:t>
            </a:r>
            <a:r>
              <a:rPr lang="en-US" sz="2200" dirty="0" smtClean="0"/>
              <a:t>); ANCOVA and Repeated Measures ANOVA</a:t>
            </a:r>
            <a:endParaRPr lang="en-US" sz="2200" dirty="0"/>
          </a:p>
          <a:p>
            <a:pPr>
              <a:lnSpc>
                <a:spcPct val="90000"/>
              </a:lnSpc>
            </a:pPr>
            <a:r>
              <a:rPr lang="en-US" sz="2400" dirty="0"/>
              <a:t>Correlation (Multivariate) Tools</a:t>
            </a:r>
          </a:p>
          <a:p>
            <a:pPr lvl="2">
              <a:lnSpc>
                <a:spcPct val="90000"/>
              </a:lnSpc>
            </a:pPr>
            <a:r>
              <a:rPr lang="en-US" sz="2200" dirty="0"/>
              <a:t>Regression Analysis</a:t>
            </a:r>
          </a:p>
          <a:p>
            <a:pPr lvl="2">
              <a:lnSpc>
                <a:spcPct val="90000"/>
              </a:lnSpc>
            </a:pPr>
            <a:r>
              <a:rPr lang="en-US" sz="2200" dirty="0"/>
              <a:t>Principle Component Analysis (PCA</a:t>
            </a:r>
            <a:r>
              <a:rPr lang="en-US" sz="2200" dirty="0" smtClean="0"/>
              <a:t>) and Partial Least Squares (PLS)</a:t>
            </a:r>
            <a:endParaRPr lang="en-US" sz="2200" dirty="0"/>
          </a:p>
          <a:p>
            <a:pPr>
              <a:lnSpc>
                <a:spcPct val="90000"/>
              </a:lnSpc>
            </a:pPr>
            <a:r>
              <a:rPr lang="en-US" sz="2400" dirty="0"/>
              <a:t>Spatial Tools</a:t>
            </a:r>
          </a:p>
          <a:p>
            <a:pPr lvl="2">
              <a:lnSpc>
                <a:spcPct val="90000"/>
              </a:lnSpc>
            </a:pPr>
            <a:r>
              <a:rPr lang="en-US" sz="2200" dirty="0"/>
              <a:t>Geostatistics</a:t>
            </a:r>
          </a:p>
        </p:txBody>
      </p:sp>
      <p:sp>
        <p:nvSpPr>
          <p:cNvPr id="6" name="Slide Number Placeholder 5"/>
          <p:cNvSpPr>
            <a:spLocks noGrp="1"/>
          </p:cNvSpPr>
          <p:nvPr>
            <p:ph type="sldNum" sz="quarter" idx="10"/>
          </p:nvPr>
        </p:nvSpPr>
        <p:spPr/>
        <p:txBody>
          <a:bodyPr/>
          <a:lstStyle/>
          <a:p>
            <a:fld id="{3B25CBD3-95DC-4B14-8238-E9EF21F9B3CF}" type="slidenum">
              <a:rPr lang="en-US" smtClean="0"/>
              <a:pPr/>
              <a:t>7</a:t>
            </a:fld>
            <a:endParaRPr lang="en-US"/>
          </a:p>
        </p:txBody>
      </p:sp>
    </p:spTree>
    <p:extLst>
      <p:ext uri="{BB962C8B-B14F-4D97-AF65-F5344CB8AC3E}">
        <p14:creationId xmlns:p14="http://schemas.microsoft.com/office/powerpoint/2010/main" val="382892121"/>
      </p:ext>
    </p:extLst>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4"/>
          <p:cNvSpPr>
            <a:spLocks noGrp="1" noChangeArrowheads="1"/>
          </p:cNvSpPr>
          <p:nvPr>
            <p:ph type="title"/>
          </p:nvPr>
        </p:nvSpPr>
        <p:spPr/>
        <p:txBody>
          <a:bodyPr/>
          <a:lstStyle/>
          <a:p>
            <a:r>
              <a:rPr lang="en-US" dirty="0" smtClean="0">
                <a:solidFill>
                  <a:srgbClr val="FF0000"/>
                </a:solidFill>
              </a:rPr>
              <a:t>Probability-Based or Statistical</a:t>
            </a:r>
            <a:r>
              <a:rPr lang="en-US" dirty="0" smtClean="0"/>
              <a:t> </a:t>
            </a:r>
            <a:br>
              <a:rPr lang="en-US" dirty="0" smtClean="0"/>
            </a:br>
            <a:r>
              <a:rPr lang="en-US" dirty="0" smtClean="0"/>
              <a:t>Design Strategies </a:t>
            </a:r>
          </a:p>
        </p:txBody>
      </p:sp>
      <p:sp>
        <p:nvSpPr>
          <p:cNvPr id="53254" name="Rectangle 5"/>
          <p:cNvSpPr>
            <a:spLocks noGrp="1" noChangeArrowheads="1"/>
          </p:cNvSpPr>
          <p:nvPr>
            <p:ph type="body" idx="1"/>
          </p:nvPr>
        </p:nvSpPr>
        <p:spPr/>
        <p:txBody>
          <a:bodyPr/>
          <a:lstStyle/>
          <a:p>
            <a:r>
              <a:rPr lang="en-US" smtClean="0"/>
              <a:t>Simple random </a:t>
            </a:r>
          </a:p>
          <a:p>
            <a:r>
              <a:rPr lang="en-US" smtClean="0"/>
              <a:t>Systematic (grid) </a:t>
            </a:r>
          </a:p>
          <a:p>
            <a:r>
              <a:rPr lang="en-US" smtClean="0"/>
              <a:t>Stratified</a:t>
            </a:r>
          </a:p>
          <a:p>
            <a:r>
              <a:rPr lang="en-US" smtClean="0"/>
              <a:t>Multi-Increment</a:t>
            </a:r>
          </a:p>
          <a:p>
            <a:r>
              <a:rPr lang="en-US" smtClean="0"/>
              <a:t>Perimeter (boundary) </a:t>
            </a:r>
          </a:p>
          <a:p>
            <a:r>
              <a:rPr lang="en-US" smtClean="0"/>
              <a:t>Collaborative</a:t>
            </a:r>
          </a:p>
          <a:p>
            <a:r>
              <a:rPr lang="en-US" smtClean="0"/>
              <a:t>Sequential (in time)</a:t>
            </a:r>
          </a:p>
          <a:p>
            <a:r>
              <a:rPr lang="en-US" smtClean="0"/>
              <a:t>Adaptive Cluster</a:t>
            </a:r>
            <a:endParaRPr lang="en-US" dirty="0" smtClean="0"/>
          </a:p>
        </p:txBody>
      </p:sp>
      <p:sp>
        <p:nvSpPr>
          <p:cNvPr id="5325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dirty="0"/>
          </a:p>
        </p:txBody>
      </p:sp>
      <p:sp>
        <p:nvSpPr>
          <p:cNvPr id="5325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dirty="0"/>
          </a:p>
        </p:txBody>
      </p:sp>
      <p:sp>
        <p:nvSpPr>
          <p:cNvPr id="8" name="Slide Number Placeholder 7"/>
          <p:cNvSpPr>
            <a:spLocks noGrp="1"/>
          </p:cNvSpPr>
          <p:nvPr>
            <p:ph type="sldNum" sz="quarter" idx="10"/>
          </p:nvPr>
        </p:nvSpPr>
        <p:spPr/>
        <p:txBody>
          <a:bodyPr/>
          <a:lstStyle/>
          <a:p>
            <a:fld id="{3B25CBD3-95DC-4B14-8238-E9EF21F9B3CF}" type="slidenum">
              <a:rPr lang="en-US" smtClean="0"/>
              <a:pPr/>
              <a:t>70</a:t>
            </a:fld>
            <a:endParaRPr lang="en-US"/>
          </a:p>
        </p:txBody>
      </p:sp>
    </p:spTree>
    <p:extLst>
      <p:ext uri="{BB962C8B-B14F-4D97-AF65-F5344CB8AC3E}">
        <p14:creationId xmlns:p14="http://schemas.microsoft.com/office/powerpoint/2010/main" val="4196225919"/>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0000"/>
                </a:solidFill>
              </a:rPr>
              <a:t>Probability-Based or Statistical </a:t>
            </a:r>
            <a:r>
              <a:rPr lang="en-US" dirty="0" smtClean="0"/>
              <a:t>Strategies: Strengths</a:t>
            </a:r>
            <a:endParaRPr lang="en-US" dirty="0"/>
          </a:p>
        </p:txBody>
      </p:sp>
      <p:sp>
        <p:nvSpPr>
          <p:cNvPr id="6" name="Content Placeholder 5"/>
          <p:cNvSpPr>
            <a:spLocks noGrp="1"/>
          </p:cNvSpPr>
          <p:nvPr>
            <p:ph idx="1"/>
          </p:nvPr>
        </p:nvSpPr>
        <p:spPr/>
        <p:txBody>
          <a:bodyPr/>
          <a:lstStyle/>
          <a:p>
            <a:r>
              <a:rPr lang="en-US" smtClean="0"/>
              <a:t>Reliable</a:t>
            </a:r>
          </a:p>
          <a:p>
            <a:pPr lvl="2"/>
            <a:r>
              <a:rPr lang="en-US" smtClean="0"/>
              <a:t>Makes full use of the CSM and other professional knowledge about the site</a:t>
            </a:r>
          </a:p>
          <a:p>
            <a:r>
              <a:rPr lang="en-US" smtClean="0"/>
              <a:t>Quantifiable</a:t>
            </a:r>
          </a:p>
          <a:p>
            <a:pPr lvl="2"/>
            <a:r>
              <a:rPr lang="en-US" smtClean="0"/>
              <a:t>Valid inferences based on sample data</a:t>
            </a:r>
          </a:p>
          <a:p>
            <a:pPr lvl="2"/>
            <a:r>
              <a:rPr lang="en-US" smtClean="0"/>
              <a:t>Quantify accuracy and confidence</a:t>
            </a:r>
          </a:p>
          <a:p>
            <a:r>
              <a:rPr lang="en-US" smtClean="0"/>
              <a:t>Reproducible</a:t>
            </a:r>
          </a:p>
          <a:p>
            <a:pPr lvl="2"/>
            <a:r>
              <a:rPr lang="en-US" smtClean="0"/>
              <a:t>VSP software is available to help select and implement probability-based strategies</a:t>
            </a:r>
            <a:endParaRPr lang="en-US" dirty="0"/>
          </a:p>
        </p:txBody>
      </p:sp>
      <p:sp>
        <p:nvSpPr>
          <p:cNvPr id="8" name="Slide Number Placeholder 7"/>
          <p:cNvSpPr>
            <a:spLocks noGrp="1"/>
          </p:cNvSpPr>
          <p:nvPr>
            <p:ph type="sldNum" sz="quarter" idx="10"/>
          </p:nvPr>
        </p:nvSpPr>
        <p:spPr/>
        <p:txBody>
          <a:bodyPr/>
          <a:lstStyle/>
          <a:p>
            <a:fld id="{3B25CBD3-95DC-4B14-8238-E9EF21F9B3CF}" type="slidenum">
              <a:rPr lang="en-US" smtClean="0"/>
              <a:pPr/>
              <a:t>71</a:t>
            </a:fld>
            <a:endParaRPr lang="en-US"/>
          </a:p>
        </p:txBody>
      </p:sp>
    </p:spTree>
    <p:extLst>
      <p:ext uri="{BB962C8B-B14F-4D97-AF65-F5344CB8AC3E}">
        <p14:creationId xmlns:p14="http://schemas.microsoft.com/office/powerpoint/2010/main" val="975080427"/>
      </p:ext>
    </p:extLst>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dirty="0" smtClean="0">
                <a:solidFill>
                  <a:srgbClr val="FF0000"/>
                </a:solidFill>
              </a:rPr>
              <a:t>Probability-Based or Statistical </a:t>
            </a:r>
            <a:r>
              <a:rPr lang="en-US" dirty="0" smtClean="0"/>
              <a:t>Strategies: Weaknesses</a:t>
            </a:r>
          </a:p>
        </p:txBody>
      </p:sp>
      <p:sp>
        <p:nvSpPr>
          <p:cNvPr id="57348" name="Rectangle 3"/>
          <p:cNvSpPr>
            <a:spLocks noGrp="1" noChangeArrowheads="1"/>
          </p:cNvSpPr>
          <p:nvPr>
            <p:ph type="body" idx="1"/>
          </p:nvPr>
        </p:nvSpPr>
        <p:spPr/>
        <p:txBody>
          <a:bodyPr/>
          <a:lstStyle/>
          <a:p>
            <a:r>
              <a:rPr lang="en-US" smtClean="0"/>
              <a:t>Large number of strategies available can cause uncertainty about which one to use. </a:t>
            </a:r>
          </a:p>
          <a:p>
            <a:pPr lvl="1"/>
            <a:r>
              <a:rPr lang="en-US" smtClean="0"/>
              <a:t>Need certain level of expertise to select the best strategy (Statistical Translation)</a:t>
            </a:r>
          </a:p>
          <a:p>
            <a:endParaRPr lang="en-US" smtClean="0"/>
          </a:p>
          <a:p>
            <a:r>
              <a:rPr lang="en-US" smtClean="0"/>
              <a:t>Many samples (high cost) may be needed to achieve desired low probabilities of making decision errors</a:t>
            </a:r>
            <a:endParaRPr lang="en-US" dirty="0" smtClean="0"/>
          </a:p>
        </p:txBody>
      </p:sp>
      <p:sp>
        <p:nvSpPr>
          <p:cNvPr id="6" name="Slide Number Placeholder 5"/>
          <p:cNvSpPr>
            <a:spLocks noGrp="1"/>
          </p:cNvSpPr>
          <p:nvPr>
            <p:ph type="sldNum" sz="quarter" idx="10"/>
          </p:nvPr>
        </p:nvSpPr>
        <p:spPr/>
        <p:txBody>
          <a:bodyPr/>
          <a:lstStyle/>
          <a:p>
            <a:fld id="{3B25CBD3-95DC-4B14-8238-E9EF21F9B3CF}" type="slidenum">
              <a:rPr lang="en-US" smtClean="0"/>
              <a:pPr/>
              <a:t>72</a:t>
            </a:fld>
            <a:endParaRPr lang="en-US"/>
          </a:p>
        </p:txBody>
      </p:sp>
    </p:spTree>
    <p:extLst>
      <p:ext uri="{BB962C8B-B14F-4D97-AF65-F5344CB8AC3E}">
        <p14:creationId xmlns:p14="http://schemas.microsoft.com/office/powerpoint/2010/main" val="2923432147"/>
      </p:ext>
    </p:extLst>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1027"/>
          <p:cNvSpPr>
            <a:spLocks noChangeArrowheads="1"/>
          </p:cNvSpPr>
          <p:nvPr/>
        </p:nvSpPr>
        <p:spPr bwMode="auto">
          <a:xfrm>
            <a:off x="533400" y="2133600"/>
            <a:ext cx="8382000" cy="4724400"/>
          </a:xfrm>
          <a:prstGeom prst="rect">
            <a:avLst/>
          </a:prstGeom>
          <a:noFill/>
          <a:ln w="12700">
            <a:noFill/>
            <a:miter lim="800000"/>
            <a:headEnd/>
            <a:tailEnd/>
          </a:ln>
        </p:spPr>
        <p:txBody>
          <a:bodyPr lIns="90488" tIns="44450" rIns="90488" bIns="44450"/>
          <a:lstStyle/>
          <a:p>
            <a:pPr marL="342900" indent="-342900">
              <a:lnSpc>
                <a:spcPct val="90000"/>
              </a:lnSpc>
              <a:spcBef>
                <a:spcPct val="45000"/>
              </a:spcBef>
              <a:buClr>
                <a:schemeClr val="folHlink"/>
              </a:buClr>
              <a:buSzPct val="60000"/>
              <a:buFont typeface="Wingdings" pitchFamily="2" charset="2"/>
              <a:buChar char="n"/>
            </a:pPr>
            <a:endParaRPr lang="en-US" sz="3200" dirty="0">
              <a:solidFill>
                <a:srgbClr val="000000"/>
              </a:solidFill>
            </a:endParaRPr>
          </a:p>
          <a:p>
            <a:pPr marL="742950" lvl="1" indent="-285750">
              <a:lnSpc>
                <a:spcPct val="90000"/>
              </a:lnSpc>
              <a:spcBef>
                <a:spcPct val="45000"/>
              </a:spcBef>
              <a:buClr>
                <a:schemeClr val="hlink"/>
              </a:buClr>
              <a:buSzPct val="55000"/>
              <a:buFont typeface="Wingdings" pitchFamily="2" charset="2"/>
              <a:buChar char="n"/>
            </a:pPr>
            <a:endParaRPr lang="en-US" sz="2800" dirty="0">
              <a:solidFill>
                <a:srgbClr val="000000"/>
              </a:solidFill>
            </a:endParaRPr>
          </a:p>
        </p:txBody>
      </p:sp>
      <p:sp>
        <p:nvSpPr>
          <p:cNvPr id="198660" name="Rectangle 1034"/>
          <p:cNvSpPr>
            <a:spLocks noGrp="1" noChangeArrowheads="1"/>
          </p:cNvSpPr>
          <p:nvPr>
            <p:ph type="title"/>
          </p:nvPr>
        </p:nvSpPr>
        <p:spPr/>
        <p:txBody>
          <a:bodyPr/>
          <a:lstStyle/>
          <a:p>
            <a:r>
              <a:rPr lang="en-US" smtClean="0"/>
              <a:t>Simple Random Sampling</a:t>
            </a:r>
            <a:endParaRPr lang="en-US" dirty="0" smtClean="0"/>
          </a:p>
        </p:txBody>
      </p:sp>
      <p:sp>
        <p:nvSpPr>
          <p:cNvPr id="198661" name="Rectangle 1035"/>
          <p:cNvSpPr>
            <a:spLocks noGrp="1" noChangeArrowheads="1"/>
          </p:cNvSpPr>
          <p:nvPr>
            <p:ph type="body" idx="1"/>
          </p:nvPr>
        </p:nvSpPr>
        <p:spPr/>
        <p:txBody>
          <a:bodyPr/>
          <a:lstStyle/>
          <a:p>
            <a:r>
              <a:rPr lang="en-US" dirty="0" smtClean="0"/>
              <a:t>Most common probability-based design</a:t>
            </a:r>
          </a:p>
          <a:p>
            <a:pPr lvl="2"/>
            <a:r>
              <a:rPr lang="en-US" dirty="0" smtClean="0"/>
              <a:t>Aimed at producing “unbiased” data</a:t>
            </a:r>
          </a:p>
          <a:p>
            <a:r>
              <a:rPr lang="en-US" dirty="0" smtClean="0"/>
              <a:t>Disadvantage</a:t>
            </a:r>
          </a:p>
          <a:p>
            <a:pPr lvl="2"/>
            <a:r>
              <a:rPr lang="en-US" dirty="0" smtClean="0"/>
              <a:t>Can be inefficient if there are spatial or temporal patterns of contamination within the site</a:t>
            </a:r>
          </a:p>
          <a:p>
            <a:pPr lvl="2"/>
            <a:r>
              <a:rPr lang="en-US" dirty="0" smtClean="0"/>
              <a:t>Often in environmental investigations random sampling has to be applied after dividing the site into </a:t>
            </a:r>
            <a:r>
              <a:rPr lang="en-US" u="sng" dirty="0" smtClean="0"/>
              <a:t>homogenous</a:t>
            </a:r>
            <a:r>
              <a:rPr lang="en-US" dirty="0" smtClean="0"/>
              <a:t> zones, e.g. impacted v. clean zones (stratified random sampling)</a:t>
            </a:r>
          </a:p>
        </p:txBody>
      </p:sp>
      <p:sp>
        <p:nvSpPr>
          <p:cNvPr id="7" name="Slide Number Placeholder 6"/>
          <p:cNvSpPr>
            <a:spLocks noGrp="1"/>
          </p:cNvSpPr>
          <p:nvPr>
            <p:ph type="sldNum" sz="quarter" idx="10"/>
          </p:nvPr>
        </p:nvSpPr>
        <p:spPr/>
        <p:txBody>
          <a:bodyPr/>
          <a:lstStyle/>
          <a:p>
            <a:fld id="{3B25CBD3-95DC-4B14-8238-E9EF21F9B3CF}" type="slidenum">
              <a:rPr lang="en-US" smtClean="0"/>
              <a:pPr/>
              <a:t>73</a:t>
            </a:fld>
            <a:endParaRPr lang="en-US"/>
          </a:p>
        </p:txBody>
      </p:sp>
    </p:spTree>
    <p:extLst>
      <p:ext uri="{BB962C8B-B14F-4D97-AF65-F5344CB8AC3E}">
        <p14:creationId xmlns:p14="http://schemas.microsoft.com/office/powerpoint/2010/main" val="215975270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p:txBody>
          <a:bodyPr/>
          <a:lstStyle/>
          <a:p>
            <a:r>
              <a:rPr lang="en-US" dirty="0" smtClean="0"/>
              <a:t>Example</a:t>
            </a:r>
            <a:endParaRPr lang="en-US" dirty="0"/>
          </a:p>
        </p:txBody>
      </p:sp>
      <p:sp>
        <p:nvSpPr>
          <p:cNvPr id="41" name="Content Placeholder 40"/>
          <p:cNvSpPr>
            <a:spLocks noGrp="1"/>
          </p:cNvSpPr>
          <p:nvPr>
            <p:ph idx="1"/>
          </p:nvPr>
        </p:nvSpPr>
        <p:spPr>
          <a:xfrm>
            <a:off x="533400" y="1525588"/>
            <a:ext cx="4741985" cy="4570412"/>
          </a:xfrm>
        </p:spPr>
        <p:txBody>
          <a:bodyPr/>
          <a:lstStyle/>
          <a:p>
            <a:r>
              <a:rPr lang="en-US" dirty="0" smtClean="0"/>
              <a:t>Post Removal Sampling</a:t>
            </a:r>
          </a:p>
          <a:p>
            <a:r>
              <a:rPr lang="en-US" dirty="0" smtClean="0"/>
              <a:t>Objective: Confirming the adequacy of removal</a:t>
            </a:r>
          </a:p>
          <a:p>
            <a:endParaRPr lang="en-US" dirty="0" smtClean="0"/>
          </a:p>
          <a:p>
            <a:r>
              <a:rPr lang="en-US" dirty="0" smtClean="0"/>
              <a:t>Arsenic contaminated soil has been removed</a:t>
            </a:r>
          </a:p>
          <a:p>
            <a:pPr lvl="1"/>
            <a:r>
              <a:rPr lang="en-US" dirty="0" smtClean="0"/>
              <a:t>Are there any “significant pockets of contamination” left?</a:t>
            </a:r>
          </a:p>
        </p:txBody>
      </p:sp>
      <p:sp>
        <p:nvSpPr>
          <p:cNvPr id="61452" name="Rectangle 13"/>
          <p:cNvSpPr>
            <a:spLocks noChangeArrowheads="1"/>
          </p:cNvSpPr>
          <p:nvPr/>
        </p:nvSpPr>
        <p:spPr bwMode="auto">
          <a:xfrm>
            <a:off x="3522663" y="6091238"/>
            <a:ext cx="1924050" cy="233362"/>
          </a:xfrm>
          <a:prstGeom prst="rect">
            <a:avLst/>
          </a:prstGeom>
          <a:noFill/>
          <a:ln w="12700">
            <a:noFill/>
            <a:miter lim="800000"/>
            <a:headEnd/>
            <a:tailEnd/>
          </a:ln>
        </p:spPr>
        <p:txBody>
          <a:bodyPr wrap="none" anchor="ctr"/>
          <a:lstStyle/>
          <a:p>
            <a:endParaRPr lang="en-US" dirty="0"/>
          </a:p>
        </p:txBody>
      </p:sp>
      <p:sp>
        <p:nvSpPr>
          <p:cNvPr id="61464" name="Rectangle 39"/>
          <p:cNvSpPr>
            <a:spLocks noChangeArrowheads="1"/>
          </p:cNvSpPr>
          <p:nvPr/>
        </p:nvSpPr>
        <p:spPr bwMode="auto">
          <a:xfrm>
            <a:off x="1150938" y="617538"/>
            <a:ext cx="7793037" cy="1143000"/>
          </a:xfrm>
          <a:prstGeom prst="rect">
            <a:avLst/>
          </a:prstGeom>
          <a:noFill/>
          <a:ln w="9525">
            <a:noFill/>
            <a:miter lim="800000"/>
            <a:headEnd/>
            <a:tailEnd/>
          </a:ln>
        </p:spPr>
        <p:txBody>
          <a:bodyPr anchor="b"/>
          <a:lstStyle/>
          <a:p>
            <a:pPr eaLnBrk="1" hangingPunct="1">
              <a:spcBef>
                <a:spcPct val="0"/>
              </a:spcBef>
            </a:pPr>
            <a:endParaRPr lang="en-US" sz="4000" dirty="0">
              <a:solidFill>
                <a:schemeClr val="tx2"/>
              </a:solidFill>
            </a:endParaRPr>
          </a:p>
        </p:txBody>
      </p:sp>
      <p:pic>
        <p:nvPicPr>
          <p:cNvPr id="43" name="Picture 17" descr="Pic%203%20-%20Arcade%20Column%20excavation"/>
          <p:cNvPicPr>
            <a:picLocks noChangeAspect="1" noChangeArrowheads="1"/>
          </p:cNvPicPr>
          <p:nvPr/>
        </p:nvPicPr>
        <p:blipFill>
          <a:blip r:embed="rId3" cstate="print"/>
          <a:srcRect/>
          <a:stretch>
            <a:fillRect/>
          </a:stretch>
        </p:blipFill>
        <p:spPr bwMode="auto">
          <a:xfrm>
            <a:off x="5486400" y="2286000"/>
            <a:ext cx="3429000" cy="2895600"/>
          </a:xfrm>
          <a:prstGeom prst="rect">
            <a:avLst/>
          </a:prstGeom>
          <a:noFill/>
        </p:spPr>
      </p:pic>
      <p:sp>
        <p:nvSpPr>
          <p:cNvPr id="9" name="Slide Number Placeholder 8"/>
          <p:cNvSpPr>
            <a:spLocks noGrp="1"/>
          </p:cNvSpPr>
          <p:nvPr>
            <p:ph type="sldNum" sz="quarter" idx="10"/>
          </p:nvPr>
        </p:nvSpPr>
        <p:spPr/>
        <p:txBody>
          <a:bodyPr/>
          <a:lstStyle/>
          <a:p>
            <a:fld id="{3B25CBD3-95DC-4B14-8238-E9EF21F9B3CF}" type="slidenum">
              <a:rPr lang="en-US" smtClean="0"/>
              <a:pPr/>
              <a:t>74</a:t>
            </a:fld>
            <a:endParaRPr lang="en-US"/>
          </a:p>
        </p:txBody>
      </p:sp>
    </p:spTree>
    <p:extLst>
      <p:ext uri="{BB962C8B-B14F-4D97-AF65-F5344CB8AC3E}">
        <p14:creationId xmlns:p14="http://schemas.microsoft.com/office/powerpoint/2010/main" val="3893727569"/>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dirty="0" smtClean="0"/>
              <a:t>Example (Continued)</a:t>
            </a:r>
          </a:p>
        </p:txBody>
      </p:sp>
      <p:sp>
        <p:nvSpPr>
          <p:cNvPr id="63492" name="Rectangle 3"/>
          <p:cNvSpPr>
            <a:spLocks noGrp="1" noChangeArrowheads="1"/>
          </p:cNvSpPr>
          <p:nvPr>
            <p:ph type="body" idx="1"/>
          </p:nvPr>
        </p:nvSpPr>
        <p:spPr/>
        <p:txBody>
          <a:bodyPr/>
          <a:lstStyle/>
          <a:p>
            <a:r>
              <a:rPr lang="en-US" dirty="0" smtClean="0"/>
              <a:t>How might we define the target population of environmental units, and why?</a:t>
            </a:r>
          </a:p>
          <a:p>
            <a:pPr lvl="2"/>
            <a:r>
              <a:rPr lang="en-US" dirty="0" smtClean="0"/>
              <a:t>The floors and walls of excavated areas?</a:t>
            </a:r>
          </a:p>
          <a:p>
            <a:pPr lvl="2"/>
            <a:r>
              <a:rPr lang="en-US" dirty="0" smtClean="0"/>
              <a:t>Size and geometry of collected samples?</a:t>
            </a:r>
          </a:p>
          <a:p>
            <a:r>
              <a:rPr lang="en-US" dirty="0" smtClean="0"/>
              <a:t>What statistical parameter should be used to confirm attainment of cleanup?  </a:t>
            </a:r>
          </a:p>
          <a:p>
            <a:pPr lvl="2"/>
            <a:r>
              <a:rPr lang="en-US" dirty="0" smtClean="0"/>
              <a:t>The mean arsenic concentration over the excavated area?</a:t>
            </a:r>
          </a:p>
          <a:p>
            <a:pPr lvl="2"/>
            <a:r>
              <a:rPr lang="en-US" dirty="0" smtClean="0"/>
              <a:t>Highest measured arsenic?</a:t>
            </a:r>
          </a:p>
        </p:txBody>
      </p:sp>
      <p:sp>
        <p:nvSpPr>
          <p:cNvPr id="6" name="Slide Number Placeholder 5"/>
          <p:cNvSpPr>
            <a:spLocks noGrp="1"/>
          </p:cNvSpPr>
          <p:nvPr>
            <p:ph type="sldNum" sz="quarter" idx="10"/>
          </p:nvPr>
        </p:nvSpPr>
        <p:spPr/>
        <p:txBody>
          <a:bodyPr/>
          <a:lstStyle/>
          <a:p>
            <a:fld id="{3B25CBD3-95DC-4B14-8238-E9EF21F9B3CF}" type="slidenum">
              <a:rPr lang="en-US" smtClean="0"/>
              <a:pPr/>
              <a:t>75</a:t>
            </a:fld>
            <a:endParaRPr lang="en-US"/>
          </a:p>
        </p:txBody>
      </p:sp>
    </p:spTree>
    <p:extLst>
      <p:ext uri="{BB962C8B-B14F-4D97-AF65-F5344CB8AC3E}">
        <p14:creationId xmlns:p14="http://schemas.microsoft.com/office/powerpoint/2010/main" val="3078944340"/>
      </p:ext>
    </p:extLst>
  </p:cSld>
  <p:clrMapOvr>
    <a:masterClrMapping/>
  </p:clrMapOvr>
  <p:transition>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Example (Continued)</a:t>
            </a:r>
            <a:endParaRPr lang="en-US" dirty="0"/>
          </a:p>
        </p:txBody>
      </p:sp>
      <p:sp>
        <p:nvSpPr>
          <p:cNvPr id="9" name="Content Placeholder 8"/>
          <p:cNvSpPr>
            <a:spLocks noGrp="1"/>
          </p:cNvSpPr>
          <p:nvPr>
            <p:ph idx="1"/>
          </p:nvPr>
        </p:nvSpPr>
        <p:spPr/>
        <p:txBody>
          <a:bodyPr/>
          <a:lstStyle/>
          <a:p>
            <a:r>
              <a:rPr lang="en-US" dirty="0" smtClean="0"/>
              <a:t>Hypotheses Selected</a:t>
            </a:r>
          </a:p>
          <a:p>
            <a:pPr lvl="1"/>
            <a:r>
              <a:rPr lang="en-US" dirty="0" smtClean="0"/>
              <a:t>H</a:t>
            </a:r>
            <a:r>
              <a:rPr lang="en-US" baseline="-25000" dirty="0" smtClean="0"/>
              <a:t>o</a:t>
            </a:r>
            <a:r>
              <a:rPr lang="en-US" dirty="0" smtClean="0"/>
              <a:t>: </a:t>
            </a:r>
            <a:r>
              <a:rPr lang="en-US" i="1" dirty="0" smtClean="0"/>
              <a:t>true</a:t>
            </a:r>
            <a:r>
              <a:rPr lang="en-US" dirty="0" smtClean="0"/>
              <a:t> mean arsenic ≥ 19 mg/kg</a:t>
            </a:r>
          </a:p>
          <a:p>
            <a:pPr lvl="1"/>
            <a:r>
              <a:rPr lang="en-US" dirty="0" smtClean="0"/>
              <a:t>H</a:t>
            </a:r>
            <a:r>
              <a:rPr lang="en-US" baseline="-25000" dirty="0" smtClean="0"/>
              <a:t>a</a:t>
            </a:r>
            <a:r>
              <a:rPr lang="en-US" dirty="0" smtClean="0"/>
              <a:t>: </a:t>
            </a:r>
            <a:r>
              <a:rPr lang="en-US" i="1" dirty="0" smtClean="0"/>
              <a:t>true</a:t>
            </a:r>
            <a:r>
              <a:rPr lang="en-US" dirty="0" smtClean="0"/>
              <a:t> mean arsenic &lt; 19 mg/kg</a:t>
            </a:r>
          </a:p>
          <a:p>
            <a:endParaRPr lang="en-US" dirty="0" smtClean="0"/>
          </a:p>
          <a:p>
            <a:r>
              <a:rPr lang="en-US" dirty="0" smtClean="0"/>
              <a:t>Decision Rule Selected</a:t>
            </a:r>
          </a:p>
          <a:p>
            <a:pPr lvl="1"/>
            <a:r>
              <a:rPr lang="en-US" dirty="0" smtClean="0"/>
              <a:t>If:               reject H</a:t>
            </a:r>
            <a:r>
              <a:rPr lang="en-US" baseline="-25000" dirty="0" smtClean="0"/>
              <a:t>o</a:t>
            </a:r>
            <a:r>
              <a:rPr lang="en-US" dirty="0" smtClean="0"/>
              <a:t> </a:t>
            </a:r>
          </a:p>
          <a:p>
            <a:pPr lvl="1"/>
            <a:r>
              <a:rPr lang="en-US" dirty="0" smtClean="0"/>
              <a:t>Then:          excavation is complete</a:t>
            </a:r>
          </a:p>
          <a:p>
            <a:pPr lvl="1"/>
            <a:r>
              <a:rPr lang="en-US" dirty="0" smtClean="0"/>
              <a:t>Otherwise:   remove another layer of soil</a:t>
            </a:r>
            <a:endParaRPr lang="en-US" dirty="0"/>
          </a:p>
        </p:txBody>
      </p:sp>
      <p:sp>
        <p:nvSpPr>
          <p:cNvPr id="67588" name="Rectangle 4"/>
          <p:cNvSpPr>
            <a:spLocks noChangeArrowheads="1"/>
          </p:cNvSpPr>
          <p:nvPr/>
        </p:nvSpPr>
        <p:spPr bwMode="auto">
          <a:xfrm>
            <a:off x="1150938" y="617538"/>
            <a:ext cx="7793037" cy="1143000"/>
          </a:xfrm>
          <a:prstGeom prst="rect">
            <a:avLst/>
          </a:prstGeom>
          <a:noFill/>
          <a:ln w="9525">
            <a:noFill/>
            <a:miter lim="800000"/>
            <a:headEnd/>
            <a:tailEnd/>
          </a:ln>
        </p:spPr>
        <p:txBody>
          <a:bodyPr anchor="b"/>
          <a:lstStyle/>
          <a:p>
            <a:pPr eaLnBrk="1" hangingPunct="1">
              <a:spcBef>
                <a:spcPct val="0"/>
              </a:spcBef>
            </a:pPr>
            <a:endParaRPr lang="en-US" sz="4000" dirty="0">
              <a:solidFill>
                <a:schemeClr val="tx2"/>
              </a:solidFill>
            </a:endParaRPr>
          </a:p>
        </p:txBody>
      </p:sp>
      <p:sp>
        <p:nvSpPr>
          <p:cNvPr id="7" name="Slide Number Placeholder 6"/>
          <p:cNvSpPr>
            <a:spLocks noGrp="1"/>
          </p:cNvSpPr>
          <p:nvPr>
            <p:ph type="sldNum" sz="quarter" idx="10"/>
          </p:nvPr>
        </p:nvSpPr>
        <p:spPr/>
        <p:txBody>
          <a:bodyPr/>
          <a:lstStyle/>
          <a:p>
            <a:fld id="{3B25CBD3-95DC-4B14-8238-E9EF21F9B3CF}" type="slidenum">
              <a:rPr lang="en-US" smtClean="0"/>
              <a:pPr/>
              <a:t>76</a:t>
            </a:fld>
            <a:endParaRPr lang="en-US"/>
          </a:p>
        </p:txBody>
      </p:sp>
    </p:spTree>
    <p:extLst>
      <p:ext uri="{BB962C8B-B14F-4D97-AF65-F5344CB8AC3E}">
        <p14:creationId xmlns:p14="http://schemas.microsoft.com/office/powerpoint/2010/main" val="2868621836"/>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Example (Continued)</a:t>
            </a:r>
            <a:endParaRPr lang="en-US" dirty="0"/>
          </a:p>
        </p:txBody>
      </p:sp>
      <p:sp>
        <p:nvSpPr>
          <p:cNvPr id="9" name="Content Placeholder 8"/>
          <p:cNvSpPr>
            <a:spLocks noGrp="1"/>
          </p:cNvSpPr>
          <p:nvPr>
            <p:ph idx="1"/>
          </p:nvPr>
        </p:nvSpPr>
        <p:spPr/>
        <p:txBody>
          <a:bodyPr/>
          <a:lstStyle/>
          <a:p>
            <a:r>
              <a:rPr lang="en-US" dirty="0" smtClean="0"/>
              <a:t>Since true mean is not known, then rely upon the </a:t>
            </a:r>
            <a:r>
              <a:rPr lang="en-US" i="1" dirty="0" smtClean="0"/>
              <a:t>conservative </a:t>
            </a:r>
            <a:r>
              <a:rPr lang="en-US" dirty="0" smtClean="0"/>
              <a:t>estimate of the mean arsenic concentration</a:t>
            </a:r>
          </a:p>
          <a:p>
            <a:r>
              <a:rPr lang="en-US" dirty="0" smtClean="0"/>
              <a:t>95%UCL</a:t>
            </a:r>
          </a:p>
          <a:p>
            <a:pPr lvl="1"/>
            <a:r>
              <a:rPr lang="en-US" dirty="0" smtClean="0"/>
              <a:t>Hypotheses Selected</a:t>
            </a:r>
          </a:p>
          <a:p>
            <a:pPr lvl="2"/>
            <a:r>
              <a:rPr lang="en-US" dirty="0" smtClean="0"/>
              <a:t>H</a:t>
            </a:r>
            <a:r>
              <a:rPr lang="en-US" baseline="-25000" dirty="0" smtClean="0"/>
              <a:t>o</a:t>
            </a:r>
            <a:r>
              <a:rPr lang="en-US" dirty="0" smtClean="0"/>
              <a:t>: </a:t>
            </a:r>
            <a:r>
              <a:rPr lang="en-US" i="1" dirty="0" smtClean="0"/>
              <a:t>95%UCL </a:t>
            </a:r>
            <a:r>
              <a:rPr lang="en-US" dirty="0" smtClean="0"/>
              <a:t>≤  19 mg/kg</a:t>
            </a:r>
          </a:p>
          <a:p>
            <a:pPr lvl="2"/>
            <a:r>
              <a:rPr lang="en-US" dirty="0" smtClean="0"/>
              <a:t>H</a:t>
            </a:r>
            <a:r>
              <a:rPr lang="en-US" baseline="-25000" dirty="0" smtClean="0"/>
              <a:t>a</a:t>
            </a:r>
            <a:r>
              <a:rPr lang="en-US" dirty="0" smtClean="0"/>
              <a:t>: </a:t>
            </a:r>
            <a:r>
              <a:rPr lang="en-US" i="1" dirty="0" smtClean="0"/>
              <a:t>95%UCL </a:t>
            </a:r>
            <a:r>
              <a:rPr lang="en-US" dirty="0" smtClean="0"/>
              <a:t>&gt;  19 mg/kg</a:t>
            </a:r>
          </a:p>
        </p:txBody>
      </p:sp>
      <p:sp>
        <p:nvSpPr>
          <p:cNvPr id="67587" name="Rectangle 2"/>
          <p:cNvSpPr>
            <a:spLocks noChangeArrowheads="1"/>
          </p:cNvSpPr>
          <p:nvPr/>
        </p:nvSpPr>
        <p:spPr bwMode="auto">
          <a:xfrm>
            <a:off x="381000" y="2362200"/>
            <a:ext cx="8382000" cy="4114800"/>
          </a:xfrm>
          <a:prstGeom prst="rect">
            <a:avLst/>
          </a:prstGeom>
          <a:noFill/>
          <a:ln w="12700">
            <a:noFill/>
            <a:miter lim="800000"/>
            <a:headEnd/>
            <a:tailEnd/>
          </a:ln>
        </p:spPr>
        <p:txBody>
          <a:bodyPr lIns="90488" tIns="44450" rIns="90488" bIns="44450"/>
          <a:lstStyle/>
          <a:p>
            <a:pPr marL="742950" lvl="1" indent="-285750">
              <a:spcBef>
                <a:spcPct val="20000"/>
              </a:spcBef>
              <a:buClr>
                <a:schemeClr val="hlink"/>
              </a:buClr>
              <a:buFont typeface="Wingdings" pitchFamily="2" charset="2"/>
              <a:buChar char="§"/>
            </a:pPr>
            <a:endParaRPr lang="en-US" sz="2800" dirty="0">
              <a:solidFill>
                <a:srgbClr val="000000"/>
              </a:solidFill>
            </a:endParaRPr>
          </a:p>
        </p:txBody>
      </p:sp>
      <p:sp>
        <p:nvSpPr>
          <p:cNvPr id="67588" name="Rectangle 4"/>
          <p:cNvSpPr>
            <a:spLocks noChangeArrowheads="1"/>
          </p:cNvSpPr>
          <p:nvPr/>
        </p:nvSpPr>
        <p:spPr bwMode="auto">
          <a:xfrm>
            <a:off x="1150938" y="617538"/>
            <a:ext cx="7793037" cy="1143000"/>
          </a:xfrm>
          <a:prstGeom prst="rect">
            <a:avLst/>
          </a:prstGeom>
          <a:noFill/>
          <a:ln w="9525">
            <a:noFill/>
            <a:miter lim="800000"/>
            <a:headEnd/>
            <a:tailEnd/>
          </a:ln>
        </p:spPr>
        <p:txBody>
          <a:bodyPr anchor="b"/>
          <a:lstStyle/>
          <a:p>
            <a:pPr eaLnBrk="1" hangingPunct="1">
              <a:spcBef>
                <a:spcPct val="0"/>
              </a:spcBef>
            </a:pPr>
            <a:endParaRPr lang="en-US" sz="4000" dirty="0">
              <a:solidFill>
                <a:schemeClr val="tx2"/>
              </a:solidFill>
            </a:endParaRPr>
          </a:p>
        </p:txBody>
      </p:sp>
      <p:sp>
        <p:nvSpPr>
          <p:cNvPr id="10" name="Slide Number Placeholder 9"/>
          <p:cNvSpPr>
            <a:spLocks noGrp="1"/>
          </p:cNvSpPr>
          <p:nvPr>
            <p:ph type="sldNum" sz="quarter" idx="10"/>
          </p:nvPr>
        </p:nvSpPr>
        <p:spPr/>
        <p:txBody>
          <a:bodyPr/>
          <a:lstStyle/>
          <a:p>
            <a:fld id="{3B25CBD3-95DC-4B14-8238-E9EF21F9B3CF}" type="slidenum">
              <a:rPr lang="en-US" smtClean="0"/>
              <a:pPr/>
              <a:t>77</a:t>
            </a:fld>
            <a:endParaRPr lang="en-US"/>
          </a:p>
        </p:txBody>
      </p:sp>
    </p:spTree>
    <p:extLst>
      <p:ext uri="{BB962C8B-B14F-4D97-AF65-F5344CB8AC3E}">
        <p14:creationId xmlns:p14="http://schemas.microsoft.com/office/powerpoint/2010/main" val="233430509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4"/>
          <p:cNvPicPr>
            <a:picLocks noChangeAspect="1" noChangeArrowheads="1"/>
          </p:cNvPicPr>
          <p:nvPr/>
        </p:nvPicPr>
        <p:blipFill>
          <a:blip r:embed="rId3" cstate="print"/>
          <a:srcRect/>
          <a:stretch>
            <a:fillRect/>
          </a:stretch>
        </p:blipFill>
        <p:spPr bwMode="auto">
          <a:xfrm>
            <a:off x="0" y="0"/>
            <a:ext cx="9110663" cy="6400800"/>
          </a:xfrm>
          <a:prstGeom prst="rect">
            <a:avLst/>
          </a:prstGeom>
          <a:noFill/>
          <a:ln w="9525">
            <a:noFill/>
            <a:miter lim="800000"/>
            <a:headEnd/>
            <a:tailEnd/>
          </a:ln>
        </p:spPr>
      </p:pic>
      <p:sp>
        <p:nvSpPr>
          <p:cNvPr id="69636" name="Text Box 6"/>
          <p:cNvSpPr txBox="1">
            <a:spLocks noChangeArrowheads="1"/>
          </p:cNvSpPr>
          <p:nvPr/>
        </p:nvSpPr>
        <p:spPr bwMode="auto">
          <a:xfrm>
            <a:off x="4210793" y="4303240"/>
            <a:ext cx="4802597" cy="585418"/>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3200" dirty="0">
                <a:solidFill>
                  <a:srgbClr val="FF0000"/>
                </a:solidFill>
              </a:rPr>
              <a:t>Simple Random Sampling</a:t>
            </a:r>
          </a:p>
        </p:txBody>
      </p:sp>
      <p:sp>
        <p:nvSpPr>
          <p:cNvPr id="69637" name="Text Box 7"/>
          <p:cNvSpPr txBox="1">
            <a:spLocks noChangeArrowheads="1"/>
          </p:cNvSpPr>
          <p:nvPr/>
        </p:nvSpPr>
        <p:spPr bwMode="auto">
          <a:xfrm>
            <a:off x="7239000" y="228600"/>
            <a:ext cx="1752600" cy="661988"/>
          </a:xfrm>
          <a:prstGeom prst="rect">
            <a:avLst/>
          </a:prstGeom>
          <a:solidFill>
            <a:schemeClr val="bg1"/>
          </a:solidFill>
          <a:ln w="9525">
            <a:solidFill>
              <a:schemeClr val="tx1"/>
            </a:solidFill>
            <a:miter lim="800000"/>
            <a:headEnd/>
            <a:tailEnd/>
          </a:ln>
        </p:spPr>
        <p:txBody>
          <a:bodyPr lIns="92075" tIns="46038" rIns="92075" bIns="46038">
            <a:spAutoFit/>
          </a:bodyPr>
          <a:lstStyle/>
          <a:p>
            <a:r>
              <a:rPr lang="en-US" sz="1600" b="1">
                <a:solidFill>
                  <a:srgbClr val="FF0000"/>
                </a:solidFill>
              </a:rPr>
              <a:t>Use VSP to</a:t>
            </a:r>
          </a:p>
          <a:p>
            <a:r>
              <a:rPr lang="en-US" sz="1600" b="1">
                <a:solidFill>
                  <a:srgbClr val="FF0000"/>
                </a:solidFill>
              </a:rPr>
              <a:t>Determine </a:t>
            </a:r>
            <a:r>
              <a:rPr lang="en-US" sz="1600" b="1" i="1">
                <a:solidFill>
                  <a:srgbClr val="FF0000"/>
                </a:solidFill>
              </a:rPr>
              <a:t>n</a:t>
            </a:r>
          </a:p>
        </p:txBody>
      </p:sp>
      <p:sp>
        <p:nvSpPr>
          <p:cNvPr id="69639" name="Text Box 9"/>
          <p:cNvSpPr txBox="1">
            <a:spLocks noChangeArrowheads="1"/>
          </p:cNvSpPr>
          <p:nvPr/>
        </p:nvSpPr>
        <p:spPr bwMode="auto">
          <a:xfrm>
            <a:off x="6781800" y="990600"/>
            <a:ext cx="1704975" cy="985838"/>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600" dirty="0"/>
              <a:t>Assume data will</a:t>
            </a:r>
          </a:p>
          <a:p>
            <a:r>
              <a:rPr lang="en-US" sz="1600" dirty="0"/>
              <a:t>be normally </a:t>
            </a:r>
          </a:p>
          <a:p>
            <a:r>
              <a:rPr lang="en-US" sz="1600" dirty="0"/>
              <a:t>distributed</a:t>
            </a:r>
          </a:p>
        </p:txBody>
      </p:sp>
      <p:sp>
        <p:nvSpPr>
          <p:cNvPr id="69641" name="Line 11"/>
          <p:cNvSpPr>
            <a:spLocks noChangeShapeType="1"/>
          </p:cNvSpPr>
          <p:nvPr/>
        </p:nvSpPr>
        <p:spPr bwMode="auto">
          <a:xfrm flipV="1">
            <a:off x="2362200" y="1219200"/>
            <a:ext cx="914400" cy="7620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69642" name="Line 12"/>
          <p:cNvSpPr>
            <a:spLocks noChangeShapeType="1"/>
          </p:cNvSpPr>
          <p:nvPr/>
        </p:nvSpPr>
        <p:spPr bwMode="auto">
          <a:xfrm flipV="1">
            <a:off x="457200" y="381000"/>
            <a:ext cx="762000" cy="32004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69643" name="Line 13"/>
          <p:cNvSpPr>
            <a:spLocks noChangeShapeType="1"/>
          </p:cNvSpPr>
          <p:nvPr/>
        </p:nvSpPr>
        <p:spPr bwMode="auto">
          <a:xfrm flipH="1" flipV="1">
            <a:off x="4572000" y="1066800"/>
            <a:ext cx="2209800" cy="3810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69640" name="Text Box 10"/>
          <p:cNvSpPr txBox="1">
            <a:spLocks noChangeArrowheads="1"/>
          </p:cNvSpPr>
          <p:nvPr/>
        </p:nvSpPr>
        <p:spPr bwMode="auto">
          <a:xfrm>
            <a:off x="1524000" y="1752600"/>
            <a:ext cx="1997075" cy="339725"/>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600" dirty="0"/>
              <a:t>“Ordinary” sampling</a:t>
            </a:r>
          </a:p>
        </p:txBody>
      </p:sp>
      <p:sp>
        <p:nvSpPr>
          <p:cNvPr id="69638" name="Text Box 8"/>
          <p:cNvSpPr txBox="1">
            <a:spLocks noChangeArrowheads="1"/>
          </p:cNvSpPr>
          <p:nvPr/>
        </p:nvSpPr>
        <p:spPr bwMode="auto">
          <a:xfrm>
            <a:off x="304800" y="3505200"/>
            <a:ext cx="2717800" cy="985838"/>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600"/>
              <a:t>Select </a:t>
            </a:r>
            <a:r>
              <a:rPr lang="en-US" sz="1600" i="1"/>
              <a:t>“Compare Average to</a:t>
            </a:r>
          </a:p>
          <a:p>
            <a:r>
              <a:rPr lang="en-US" sz="1600" i="1"/>
              <a:t>Fixed Threshold…”</a:t>
            </a:r>
            <a:r>
              <a:rPr lang="en-US" sz="1600"/>
              <a:t> as the</a:t>
            </a:r>
          </a:p>
          <a:p>
            <a:r>
              <a:rPr lang="en-US" sz="1600"/>
              <a:t>sampling goal</a:t>
            </a:r>
          </a:p>
        </p:txBody>
      </p:sp>
      <p:sp>
        <p:nvSpPr>
          <p:cNvPr id="13" name="Line 13"/>
          <p:cNvSpPr>
            <a:spLocks noChangeShapeType="1"/>
          </p:cNvSpPr>
          <p:nvPr/>
        </p:nvSpPr>
        <p:spPr bwMode="auto">
          <a:xfrm flipH="1" flipV="1">
            <a:off x="4800600" y="1981200"/>
            <a:ext cx="2057400" cy="6858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12" name="Text Box 9"/>
          <p:cNvSpPr txBox="1">
            <a:spLocks noChangeArrowheads="1"/>
          </p:cNvSpPr>
          <p:nvPr/>
        </p:nvSpPr>
        <p:spPr bwMode="auto">
          <a:xfrm>
            <a:off x="6172200" y="2438400"/>
            <a:ext cx="1676399" cy="339196"/>
          </a:xfrm>
          <a:prstGeom prst="rect">
            <a:avLst/>
          </a:prstGeom>
          <a:solidFill>
            <a:schemeClr val="bg1"/>
          </a:solidFill>
          <a:ln w="9525">
            <a:solidFill>
              <a:schemeClr val="tx1"/>
            </a:solidFill>
            <a:miter lim="800000"/>
            <a:headEnd/>
            <a:tailEnd/>
          </a:ln>
        </p:spPr>
        <p:txBody>
          <a:bodyPr wrap="square" lIns="92075" tIns="46038" rIns="92075" bIns="46038">
            <a:spAutoFit/>
          </a:bodyPr>
          <a:lstStyle/>
          <a:p>
            <a:pPr algn="ctr"/>
            <a:r>
              <a:rPr lang="en-US" sz="1600" dirty="0" smtClean="0"/>
              <a:t>Null Hypothesis</a:t>
            </a:r>
            <a:endParaRPr lang="en-US" sz="1600" dirty="0"/>
          </a:p>
        </p:txBody>
      </p:sp>
      <p:sp>
        <p:nvSpPr>
          <p:cNvPr id="15" name="Slide Number Placeholder 14"/>
          <p:cNvSpPr>
            <a:spLocks noGrp="1"/>
          </p:cNvSpPr>
          <p:nvPr>
            <p:ph type="sldNum" sz="quarter" idx="10"/>
          </p:nvPr>
        </p:nvSpPr>
        <p:spPr/>
        <p:txBody>
          <a:bodyPr/>
          <a:lstStyle/>
          <a:p>
            <a:fld id="{2B2E6700-08D0-4B60-9235-5B4D318A3000}" type="slidenum">
              <a:rPr lang="en-US" smtClean="0"/>
              <a:pPr/>
              <a:t>78</a:t>
            </a:fld>
            <a:endParaRPr lang="en-US"/>
          </a:p>
        </p:txBody>
      </p:sp>
    </p:spTree>
    <p:extLst>
      <p:ext uri="{BB962C8B-B14F-4D97-AF65-F5344CB8AC3E}">
        <p14:creationId xmlns:p14="http://schemas.microsoft.com/office/powerpoint/2010/main" val="2950561281"/>
      </p:ext>
    </p:extLst>
  </p:cSld>
  <p:clrMapOvr>
    <a:masterClrMapping/>
  </p:clrMapOvr>
  <p:transition>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cstate="print"/>
          <a:srcRect/>
          <a:stretch>
            <a:fillRect/>
          </a:stretch>
        </p:blipFill>
        <p:spPr bwMode="auto">
          <a:xfrm>
            <a:off x="1371600" y="0"/>
            <a:ext cx="6227556" cy="6858000"/>
          </a:xfrm>
          <a:prstGeom prst="rect">
            <a:avLst/>
          </a:prstGeom>
          <a:noFill/>
          <a:ln w="9525">
            <a:noFill/>
            <a:miter lim="800000"/>
            <a:headEnd/>
            <a:tailEnd/>
          </a:ln>
        </p:spPr>
      </p:pic>
      <p:sp>
        <p:nvSpPr>
          <p:cNvPr id="71685" name="Text Box 5"/>
          <p:cNvSpPr txBox="1">
            <a:spLocks noChangeArrowheads="1"/>
          </p:cNvSpPr>
          <p:nvPr/>
        </p:nvSpPr>
        <p:spPr bwMode="auto">
          <a:xfrm>
            <a:off x="5013325" y="185738"/>
            <a:ext cx="185738" cy="369887"/>
          </a:xfrm>
          <a:prstGeom prst="rect">
            <a:avLst/>
          </a:prstGeom>
          <a:noFill/>
          <a:ln w="9525">
            <a:noFill/>
            <a:miter lim="800000"/>
            <a:headEnd/>
            <a:tailEnd/>
          </a:ln>
        </p:spPr>
        <p:txBody>
          <a:bodyPr wrap="none" lIns="92075" tIns="46038" rIns="92075" bIns="46038">
            <a:spAutoFit/>
          </a:bodyPr>
          <a:lstStyle/>
          <a:p>
            <a:endParaRPr lang="en-US" sz="1800"/>
          </a:p>
        </p:txBody>
      </p:sp>
      <p:sp>
        <p:nvSpPr>
          <p:cNvPr id="71689" name="Text Box 15"/>
          <p:cNvSpPr txBox="1">
            <a:spLocks noChangeArrowheads="1"/>
          </p:cNvSpPr>
          <p:nvPr/>
        </p:nvSpPr>
        <p:spPr bwMode="auto">
          <a:xfrm>
            <a:off x="5546725" y="2547938"/>
            <a:ext cx="185738" cy="369887"/>
          </a:xfrm>
          <a:prstGeom prst="rect">
            <a:avLst/>
          </a:prstGeom>
          <a:noFill/>
          <a:ln w="9525">
            <a:noFill/>
            <a:miter lim="800000"/>
            <a:headEnd/>
            <a:tailEnd/>
          </a:ln>
        </p:spPr>
        <p:txBody>
          <a:bodyPr wrap="none" lIns="92075" tIns="46038" rIns="92075" bIns="46038">
            <a:spAutoFit/>
          </a:bodyPr>
          <a:lstStyle/>
          <a:p>
            <a:endParaRPr lang="en-US" sz="1800"/>
          </a:p>
        </p:txBody>
      </p:sp>
      <p:sp>
        <p:nvSpPr>
          <p:cNvPr id="71693" name="Line 19"/>
          <p:cNvSpPr>
            <a:spLocks noChangeShapeType="1"/>
          </p:cNvSpPr>
          <p:nvPr/>
        </p:nvSpPr>
        <p:spPr bwMode="auto">
          <a:xfrm flipH="1">
            <a:off x="4267200" y="1143000"/>
            <a:ext cx="1143000" cy="6858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71694" name="Line 20"/>
          <p:cNvSpPr>
            <a:spLocks noChangeShapeType="1"/>
          </p:cNvSpPr>
          <p:nvPr/>
        </p:nvSpPr>
        <p:spPr bwMode="auto">
          <a:xfrm flipH="1">
            <a:off x="4114800" y="2362200"/>
            <a:ext cx="1905000" cy="1524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71695" name="Line 21"/>
          <p:cNvSpPr>
            <a:spLocks noChangeShapeType="1"/>
          </p:cNvSpPr>
          <p:nvPr/>
        </p:nvSpPr>
        <p:spPr bwMode="auto">
          <a:xfrm flipH="1" flipV="1">
            <a:off x="5334000" y="3581400"/>
            <a:ext cx="990600" cy="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71696" name="Line 22"/>
          <p:cNvSpPr>
            <a:spLocks noChangeShapeType="1"/>
          </p:cNvSpPr>
          <p:nvPr/>
        </p:nvSpPr>
        <p:spPr bwMode="auto">
          <a:xfrm flipH="1" flipV="1">
            <a:off x="5105400" y="2819400"/>
            <a:ext cx="457200" cy="1524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71697" name="Line 23"/>
          <p:cNvSpPr>
            <a:spLocks noChangeShapeType="1"/>
          </p:cNvSpPr>
          <p:nvPr/>
        </p:nvSpPr>
        <p:spPr bwMode="auto">
          <a:xfrm flipH="1" flipV="1">
            <a:off x="2514600" y="4419600"/>
            <a:ext cx="381000" cy="3810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71698" name="Line 24"/>
          <p:cNvSpPr>
            <a:spLocks noChangeShapeType="1"/>
          </p:cNvSpPr>
          <p:nvPr/>
        </p:nvSpPr>
        <p:spPr bwMode="auto">
          <a:xfrm flipH="1" flipV="1">
            <a:off x="4572000" y="5562600"/>
            <a:ext cx="533400" cy="2286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71700" name="Line 28"/>
          <p:cNvSpPr>
            <a:spLocks noChangeShapeType="1"/>
          </p:cNvSpPr>
          <p:nvPr/>
        </p:nvSpPr>
        <p:spPr bwMode="auto">
          <a:xfrm flipV="1">
            <a:off x="990600" y="3352800"/>
            <a:ext cx="762000" cy="4572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71687" name="Text Box 7"/>
          <p:cNvSpPr txBox="1">
            <a:spLocks noChangeArrowheads="1"/>
          </p:cNvSpPr>
          <p:nvPr/>
        </p:nvSpPr>
        <p:spPr bwMode="auto">
          <a:xfrm>
            <a:off x="5943600" y="2133600"/>
            <a:ext cx="1524000" cy="369888"/>
          </a:xfrm>
          <a:prstGeom prst="rect">
            <a:avLst/>
          </a:prstGeom>
          <a:solidFill>
            <a:schemeClr val="bg1"/>
          </a:solidFill>
          <a:ln w="9525">
            <a:solidFill>
              <a:schemeClr val="tx1"/>
            </a:solidFill>
            <a:miter lim="800000"/>
            <a:headEnd/>
            <a:tailEnd/>
          </a:ln>
        </p:spPr>
        <p:txBody>
          <a:bodyPr lIns="92075" tIns="46038" rIns="92075" bIns="46038">
            <a:spAutoFit/>
          </a:bodyPr>
          <a:lstStyle/>
          <a:p>
            <a:pPr algn="ctr">
              <a:spcBef>
                <a:spcPts val="0"/>
              </a:spcBef>
            </a:pPr>
            <a:r>
              <a:rPr lang="en-US" sz="1800" dirty="0" smtClean="0">
                <a:sym typeface="Symbol" pitchFamily="18" charset="2"/>
              </a:rPr>
              <a:t></a:t>
            </a:r>
            <a:r>
              <a:rPr lang="en-US" sz="1800" dirty="0" smtClean="0"/>
              <a:t> </a:t>
            </a:r>
            <a:r>
              <a:rPr lang="en-US" sz="1800" dirty="0"/>
              <a:t>=  0.05</a:t>
            </a:r>
          </a:p>
        </p:txBody>
      </p:sp>
      <p:sp>
        <p:nvSpPr>
          <p:cNvPr id="71686" name="Text Box 6"/>
          <p:cNvSpPr txBox="1">
            <a:spLocks noChangeArrowheads="1"/>
          </p:cNvSpPr>
          <p:nvPr/>
        </p:nvSpPr>
        <p:spPr bwMode="auto">
          <a:xfrm>
            <a:off x="4572000" y="838200"/>
            <a:ext cx="4038600" cy="369974"/>
          </a:xfrm>
          <a:prstGeom prst="rect">
            <a:avLst/>
          </a:prstGeom>
          <a:solidFill>
            <a:schemeClr val="bg1"/>
          </a:solidFill>
          <a:ln w="9525">
            <a:solidFill>
              <a:schemeClr val="tx1"/>
            </a:solidFill>
            <a:miter lim="800000"/>
            <a:headEnd/>
            <a:tailEnd/>
          </a:ln>
        </p:spPr>
        <p:txBody>
          <a:bodyPr wrap="square" lIns="92075" tIns="46038" rIns="92075" bIns="46038">
            <a:spAutoFit/>
          </a:bodyPr>
          <a:lstStyle/>
          <a:p>
            <a:pPr marL="0" lvl="1" algn="ctr">
              <a:spcBef>
                <a:spcPts val="0"/>
              </a:spcBef>
              <a:buClr>
                <a:schemeClr val="hlink"/>
              </a:buClr>
              <a:buFont typeface="Wingdings" pitchFamily="2" charset="2"/>
              <a:buNone/>
            </a:pPr>
            <a:r>
              <a:rPr lang="en-US" sz="1800" dirty="0"/>
              <a:t>H</a:t>
            </a:r>
            <a:r>
              <a:rPr lang="en-US" sz="1800" baseline="-25000" dirty="0"/>
              <a:t>o</a:t>
            </a:r>
            <a:r>
              <a:rPr lang="en-US" sz="1800" dirty="0"/>
              <a:t>: true </a:t>
            </a:r>
            <a:r>
              <a:rPr lang="en-US" sz="1800" dirty="0" smtClean="0"/>
              <a:t>mean arsenic ≥ 19 mg/kg</a:t>
            </a:r>
            <a:endParaRPr lang="en-US" sz="1800" dirty="0"/>
          </a:p>
        </p:txBody>
      </p:sp>
      <p:sp>
        <p:nvSpPr>
          <p:cNvPr id="71690" name="Text Box 16"/>
          <p:cNvSpPr txBox="1">
            <a:spLocks noChangeArrowheads="1"/>
          </p:cNvSpPr>
          <p:nvPr/>
        </p:nvSpPr>
        <p:spPr bwMode="auto">
          <a:xfrm>
            <a:off x="5410200" y="2743200"/>
            <a:ext cx="2702471" cy="369974"/>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800" dirty="0"/>
              <a:t>Action Level </a:t>
            </a:r>
            <a:r>
              <a:rPr lang="en-US" sz="1800" dirty="0" smtClean="0"/>
              <a:t>= 19 mg/kg</a:t>
            </a:r>
            <a:endParaRPr lang="en-US" sz="1800" dirty="0"/>
          </a:p>
        </p:txBody>
      </p:sp>
      <p:sp>
        <p:nvSpPr>
          <p:cNvPr id="71688" name="Text Box 14"/>
          <p:cNvSpPr txBox="1">
            <a:spLocks noChangeArrowheads="1"/>
          </p:cNvSpPr>
          <p:nvPr/>
        </p:nvSpPr>
        <p:spPr bwMode="auto">
          <a:xfrm>
            <a:off x="5867400" y="3352800"/>
            <a:ext cx="1447800" cy="369888"/>
          </a:xfrm>
          <a:prstGeom prst="rect">
            <a:avLst/>
          </a:prstGeom>
          <a:solidFill>
            <a:schemeClr val="bg1"/>
          </a:solidFill>
          <a:ln w="9525">
            <a:solidFill>
              <a:schemeClr val="tx1"/>
            </a:solidFill>
            <a:miter lim="800000"/>
            <a:headEnd/>
            <a:tailEnd/>
          </a:ln>
        </p:spPr>
        <p:txBody>
          <a:bodyPr lIns="92075" tIns="46038" rIns="92075" bIns="46038">
            <a:spAutoFit/>
          </a:bodyPr>
          <a:lstStyle/>
          <a:p>
            <a:r>
              <a:rPr lang="en-US" sz="1800" dirty="0">
                <a:sym typeface="Symbol" pitchFamily="18" charset="2"/>
              </a:rPr>
              <a:t>  </a:t>
            </a:r>
            <a:r>
              <a:rPr lang="en-US" sz="1800" dirty="0"/>
              <a:t> = 0.10</a:t>
            </a:r>
          </a:p>
        </p:txBody>
      </p:sp>
      <p:sp>
        <p:nvSpPr>
          <p:cNvPr id="71699" name="Text Box 26"/>
          <p:cNvSpPr txBox="1">
            <a:spLocks noChangeArrowheads="1"/>
          </p:cNvSpPr>
          <p:nvPr/>
        </p:nvSpPr>
        <p:spPr bwMode="auto">
          <a:xfrm>
            <a:off x="76200" y="3048000"/>
            <a:ext cx="1143000" cy="1093249"/>
          </a:xfrm>
          <a:prstGeom prst="rect">
            <a:avLst/>
          </a:prstGeom>
          <a:solidFill>
            <a:schemeClr val="bg1"/>
          </a:solidFill>
          <a:ln w="9525">
            <a:solidFill>
              <a:schemeClr val="tx1"/>
            </a:solidFill>
            <a:miter lim="800000"/>
            <a:headEnd/>
            <a:tailEnd/>
          </a:ln>
        </p:spPr>
        <p:txBody>
          <a:bodyPr wrap="square" lIns="92075" tIns="46038" rIns="92075" bIns="46038">
            <a:spAutoFit/>
          </a:bodyPr>
          <a:lstStyle/>
          <a:p>
            <a:pPr algn="r"/>
            <a:r>
              <a:rPr lang="en-US" sz="1200" dirty="0"/>
              <a:t>Width of the Gray Region = </a:t>
            </a:r>
            <a:r>
              <a:rPr lang="en-US" sz="1200" dirty="0" smtClean="0"/>
              <a:t>5</a:t>
            </a:r>
          </a:p>
          <a:p>
            <a:pPr algn="r"/>
            <a:r>
              <a:rPr lang="en-US" sz="1200" dirty="0" smtClean="0"/>
              <a:t>Alternative Level = 14</a:t>
            </a:r>
            <a:endParaRPr lang="en-US" sz="1200" dirty="0"/>
          </a:p>
        </p:txBody>
      </p:sp>
      <p:sp>
        <p:nvSpPr>
          <p:cNvPr id="71691" name="Text Box 17"/>
          <p:cNvSpPr txBox="1">
            <a:spLocks noChangeArrowheads="1"/>
          </p:cNvSpPr>
          <p:nvPr/>
        </p:nvSpPr>
        <p:spPr bwMode="auto">
          <a:xfrm>
            <a:off x="2743200" y="4648200"/>
            <a:ext cx="2942087" cy="339196"/>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600" dirty="0"/>
              <a:t>Standard Deviation = </a:t>
            </a:r>
            <a:r>
              <a:rPr lang="en-US" sz="1600" dirty="0" smtClean="0"/>
              <a:t>5 mg/kg</a:t>
            </a:r>
            <a:endParaRPr lang="en-US" sz="1600" dirty="0"/>
          </a:p>
        </p:txBody>
      </p:sp>
      <p:sp>
        <p:nvSpPr>
          <p:cNvPr id="71692" name="Text Box 18"/>
          <p:cNvSpPr txBox="1">
            <a:spLocks noChangeArrowheads="1"/>
          </p:cNvSpPr>
          <p:nvPr/>
        </p:nvSpPr>
        <p:spPr bwMode="auto">
          <a:xfrm>
            <a:off x="4953000" y="5638800"/>
            <a:ext cx="2753959" cy="369974"/>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800" dirty="0"/>
              <a:t>Number of Samples = </a:t>
            </a:r>
            <a:r>
              <a:rPr lang="en-US" sz="1800" dirty="0" smtClean="0"/>
              <a:t>10</a:t>
            </a:r>
            <a:endParaRPr lang="en-US" sz="1800" dirty="0"/>
          </a:p>
        </p:txBody>
      </p:sp>
      <p:sp>
        <p:nvSpPr>
          <p:cNvPr id="21" name="Slide Number Placeholder 20"/>
          <p:cNvSpPr>
            <a:spLocks noGrp="1"/>
          </p:cNvSpPr>
          <p:nvPr>
            <p:ph type="sldNum" sz="quarter" idx="10"/>
          </p:nvPr>
        </p:nvSpPr>
        <p:spPr/>
        <p:txBody>
          <a:bodyPr/>
          <a:lstStyle/>
          <a:p>
            <a:fld id="{2B2E6700-08D0-4B60-9235-5B4D318A3000}" type="slidenum">
              <a:rPr lang="en-US" smtClean="0"/>
              <a:pPr/>
              <a:t>79</a:t>
            </a:fld>
            <a:endParaRPr lang="en-US"/>
          </a:p>
        </p:txBody>
      </p:sp>
    </p:spTree>
    <p:extLst>
      <p:ext uri="{BB962C8B-B14F-4D97-AF65-F5344CB8AC3E}">
        <p14:creationId xmlns:p14="http://schemas.microsoft.com/office/powerpoint/2010/main" val="2439504265"/>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618" name="Rectangle 2"/>
          <p:cNvSpPr>
            <a:spLocks noGrp="1" noChangeArrowheads="1"/>
          </p:cNvSpPr>
          <p:nvPr>
            <p:ph type="title"/>
          </p:nvPr>
        </p:nvSpPr>
        <p:spPr/>
        <p:txBody>
          <a:bodyPr/>
          <a:lstStyle/>
          <a:p>
            <a:r>
              <a:rPr lang="en-US" dirty="0"/>
              <a:t>Distinct </a:t>
            </a:r>
            <a:r>
              <a:rPr lang="en-US" dirty="0" smtClean="0"/>
              <a:t>Features </a:t>
            </a:r>
            <a:r>
              <a:rPr lang="en-US" dirty="0"/>
              <a:t>of </a:t>
            </a:r>
            <a:r>
              <a:rPr lang="en-US" dirty="0" smtClean="0"/>
              <a:t/>
            </a:r>
            <a:br>
              <a:rPr lang="en-US" dirty="0" smtClean="0"/>
            </a:br>
            <a:r>
              <a:rPr lang="en-US" dirty="0" smtClean="0"/>
              <a:t>Environmental </a:t>
            </a:r>
            <a:r>
              <a:rPr lang="en-US" dirty="0"/>
              <a:t>Applications</a:t>
            </a:r>
          </a:p>
        </p:txBody>
      </p:sp>
      <p:sp>
        <p:nvSpPr>
          <p:cNvPr id="1647619" name="Rectangle 3"/>
          <p:cNvSpPr>
            <a:spLocks noGrp="1" noChangeArrowheads="1"/>
          </p:cNvSpPr>
          <p:nvPr>
            <p:ph type="body" sz="half" idx="1"/>
          </p:nvPr>
        </p:nvSpPr>
        <p:spPr/>
        <p:txBody>
          <a:bodyPr/>
          <a:lstStyle/>
          <a:p>
            <a:r>
              <a:rPr lang="en-US" sz="1800" u="sng" dirty="0"/>
              <a:t>Typical Statistical Application</a:t>
            </a:r>
            <a:r>
              <a:rPr lang="en-US" sz="1800" dirty="0"/>
              <a:t>:</a:t>
            </a:r>
          </a:p>
          <a:p>
            <a:pPr lvl="1"/>
            <a:r>
              <a:rPr lang="en-US" sz="1800" dirty="0" smtClean="0"/>
              <a:t>Decision are made </a:t>
            </a:r>
            <a:r>
              <a:rPr lang="en-US" sz="1800" dirty="0"/>
              <a:t>based on </a:t>
            </a:r>
            <a:r>
              <a:rPr lang="en-US" sz="1800" b="1" dirty="0">
                <a:solidFill>
                  <a:srgbClr val="33CCCC"/>
                </a:solidFill>
              </a:rPr>
              <a:t>random (unbiased) data</a:t>
            </a:r>
          </a:p>
          <a:p>
            <a:pPr lvl="2"/>
            <a:r>
              <a:rPr lang="en-US" sz="1800" dirty="0" smtClean="0"/>
              <a:t>Example: Clinical trials</a:t>
            </a:r>
          </a:p>
          <a:p>
            <a:pPr lvl="2"/>
            <a:endParaRPr lang="en-US" sz="1800" dirty="0" smtClean="0"/>
          </a:p>
          <a:p>
            <a:pPr lvl="2"/>
            <a:endParaRPr lang="en-US" sz="1800" dirty="0"/>
          </a:p>
          <a:p>
            <a:pPr lvl="2"/>
            <a:endParaRPr lang="en-US" sz="1800" dirty="0" smtClean="0"/>
          </a:p>
          <a:p>
            <a:pPr lvl="2"/>
            <a:endParaRPr lang="en-US" sz="1800" dirty="0"/>
          </a:p>
          <a:p>
            <a:pPr lvl="2"/>
            <a:endParaRPr lang="en-US" sz="1800" dirty="0" smtClean="0"/>
          </a:p>
          <a:p>
            <a:pPr lvl="2"/>
            <a:endParaRPr lang="en-US" sz="1800" dirty="0" smtClean="0"/>
          </a:p>
          <a:p>
            <a:pPr lvl="1"/>
            <a:endParaRPr lang="en-US" sz="1800" dirty="0" smtClean="0"/>
          </a:p>
          <a:p>
            <a:pPr lvl="1"/>
            <a:r>
              <a:rPr lang="en-US" sz="1800" dirty="0" smtClean="0"/>
              <a:t>Random samples are often </a:t>
            </a:r>
            <a:r>
              <a:rPr lang="en-US" sz="1800" dirty="0" smtClean="0">
                <a:solidFill>
                  <a:srgbClr val="FF0000"/>
                </a:solidFill>
              </a:rPr>
              <a:t>not</a:t>
            </a:r>
            <a:r>
              <a:rPr lang="en-US" sz="1800" dirty="0" smtClean="0"/>
              <a:t> </a:t>
            </a:r>
            <a:r>
              <a:rPr lang="en-US" sz="1800" b="1" dirty="0" smtClean="0"/>
              <a:t>representative</a:t>
            </a:r>
            <a:r>
              <a:rPr lang="en-US" sz="1800" dirty="0" smtClean="0"/>
              <a:t> </a:t>
            </a:r>
            <a:r>
              <a:rPr lang="en-US" sz="1800" dirty="0" smtClean="0">
                <a:latin typeface="Lucida Sans Unicode"/>
                <a:cs typeface="Lucida Sans Unicode"/>
              </a:rPr>
              <a:t>⇒ </a:t>
            </a:r>
            <a:r>
              <a:rPr lang="en-US" sz="1800" dirty="0" smtClean="0">
                <a:cs typeface="Lucida Sans Unicode"/>
              </a:rPr>
              <a:t>Sampling Error</a:t>
            </a:r>
            <a:endParaRPr lang="en-US" sz="1800" dirty="0" smtClean="0"/>
          </a:p>
          <a:p>
            <a:pPr lvl="1"/>
            <a:endParaRPr lang="en-US" sz="1800" dirty="0"/>
          </a:p>
          <a:p>
            <a:endParaRPr lang="en-US" sz="1800" dirty="0"/>
          </a:p>
        </p:txBody>
      </p:sp>
      <p:sp>
        <p:nvSpPr>
          <p:cNvPr id="1647622" name="Rectangle 6"/>
          <p:cNvSpPr>
            <a:spLocks noGrp="1" noChangeArrowheads="1"/>
          </p:cNvSpPr>
          <p:nvPr>
            <p:ph type="body" sz="half" idx="2"/>
          </p:nvPr>
        </p:nvSpPr>
        <p:spPr>
          <a:xfrm>
            <a:off x="4686299" y="1525588"/>
            <a:ext cx="4207329" cy="4570412"/>
          </a:xfrm>
        </p:spPr>
        <p:txBody>
          <a:bodyPr/>
          <a:lstStyle/>
          <a:p>
            <a:r>
              <a:rPr lang="en-US" sz="1800" u="sng" dirty="0"/>
              <a:t>Typical Environmental Applications</a:t>
            </a:r>
            <a:r>
              <a:rPr lang="en-US" sz="1800" dirty="0"/>
              <a:t>:</a:t>
            </a:r>
          </a:p>
          <a:p>
            <a:pPr lvl="1"/>
            <a:r>
              <a:rPr lang="en-US" sz="1800" dirty="0" smtClean="0"/>
              <a:t>Decisions are </a:t>
            </a:r>
            <a:r>
              <a:rPr lang="en-US" sz="1800" dirty="0"/>
              <a:t>made based on </a:t>
            </a:r>
            <a:r>
              <a:rPr lang="en-US" sz="1800" b="1" dirty="0">
                <a:solidFill>
                  <a:srgbClr val="FF3300"/>
                </a:solidFill>
              </a:rPr>
              <a:t>judgmental (biased) data</a:t>
            </a:r>
          </a:p>
          <a:p>
            <a:pPr lvl="2"/>
            <a:r>
              <a:rPr lang="en-US" sz="1800" dirty="0"/>
              <a:t>Example: Site </a:t>
            </a:r>
            <a:r>
              <a:rPr lang="en-US" sz="1800" dirty="0" smtClean="0"/>
              <a:t>investigations</a:t>
            </a:r>
          </a:p>
          <a:p>
            <a:pPr lvl="2"/>
            <a:endParaRPr lang="en-US" sz="1800" dirty="0"/>
          </a:p>
          <a:p>
            <a:pPr lvl="2"/>
            <a:endParaRPr lang="en-US" sz="1800" dirty="0" smtClean="0"/>
          </a:p>
          <a:p>
            <a:pPr lvl="2"/>
            <a:endParaRPr lang="en-US" sz="1800" dirty="0"/>
          </a:p>
          <a:p>
            <a:pPr lvl="2"/>
            <a:endParaRPr lang="en-US" sz="1800" dirty="0" smtClean="0"/>
          </a:p>
          <a:p>
            <a:pPr lvl="2"/>
            <a:endParaRPr lang="en-US" sz="1800" dirty="0"/>
          </a:p>
          <a:p>
            <a:pPr lvl="2"/>
            <a:endParaRPr lang="en-US" sz="1800" dirty="0" smtClean="0"/>
          </a:p>
          <a:p>
            <a:pPr lvl="1"/>
            <a:r>
              <a:rPr lang="en-US" sz="1800" dirty="0" smtClean="0"/>
              <a:t>Data are often aimed to be </a:t>
            </a:r>
            <a:r>
              <a:rPr lang="en-US" sz="1800" b="1" dirty="0" smtClean="0"/>
              <a:t>representative</a:t>
            </a:r>
            <a:endParaRPr lang="en-US" sz="1800" b="1" dirty="0"/>
          </a:p>
          <a:p>
            <a:pPr lvl="1"/>
            <a:endParaRPr lang="en-US" sz="1800" i="1" dirty="0"/>
          </a:p>
          <a:p>
            <a:pPr lvl="1"/>
            <a:endParaRPr lang="en-US" sz="1800" dirty="0"/>
          </a:p>
        </p:txBody>
      </p:sp>
      <p:pic>
        <p:nvPicPr>
          <p:cNvPr id="1647689" name="Picture 73"/>
          <p:cNvPicPr>
            <a:picLocks noChangeAspect="1" noChangeArrowheads="1"/>
          </p:cNvPicPr>
          <p:nvPr/>
        </p:nvPicPr>
        <p:blipFill>
          <a:blip r:embed="rId3" cstate="print"/>
          <a:srcRect/>
          <a:stretch>
            <a:fillRect/>
          </a:stretch>
        </p:blipFill>
        <p:spPr bwMode="auto">
          <a:xfrm>
            <a:off x="5835484" y="3274432"/>
            <a:ext cx="2279580" cy="1560528"/>
          </a:xfrm>
          <a:prstGeom prst="rect">
            <a:avLst/>
          </a:prstGeom>
          <a:noFill/>
          <a:ln w="9525" algn="ctr">
            <a:noFill/>
            <a:miter lim="800000"/>
            <a:headEnd/>
            <a:tailEnd/>
          </a:ln>
          <a:effectLst/>
        </p:spPr>
      </p:pic>
      <p:grpSp>
        <p:nvGrpSpPr>
          <p:cNvPr id="1647694" name="Group 78"/>
          <p:cNvGrpSpPr>
            <a:grpSpLocks/>
          </p:cNvGrpSpPr>
          <p:nvPr/>
        </p:nvGrpSpPr>
        <p:grpSpPr bwMode="auto">
          <a:xfrm>
            <a:off x="1306099" y="3147597"/>
            <a:ext cx="2657475" cy="1781175"/>
            <a:chOff x="685" y="2565"/>
            <a:chExt cx="1674" cy="1122"/>
          </a:xfrm>
        </p:grpSpPr>
        <p:pic>
          <p:nvPicPr>
            <p:cNvPr id="1647627" name="Picture 11" descr="drugs"/>
            <p:cNvPicPr>
              <a:picLocks noChangeAspect="1" noChangeArrowheads="1"/>
            </p:cNvPicPr>
            <p:nvPr/>
          </p:nvPicPr>
          <p:blipFill>
            <a:blip r:embed="rId4" cstate="print"/>
            <a:srcRect/>
            <a:stretch>
              <a:fillRect/>
            </a:stretch>
          </p:blipFill>
          <p:spPr bwMode="auto">
            <a:xfrm>
              <a:off x="1355" y="2565"/>
              <a:ext cx="360" cy="359"/>
            </a:xfrm>
            <a:prstGeom prst="rect">
              <a:avLst/>
            </a:prstGeom>
            <a:noFill/>
          </p:spPr>
        </p:pic>
        <p:sp>
          <p:nvSpPr>
            <p:cNvPr id="1647628" name="Text Box 12"/>
            <p:cNvSpPr txBox="1">
              <a:spLocks noChangeArrowheads="1"/>
            </p:cNvSpPr>
            <p:nvPr/>
          </p:nvSpPr>
          <p:spPr bwMode="auto">
            <a:xfrm>
              <a:off x="700" y="3514"/>
              <a:ext cx="1653" cy="173"/>
            </a:xfrm>
            <a:prstGeom prst="rect">
              <a:avLst/>
            </a:prstGeom>
            <a:noFill/>
            <a:ln w="9525" algn="ctr">
              <a:noFill/>
              <a:miter lim="800000"/>
              <a:headEnd/>
              <a:tailEnd/>
            </a:ln>
            <a:effectLst/>
          </p:spPr>
          <p:txBody>
            <a:bodyPr wrap="none" anchor="b">
              <a:spAutoFit/>
            </a:bodyPr>
            <a:lstStyle/>
            <a:p>
              <a:r>
                <a:rPr lang="en-US" b="1" i="1"/>
                <a:t>Group A		Group B</a:t>
              </a:r>
            </a:p>
          </p:txBody>
        </p:sp>
        <p:sp>
          <p:nvSpPr>
            <p:cNvPr id="1647629" name="Line 13"/>
            <p:cNvSpPr>
              <a:spLocks noChangeShapeType="1"/>
            </p:cNvSpPr>
            <p:nvPr/>
          </p:nvSpPr>
          <p:spPr bwMode="auto">
            <a:xfrm flipH="1">
              <a:off x="1056" y="2886"/>
              <a:ext cx="240" cy="146"/>
            </a:xfrm>
            <a:prstGeom prst="line">
              <a:avLst/>
            </a:prstGeom>
            <a:noFill/>
            <a:ln w="76200">
              <a:solidFill>
                <a:srgbClr val="FF0000"/>
              </a:solidFill>
              <a:round/>
              <a:headEnd/>
              <a:tailEnd type="triangle" w="med" len="med"/>
            </a:ln>
            <a:effectLst/>
          </p:spPr>
          <p:txBody>
            <a:bodyPr anchor="b"/>
            <a:lstStyle/>
            <a:p>
              <a:endParaRPr lang="en-US"/>
            </a:p>
          </p:txBody>
        </p:sp>
        <p:sp>
          <p:nvSpPr>
            <p:cNvPr id="1647630" name="Line 14"/>
            <p:cNvSpPr>
              <a:spLocks noChangeShapeType="1"/>
            </p:cNvSpPr>
            <p:nvPr/>
          </p:nvSpPr>
          <p:spPr bwMode="auto">
            <a:xfrm>
              <a:off x="1758" y="2885"/>
              <a:ext cx="240" cy="146"/>
            </a:xfrm>
            <a:prstGeom prst="line">
              <a:avLst/>
            </a:prstGeom>
            <a:noFill/>
            <a:ln w="76200">
              <a:solidFill>
                <a:srgbClr val="33CCCC"/>
              </a:solidFill>
              <a:round/>
              <a:headEnd/>
              <a:tailEnd type="triangle" w="med" len="med"/>
            </a:ln>
            <a:effectLst/>
          </p:spPr>
          <p:txBody>
            <a:bodyPr anchor="b"/>
            <a:lstStyle/>
            <a:p>
              <a:endParaRPr lang="en-US"/>
            </a:p>
          </p:txBody>
        </p:sp>
        <p:sp>
          <p:nvSpPr>
            <p:cNvPr id="1647631" name="Text Box 15"/>
            <p:cNvSpPr txBox="1">
              <a:spLocks noChangeArrowheads="1"/>
            </p:cNvSpPr>
            <p:nvPr/>
          </p:nvSpPr>
          <p:spPr bwMode="auto">
            <a:xfrm>
              <a:off x="685" y="2721"/>
              <a:ext cx="1636" cy="173"/>
            </a:xfrm>
            <a:prstGeom prst="rect">
              <a:avLst/>
            </a:prstGeom>
            <a:noFill/>
            <a:ln w="9525" algn="ctr">
              <a:noFill/>
              <a:miter lim="800000"/>
              <a:headEnd/>
              <a:tailEnd/>
            </a:ln>
            <a:effectLst/>
          </p:spPr>
          <p:txBody>
            <a:bodyPr wrap="none" anchor="b">
              <a:spAutoFit/>
            </a:bodyPr>
            <a:lstStyle/>
            <a:p>
              <a:r>
                <a:rPr lang="en-US" b="1" dirty="0">
                  <a:solidFill>
                    <a:srgbClr val="FF3300"/>
                  </a:solidFill>
                </a:rPr>
                <a:t>New Drug</a:t>
              </a:r>
              <a:r>
                <a:rPr lang="en-US" b="1" dirty="0"/>
                <a:t>		</a:t>
              </a:r>
              <a:r>
                <a:rPr lang="en-US" b="1" dirty="0">
                  <a:solidFill>
                    <a:srgbClr val="33CCCC"/>
                  </a:solidFill>
                </a:rPr>
                <a:t>Placebo</a:t>
              </a:r>
            </a:p>
          </p:txBody>
        </p:sp>
        <p:pic>
          <p:nvPicPr>
            <p:cNvPr id="1647691" name="Picture 75" descr="istockphoto_995674_group_of_people_silhouette"/>
            <p:cNvPicPr>
              <a:picLocks noChangeAspect="1" noChangeArrowheads="1"/>
            </p:cNvPicPr>
            <p:nvPr/>
          </p:nvPicPr>
          <p:blipFill>
            <a:blip r:embed="rId5" cstate="print"/>
            <a:srcRect/>
            <a:stretch>
              <a:fillRect/>
            </a:stretch>
          </p:blipFill>
          <p:spPr bwMode="auto">
            <a:xfrm>
              <a:off x="706" y="3085"/>
              <a:ext cx="587" cy="414"/>
            </a:xfrm>
            <a:prstGeom prst="rect">
              <a:avLst/>
            </a:prstGeom>
            <a:noFill/>
          </p:spPr>
        </p:pic>
        <p:pic>
          <p:nvPicPr>
            <p:cNvPr id="1647692" name="Picture 76" descr="istockphoto_995674_group_of_people_silhouette"/>
            <p:cNvPicPr>
              <a:picLocks noChangeAspect="1" noChangeArrowheads="1"/>
            </p:cNvPicPr>
            <p:nvPr/>
          </p:nvPicPr>
          <p:blipFill>
            <a:blip r:embed="rId6" cstate="print"/>
            <a:srcRect/>
            <a:stretch>
              <a:fillRect/>
            </a:stretch>
          </p:blipFill>
          <p:spPr bwMode="auto">
            <a:xfrm>
              <a:off x="1772" y="3085"/>
              <a:ext cx="587" cy="414"/>
            </a:xfrm>
            <a:prstGeom prst="rect">
              <a:avLst/>
            </a:prstGeom>
            <a:noFill/>
          </p:spPr>
        </p:pic>
      </p:grpSp>
      <p:sp>
        <p:nvSpPr>
          <p:cNvPr id="1647693" name="Text Box 77"/>
          <p:cNvSpPr txBox="1">
            <a:spLocks noChangeArrowheads="1"/>
          </p:cNvSpPr>
          <p:nvPr/>
        </p:nvSpPr>
        <p:spPr bwMode="auto">
          <a:xfrm>
            <a:off x="5044317" y="6188006"/>
            <a:ext cx="3657600" cy="284162"/>
          </a:xfrm>
          <a:prstGeom prst="rect">
            <a:avLst/>
          </a:prstGeom>
          <a:solidFill>
            <a:schemeClr val="accent2"/>
          </a:solidFill>
          <a:ln w="9525" algn="ctr">
            <a:solidFill>
              <a:schemeClr val="tx1"/>
            </a:solidFill>
            <a:miter lim="800000"/>
            <a:headEnd/>
            <a:tailEnd/>
          </a:ln>
          <a:effectLst/>
        </p:spPr>
        <p:txBody>
          <a:bodyPr wrap="none" anchor="b">
            <a:spAutoFit/>
          </a:bodyPr>
          <a:lstStyle/>
          <a:p>
            <a:r>
              <a:rPr lang="en-US" b="1" i="1" dirty="0"/>
              <a:t>Be aware of limitations of statistical procedures</a:t>
            </a:r>
          </a:p>
        </p:txBody>
      </p:sp>
      <p:sp>
        <p:nvSpPr>
          <p:cNvPr id="17" name="Slide Number Placeholder 16"/>
          <p:cNvSpPr>
            <a:spLocks noGrp="1"/>
          </p:cNvSpPr>
          <p:nvPr>
            <p:ph type="sldNum" sz="quarter" idx="10"/>
          </p:nvPr>
        </p:nvSpPr>
        <p:spPr/>
        <p:txBody>
          <a:bodyPr/>
          <a:lstStyle/>
          <a:p>
            <a:fld id="{C32E675F-9FB8-4187-ADE4-447314A423B5}" type="slidenum">
              <a:rPr lang="en-US" smtClean="0"/>
              <a:pPr/>
              <a:t>8</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7694"/>
                                        </p:tgtEl>
                                        <p:attrNameLst>
                                          <p:attrName>style.visibility</p:attrName>
                                        </p:attrNameLst>
                                      </p:cBhvr>
                                      <p:to>
                                        <p:strVal val="visible"/>
                                      </p:to>
                                    </p:set>
                                    <p:animEffect transition="in" filter="blinds(horizontal)">
                                      <p:cBhvr>
                                        <p:cTn id="7" dur="500"/>
                                        <p:tgtEl>
                                          <p:spTgt spid="16476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7622">
                                            <p:txEl>
                                              <p:pRg st="0" end="0"/>
                                            </p:txEl>
                                          </p:spTgt>
                                        </p:tgtEl>
                                        <p:attrNameLst>
                                          <p:attrName>style.visibility</p:attrName>
                                        </p:attrNameLst>
                                      </p:cBhvr>
                                      <p:to>
                                        <p:strVal val="visible"/>
                                      </p:to>
                                    </p:set>
                                    <p:animEffect transition="in" filter="blinds(horizontal)">
                                      <p:cBhvr>
                                        <p:cTn id="12" dur="500"/>
                                        <p:tgtEl>
                                          <p:spTgt spid="1647622">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47622">
                                            <p:txEl>
                                              <p:pRg st="1" end="1"/>
                                            </p:txEl>
                                          </p:spTgt>
                                        </p:tgtEl>
                                        <p:attrNameLst>
                                          <p:attrName>style.visibility</p:attrName>
                                        </p:attrNameLst>
                                      </p:cBhvr>
                                      <p:to>
                                        <p:strVal val="visible"/>
                                      </p:to>
                                    </p:set>
                                    <p:animEffect transition="in" filter="blinds(horizontal)">
                                      <p:cBhvr>
                                        <p:cTn id="15" dur="500"/>
                                        <p:tgtEl>
                                          <p:spTgt spid="1647622">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47622">
                                            <p:txEl>
                                              <p:pRg st="2" end="2"/>
                                            </p:txEl>
                                          </p:spTgt>
                                        </p:tgtEl>
                                        <p:attrNameLst>
                                          <p:attrName>style.visibility</p:attrName>
                                        </p:attrNameLst>
                                      </p:cBhvr>
                                      <p:to>
                                        <p:strVal val="visible"/>
                                      </p:to>
                                    </p:set>
                                    <p:animEffect transition="in" filter="blinds(horizontal)">
                                      <p:cBhvr>
                                        <p:cTn id="18" dur="500"/>
                                        <p:tgtEl>
                                          <p:spTgt spid="1647622">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47622">
                                            <p:txEl>
                                              <p:pRg st="9" end="9"/>
                                            </p:txEl>
                                          </p:spTgt>
                                        </p:tgtEl>
                                        <p:attrNameLst>
                                          <p:attrName>style.visibility</p:attrName>
                                        </p:attrNameLst>
                                      </p:cBhvr>
                                      <p:to>
                                        <p:strVal val="visible"/>
                                      </p:to>
                                    </p:set>
                                    <p:animEffect transition="in" filter="blinds(horizontal)">
                                      <p:cBhvr>
                                        <p:cTn id="21" dur="500"/>
                                        <p:tgtEl>
                                          <p:spTgt spid="1647622">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47689"/>
                                        </p:tgtEl>
                                        <p:attrNameLst>
                                          <p:attrName>style.visibility</p:attrName>
                                        </p:attrNameLst>
                                      </p:cBhvr>
                                      <p:to>
                                        <p:strVal val="visible"/>
                                      </p:to>
                                    </p:set>
                                    <p:animEffect transition="in" filter="blinds(horizontal)">
                                      <p:cBhvr>
                                        <p:cTn id="26" dur="500"/>
                                        <p:tgtEl>
                                          <p:spTgt spid="164768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47693"/>
                                        </p:tgtEl>
                                        <p:attrNameLst>
                                          <p:attrName>style.visibility</p:attrName>
                                        </p:attrNameLst>
                                      </p:cBhvr>
                                      <p:to>
                                        <p:strVal val="visible"/>
                                      </p:to>
                                    </p:set>
                                    <p:animEffect transition="in" filter="blinds(horizontal)">
                                      <p:cBhvr>
                                        <p:cTn id="31" dur="500"/>
                                        <p:tgtEl>
                                          <p:spTgt spid="1647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7622" grpId="0" build="p"/>
      <p:bldP spid="164769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0" y="0"/>
            <a:ext cx="9144000" cy="6477000"/>
          </a:xfrm>
          <a:prstGeom prst="rect">
            <a:avLst/>
          </a:prstGeom>
          <a:solidFill>
            <a:schemeClr val="bg1"/>
          </a:solidFill>
          <a:ln w="9525"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en-US" sz="4400" b="0" i="0" u="none" strike="noStrike" cap="none" normalizeH="0" baseline="0">
              <a:ln>
                <a:noFill/>
              </a:ln>
              <a:solidFill>
                <a:schemeClr val="tx1"/>
              </a:solidFill>
              <a:effectLst/>
              <a:latin typeface="Tahoma" pitchFamily="-106" charset="0"/>
            </a:endParaRPr>
          </a:p>
        </p:txBody>
      </p:sp>
      <p:pic>
        <p:nvPicPr>
          <p:cNvPr id="2" name="Picture 3"/>
          <p:cNvPicPr>
            <a:picLocks noChangeAspect="1" noChangeArrowheads="1"/>
          </p:cNvPicPr>
          <p:nvPr/>
        </p:nvPicPr>
        <p:blipFill>
          <a:blip r:embed="rId3" cstate="print"/>
          <a:srcRect/>
          <a:stretch>
            <a:fillRect/>
          </a:stretch>
        </p:blipFill>
        <p:spPr bwMode="auto">
          <a:xfrm>
            <a:off x="381000" y="0"/>
            <a:ext cx="8328025" cy="6378575"/>
          </a:xfrm>
          <a:prstGeom prst="rect">
            <a:avLst/>
          </a:prstGeom>
          <a:solidFill>
            <a:schemeClr val="bg1"/>
          </a:solidFill>
          <a:ln w="9525">
            <a:solidFill>
              <a:schemeClr val="tx1"/>
            </a:solidFill>
            <a:miter lim="800000"/>
            <a:headEnd/>
            <a:tailEnd/>
          </a:ln>
          <a:effectLst/>
        </p:spPr>
      </p:pic>
      <p:sp>
        <p:nvSpPr>
          <p:cNvPr id="73734" name="Text Box 5"/>
          <p:cNvSpPr txBox="1">
            <a:spLocks noChangeArrowheads="1"/>
          </p:cNvSpPr>
          <p:nvPr/>
        </p:nvSpPr>
        <p:spPr bwMode="auto">
          <a:xfrm>
            <a:off x="1295400" y="762000"/>
            <a:ext cx="1752600" cy="1016305"/>
          </a:xfrm>
          <a:prstGeom prst="rect">
            <a:avLst/>
          </a:prstGeom>
          <a:solidFill>
            <a:schemeClr val="bg1"/>
          </a:solidFill>
          <a:ln w="9525">
            <a:solidFill>
              <a:schemeClr val="tx1"/>
            </a:solidFill>
            <a:miter lim="800000"/>
            <a:headEnd/>
            <a:tailEnd/>
          </a:ln>
        </p:spPr>
        <p:txBody>
          <a:bodyPr wrap="square" lIns="92075" tIns="46038" rIns="92075" bIns="46038">
            <a:spAutoFit/>
          </a:bodyPr>
          <a:lstStyle/>
          <a:p>
            <a:r>
              <a:rPr lang="en-US" sz="2000">
                <a:solidFill>
                  <a:srgbClr val="FF0000"/>
                </a:solidFill>
              </a:rPr>
              <a:t>Decision Performance Goal Diagram</a:t>
            </a:r>
          </a:p>
        </p:txBody>
      </p:sp>
      <p:sp>
        <p:nvSpPr>
          <p:cNvPr id="73739" name="Line 15"/>
          <p:cNvSpPr>
            <a:spLocks noChangeShapeType="1"/>
          </p:cNvSpPr>
          <p:nvPr/>
        </p:nvSpPr>
        <p:spPr bwMode="auto">
          <a:xfrm flipH="1">
            <a:off x="5638800" y="2667000"/>
            <a:ext cx="609600" cy="5334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73743" name="Line 19"/>
          <p:cNvSpPr>
            <a:spLocks noChangeShapeType="1"/>
          </p:cNvSpPr>
          <p:nvPr/>
        </p:nvSpPr>
        <p:spPr bwMode="auto">
          <a:xfrm flipH="1">
            <a:off x="3505200" y="4953000"/>
            <a:ext cx="2514600" cy="0"/>
          </a:xfrm>
          <a:prstGeom prst="line">
            <a:avLst/>
          </a:prstGeom>
          <a:noFill/>
          <a:ln w="25400">
            <a:solidFill>
              <a:schemeClr val="tx1"/>
            </a:solidFill>
            <a:round/>
            <a:headEnd type="triangle"/>
            <a:tailEnd type="triangle" w="med" len="med"/>
          </a:ln>
        </p:spPr>
        <p:txBody>
          <a:bodyPr lIns="92075" tIns="46038" rIns="92075" bIns="46038" anchor="ctr"/>
          <a:lstStyle/>
          <a:p>
            <a:endParaRPr lang="en-US"/>
          </a:p>
        </p:txBody>
      </p:sp>
      <p:sp>
        <p:nvSpPr>
          <p:cNvPr id="73759" name="Line 38"/>
          <p:cNvSpPr>
            <a:spLocks noChangeShapeType="1"/>
          </p:cNvSpPr>
          <p:nvPr/>
        </p:nvSpPr>
        <p:spPr bwMode="auto">
          <a:xfrm flipH="1">
            <a:off x="3505200" y="5562600"/>
            <a:ext cx="685800" cy="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33" name="Line 23"/>
          <p:cNvSpPr>
            <a:spLocks noChangeShapeType="1"/>
          </p:cNvSpPr>
          <p:nvPr/>
        </p:nvSpPr>
        <p:spPr bwMode="auto">
          <a:xfrm flipH="1" flipV="1">
            <a:off x="6096000" y="762000"/>
            <a:ext cx="609600" cy="2286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73735" name="Text Box 6"/>
          <p:cNvSpPr txBox="1">
            <a:spLocks noChangeArrowheads="1"/>
          </p:cNvSpPr>
          <p:nvPr/>
        </p:nvSpPr>
        <p:spPr bwMode="auto">
          <a:xfrm>
            <a:off x="6477000" y="838200"/>
            <a:ext cx="915315" cy="308419"/>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400" dirty="0" smtClean="0">
                <a:latin typeface="Times New Roman" pitchFamily="18" charset="0"/>
                <a:cs typeface="Times New Roman" pitchFamily="18" charset="0"/>
              </a:rPr>
              <a:t>α </a:t>
            </a:r>
            <a:r>
              <a:rPr lang="en-US" sz="1400" dirty="0" smtClean="0"/>
              <a:t>=  </a:t>
            </a:r>
            <a:r>
              <a:rPr lang="en-US" sz="1400" dirty="0"/>
              <a:t>0.05</a:t>
            </a:r>
          </a:p>
        </p:txBody>
      </p:sp>
      <p:sp>
        <p:nvSpPr>
          <p:cNvPr id="73737" name="Text Box 11"/>
          <p:cNvSpPr txBox="1">
            <a:spLocks noChangeArrowheads="1"/>
          </p:cNvSpPr>
          <p:nvPr/>
        </p:nvSpPr>
        <p:spPr bwMode="auto">
          <a:xfrm>
            <a:off x="3886200" y="5410200"/>
            <a:ext cx="873637" cy="308419"/>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400" dirty="0">
                <a:sym typeface="Symbol" pitchFamily="18" charset="2"/>
              </a:rPr>
              <a:t></a:t>
            </a:r>
            <a:r>
              <a:rPr lang="en-US" sz="1400" dirty="0"/>
              <a:t> = 0.10</a:t>
            </a:r>
          </a:p>
        </p:txBody>
      </p:sp>
      <p:sp>
        <p:nvSpPr>
          <p:cNvPr id="73738" name="Text Box 14"/>
          <p:cNvSpPr txBox="1">
            <a:spLocks noChangeArrowheads="1"/>
          </p:cNvSpPr>
          <p:nvPr/>
        </p:nvSpPr>
        <p:spPr bwMode="auto">
          <a:xfrm>
            <a:off x="6096000" y="2590800"/>
            <a:ext cx="2031710" cy="308419"/>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400" dirty="0"/>
              <a:t>Standard Deviation = </a:t>
            </a:r>
            <a:r>
              <a:rPr lang="en-US" sz="1400" dirty="0" smtClean="0"/>
              <a:t>5</a:t>
            </a:r>
            <a:endParaRPr lang="en-US" sz="1400" dirty="0"/>
          </a:p>
        </p:txBody>
      </p:sp>
      <p:sp>
        <p:nvSpPr>
          <p:cNvPr id="73742" name="Text Box 18"/>
          <p:cNvSpPr txBox="1">
            <a:spLocks noChangeArrowheads="1"/>
          </p:cNvSpPr>
          <p:nvPr/>
        </p:nvSpPr>
        <p:spPr bwMode="auto">
          <a:xfrm>
            <a:off x="3810000" y="4800600"/>
            <a:ext cx="1877565" cy="308419"/>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400" dirty="0"/>
              <a:t>Width of Gray Region</a:t>
            </a:r>
          </a:p>
        </p:txBody>
      </p:sp>
      <p:sp>
        <p:nvSpPr>
          <p:cNvPr id="36" name="Line 15"/>
          <p:cNvSpPr>
            <a:spLocks noChangeShapeType="1"/>
          </p:cNvSpPr>
          <p:nvPr/>
        </p:nvSpPr>
        <p:spPr bwMode="auto">
          <a:xfrm flipH="1">
            <a:off x="6096000" y="5029200"/>
            <a:ext cx="914400" cy="7620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35" name="Text Box 18"/>
          <p:cNvSpPr txBox="1">
            <a:spLocks noChangeArrowheads="1"/>
          </p:cNvSpPr>
          <p:nvPr/>
        </p:nvSpPr>
        <p:spPr bwMode="auto">
          <a:xfrm>
            <a:off x="6248400" y="4876800"/>
            <a:ext cx="1139927" cy="308419"/>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400" dirty="0" smtClean="0"/>
              <a:t>Action Level</a:t>
            </a:r>
            <a:endParaRPr lang="en-US" sz="1400" dirty="0"/>
          </a:p>
        </p:txBody>
      </p:sp>
      <p:sp>
        <p:nvSpPr>
          <p:cNvPr id="37" name="Line 15"/>
          <p:cNvSpPr>
            <a:spLocks noChangeShapeType="1"/>
          </p:cNvSpPr>
          <p:nvPr/>
        </p:nvSpPr>
        <p:spPr bwMode="auto">
          <a:xfrm>
            <a:off x="2590800" y="5105400"/>
            <a:ext cx="914400" cy="685800"/>
          </a:xfrm>
          <a:prstGeom prst="line">
            <a:avLst/>
          </a:prstGeom>
          <a:noFill/>
          <a:ln w="25400">
            <a:solidFill>
              <a:schemeClr val="tx1"/>
            </a:solidFill>
            <a:round/>
            <a:headEnd/>
            <a:tailEnd type="triangle" w="med" len="med"/>
          </a:ln>
        </p:spPr>
        <p:txBody>
          <a:bodyPr lIns="92075" tIns="46038" rIns="92075" bIns="46038" anchor="ctr"/>
          <a:lstStyle/>
          <a:p>
            <a:endParaRPr lang="en-US"/>
          </a:p>
        </p:txBody>
      </p:sp>
      <p:sp>
        <p:nvSpPr>
          <p:cNvPr id="34" name="Text Box 18"/>
          <p:cNvSpPr txBox="1">
            <a:spLocks noChangeArrowheads="1"/>
          </p:cNvSpPr>
          <p:nvPr/>
        </p:nvSpPr>
        <p:spPr bwMode="auto">
          <a:xfrm>
            <a:off x="1551693" y="4876800"/>
            <a:ext cx="1496307" cy="308419"/>
          </a:xfrm>
          <a:prstGeom prst="rect">
            <a:avLst/>
          </a:prstGeom>
          <a:solidFill>
            <a:schemeClr val="bg1"/>
          </a:solidFill>
          <a:ln w="9525">
            <a:solidFill>
              <a:schemeClr val="tx1"/>
            </a:solidFill>
            <a:miter lim="800000"/>
            <a:headEnd/>
            <a:tailEnd/>
          </a:ln>
        </p:spPr>
        <p:txBody>
          <a:bodyPr wrap="none" lIns="92075" tIns="46038" rIns="92075" bIns="46038">
            <a:spAutoFit/>
          </a:bodyPr>
          <a:lstStyle/>
          <a:p>
            <a:r>
              <a:rPr lang="en-US" sz="1400" dirty="0" smtClean="0"/>
              <a:t>Alternative Level</a:t>
            </a:r>
            <a:endParaRPr lang="en-US" sz="1400" dirty="0"/>
          </a:p>
        </p:txBody>
      </p:sp>
      <p:sp>
        <p:nvSpPr>
          <p:cNvPr id="19" name="Slide Number Placeholder 18"/>
          <p:cNvSpPr>
            <a:spLocks noGrp="1"/>
          </p:cNvSpPr>
          <p:nvPr>
            <p:ph type="sldNum" sz="quarter" idx="10"/>
          </p:nvPr>
        </p:nvSpPr>
        <p:spPr/>
        <p:txBody>
          <a:bodyPr/>
          <a:lstStyle/>
          <a:p>
            <a:fld id="{2B2E6700-08D0-4B60-9235-5B4D318A3000}" type="slidenum">
              <a:rPr lang="en-US" smtClean="0"/>
              <a:pPr/>
              <a:t>80</a:t>
            </a:fld>
            <a:endParaRPr lang="en-US"/>
          </a:p>
        </p:txBody>
      </p:sp>
    </p:spTree>
    <p:extLst>
      <p:ext uri="{BB962C8B-B14F-4D97-AF65-F5344CB8AC3E}">
        <p14:creationId xmlns:p14="http://schemas.microsoft.com/office/powerpoint/2010/main" val="2519815213"/>
      </p:ext>
    </p:extLst>
  </p:cSld>
  <p:clrMapOvr>
    <a:masterClrMapping/>
  </p:clrMapOvr>
  <p:transition>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10 Randomly Selected Locations</a:t>
            </a:r>
            <a:endParaRPr lang="en-US" dirty="0"/>
          </a:p>
        </p:txBody>
      </p:sp>
      <p:grpSp>
        <p:nvGrpSpPr>
          <p:cNvPr id="2" name="Group 14"/>
          <p:cNvGrpSpPr/>
          <p:nvPr/>
        </p:nvGrpSpPr>
        <p:grpSpPr>
          <a:xfrm>
            <a:off x="2209800" y="2133600"/>
            <a:ext cx="4678363" cy="3509962"/>
            <a:chOff x="4073525" y="2128838"/>
            <a:chExt cx="4678363" cy="3509962"/>
          </a:xfrm>
        </p:grpSpPr>
        <p:grpSp>
          <p:nvGrpSpPr>
            <p:cNvPr id="3" name="Group 18"/>
            <p:cNvGrpSpPr>
              <a:grpSpLocks/>
            </p:cNvGrpSpPr>
            <p:nvPr/>
          </p:nvGrpSpPr>
          <p:grpSpPr bwMode="auto">
            <a:xfrm>
              <a:off x="4073525" y="2128838"/>
              <a:ext cx="4678363" cy="3509962"/>
              <a:chOff x="2566" y="1341"/>
              <a:chExt cx="2947" cy="2211"/>
            </a:xfrm>
          </p:grpSpPr>
          <p:pic>
            <p:nvPicPr>
              <p:cNvPr id="18" name="Picture 17" descr="Pic%203%20-%20Arcade%20Column%20excavation"/>
              <p:cNvPicPr>
                <a:picLocks noChangeAspect="1" noChangeArrowheads="1"/>
              </p:cNvPicPr>
              <p:nvPr/>
            </p:nvPicPr>
            <p:blipFill>
              <a:blip r:embed="rId3" cstate="print"/>
              <a:srcRect/>
              <a:stretch>
                <a:fillRect/>
              </a:stretch>
            </p:blipFill>
            <p:spPr bwMode="auto">
              <a:xfrm>
                <a:off x="2566" y="1341"/>
                <a:ext cx="2947" cy="2211"/>
              </a:xfrm>
              <a:prstGeom prst="rect">
                <a:avLst/>
              </a:prstGeom>
              <a:noFill/>
            </p:spPr>
          </p:pic>
          <p:sp>
            <p:nvSpPr>
              <p:cNvPr id="19" name="AutoShape 7"/>
              <p:cNvSpPr>
                <a:spLocks noChangeArrowheads="1"/>
              </p:cNvSpPr>
              <p:nvPr/>
            </p:nvSpPr>
            <p:spPr bwMode="auto">
              <a:xfrm>
                <a:off x="3622" y="1642"/>
                <a:ext cx="109" cy="98"/>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sp>
            <p:nvSpPr>
              <p:cNvPr id="20" name="AutoShape 8"/>
              <p:cNvSpPr>
                <a:spLocks noChangeArrowheads="1"/>
              </p:cNvSpPr>
              <p:nvPr/>
            </p:nvSpPr>
            <p:spPr bwMode="auto">
              <a:xfrm>
                <a:off x="2930" y="1880"/>
                <a:ext cx="109" cy="98"/>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sp>
            <p:nvSpPr>
              <p:cNvPr id="21" name="AutoShape 9"/>
              <p:cNvSpPr>
                <a:spLocks noChangeArrowheads="1"/>
              </p:cNvSpPr>
              <p:nvPr/>
            </p:nvSpPr>
            <p:spPr bwMode="auto">
              <a:xfrm>
                <a:off x="4076" y="2045"/>
                <a:ext cx="109" cy="98"/>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sp>
            <p:nvSpPr>
              <p:cNvPr id="22" name="AutoShape 10"/>
              <p:cNvSpPr>
                <a:spLocks noChangeArrowheads="1"/>
              </p:cNvSpPr>
              <p:nvPr/>
            </p:nvSpPr>
            <p:spPr bwMode="auto">
              <a:xfrm>
                <a:off x="3961" y="2403"/>
                <a:ext cx="109" cy="98"/>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sp>
            <p:nvSpPr>
              <p:cNvPr id="23" name="AutoShape 11"/>
              <p:cNvSpPr>
                <a:spLocks noChangeArrowheads="1"/>
              </p:cNvSpPr>
              <p:nvPr/>
            </p:nvSpPr>
            <p:spPr bwMode="auto">
              <a:xfrm>
                <a:off x="3727" y="2836"/>
                <a:ext cx="109" cy="98"/>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sp>
            <p:nvSpPr>
              <p:cNvPr id="24" name="AutoShape 12"/>
              <p:cNvSpPr>
                <a:spLocks noChangeArrowheads="1"/>
              </p:cNvSpPr>
              <p:nvPr/>
            </p:nvSpPr>
            <p:spPr bwMode="auto">
              <a:xfrm>
                <a:off x="4324" y="1889"/>
                <a:ext cx="109" cy="98"/>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sp>
            <p:nvSpPr>
              <p:cNvPr id="25" name="AutoShape 13"/>
              <p:cNvSpPr>
                <a:spLocks noChangeArrowheads="1"/>
              </p:cNvSpPr>
              <p:nvPr/>
            </p:nvSpPr>
            <p:spPr bwMode="auto">
              <a:xfrm>
                <a:off x="3033" y="2674"/>
                <a:ext cx="109" cy="98"/>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sp>
            <p:nvSpPr>
              <p:cNvPr id="26" name="AutoShape 14"/>
              <p:cNvSpPr>
                <a:spLocks noChangeArrowheads="1"/>
              </p:cNvSpPr>
              <p:nvPr/>
            </p:nvSpPr>
            <p:spPr bwMode="auto">
              <a:xfrm>
                <a:off x="4789" y="1915"/>
                <a:ext cx="109" cy="98"/>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sp>
            <p:nvSpPr>
              <p:cNvPr id="27" name="AutoShape 15"/>
              <p:cNvSpPr>
                <a:spLocks noChangeArrowheads="1"/>
              </p:cNvSpPr>
              <p:nvPr/>
            </p:nvSpPr>
            <p:spPr bwMode="auto">
              <a:xfrm>
                <a:off x="4463" y="2825"/>
                <a:ext cx="109" cy="98"/>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grpSp>
        <p:sp>
          <p:nvSpPr>
            <p:cNvPr id="17" name="AutoShape 13"/>
            <p:cNvSpPr>
              <a:spLocks noChangeArrowheads="1"/>
            </p:cNvSpPr>
            <p:nvPr/>
          </p:nvSpPr>
          <p:spPr bwMode="auto">
            <a:xfrm>
              <a:off x="4870011" y="4484925"/>
              <a:ext cx="173038" cy="155575"/>
            </a:xfrm>
            <a:prstGeom prst="plus">
              <a:avLst>
                <a:gd name="adj" fmla="val 34000"/>
              </a:avLst>
            </a:prstGeom>
            <a:solidFill>
              <a:srgbClr val="FF0000"/>
            </a:solidFill>
            <a:ln w="12700">
              <a:solidFill>
                <a:schemeClr val="tx1"/>
              </a:solidFill>
              <a:miter lim="800000"/>
              <a:headEnd type="none" w="sm" len="sm"/>
              <a:tailEnd type="none" w="sm" len="sm"/>
            </a:ln>
            <a:effectLst/>
          </p:spPr>
          <p:txBody>
            <a:bodyPr wrap="none" anchor="ctr"/>
            <a:lstStyle/>
            <a:p>
              <a:endParaRPr lang="en-US"/>
            </a:p>
          </p:txBody>
        </p:sp>
      </p:grpSp>
      <p:sp>
        <p:nvSpPr>
          <p:cNvPr id="29" name="Slide Number Placeholder 28"/>
          <p:cNvSpPr>
            <a:spLocks noGrp="1"/>
          </p:cNvSpPr>
          <p:nvPr>
            <p:ph type="sldNum" sz="quarter" idx="10"/>
          </p:nvPr>
        </p:nvSpPr>
        <p:spPr/>
        <p:txBody>
          <a:bodyPr/>
          <a:lstStyle/>
          <a:p>
            <a:fld id="{5593EF2B-08E7-4C15-ABD2-8874DDE9FB4F}" type="slidenum">
              <a:rPr lang="en-US" smtClean="0"/>
              <a:pPr/>
              <a:t>81</a:t>
            </a:fld>
            <a:endParaRPr lang="en-US"/>
          </a:p>
        </p:txBody>
      </p:sp>
    </p:spTree>
    <p:extLst>
      <p:ext uri="{BB962C8B-B14F-4D97-AF65-F5344CB8AC3E}">
        <p14:creationId xmlns:p14="http://schemas.microsoft.com/office/powerpoint/2010/main" val="337727332"/>
      </p:ext>
    </p:extLst>
  </p:cSld>
  <p:clrMapOvr>
    <a:masterClrMapping/>
  </p:clrMapOvr>
  <p:transition>
    <p:zo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ltLang="en-US"/>
              <a:t>Suggested Reading</a:t>
            </a:r>
          </a:p>
        </p:txBody>
      </p:sp>
      <p:sp>
        <p:nvSpPr>
          <p:cNvPr id="973827" name="Rectangle 3"/>
          <p:cNvSpPr>
            <a:spLocks noGrp="1" noChangeArrowheads="1"/>
          </p:cNvSpPr>
          <p:nvPr>
            <p:ph type="body" sz="half" idx="1"/>
          </p:nvPr>
        </p:nvSpPr>
        <p:spPr>
          <a:xfrm>
            <a:off x="533400" y="1701433"/>
            <a:ext cx="4000500" cy="4570412"/>
          </a:xfrm>
        </p:spPr>
        <p:txBody>
          <a:bodyPr/>
          <a:lstStyle/>
          <a:p>
            <a:pPr>
              <a:lnSpc>
                <a:spcPct val="80000"/>
              </a:lnSpc>
            </a:pPr>
            <a:r>
              <a:rPr lang="en-US" altLang="en-US" sz="1000" dirty="0" smtClean="0"/>
              <a:t>Department </a:t>
            </a:r>
            <a:r>
              <a:rPr lang="en-US" altLang="en-US" sz="1000" dirty="0"/>
              <a:t>of the Navy (DON). 2002. </a:t>
            </a:r>
            <a:r>
              <a:rPr lang="en-US" altLang="en-US" sz="1000" i="1" dirty="0"/>
              <a:t>Guidance for Environmental Background Analysis, Volume I: Soil.</a:t>
            </a:r>
            <a:r>
              <a:rPr lang="en-US" altLang="en-US" sz="1000" dirty="0"/>
              <a:t> NFESC User’s Guide UG-2049-ENV. Washington, DC: Naval Facilities Engineering Command. April.</a:t>
            </a:r>
          </a:p>
          <a:p>
            <a:pPr>
              <a:lnSpc>
                <a:spcPct val="80000"/>
              </a:lnSpc>
            </a:pPr>
            <a:endParaRPr lang="en-US" altLang="en-US" sz="1000" dirty="0"/>
          </a:p>
          <a:p>
            <a:pPr>
              <a:lnSpc>
                <a:spcPct val="80000"/>
              </a:lnSpc>
            </a:pPr>
            <a:r>
              <a:rPr lang="en-US" altLang="en-US" sz="1000" dirty="0"/>
              <a:t>Department of the Navy (DON). 2003. </a:t>
            </a:r>
            <a:r>
              <a:rPr lang="en-US" altLang="en-US" sz="1000" i="1" dirty="0"/>
              <a:t>Guidance for Environmental Back­ground Analysis, Volume II: Sediment.</a:t>
            </a:r>
            <a:r>
              <a:rPr lang="en-US" altLang="en-US" sz="1000" dirty="0"/>
              <a:t> NFESC User’s Guide UG-2054-ENV. Washington, DC: Naval Facilities Engineering Command. April.</a:t>
            </a:r>
          </a:p>
          <a:p>
            <a:pPr>
              <a:lnSpc>
                <a:spcPct val="80000"/>
              </a:lnSpc>
              <a:buFont typeface="Monotype Sorts" pitchFamily="2" charset="2"/>
              <a:buNone/>
            </a:pPr>
            <a:r>
              <a:rPr lang="en-US" altLang="en-US" sz="1000" dirty="0"/>
              <a:t> </a:t>
            </a:r>
          </a:p>
          <a:p>
            <a:pPr>
              <a:lnSpc>
                <a:spcPct val="80000"/>
              </a:lnSpc>
            </a:pPr>
            <a:r>
              <a:rPr lang="en-US" altLang="en-US" sz="1000" dirty="0"/>
              <a:t>Department of the Navy (DON). 2004. </a:t>
            </a:r>
            <a:r>
              <a:rPr lang="en-US" altLang="en-US" sz="1000" i="1" dirty="0"/>
              <a:t>Guidance for Environmental Back­ground Analysis, Volume III: Groundwater.</a:t>
            </a:r>
            <a:r>
              <a:rPr lang="en-US" altLang="en-US" sz="1000" dirty="0"/>
              <a:t> NFESC User’s Guide UG-2059-ENV. Washington, DC: Naval Facilities Engineering Command. April.</a:t>
            </a:r>
          </a:p>
          <a:p>
            <a:pPr>
              <a:lnSpc>
                <a:spcPct val="80000"/>
              </a:lnSpc>
            </a:pPr>
            <a:endParaRPr lang="en-US" altLang="en-US" sz="1000" dirty="0"/>
          </a:p>
          <a:p>
            <a:pPr>
              <a:lnSpc>
                <a:spcPct val="80000"/>
              </a:lnSpc>
            </a:pPr>
            <a:r>
              <a:rPr lang="en-US" altLang="en-US" sz="1000" dirty="0"/>
              <a:t>Department of the Navy (DON). </a:t>
            </a:r>
            <a:r>
              <a:rPr lang="en-US" altLang="en-US" sz="1000" dirty="0" smtClean="0"/>
              <a:t>2011. </a:t>
            </a:r>
            <a:r>
              <a:rPr lang="en-US" altLang="en-US" sz="1000" i="1" dirty="0"/>
              <a:t>Guidance for Environmental Back­ground Analysis, Volume </a:t>
            </a:r>
            <a:r>
              <a:rPr lang="en-US" altLang="en-US" sz="1000" i="1" dirty="0" smtClean="0"/>
              <a:t>IV: Vapor Intrusion Pathway.</a:t>
            </a:r>
            <a:r>
              <a:rPr lang="en-US" altLang="en-US" sz="1000" dirty="0" smtClean="0"/>
              <a:t> </a:t>
            </a:r>
            <a:r>
              <a:rPr lang="en-US" altLang="en-US" sz="1000" dirty="0"/>
              <a:t>NFESC User’s Guide </a:t>
            </a:r>
            <a:r>
              <a:rPr lang="en-US" altLang="en-US" sz="1000" dirty="0" smtClean="0"/>
              <a:t>UG-2091-ENV</a:t>
            </a:r>
            <a:r>
              <a:rPr lang="en-US" altLang="en-US" sz="1000" dirty="0"/>
              <a:t>. Washington, DC: Naval Facilities Engineering Command. April.</a:t>
            </a:r>
          </a:p>
          <a:p>
            <a:pPr>
              <a:lnSpc>
                <a:spcPct val="80000"/>
              </a:lnSpc>
            </a:pPr>
            <a:endParaRPr lang="en-US" altLang="en-US" sz="1000" dirty="0" smtClean="0"/>
          </a:p>
          <a:p>
            <a:pPr>
              <a:lnSpc>
                <a:spcPct val="80000"/>
              </a:lnSpc>
            </a:pPr>
            <a:r>
              <a:rPr lang="en-US" altLang="en-US" sz="1000" dirty="0" smtClean="0"/>
              <a:t>Gilbert</a:t>
            </a:r>
            <a:r>
              <a:rPr lang="en-US" altLang="en-US" sz="1000" dirty="0"/>
              <a:t>, R.O. 1987. </a:t>
            </a:r>
            <a:r>
              <a:rPr lang="en-US" altLang="en-US" sz="1000" i="1" dirty="0"/>
              <a:t>Statistical Methods for Environmental Pollution Monitoring</a:t>
            </a:r>
            <a:r>
              <a:rPr lang="en-US" altLang="en-US" sz="1000" dirty="0"/>
              <a:t>. New York: Van </a:t>
            </a:r>
            <a:r>
              <a:rPr lang="en-US" altLang="en-US" sz="1000" dirty="0" err="1"/>
              <a:t>Nostrand</a:t>
            </a:r>
            <a:r>
              <a:rPr lang="en-US" altLang="en-US" sz="1000" dirty="0"/>
              <a:t> Reinhold.</a:t>
            </a:r>
          </a:p>
          <a:p>
            <a:pPr>
              <a:lnSpc>
                <a:spcPct val="80000"/>
              </a:lnSpc>
            </a:pPr>
            <a:endParaRPr lang="en-US" altLang="en-US" sz="1000" dirty="0"/>
          </a:p>
          <a:p>
            <a:pPr>
              <a:lnSpc>
                <a:spcPct val="80000"/>
              </a:lnSpc>
            </a:pPr>
            <a:r>
              <a:rPr lang="en-US" altLang="en-US" sz="1000" dirty="0"/>
              <a:t>Helsel, D.R., and R.M. Hirsch. 1992. </a:t>
            </a:r>
            <a:r>
              <a:rPr lang="en-US" altLang="en-US" sz="1000" i="1" dirty="0"/>
              <a:t>Statistical Methods in Water Resources</a:t>
            </a:r>
            <a:r>
              <a:rPr lang="en-US" altLang="en-US" sz="1000" dirty="0"/>
              <a:t>. New York: Elsevier. </a:t>
            </a:r>
          </a:p>
          <a:p>
            <a:pPr>
              <a:lnSpc>
                <a:spcPct val="80000"/>
              </a:lnSpc>
            </a:pPr>
            <a:endParaRPr lang="en-US" altLang="en-US" sz="1000" dirty="0"/>
          </a:p>
          <a:p>
            <a:pPr>
              <a:lnSpc>
                <a:spcPct val="80000"/>
              </a:lnSpc>
            </a:pPr>
            <a:endParaRPr lang="en-US" altLang="en-US" sz="1000" dirty="0"/>
          </a:p>
        </p:txBody>
      </p:sp>
      <p:sp>
        <p:nvSpPr>
          <p:cNvPr id="973828" name="Rectangle 4"/>
          <p:cNvSpPr>
            <a:spLocks noGrp="1" noChangeArrowheads="1"/>
          </p:cNvSpPr>
          <p:nvPr>
            <p:ph type="body" sz="half" idx="2"/>
          </p:nvPr>
        </p:nvSpPr>
        <p:spPr>
          <a:xfrm>
            <a:off x="4686300" y="1701433"/>
            <a:ext cx="4000500" cy="4570412"/>
          </a:xfrm>
        </p:spPr>
        <p:txBody>
          <a:bodyPr/>
          <a:lstStyle/>
          <a:p>
            <a:pPr>
              <a:lnSpc>
                <a:spcPct val="80000"/>
              </a:lnSpc>
            </a:pPr>
            <a:r>
              <a:rPr lang="en-US" altLang="en-US" sz="1000" dirty="0"/>
              <a:t>United States Environmental Protection Agency (U.S. EPA). 1989. </a:t>
            </a:r>
            <a:r>
              <a:rPr lang="en-US" altLang="en-US" sz="1000" i="1" dirty="0"/>
              <a:t>Statistical Methods for Evaluating the Attainment of Cleanup Standards, Vol. 1: Soils and Solid Media.</a:t>
            </a:r>
            <a:r>
              <a:rPr lang="en-US" altLang="en-US" sz="1000" dirty="0"/>
              <a:t> EPA 230/02-89-042. Washington, DC: Office of Policy, Planning, and Evaluation.</a:t>
            </a:r>
          </a:p>
          <a:p>
            <a:pPr>
              <a:lnSpc>
                <a:spcPct val="80000"/>
              </a:lnSpc>
            </a:pPr>
            <a:endParaRPr lang="en-US" altLang="en-US" sz="1000" dirty="0"/>
          </a:p>
          <a:p>
            <a:pPr>
              <a:lnSpc>
                <a:spcPct val="80000"/>
              </a:lnSpc>
            </a:pPr>
            <a:r>
              <a:rPr lang="en-US" altLang="en-US" sz="1000" dirty="0"/>
              <a:t>United States Environmental Protection Agency (U.S. EPA). 1989. </a:t>
            </a:r>
            <a:r>
              <a:rPr lang="en-US" altLang="en-US" sz="1000" i="1" dirty="0"/>
              <a:t>Methods for Evaluating the Attainment of Cleanup Standards, Vol. 2: Groundwater.</a:t>
            </a:r>
            <a:r>
              <a:rPr lang="en-US" altLang="en-US" sz="1000" dirty="0"/>
              <a:t> EPA 230-R-92-14. Washington, DC: Office of Policy, Planning, and Evaluation. </a:t>
            </a:r>
          </a:p>
          <a:p>
            <a:pPr>
              <a:lnSpc>
                <a:spcPct val="80000"/>
              </a:lnSpc>
            </a:pPr>
            <a:endParaRPr lang="en-US" altLang="en-US" sz="1000" dirty="0"/>
          </a:p>
          <a:p>
            <a:pPr>
              <a:lnSpc>
                <a:spcPct val="80000"/>
              </a:lnSpc>
            </a:pPr>
            <a:r>
              <a:rPr lang="en-US" altLang="en-US" sz="1000" dirty="0"/>
              <a:t>United States Environmental Protection Agency (U.S. EPA). 1992a. </a:t>
            </a:r>
            <a:r>
              <a:rPr lang="en-US" altLang="en-US" sz="1000" i="1" dirty="0"/>
              <a:t>Statistical Analysis of Ground-Water Monitoring Data at RCRA Facilities – Addendum to Interim Final Guidance.</a:t>
            </a:r>
            <a:r>
              <a:rPr lang="en-US" altLang="en-US" sz="1000" dirty="0"/>
              <a:t> Washington, DC: Office of Solid Waste, Permits and State Programs Division. June.</a:t>
            </a:r>
          </a:p>
          <a:p>
            <a:pPr>
              <a:lnSpc>
                <a:spcPct val="80000"/>
              </a:lnSpc>
            </a:pPr>
            <a:endParaRPr lang="en-US" altLang="en-US" sz="1000" dirty="0"/>
          </a:p>
          <a:p>
            <a:pPr>
              <a:lnSpc>
                <a:spcPct val="80000"/>
              </a:lnSpc>
            </a:pPr>
            <a:r>
              <a:rPr lang="en-US" altLang="en-US" sz="1000" dirty="0"/>
              <a:t>United States Environmental Protection Agency (U.S. EPA). 1992b. </a:t>
            </a:r>
            <a:r>
              <a:rPr lang="en-US" altLang="en-US" sz="1000" i="1" dirty="0"/>
              <a:t>Supplemental Guidance to RAGS: Calculating the Concentration Term.</a:t>
            </a:r>
            <a:r>
              <a:rPr lang="en-US" altLang="en-US" sz="1000" dirty="0"/>
              <a:t> EPA Publication 9285.7-081. May.</a:t>
            </a:r>
          </a:p>
          <a:p>
            <a:pPr>
              <a:lnSpc>
                <a:spcPct val="80000"/>
              </a:lnSpc>
            </a:pPr>
            <a:endParaRPr lang="en-US" altLang="en-US" sz="1000" dirty="0"/>
          </a:p>
          <a:p>
            <a:pPr>
              <a:lnSpc>
                <a:spcPct val="80000"/>
              </a:lnSpc>
            </a:pPr>
            <a:r>
              <a:rPr lang="en-US" altLang="en-US" sz="1000" dirty="0"/>
              <a:t>United States Environmental Protection Agency (U.S. EPA). 1994b. </a:t>
            </a:r>
            <a:r>
              <a:rPr lang="en-US" altLang="en-US" sz="1000" i="1" dirty="0"/>
              <a:t>Statistical Methods for Evaluating the Attainment of Cleanup Standards, Vol. 3: Reference-Based Standards for Soils and Solid Media</a:t>
            </a:r>
            <a:r>
              <a:rPr lang="en-US" altLang="en-US" sz="1000" dirty="0"/>
              <a:t>. EPA 230-R-94-004. Washington, DC: Office of Pol­icy, Planning, and Evaluation.</a:t>
            </a:r>
          </a:p>
        </p:txBody>
      </p:sp>
      <p:sp>
        <p:nvSpPr>
          <p:cNvPr id="7" name="Slide Number Placeholder 6"/>
          <p:cNvSpPr>
            <a:spLocks noGrp="1"/>
          </p:cNvSpPr>
          <p:nvPr>
            <p:ph type="sldNum" sz="quarter" idx="10"/>
          </p:nvPr>
        </p:nvSpPr>
        <p:spPr/>
        <p:txBody>
          <a:bodyPr/>
          <a:lstStyle/>
          <a:p>
            <a:fld id="{C32E675F-9FB8-4187-ADE4-447314A423B5}" type="slidenum">
              <a:rPr lang="en-US" smtClean="0"/>
              <a:pPr/>
              <a:t>82</a:t>
            </a:fld>
            <a:endParaRPr lang="en-US"/>
          </a:p>
        </p:txBody>
      </p:sp>
    </p:spTree>
    <p:extLst>
      <p:ext uri="{BB962C8B-B14F-4D97-AF65-F5344CB8AC3E}">
        <p14:creationId xmlns:p14="http://schemas.microsoft.com/office/powerpoint/2010/main" val="3898827422"/>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Part 1. Introduction/Sampling Design</a:t>
            </a:r>
          </a:p>
          <a:p>
            <a:pPr lvl="3"/>
            <a:r>
              <a:rPr lang="en-US" dirty="0" smtClean="0">
                <a:solidFill>
                  <a:schemeClr val="bg1">
                    <a:lumMod val="75000"/>
                  </a:schemeClr>
                </a:solidFill>
              </a:rPr>
              <a:t>1 day/Software: DOE’s </a:t>
            </a:r>
            <a:r>
              <a:rPr lang="en-US" i="1" dirty="0" smtClean="0">
                <a:solidFill>
                  <a:schemeClr val="bg1">
                    <a:lumMod val="75000"/>
                  </a:schemeClr>
                </a:solidFill>
              </a:rPr>
              <a:t>VSP</a:t>
            </a:r>
          </a:p>
          <a:p>
            <a:r>
              <a:rPr lang="en-US" dirty="0" smtClean="0"/>
              <a:t>Part </a:t>
            </a:r>
            <a:r>
              <a:rPr lang="en-US" dirty="0"/>
              <a:t>2. </a:t>
            </a:r>
            <a:r>
              <a:rPr lang="en-US" dirty="0" smtClean="0"/>
              <a:t>UCL and Background Analyses</a:t>
            </a:r>
            <a:endParaRPr lang="en-US" dirty="0"/>
          </a:p>
          <a:p>
            <a:pPr lvl="3"/>
            <a:r>
              <a:rPr lang="en-US" dirty="0" smtClean="0"/>
              <a:t>2 days/Software</a:t>
            </a:r>
            <a:r>
              <a:rPr lang="en-US" dirty="0"/>
              <a:t>: </a:t>
            </a:r>
            <a:r>
              <a:rPr lang="en-US" dirty="0" smtClean="0"/>
              <a:t>EPA’s </a:t>
            </a:r>
            <a:r>
              <a:rPr lang="en-US" i="1" dirty="0" err="1" smtClean="0"/>
              <a:t>ProUCL</a:t>
            </a:r>
            <a:r>
              <a:rPr lang="en-US" i="1" dirty="0" smtClean="0"/>
              <a:t>/Scout</a:t>
            </a:r>
            <a:endParaRPr lang="en-US" i="1" dirty="0"/>
          </a:p>
          <a:p>
            <a:r>
              <a:rPr lang="en-US" dirty="0" smtClean="0"/>
              <a:t>Part 3. </a:t>
            </a:r>
            <a:r>
              <a:rPr lang="en-US" dirty="0" err="1" smtClean="0"/>
              <a:t>Univariate</a:t>
            </a:r>
            <a:r>
              <a:rPr lang="en-US" dirty="0" smtClean="0"/>
              <a:t> Techniques: ANOVA</a:t>
            </a:r>
          </a:p>
          <a:p>
            <a:pPr lvl="3"/>
            <a:r>
              <a:rPr lang="en-US" dirty="0" smtClean="0"/>
              <a:t>2 days/Software: IBM </a:t>
            </a:r>
            <a:r>
              <a:rPr lang="en-US" i="1" dirty="0" smtClean="0"/>
              <a:t>SPSS</a:t>
            </a:r>
          </a:p>
          <a:p>
            <a:r>
              <a:rPr lang="en-US" dirty="0" smtClean="0"/>
              <a:t>Part 4. Multivariate Techniques: PCA/PLS</a:t>
            </a:r>
          </a:p>
          <a:p>
            <a:pPr lvl="3"/>
            <a:r>
              <a:rPr lang="en-US" dirty="0" smtClean="0"/>
              <a:t>2 days/Software: IBM </a:t>
            </a:r>
            <a:r>
              <a:rPr lang="en-US" i="1" dirty="0" smtClean="0"/>
              <a:t>SPSS</a:t>
            </a:r>
          </a:p>
          <a:p>
            <a:r>
              <a:rPr lang="en-US" dirty="0" smtClean="0"/>
              <a:t>Part 5. </a:t>
            </a:r>
            <a:r>
              <a:rPr lang="en-US" dirty="0"/>
              <a:t>Geostatistics </a:t>
            </a:r>
          </a:p>
          <a:p>
            <a:pPr lvl="3"/>
            <a:r>
              <a:rPr lang="en-US" dirty="0"/>
              <a:t>2 days/Software: ArcGIS </a:t>
            </a:r>
            <a:r>
              <a:rPr lang="en-US" i="1" dirty="0"/>
              <a:t>Geostatistical Analyst</a:t>
            </a:r>
          </a:p>
          <a:p>
            <a:pPr lvl="3"/>
            <a:endParaRPr lang="en-US" i="1" dirty="0" smtClean="0"/>
          </a:p>
        </p:txBody>
      </p:sp>
      <p:sp>
        <p:nvSpPr>
          <p:cNvPr id="6" name="Slide Number Placeholder 5"/>
          <p:cNvSpPr>
            <a:spLocks noGrp="1"/>
          </p:cNvSpPr>
          <p:nvPr>
            <p:ph type="sldNum" sz="quarter" idx="10"/>
          </p:nvPr>
        </p:nvSpPr>
        <p:spPr/>
        <p:txBody>
          <a:bodyPr/>
          <a:lstStyle/>
          <a:p>
            <a:fld id="{3B25CBD3-95DC-4B14-8238-E9EF21F9B3CF}" type="slidenum">
              <a:rPr lang="en-US" smtClean="0"/>
              <a:pPr/>
              <a:t>83</a:t>
            </a:fld>
            <a:endParaRPr lang="en-US"/>
          </a:p>
        </p:txBody>
      </p:sp>
    </p:spTree>
    <p:extLst>
      <p:ext uri="{BB962C8B-B14F-4D97-AF65-F5344CB8AC3E}">
        <p14:creationId xmlns:p14="http://schemas.microsoft.com/office/powerpoint/2010/main" val="2719944912"/>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275" y="2562225"/>
            <a:ext cx="4743450" cy="1733550"/>
          </a:xfrm>
          <a:solidFill>
            <a:srgbClr val="FFFF00"/>
          </a:solidFill>
          <a:ln>
            <a:solidFill>
              <a:schemeClr val="accent1"/>
            </a:solidFill>
          </a:ln>
          <a:effectLst>
            <a:outerShdw blurRad="50800" dist="38100" dir="5400000" algn="t" rotWithShape="0">
              <a:prstClr val="black">
                <a:alpha val="40000"/>
              </a:prstClr>
            </a:outerShdw>
          </a:effectLst>
        </p:spPr>
        <p:txBody>
          <a:bodyPr/>
          <a:lstStyle/>
          <a:p>
            <a:pPr algn="ctr"/>
            <a:r>
              <a:rPr lang="en-US" sz="4800" dirty="0" smtClean="0"/>
              <a:t>Statistical Vocabulary</a:t>
            </a:r>
            <a:endParaRPr lang="en-US" sz="4800" dirty="0"/>
          </a:p>
        </p:txBody>
      </p:sp>
      <p:sp>
        <p:nvSpPr>
          <p:cNvPr id="6" name="Slide Number Placeholder 5"/>
          <p:cNvSpPr>
            <a:spLocks noGrp="1"/>
          </p:cNvSpPr>
          <p:nvPr>
            <p:ph type="sldNum" sz="quarter" idx="10"/>
          </p:nvPr>
        </p:nvSpPr>
        <p:spPr/>
        <p:txBody>
          <a:bodyPr/>
          <a:lstStyle/>
          <a:p>
            <a:fld id="{3B25CBD3-95DC-4B14-8238-E9EF21F9B3CF}" type="slidenum">
              <a:rPr lang="en-US" smtClean="0"/>
              <a:pPr/>
              <a:t>9</a:t>
            </a:fld>
            <a:endParaRPr lang="en-US"/>
          </a:p>
        </p:txBody>
      </p:sp>
    </p:spTree>
    <p:extLst>
      <p:ext uri="{BB962C8B-B14F-4D97-AF65-F5344CB8AC3E}">
        <p14:creationId xmlns:p14="http://schemas.microsoft.com/office/powerpoint/2010/main" val="3106513427"/>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ECOS - Stone Background">
  <a:themeElements>
    <a:clrScheme name="">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003366"/>
      </a:hlink>
      <a:folHlink>
        <a:srgbClr val="003366"/>
      </a:folHlink>
    </a:clrScheme>
    <a:fontScheme name="CECOS - Stone Backgroun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1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1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ECOS - Stone Background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ECOS - Stone Background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ECOS - Stone Background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18142</TotalTime>
  <Words>8855</Words>
  <Application>Microsoft Office PowerPoint</Application>
  <PresentationFormat>On-screen Show (4:3)</PresentationFormat>
  <Paragraphs>1150</Paragraphs>
  <Slides>83</Slides>
  <Notes>66</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83</vt:i4>
      </vt:variant>
    </vt:vector>
  </HeadingPairs>
  <TitlesOfParts>
    <vt:vector size="88" baseType="lpstr">
      <vt:lpstr>CECOS - Stone Background</vt:lpstr>
      <vt:lpstr>SPW 8.0 Graph</vt:lpstr>
      <vt:lpstr>Equation</vt:lpstr>
      <vt:lpstr>Picture</vt:lpstr>
      <vt:lpstr>Chart</vt:lpstr>
      <vt:lpstr>Environmental Statistics  Part 1. Introduction/ Sampling Design </vt:lpstr>
      <vt:lpstr>Introduction</vt:lpstr>
      <vt:lpstr>NewFields Environmental Series</vt:lpstr>
      <vt:lpstr>Basic Introduction</vt:lpstr>
      <vt:lpstr>Why do we need statistics in environmental assessments?</vt:lpstr>
      <vt:lpstr>Statistics and Environmental Applications </vt:lpstr>
      <vt:lpstr>Range of Statistical Techniques  (From Simple to Complex)</vt:lpstr>
      <vt:lpstr>Distinct Features of  Environmental Applications</vt:lpstr>
      <vt:lpstr>Statistical Vocabulary</vt:lpstr>
      <vt:lpstr>Statistical Modeling</vt:lpstr>
      <vt:lpstr>Common distribution models</vt:lpstr>
      <vt:lpstr>Distribution models</vt:lpstr>
      <vt:lpstr>Descriptive summary statistics</vt:lpstr>
      <vt:lpstr>Sample Distribution Model  </vt:lpstr>
      <vt:lpstr>Estimates of Central Tendency</vt:lpstr>
      <vt:lpstr>Estimates of Sample Variability</vt:lpstr>
      <vt:lpstr>Accuracy of Estimate: Standard Error of the Mean</vt:lpstr>
      <vt:lpstr>Confidence Interval (CI)</vt:lpstr>
      <vt:lpstr>UCL of the Mean  Based on Central Limit Theory</vt:lpstr>
      <vt:lpstr>PowerPoint Presentation</vt:lpstr>
      <vt:lpstr>UCL of the Mean Normal, but Limited Data</vt:lpstr>
      <vt:lpstr>Normal “z” vs Student’s “t”</vt:lpstr>
      <vt:lpstr>Important Reminder: “Percentile” versus “UCL”</vt:lpstr>
      <vt:lpstr>Excel Exercise</vt:lpstr>
      <vt:lpstr>Hypothesis Testing</vt:lpstr>
      <vt:lpstr>Hypothesis Testing</vt:lpstr>
      <vt:lpstr>Hypothesis Testing</vt:lpstr>
      <vt:lpstr>Null and Alternative Hypotheses</vt:lpstr>
      <vt:lpstr>Example of Hypothesis Testing: Attainment of Cleanup Goals</vt:lpstr>
      <vt:lpstr>Decision Errors and Test Power</vt:lpstr>
      <vt:lpstr>Significance and Confidence</vt:lpstr>
      <vt:lpstr>Two-sample Hypothesis Tests</vt:lpstr>
      <vt:lpstr>Effect of Null Hypothesis on  Decision Outcomes </vt:lpstr>
      <vt:lpstr>Effect of Null Hypothesis on  Decision Outcomes </vt:lpstr>
      <vt:lpstr>Effect of Null Hypothesis on  Decision Outcomes </vt:lpstr>
      <vt:lpstr>Effect of Null Hypothesis on  Decision Outcomes </vt:lpstr>
      <vt:lpstr>Application: Site v Background Tests</vt:lpstr>
      <vt:lpstr>Sampling Design</vt:lpstr>
      <vt:lpstr>Sample Size and Test Power</vt:lpstr>
      <vt:lpstr>Decision Making</vt:lpstr>
      <vt:lpstr>Determining Cutoff</vt:lpstr>
      <vt:lpstr>Null Hypothesis</vt:lpstr>
      <vt:lpstr>Alternative Hypothesis</vt:lpstr>
      <vt:lpstr>PowerPoint Presentation</vt:lpstr>
      <vt:lpstr>PowerPoint Presentation</vt:lpstr>
      <vt:lpstr>A priori or “Statistical” Sample Plans (Assumptions and Limitations)</vt:lpstr>
      <vt:lpstr>PowerPoint Presentation</vt:lpstr>
      <vt:lpstr>Avoiding Limitations: Use non-parametric tests</vt:lpstr>
      <vt:lpstr>Decision Performance Goal Diagram</vt:lpstr>
      <vt:lpstr>Decision Performance Goal Diagram</vt:lpstr>
      <vt:lpstr>Decision Performance Goal Diagram</vt:lpstr>
      <vt:lpstr>VSP</vt:lpstr>
      <vt:lpstr>Visual Sample Plan (VSP)  Software</vt:lpstr>
      <vt:lpstr>Visual Sample Plan (VSP)</vt:lpstr>
      <vt:lpstr>VSP Features (1)</vt:lpstr>
      <vt:lpstr>VSP Features (2) </vt:lpstr>
      <vt:lpstr>VSP Supports Many  Sampling Objectives (1)</vt:lpstr>
      <vt:lpstr>VSP Supports Many  Sampling Objectives (2)</vt:lpstr>
      <vt:lpstr>Sampling Strategies</vt:lpstr>
      <vt:lpstr>VSP Offers Many  Design Strategies</vt:lpstr>
      <vt:lpstr>Broad Classification of Sampling Design Strategies</vt:lpstr>
      <vt:lpstr>Judgmental  Design Strategy</vt:lpstr>
      <vt:lpstr>When is Judgmental Sampling Most Defensible?</vt:lpstr>
      <vt:lpstr>Judgmental Sampling:  Strengths</vt:lpstr>
      <vt:lpstr>Judgmental Sampling:  Weaknesses</vt:lpstr>
      <vt:lpstr>PowerPoint Presentation</vt:lpstr>
      <vt:lpstr>Judgmental Sampling: Example</vt:lpstr>
      <vt:lpstr>Haphazard Sampling</vt:lpstr>
      <vt:lpstr>Probability-Based or Statistical  Design Strategies</vt:lpstr>
      <vt:lpstr>Probability-Based or Statistical  Design Strategies </vt:lpstr>
      <vt:lpstr>Probability-Based or Statistical Strategies: Strengths</vt:lpstr>
      <vt:lpstr>Probability-Based or Statistical Strategies: Weaknesses</vt:lpstr>
      <vt:lpstr>Simple Random Sampling</vt:lpstr>
      <vt:lpstr>Example</vt:lpstr>
      <vt:lpstr>Example (Continued)</vt:lpstr>
      <vt:lpstr>Example (Continued)</vt:lpstr>
      <vt:lpstr>Example (Continued)</vt:lpstr>
      <vt:lpstr>PowerPoint Presentation</vt:lpstr>
      <vt:lpstr>PowerPoint Presentation</vt:lpstr>
      <vt:lpstr>PowerPoint Presentation</vt:lpstr>
      <vt:lpstr>10 Randomly Selected Locations</vt:lpstr>
      <vt:lpstr>Suggested Reading</vt:lpstr>
      <vt:lpstr>Next Steps</vt:lpstr>
    </vt:vector>
  </TitlesOfParts>
  <Manager>DC Bell</Manager>
  <Company>NewFields, Inc./Earth Tech,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Env Stats IMI</dc:title>
  <dc:subject>Env. Statistics</dc:subject>
  <dc:creator>Shahrokh Rouhani/John Fern</dc:creator>
  <cp:lastModifiedBy>NewFields</cp:lastModifiedBy>
  <cp:revision>597</cp:revision>
  <cp:lastPrinted>2001-08-05T18:00:15Z</cp:lastPrinted>
  <dcterms:created xsi:type="dcterms:W3CDTF">2000-05-10T00:22:47Z</dcterms:created>
  <dcterms:modified xsi:type="dcterms:W3CDTF">2014-08-18T04:20:45Z</dcterms:modified>
</cp:coreProperties>
</file>