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4"/>
  </p:sldMasterIdLst>
  <p:notesMasterIdLst>
    <p:notesMasterId r:id="rId13"/>
  </p:notesMasterIdLst>
  <p:sldIdLst>
    <p:sldId id="256" r:id="rId5"/>
    <p:sldId id="263" r:id="rId6"/>
    <p:sldId id="260" r:id="rId7"/>
    <p:sldId id="257" r:id="rId8"/>
    <p:sldId id="258" r:id="rId9"/>
    <p:sldId id="264" r:id="rId10"/>
    <p:sldId id="259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16E1F1-050F-C04C-D051-CB298AC69B4C}" v="98" dt="2025-03-19T18:10:03.032"/>
    <p1510:client id="{6C7CA596-7B85-9DDD-A5F5-3B6E4F06D486}" v="12" dt="2025-03-19T18:09:31.714"/>
    <p1510:client id="{AA42DB4E-0EC9-4A98-B391-C5BDB99F323A}" v="203" dt="2025-03-19T18:16:19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56B5C-9FCC-49F7-8DBC-96FE09CF02B7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28BD4-F5FD-4680-A799-B1EBD82A65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387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-ASP.NET Core</a:t>
            </a:r>
            <a:r>
              <a:rPr lang="en-US"/>
              <a:t> </a:t>
            </a:r>
            <a:r>
              <a:rPr lang="en-US" err="1"/>
              <a:t>řídí</a:t>
            </a:r>
            <a:r>
              <a:rPr lang="en-US"/>
              <a:t> </a:t>
            </a:r>
            <a:r>
              <a:rPr lang="en-US" err="1"/>
              <a:t>aplikaci</a:t>
            </a:r>
            <a:r>
              <a:rPr lang="en-US"/>
              <a:t> a </a:t>
            </a:r>
            <a:r>
              <a:rPr lang="en-US" err="1"/>
              <a:t>zpracuje</a:t>
            </a:r>
            <a:r>
              <a:rPr lang="en-US"/>
              <a:t> </a:t>
            </a:r>
            <a:r>
              <a:rPr lang="en-US" err="1"/>
              <a:t>požadavek</a:t>
            </a:r>
            <a:r>
              <a:rPr lang="en-US"/>
              <a:t> </a:t>
            </a:r>
            <a:endParaRPr lang="cs-CZ"/>
          </a:p>
          <a:p>
            <a:r>
              <a:rPr lang="en-US"/>
              <a:t>-</a:t>
            </a:r>
            <a:r>
              <a:rPr lang="en-US" err="1"/>
              <a:t>Pomocí</a:t>
            </a:r>
            <a:r>
              <a:rPr lang="en-US"/>
              <a:t> </a:t>
            </a:r>
            <a:r>
              <a:rPr lang="en-US" b="1"/>
              <a:t>Entity </a:t>
            </a:r>
            <a:r>
              <a:rPr lang="en-US" b="1" err="1"/>
              <a:t>Frameworku</a:t>
            </a:r>
            <a:r>
              <a:rPr lang="en-US"/>
              <a:t> </a:t>
            </a:r>
            <a:r>
              <a:rPr lang="en-US" err="1"/>
              <a:t>načte</a:t>
            </a:r>
            <a:r>
              <a:rPr lang="en-US"/>
              <a:t> data z </a:t>
            </a:r>
            <a:r>
              <a:rPr lang="en-US" err="1"/>
              <a:t>databáze</a:t>
            </a:r>
            <a:r>
              <a:rPr lang="en-US"/>
              <a:t> </a:t>
            </a:r>
            <a:endParaRPr lang="cs-CZ"/>
          </a:p>
          <a:p>
            <a:r>
              <a:rPr lang="en-US" b="1"/>
              <a:t>-Razor </a:t>
            </a:r>
            <a:r>
              <a:rPr lang="en-US" b="1" err="1"/>
              <a:t>šablona</a:t>
            </a:r>
            <a:r>
              <a:rPr lang="en-US"/>
              <a:t> </a:t>
            </a:r>
            <a:r>
              <a:rPr lang="en-US" err="1"/>
              <a:t>vygeneruje</a:t>
            </a:r>
            <a:r>
              <a:rPr lang="en-US"/>
              <a:t> HTML </a:t>
            </a:r>
            <a:r>
              <a:rPr lang="en-US" err="1"/>
              <a:t>stránku</a:t>
            </a:r>
            <a:r>
              <a:rPr lang="en-US"/>
              <a:t> s </a:t>
            </a:r>
            <a:r>
              <a:rPr lang="en-US" err="1"/>
              <a:t>daty</a:t>
            </a:r>
            <a:endParaRPr lang="cs-CZ"/>
          </a:p>
          <a:p>
            <a:r>
              <a:rPr lang="en-US"/>
              <a:t>-</a:t>
            </a:r>
            <a:r>
              <a:rPr lang="en-US" err="1"/>
              <a:t>Uživatel</a:t>
            </a:r>
            <a:r>
              <a:rPr lang="en-US"/>
              <a:t> </a:t>
            </a:r>
            <a:r>
              <a:rPr lang="en-US" err="1"/>
              <a:t>dostane</a:t>
            </a:r>
            <a:r>
              <a:rPr lang="en-US"/>
              <a:t> </a:t>
            </a:r>
            <a:r>
              <a:rPr lang="en-US" b="1" err="1"/>
              <a:t>hotovou</a:t>
            </a:r>
            <a:r>
              <a:rPr lang="en-US" b="1"/>
              <a:t> </a:t>
            </a:r>
            <a:r>
              <a:rPr lang="en-US" b="1" err="1"/>
              <a:t>stránku</a:t>
            </a:r>
            <a:r>
              <a:rPr lang="en-US"/>
              <a:t> do </a:t>
            </a:r>
            <a:r>
              <a:rPr lang="en-US" err="1"/>
              <a:t>prohlížeče</a:t>
            </a:r>
            <a:endParaRPr lang="en-US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E28BD4-F5FD-4680-A799-B1EBD82A65C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96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29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31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7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7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1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7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83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3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97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1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10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kodad/GUI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58DF32-7654-79DF-04FF-F7257F53539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487" b="4151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FBA3F8DA-8B86-12FA-1324-7DFEE15BDD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33424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ASP NET Razor Pages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F78AFD2-611E-BEC8-315D-234974D95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r>
              <a:rPr lang="en-US" err="1">
                <a:solidFill>
                  <a:srgbClr val="FFFFFF"/>
                </a:solidFill>
              </a:rPr>
              <a:t>Kodad</a:t>
            </a:r>
            <a:r>
              <a:rPr lang="en-US">
                <a:solidFill>
                  <a:srgbClr val="FFFFFF"/>
                </a:solidFill>
              </a:rPr>
              <a:t> D., Pe</a:t>
            </a:r>
            <a:r>
              <a:rPr lang="cs-CZ" err="1">
                <a:solidFill>
                  <a:srgbClr val="FFFFFF"/>
                </a:solidFill>
              </a:rPr>
              <a:t>tříček</a:t>
            </a:r>
            <a:r>
              <a:rPr lang="cs-CZ">
                <a:solidFill>
                  <a:srgbClr val="FFFFFF"/>
                </a:solidFill>
              </a:rPr>
              <a:t> F., </a:t>
            </a:r>
            <a:r>
              <a:rPr lang="cs-CZ" err="1">
                <a:solidFill>
                  <a:srgbClr val="FFFFFF"/>
                </a:solidFill>
              </a:rPr>
              <a:t>Göckert</a:t>
            </a:r>
            <a:r>
              <a:rPr lang="cs-CZ">
                <a:solidFill>
                  <a:srgbClr val="FFFFFF"/>
                </a:solidFill>
              </a:rPr>
              <a:t> P.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70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0DC021F-7984-0019-9262-07CD3496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Požadavky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2B8724-0047-57FE-3667-3F7648ACF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3546" y="742724"/>
            <a:ext cx="5021182" cy="41290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 b="1" err="1"/>
              <a:t>Visual</a:t>
            </a:r>
            <a:r>
              <a:rPr lang="cs-CZ" sz="2800" b="1"/>
              <a:t> Studio </a:t>
            </a:r>
            <a:r>
              <a:rPr lang="en-US" sz="2800" b="1"/>
              <a:t>2022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.NET 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/>
              <a:t>Windows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8C11181-EFD4-513E-5E16-A37E38063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" t="-36" r="36" b="317"/>
          <a:stretch/>
        </p:blipFill>
        <p:spPr bwMode="auto">
          <a:xfrm>
            <a:off x="1163411" y="2806015"/>
            <a:ext cx="8756036" cy="3655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70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B65E709-670D-567A-06A5-715E3284B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Obsah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9917C8-B44D-138F-5D0B-050EA8E58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438" y="2503560"/>
            <a:ext cx="9304858" cy="31405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/>
              <a:t>ASP.NET 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/>
              <a:t>Razor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b="1"/>
              <a:t>Entity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600" b="1"/>
          </a:p>
        </p:txBody>
      </p:sp>
    </p:spTree>
    <p:extLst>
      <p:ext uri="{BB962C8B-B14F-4D97-AF65-F5344CB8AC3E}">
        <p14:creationId xmlns:p14="http://schemas.microsoft.com/office/powerpoint/2010/main" val="347428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3555CC-1956-10FF-D3AC-A6304195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ASP</a:t>
            </a:r>
            <a:r>
              <a:rPr lang="en-US"/>
              <a:t>.</a:t>
            </a:r>
            <a:r>
              <a:rPr lang="cs-CZ"/>
              <a:t>NET</a:t>
            </a:r>
            <a:r>
              <a:rPr lang="en-US"/>
              <a:t> Core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488AF4-6ECB-DA3E-A0E6-465514D58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142" y="1995055"/>
            <a:ext cx="11171910" cy="441101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err="1">
                <a:solidFill>
                  <a:srgbClr val="202122"/>
                </a:solidFill>
                <a:effectLst/>
                <a:latin typeface="Arial"/>
                <a:cs typeface="Arial"/>
              </a:rPr>
              <a:t>Moderní</a:t>
            </a:r>
            <a:r>
              <a:rPr lang="en-US" sz="2800" b="0" i="0">
                <a:solidFill>
                  <a:srgbClr val="202122"/>
                </a:solidFill>
                <a:effectLst/>
                <a:latin typeface="Arial"/>
                <a:cs typeface="Arial"/>
              </a:rPr>
              <a:t> framework od </a:t>
            </a:r>
            <a:r>
              <a:rPr lang="en-US" sz="2800" b="0" i="0" err="1">
                <a:solidFill>
                  <a:srgbClr val="202122"/>
                </a:solidFill>
                <a:effectLst/>
                <a:latin typeface="Arial"/>
                <a:cs typeface="Arial"/>
              </a:rPr>
              <a:t>Microsoftu</a:t>
            </a:r>
            <a:r>
              <a:rPr lang="en-US" sz="2800" b="0" i="0">
                <a:solidFill>
                  <a:srgbClr val="202122"/>
                </a:solidFill>
                <a:effectLst/>
                <a:latin typeface="Arial"/>
                <a:cs typeface="Arial"/>
              </a:rPr>
              <a:t> pro </a:t>
            </a:r>
            <a:r>
              <a:rPr lang="en-US" sz="2800" b="0" i="0" err="1">
                <a:solidFill>
                  <a:srgbClr val="202122"/>
                </a:solidFill>
                <a:effectLst/>
                <a:latin typeface="Arial"/>
                <a:cs typeface="Arial"/>
              </a:rPr>
              <a:t>vývoj</a:t>
            </a:r>
            <a:r>
              <a:rPr lang="en-US" sz="2800" b="0" i="0">
                <a:solidFill>
                  <a:srgbClr val="202122"/>
                </a:solidFill>
                <a:effectLst/>
                <a:latin typeface="Arial"/>
                <a:cs typeface="Arial"/>
              </a:rPr>
              <a:t> </a:t>
            </a:r>
            <a:r>
              <a:rPr lang="en-US" sz="2800" b="0" i="0" err="1">
                <a:solidFill>
                  <a:srgbClr val="202122"/>
                </a:solidFill>
                <a:effectLst/>
                <a:latin typeface="Arial"/>
                <a:cs typeface="Arial"/>
              </a:rPr>
              <a:t>webových</a:t>
            </a:r>
            <a:r>
              <a:rPr lang="en-US" sz="2800" b="0" i="0">
                <a:solidFill>
                  <a:srgbClr val="202122"/>
                </a:solidFill>
                <a:effectLst/>
                <a:latin typeface="Arial"/>
                <a:cs typeface="Arial"/>
              </a:rPr>
              <a:t> </a:t>
            </a:r>
            <a:r>
              <a:rPr lang="en-US" sz="2800" b="0" i="0" err="1">
                <a:solidFill>
                  <a:srgbClr val="202122"/>
                </a:solidFill>
                <a:effectLst/>
                <a:latin typeface="Arial"/>
                <a:cs typeface="Arial"/>
              </a:rPr>
              <a:t>aplikací</a:t>
            </a:r>
            <a:r>
              <a:rPr lang="en-US" sz="2800" b="0" i="0">
                <a:solidFill>
                  <a:srgbClr val="202122"/>
                </a:solidFill>
                <a:effectLst/>
                <a:latin typeface="Arial"/>
                <a:cs typeface="Arial"/>
              </a:rPr>
              <a:t> </a:t>
            </a:r>
            <a:r>
              <a:rPr lang="en-US" sz="2800">
                <a:solidFill>
                  <a:srgbClr val="202122"/>
                </a:solidFill>
                <a:latin typeface="Arial"/>
                <a:cs typeface="Arial"/>
              </a:rPr>
              <a:t>a</a:t>
            </a:r>
            <a:r>
              <a:rPr lang="en-US" sz="2800" b="0" i="0">
                <a:solidFill>
                  <a:srgbClr val="202122"/>
                </a:solidFill>
                <a:effectLst/>
                <a:latin typeface="Arial"/>
                <a:cs typeface="Arial"/>
              </a:rPr>
              <a:t> API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/>
              <a:t>Bezpečný</a:t>
            </a:r>
            <a:r>
              <a:rPr lang="en-US" sz="2800"/>
              <a:t>, </a:t>
            </a:r>
            <a:r>
              <a:rPr lang="en-US" sz="2800" err="1"/>
              <a:t>rychlý</a:t>
            </a:r>
            <a:r>
              <a:rPr lang="en-US" sz="2800"/>
              <a:t>, open-source</a:t>
            </a:r>
            <a:endParaRPr lang="en-US" sz="2800">
              <a:solidFill>
                <a:srgbClr val="202122"/>
              </a:solidFill>
              <a:latin typeface="Arial" panose="020B0604020202020204" pitchFamily="34" charset="0"/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>
                <a:solidFill>
                  <a:srgbClr val="202122"/>
                </a:solidFill>
                <a:latin typeface="Arial"/>
                <a:cs typeface="Arial"/>
              </a:rPr>
              <a:t>Tvorba</a:t>
            </a:r>
            <a:endParaRPr lang="cs-CZ" sz="2800">
              <a:solidFill>
                <a:srgbClr val="202122"/>
              </a:solidFill>
              <a:latin typeface="Arial"/>
              <a:cs typeface="Arial"/>
            </a:endParaRPr>
          </a:p>
          <a:p>
            <a:pPr marL="617220" lvl="1" indent="-342900"/>
            <a:r>
              <a:rPr lang="cs-CZ" sz="2800">
                <a:solidFill>
                  <a:srgbClr val="202122"/>
                </a:solidFill>
                <a:latin typeface="Arial"/>
                <a:cs typeface="Arial"/>
              </a:rPr>
              <a:t>webových stránek </a:t>
            </a:r>
          </a:p>
          <a:p>
            <a:pPr marL="617220" lvl="1" indent="-342900"/>
            <a:r>
              <a:rPr lang="cs-CZ" sz="2800">
                <a:solidFill>
                  <a:srgbClr val="202122"/>
                </a:solidFill>
                <a:latin typeface="Arial"/>
                <a:cs typeface="Arial"/>
              </a:rPr>
              <a:t>REST API</a:t>
            </a:r>
          </a:p>
          <a:p>
            <a:pPr marL="617220" lvl="1" indent="-342900"/>
            <a:r>
              <a:rPr lang="cs-CZ" sz="2800" err="1">
                <a:solidFill>
                  <a:srgbClr val="202122"/>
                </a:solidFill>
                <a:latin typeface="Arial"/>
                <a:cs typeface="Arial"/>
              </a:rPr>
              <a:t>real-time</a:t>
            </a:r>
            <a:r>
              <a:rPr lang="cs-CZ" sz="2800">
                <a:solidFill>
                  <a:srgbClr val="202122"/>
                </a:solidFill>
                <a:latin typeface="Arial"/>
                <a:cs typeface="Arial"/>
              </a:rPr>
              <a:t> aplikací</a:t>
            </a:r>
          </a:p>
          <a:p>
            <a:pPr marL="617220" lvl="1" indent="-342900"/>
            <a:r>
              <a:rPr lang="cs-CZ" sz="2800" err="1">
                <a:solidFill>
                  <a:srgbClr val="202122"/>
                </a:solidFill>
                <a:latin typeface="Arial"/>
                <a:cs typeface="Arial"/>
              </a:rPr>
              <a:t>Přípojení</a:t>
            </a:r>
            <a:r>
              <a:rPr lang="cs-CZ" sz="2800">
                <a:solidFill>
                  <a:srgbClr val="202122"/>
                </a:solidFill>
                <a:latin typeface="Arial"/>
                <a:cs typeface="Arial"/>
              </a:rPr>
              <a:t> k </a:t>
            </a:r>
            <a:r>
              <a:rPr lang="cs-CZ" sz="2800" err="1">
                <a:solidFill>
                  <a:srgbClr val="202122"/>
                </a:solidFill>
                <a:latin typeface="Arial"/>
                <a:cs typeface="Arial"/>
              </a:rPr>
              <a:t>databazím</a:t>
            </a:r>
            <a:endParaRPr lang="cs-CZ" sz="2800">
              <a:solidFill>
                <a:srgbClr val="202122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31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E3B0C7-BA14-5F82-8B41-AD4AEDD4B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059" y="1009300"/>
            <a:ext cx="3929668" cy="1029566"/>
          </a:xfrm>
        </p:spPr>
        <p:txBody>
          <a:bodyPr/>
          <a:lstStyle/>
          <a:p>
            <a:r>
              <a:rPr lang="cs-CZ" err="1"/>
              <a:t>Razor</a:t>
            </a:r>
            <a:r>
              <a:rPr lang="en-US"/>
              <a:t>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D696CAE-41FF-3EBB-04DC-9A8853AC3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898" y="2585939"/>
            <a:ext cx="10458152" cy="32640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sz="2800" err="1"/>
              <a:t>Šablonovací</a:t>
            </a:r>
            <a:r>
              <a:rPr lang="nl-NL" sz="2800"/>
              <a:t> </a:t>
            </a:r>
            <a:r>
              <a:rPr lang="nl-NL" sz="2800" err="1"/>
              <a:t>jazyk</a:t>
            </a:r>
            <a:r>
              <a:rPr lang="nl-NL" sz="2800"/>
              <a:t> (syntax) </a:t>
            </a:r>
            <a:r>
              <a:rPr lang="nl-NL" sz="2800" err="1"/>
              <a:t>používaný</a:t>
            </a:r>
            <a:r>
              <a:rPr lang="nl-NL" sz="2800"/>
              <a:t> v </a:t>
            </a:r>
            <a:r>
              <a:rPr lang="nl-NL" sz="2800" b="1"/>
              <a:t>ASP.NET </a:t>
            </a:r>
            <a:r>
              <a:rPr lang="nl-NL" sz="2800" b="1" err="1"/>
              <a:t>Core</a:t>
            </a:r>
            <a:endParaRPr lang="cs-CZ" sz="28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/>
              <a:t>Umožňuje</a:t>
            </a:r>
            <a:r>
              <a:rPr lang="en-US" sz="2800"/>
              <a:t> </a:t>
            </a:r>
            <a:r>
              <a:rPr lang="en-US" sz="2800" err="1"/>
              <a:t>propojovat</a:t>
            </a:r>
            <a:r>
              <a:rPr lang="en-US" sz="2800"/>
              <a:t> </a:t>
            </a:r>
            <a:r>
              <a:rPr lang="en-US" sz="2800" b="1"/>
              <a:t>HTML</a:t>
            </a:r>
            <a:r>
              <a:rPr lang="en-US" sz="2800"/>
              <a:t> a </a:t>
            </a:r>
            <a:r>
              <a:rPr lang="en-US" sz="2800" b="1"/>
              <a:t>C#</a:t>
            </a:r>
            <a:r>
              <a:rPr lang="en-US" sz="2800"/>
              <a:t> </a:t>
            </a:r>
            <a:r>
              <a:rPr lang="en-US" sz="2800" err="1"/>
              <a:t>kód</a:t>
            </a:r>
            <a:r>
              <a:rPr lang="en-US" sz="2800"/>
              <a:t> </a:t>
            </a:r>
            <a:r>
              <a:rPr lang="en-US" sz="2800" err="1"/>
              <a:t>na</a:t>
            </a:r>
            <a:r>
              <a:rPr lang="en-US" sz="2800"/>
              <a:t> </a:t>
            </a:r>
            <a:r>
              <a:rPr lang="en-US" sz="2800" err="1"/>
              <a:t>jedné</a:t>
            </a:r>
            <a:r>
              <a:rPr lang="en-US" sz="2800"/>
              <a:t> </a:t>
            </a:r>
            <a:r>
              <a:rPr lang="en-US" sz="2800" err="1"/>
              <a:t>stránce</a:t>
            </a:r>
            <a:endParaRPr lang="cs-CZ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cs-CZ" sz="2800"/>
              <a:t>Používá </a:t>
            </a:r>
            <a:r>
              <a:rPr lang="cs-CZ" sz="2800" b="1"/>
              <a:t>@</a:t>
            </a:r>
            <a:r>
              <a:rPr lang="cs-CZ" sz="2800"/>
              <a:t> pro zápis </a:t>
            </a:r>
            <a:r>
              <a:rPr lang="cs-CZ" sz="2800" b="1"/>
              <a:t>C#</a:t>
            </a:r>
            <a:r>
              <a:rPr lang="cs-CZ" sz="2800"/>
              <a:t> přímo v </a:t>
            </a:r>
            <a:r>
              <a:rPr lang="cs-CZ" sz="2800" b="1"/>
              <a:t>HTML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800" err="1"/>
              <a:t>Běží</a:t>
            </a:r>
            <a:r>
              <a:rPr lang="nb-NO" sz="2800"/>
              <a:t> </a:t>
            </a:r>
            <a:r>
              <a:rPr lang="nb-NO" sz="2800" err="1"/>
              <a:t>na</a:t>
            </a:r>
            <a:r>
              <a:rPr lang="nb-NO" sz="2800"/>
              <a:t> </a:t>
            </a:r>
            <a:r>
              <a:rPr lang="nb-NO" sz="2800" err="1"/>
              <a:t>serveru</a:t>
            </a:r>
            <a:r>
              <a:rPr lang="nb-NO" sz="2800"/>
              <a:t> — </a:t>
            </a:r>
            <a:r>
              <a:rPr lang="nb-NO" sz="2800" err="1"/>
              <a:t>výsledkem</a:t>
            </a:r>
            <a:r>
              <a:rPr lang="nb-NO" sz="2800"/>
              <a:t> </a:t>
            </a:r>
            <a:r>
              <a:rPr lang="nb-NO" sz="2800" err="1"/>
              <a:t>je</a:t>
            </a:r>
            <a:r>
              <a:rPr lang="nb-NO" sz="2800"/>
              <a:t> </a:t>
            </a:r>
            <a:r>
              <a:rPr lang="nb-NO" sz="2800" err="1"/>
              <a:t>čisté</a:t>
            </a:r>
            <a:r>
              <a:rPr lang="nb-NO" sz="2800"/>
              <a:t> </a:t>
            </a:r>
            <a:r>
              <a:rPr lang="nb-NO" sz="2800" b="1"/>
              <a:t>HTML</a:t>
            </a:r>
            <a:r>
              <a:rPr lang="nb-NO" sz="2800"/>
              <a:t> </a:t>
            </a:r>
            <a:r>
              <a:rPr lang="nb-NO" sz="2800" err="1"/>
              <a:t>odeslané</a:t>
            </a:r>
            <a:r>
              <a:rPr lang="nb-NO" sz="2800"/>
              <a:t> do </a:t>
            </a:r>
            <a:r>
              <a:rPr lang="nb-NO" sz="2800" err="1"/>
              <a:t>prohlížeče</a:t>
            </a:r>
            <a:endParaRPr lang="nb-NO" sz="2800"/>
          </a:p>
        </p:txBody>
      </p:sp>
    </p:spTree>
    <p:extLst>
      <p:ext uri="{BB962C8B-B14F-4D97-AF65-F5344CB8AC3E}">
        <p14:creationId xmlns:p14="http://schemas.microsoft.com/office/powerpoint/2010/main" val="271733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14D819-5021-8F61-222A-E49AFFC3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0B3621-9B45-C890-7F0B-5AC0AC9F9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7127" y="2005370"/>
            <a:ext cx="5523346" cy="4681758"/>
          </a:xfrm>
        </p:spPr>
        <p:txBody>
          <a:bodyPr/>
          <a:lstStyle/>
          <a:p>
            <a: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@{var price=20;}</a:t>
            </a:r>
            <a:b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&lt;html&gt;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&lt;body&gt;</a:t>
            </a:r>
            <a:br>
              <a:rPr lang="en-US"/>
            </a:br>
            <a: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@if (price&gt;30)</a:t>
            </a:r>
            <a:b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  {</a:t>
            </a:r>
            <a:b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  &lt;p&gt;The price is too high.&lt;/p&gt;</a:t>
            </a:r>
            <a:b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  }</a:t>
            </a:r>
            <a:b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else</a:t>
            </a:r>
            <a:b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  {</a:t>
            </a:r>
            <a:b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  &lt;p&gt;The price is OK.&lt;/p&gt;</a:t>
            </a:r>
            <a:b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  <a:t>  }</a:t>
            </a:r>
            <a:br>
              <a:rPr lang="en-US" b="0" i="0">
                <a:solidFill>
                  <a:srgbClr val="E8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&lt;/body&gt;</a:t>
            </a:r>
            <a:br>
              <a:rPr lang="en-US"/>
            </a:br>
            <a:r>
              <a:rPr lang="en-US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685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23C24A-E423-DA5E-22FE-9DD5D9F4B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600" y="1802191"/>
            <a:ext cx="3775210" cy="4129052"/>
          </a:xfrm>
        </p:spPr>
        <p:txBody>
          <a:bodyPr/>
          <a:lstStyle/>
          <a:p>
            <a:r>
              <a:rPr lang="cs-CZ"/>
              <a:t>Entity </a:t>
            </a:r>
            <a:br>
              <a:rPr lang="cs-CZ"/>
            </a:br>
            <a:r>
              <a:rPr lang="cs-CZ"/>
              <a:t>Framework </a:t>
            </a:r>
            <a:r>
              <a:rPr lang="cs-CZ" err="1"/>
              <a:t>Core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96516A-BD02-3D54-76C3-73CB82898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819" y="1020750"/>
            <a:ext cx="7204207" cy="533383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ORM </a:t>
            </a:r>
            <a:r>
              <a:rPr lang="cs-CZ" sz="2800"/>
              <a:t>- propojuje </a:t>
            </a:r>
            <a:r>
              <a:rPr lang="cs-CZ" sz="2800" b="1"/>
              <a:t>C#</a:t>
            </a:r>
            <a:r>
              <a:rPr lang="cs-CZ" sz="2800"/>
              <a:t> třídy s databázovými tabulkami</a:t>
            </a: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/>
              <a:t>Umožňuje</a:t>
            </a:r>
            <a:r>
              <a:rPr lang="en-US" sz="2800"/>
              <a:t> </a:t>
            </a:r>
            <a:r>
              <a:rPr lang="en-US" sz="2800" err="1"/>
              <a:t>pracovat</a:t>
            </a:r>
            <a:r>
              <a:rPr lang="en-US" sz="2800"/>
              <a:t> s </a:t>
            </a:r>
            <a:r>
              <a:rPr lang="en-US" sz="2800" err="1"/>
              <a:t>databází</a:t>
            </a:r>
            <a:r>
              <a:rPr lang="en-US" sz="2800"/>
              <a:t> </a:t>
            </a:r>
            <a:r>
              <a:rPr lang="en-US" sz="2800" err="1"/>
              <a:t>přímo</a:t>
            </a:r>
            <a:r>
              <a:rPr lang="en-US" sz="2800"/>
              <a:t> v </a:t>
            </a:r>
            <a:r>
              <a:rPr lang="en-US" sz="2800" b="1"/>
              <a:t>C#</a:t>
            </a:r>
            <a:r>
              <a:rPr lang="en-US" sz="2800"/>
              <a:t>, bez </a:t>
            </a:r>
            <a:r>
              <a:rPr lang="en-US" sz="2800" err="1"/>
              <a:t>psaní</a:t>
            </a:r>
            <a:r>
              <a:rPr lang="en-US" sz="2800"/>
              <a:t> SQL</a:t>
            </a:r>
            <a:endParaRPr lang="cs-CZ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2800" err="1"/>
              <a:t>Umožňuje</a:t>
            </a:r>
            <a:r>
              <a:rPr lang="pl-PL" sz="2800"/>
              <a:t> </a:t>
            </a:r>
            <a:r>
              <a:rPr lang="pl-PL" sz="2800" err="1"/>
              <a:t>pracovat</a:t>
            </a:r>
            <a:r>
              <a:rPr lang="pl-PL" sz="2800"/>
              <a:t> s daty jako s </a:t>
            </a:r>
            <a:r>
              <a:rPr lang="pl-PL" sz="2800" err="1"/>
              <a:t>objekty</a:t>
            </a:r>
            <a:r>
              <a:rPr lang="pl-PL" sz="2800"/>
              <a:t> a </a:t>
            </a:r>
            <a:r>
              <a:rPr lang="pl-PL" sz="2800" err="1"/>
              <a:t>třídami</a:t>
            </a:r>
            <a:endParaRPr lang="pl-PL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/>
              <a:t>Podporuje</a:t>
            </a:r>
            <a:r>
              <a:rPr lang="en-US" sz="2800"/>
              <a:t> </a:t>
            </a:r>
            <a:r>
              <a:rPr lang="en-US" sz="2800" err="1"/>
              <a:t>různé</a:t>
            </a:r>
            <a:r>
              <a:rPr lang="en-US" sz="2800"/>
              <a:t> </a:t>
            </a:r>
            <a:r>
              <a:rPr lang="en-US" sz="2800" err="1"/>
              <a:t>databáze</a:t>
            </a:r>
            <a:endParaRPr lang="en-US" sz="2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err="1"/>
              <a:t>Automatické</a:t>
            </a:r>
            <a:r>
              <a:rPr lang="en-US" sz="2800"/>
              <a:t> </a:t>
            </a:r>
            <a:r>
              <a:rPr lang="en-US" sz="2800" err="1"/>
              <a:t>mapování</a:t>
            </a:r>
            <a:r>
              <a:rPr lang="en-US" sz="2800"/>
              <a:t> </a:t>
            </a:r>
            <a:r>
              <a:rPr lang="en-US" sz="2800" err="1"/>
              <a:t>databázových</a:t>
            </a:r>
            <a:r>
              <a:rPr lang="en-US" sz="2800"/>
              <a:t> </a:t>
            </a:r>
            <a:r>
              <a:rPr lang="en-US" sz="2800" err="1"/>
              <a:t>tabulek</a:t>
            </a:r>
            <a:r>
              <a:rPr lang="en-US" sz="2800"/>
              <a:t> </a:t>
            </a:r>
            <a:r>
              <a:rPr lang="en-US" sz="2800" err="1"/>
              <a:t>na</a:t>
            </a:r>
            <a:r>
              <a:rPr lang="en-US" sz="2800"/>
              <a:t> </a:t>
            </a:r>
            <a:r>
              <a:rPr lang="en-US" sz="2800" err="1"/>
              <a:t>objekty</a:t>
            </a:r>
            <a:r>
              <a:rPr lang="en-US" sz="2800"/>
              <a:t> v </a:t>
            </a:r>
            <a:r>
              <a:rPr lang="en-US" sz="2800" b="1"/>
              <a:t>C#</a:t>
            </a:r>
            <a:endParaRPr lang="cs-CZ" sz="28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/>
              <a:t> </a:t>
            </a:r>
            <a:r>
              <a:rPr lang="en-US" sz="2800" err="1"/>
              <a:t>Umožňuje</a:t>
            </a:r>
            <a:r>
              <a:rPr lang="en-US" sz="2800"/>
              <a:t> </a:t>
            </a:r>
            <a:r>
              <a:rPr lang="en-US" sz="2800" err="1"/>
              <a:t>čtení</a:t>
            </a:r>
            <a:r>
              <a:rPr lang="en-US" sz="2800"/>
              <a:t>, </a:t>
            </a:r>
            <a:r>
              <a:rPr lang="en-US" sz="2800" err="1"/>
              <a:t>zápis</a:t>
            </a:r>
            <a:r>
              <a:rPr lang="en-US" sz="2800"/>
              <a:t>, </a:t>
            </a:r>
            <a:r>
              <a:rPr lang="en-US" sz="2800" err="1"/>
              <a:t>mazání</a:t>
            </a:r>
            <a:r>
              <a:rPr lang="en-US" sz="2800"/>
              <a:t> </a:t>
            </a:r>
            <a:r>
              <a:rPr lang="en-US" sz="2800" err="1"/>
              <a:t>i</a:t>
            </a:r>
            <a:r>
              <a:rPr lang="en-US" sz="2800"/>
              <a:t> </a:t>
            </a:r>
            <a:r>
              <a:rPr lang="en-US" sz="2800" err="1"/>
              <a:t>úpravu</a:t>
            </a:r>
            <a:r>
              <a:rPr lang="en-US" sz="2800"/>
              <a:t> </a:t>
            </a:r>
            <a:r>
              <a:rPr lang="en-US" sz="2800" err="1"/>
              <a:t>dat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79907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93CEED-D1BA-46C4-3A37-CC4FE8F28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1472349"/>
          </a:xfrm>
        </p:spPr>
        <p:txBody>
          <a:bodyPr/>
          <a:lstStyle/>
          <a:p>
            <a:r>
              <a:rPr lang="cs-CZ" err="1"/>
              <a:t>Github</a:t>
            </a:r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35BC976-8C7E-3383-CE95-BE04C0E22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520" y="2905156"/>
            <a:ext cx="11673235" cy="28212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>
                <a:hlinkClick r:id="rId2"/>
              </a:rPr>
              <a:t>https://github.com/dkodad/GUI/</a:t>
            </a:r>
            <a:endParaRPr lang="cs-CZ" sz="6000" b="1"/>
          </a:p>
          <a:p>
            <a:endParaRPr lang="en-US" sz="6000" b="1"/>
          </a:p>
        </p:txBody>
      </p:sp>
    </p:spTree>
    <p:extLst>
      <p:ext uri="{BB962C8B-B14F-4D97-AF65-F5344CB8AC3E}">
        <p14:creationId xmlns:p14="http://schemas.microsoft.com/office/powerpoint/2010/main" val="274771936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67f5b94-2a8e-45f4-83ed-9228bde0822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C0C1B7E97780D44AD8F1493EF5D4EA3" ma:contentTypeVersion="6" ma:contentTypeDescription="Vytvoří nový dokument" ma:contentTypeScope="" ma:versionID="310d48f5d4dab7991d9130ec35d6d565">
  <xsd:schema xmlns:xsd="http://www.w3.org/2001/XMLSchema" xmlns:xs="http://www.w3.org/2001/XMLSchema" xmlns:p="http://schemas.microsoft.com/office/2006/metadata/properties" xmlns:ns3="867f5b94-2a8e-45f4-83ed-9228bde0822b" targetNamespace="http://schemas.microsoft.com/office/2006/metadata/properties" ma:root="true" ma:fieldsID="7e13c0ea60878d23271127d5bf3dc00a" ns3:_="">
    <xsd:import namespace="867f5b94-2a8e-45f4-83ed-9228bde0822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7f5b94-2a8e-45f4-83ed-9228bde0822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8C8A103-2F04-47F3-ADC0-F3EF1675CED8}">
  <ds:schemaRefs>
    <ds:schemaRef ds:uri="867f5b94-2a8e-45f4-83ed-9228bde0822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06E8492-5CFD-4AF9-8A2C-830BDC53BE0D}">
  <ds:schemaRefs>
    <ds:schemaRef ds:uri="867f5b94-2a8e-45f4-83ed-9228bde082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BE6B95FE-1BE7-4DA4-93D3-65A6FECCA9B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GestaltVTI</vt:lpstr>
      <vt:lpstr>ASP NET Razor Pages</vt:lpstr>
      <vt:lpstr>Požadavky</vt:lpstr>
      <vt:lpstr>Obsah</vt:lpstr>
      <vt:lpstr>ASP.NET Core</vt:lpstr>
      <vt:lpstr>Razor </vt:lpstr>
      <vt:lpstr>Example</vt:lpstr>
      <vt:lpstr>Entity  Framework Core</vt:lpstr>
      <vt:lpstr>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Kodad (1ITC)</dc:creator>
  <cp:revision>2</cp:revision>
  <dcterms:created xsi:type="dcterms:W3CDTF">2025-03-19T16:47:17Z</dcterms:created>
  <dcterms:modified xsi:type="dcterms:W3CDTF">2025-03-19T20:26:40Z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0x0101005C0C1B7E97780D44AD8F1493EF5D4EA3</vt:lpwstr>
  </property>
</Properties>
</file>