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1" r:id="rId2"/>
    <p:sldId id="324" r:id="rId3"/>
    <p:sldId id="327" r:id="rId4"/>
    <p:sldId id="385" r:id="rId5"/>
    <p:sldId id="326" r:id="rId6"/>
    <p:sldId id="328" r:id="rId7"/>
    <p:sldId id="377" r:id="rId8"/>
    <p:sldId id="329" r:id="rId9"/>
    <p:sldId id="344" r:id="rId10"/>
    <p:sldId id="393" r:id="rId11"/>
    <p:sldId id="387" r:id="rId12"/>
    <p:sldId id="396" r:id="rId13"/>
    <p:sldId id="388" r:id="rId14"/>
    <p:sldId id="397" r:id="rId15"/>
    <p:sldId id="389" r:id="rId16"/>
    <p:sldId id="394" r:id="rId17"/>
    <p:sldId id="390" r:id="rId18"/>
    <p:sldId id="395" r:id="rId19"/>
    <p:sldId id="391" r:id="rId20"/>
    <p:sldId id="380" r:id="rId21"/>
    <p:sldId id="378" r:id="rId22"/>
    <p:sldId id="381" r:id="rId23"/>
    <p:sldId id="383" r:id="rId24"/>
    <p:sldId id="384" r:id="rId25"/>
    <p:sldId id="331" r:id="rId26"/>
    <p:sldId id="301" r:id="rId27"/>
    <p:sldId id="323" r:id="rId2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E3DE00"/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83842" autoAdjust="0"/>
  </p:normalViewPr>
  <p:slideViewPr>
    <p:cSldViewPr>
      <p:cViewPr>
        <p:scale>
          <a:sx n="69" d="100"/>
          <a:sy n="69" d="100"/>
        </p:scale>
        <p:origin x="101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3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43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999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9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57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34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034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016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484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0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30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819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97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-explai</a:t>
            </a:r>
            <a:r>
              <a:rPr lang="de-DE" baseline="0" dirty="0" smtClean="0"/>
              <a:t>n the idea behind deterministic methods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58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-explai</a:t>
            </a:r>
            <a:r>
              <a:rPr lang="de-DE" baseline="0" dirty="0" smtClean="0"/>
              <a:t>n the idea behind deterministic methods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4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-discretization</a:t>
            </a:r>
            <a:r>
              <a:rPr lang="de-DE" baseline="0" dirty="0" smtClean="0"/>
              <a:t> of angular domain using spherical harmonics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9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-derivation</a:t>
            </a:r>
            <a:r>
              <a:rPr lang="de-DE" baseline="0" dirty="0" smtClean="0"/>
              <a:t> of the pn-equations has two steps</a:t>
            </a:r>
          </a:p>
          <a:p>
            <a:r>
              <a:rPr lang="de-DE" baseline="0" dirty="0" smtClean="0"/>
              <a:t>1.replacing L with its SH reconstruction</a:t>
            </a:r>
          </a:p>
          <a:p>
            <a:r>
              <a:rPr lang="de-DE" baseline="0" dirty="0" smtClean="0"/>
              <a:t>2.Applying the projection operator to the RTE after replacement</a:t>
            </a:r>
          </a:p>
          <a:p>
            <a:r>
              <a:rPr lang="de-DE" baseline="0" dirty="0" smtClean="0"/>
              <a:t>-results in a coupled system of PDEs. The number of equations is driven by the truncation order 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78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-number of equations of the system depends on user parameter N and not known in advance</a:t>
            </a:r>
          </a:p>
          <a:p>
            <a:r>
              <a:rPr lang="de-DE" dirty="0" smtClean="0"/>
              <a:t>-number of equations increases exponentially with N.</a:t>
            </a:r>
            <a:r>
              <a:rPr lang="de-DE" baseline="0" dirty="0" smtClean="0"/>
              <a:t> Going through the steps manually is laborious, time consuming and prone to errors</a:t>
            </a:r>
          </a:p>
          <a:p>
            <a:r>
              <a:rPr lang="de-DE" baseline="0" dirty="0" smtClean="0"/>
              <a:t>-modifications and other closures DN, FPN, LSPN, etc.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3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423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30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7.png"/><Relationship Id="rId7" Type="http://schemas.openxmlformats.org/officeDocument/2006/relationships/image" Target="../media/image63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5.png"/><Relationship Id="rId5" Type="http://schemas.openxmlformats.org/officeDocument/2006/relationships/image" Target="../media/image61.png"/><Relationship Id="rId10" Type="http://schemas.openxmlformats.org/officeDocument/2006/relationships/image" Target="../media/image54.png"/><Relationship Id="rId9" Type="http://schemas.openxmlformats.org/officeDocument/2006/relationships/image" Target="../media/image52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7.png"/><Relationship Id="rId7" Type="http://schemas.openxmlformats.org/officeDocument/2006/relationships/image" Target="../media/image63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5.png"/><Relationship Id="rId5" Type="http://schemas.openxmlformats.org/officeDocument/2006/relationships/image" Target="../media/image61.png"/><Relationship Id="rId10" Type="http://schemas.openxmlformats.org/officeDocument/2006/relationships/image" Target="../media/image54.png"/><Relationship Id="rId9" Type="http://schemas.openxmlformats.org/officeDocument/2006/relationships/image" Target="../media/image52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29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30814" y="627534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rgbClr val="137CBE"/>
                </a:solidFill>
              </a:rPr>
              <a:t>PN-Method for Multiple Scattering in Participating Media</a:t>
            </a:r>
            <a:endParaRPr lang="de-DE" sz="2000" b="1" dirty="0">
              <a:solidFill>
                <a:srgbClr val="137CB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1482338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David Koerner</a:t>
            </a:r>
            <a:r>
              <a:rPr lang="de-DE" sz="1200" baseline="40000" dirty="0" smtClean="0"/>
              <a:t>1</a:t>
            </a:r>
            <a:r>
              <a:rPr lang="de-DE" sz="1200" dirty="0" smtClean="0"/>
              <a:t>, Jamie Portsmouth</a:t>
            </a:r>
            <a:r>
              <a:rPr lang="de-DE" sz="1200" baseline="40000" dirty="0" smtClean="0"/>
              <a:t>2</a:t>
            </a:r>
            <a:r>
              <a:rPr lang="de-DE" sz="1200" dirty="0" smtClean="0"/>
              <a:t> and Wenzel Jacob</a:t>
            </a:r>
            <a:r>
              <a:rPr lang="de-DE" sz="1200" baseline="40000" dirty="0" smtClean="0"/>
              <a:t>3</a:t>
            </a:r>
            <a:endParaRPr lang="de-DE" sz="1200" baseline="40000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785759"/>
            <a:ext cx="7344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aseline="40000" dirty="0"/>
              <a:t>1</a:t>
            </a:r>
            <a:r>
              <a:rPr lang="de-DE" sz="1050" dirty="0" smtClean="0"/>
              <a:t>Visualization Research Center, University of Stuttgart     </a:t>
            </a:r>
            <a:r>
              <a:rPr lang="de-DE" sz="1050" baseline="40000" dirty="0" smtClean="0"/>
              <a:t>2</a:t>
            </a:r>
            <a:r>
              <a:rPr lang="de-DE" sz="1050" dirty="0" smtClean="0"/>
              <a:t>Solid Angle     </a:t>
            </a:r>
            <a:r>
              <a:rPr lang="de-DE" sz="1050" baseline="40000" dirty="0" smtClean="0"/>
              <a:t>3</a:t>
            </a:r>
            <a:r>
              <a:rPr lang="de-DE" sz="1050" dirty="0" smtClean="0"/>
              <a:t> </a:t>
            </a:r>
            <a:r>
              <a:rPr lang="fr-FR" sz="1050" dirty="0"/>
              <a:t>École polytechnique fédérale de Lausanne (EPFL)</a:t>
            </a:r>
            <a:endParaRPr lang="de-DE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866939" y="449622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40000" dirty="0" smtClean="0"/>
              <a:t>Path Tracing</a:t>
            </a:r>
            <a:endParaRPr lang="de-DE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3223" y="4496221"/>
            <a:ext cx="72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40000" dirty="0" smtClean="0"/>
              <a:t>P5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04248" y="4496221"/>
            <a:ext cx="72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40000" dirty="0" smtClean="0"/>
              <a:t>FLD</a:t>
            </a:r>
            <a:endParaRPr lang="de-DE" sz="1400" dirty="0"/>
          </a:p>
        </p:txBody>
      </p:sp>
      <p:pic>
        <p:nvPicPr>
          <p:cNvPr id="17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8" y="4831104"/>
            <a:ext cx="2069333" cy="224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119468" y="2233864"/>
            <a:ext cx="6924129" cy="2213774"/>
            <a:chOff x="96143" y="1347614"/>
            <a:chExt cx="8947823" cy="286078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43" y="1347614"/>
              <a:ext cx="2860787" cy="286078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661" y="1347614"/>
              <a:ext cx="2860787" cy="286078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179" y="1347614"/>
              <a:ext cx="2860787" cy="2860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9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693935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Partial differential equation (PDE</a:t>
            </a:r>
            <a:r>
              <a:rPr lang="de-DE" sz="2000" dirty="0" smtClean="0"/>
              <a:t>)</a:t>
            </a:r>
            <a:endParaRPr lang="de-DE" sz="20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067784" y="1369916"/>
            <a:ext cx="1506250" cy="2294690"/>
            <a:chOff x="3684187" y="961110"/>
            <a:chExt cx="1506250" cy="22946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797665" y="1614473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665" y="1614473"/>
                  <a:ext cx="392771" cy="36004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441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>
              <a:stCxn id="20" idx="4"/>
              <a:endCxn id="8" idx="0"/>
            </p:cNvCxnSpPr>
            <p:nvPr/>
          </p:nvCxnSpPr>
          <p:spPr>
            <a:xfrm>
              <a:off x="4448117" y="1321150"/>
              <a:ext cx="545934" cy="2933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0"/>
              <a:endCxn id="8" idx="4"/>
            </p:cNvCxnSpPr>
            <p:nvPr/>
          </p:nvCxnSpPr>
          <p:spPr>
            <a:xfrm flipH="1" flipV="1">
              <a:off x="4994051" y="1974513"/>
              <a:ext cx="1" cy="2749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4797666" y="2249488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666" y="2249488"/>
                  <a:ext cx="392771" cy="36004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2941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4797665" y="2895760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665" y="2895760"/>
                  <a:ext cx="392771" cy="36004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158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>
              <a:stCxn id="13" idx="0"/>
              <a:endCxn id="12" idx="4"/>
            </p:cNvCxnSpPr>
            <p:nvPr/>
          </p:nvCxnSpPr>
          <p:spPr>
            <a:xfrm flipV="1">
              <a:off x="4994051" y="2609528"/>
              <a:ext cx="1" cy="286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251731" y="961110"/>
              <a:ext cx="392771" cy="370189"/>
              <a:chOff x="0" y="2710590"/>
              <a:chExt cx="392771" cy="37018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684187" y="1614473"/>
              <a:ext cx="392771" cy="370189"/>
              <a:chOff x="0" y="2710590"/>
              <a:chExt cx="392771" cy="37018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cxnSp>
          <p:nvCxnSpPr>
            <p:cNvPr id="17" name="Straight Connector 16"/>
            <p:cNvCxnSpPr>
              <a:stCxn id="20" idx="4"/>
              <a:endCxn id="19" idx="0"/>
            </p:cNvCxnSpPr>
            <p:nvPr/>
          </p:nvCxnSpPr>
          <p:spPr>
            <a:xfrm flipH="1">
              <a:off x="3874704" y="1321150"/>
              <a:ext cx="573413" cy="2941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012160" y="465393"/>
                <a:ext cx="10552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65393"/>
                <a:ext cx="1055289" cy="526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693935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Partial differential equation (PDE)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Apply </a:t>
            </a:r>
            <a:r>
              <a:rPr lang="de-DE" sz="2000" dirty="0" smtClean="0"/>
              <a:t>discretization</a:t>
            </a:r>
            <a:endParaRPr lang="de-DE" sz="2000" dirty="0" smtClean="0"/>
          </a:p>
        </p:txBody>
      </p:sp>
      <p:grpSp>
        <p:nvGrpSpPr>
          <p:cNvPr id="101" name="Group 100"/>
          <p:cNvGrpSpPr/>
          <p:nvPr/>
        </p:nvGrpSpPr>
        <p:grpSpPr>
          <a:xfrm>
            <a:off x="6067784" y="1369916"/>
            <a:ext cx="1506250" cy="2294690"/>
            <a:chOff x="3684187" y="961110"/>
            <a:chExt cx="1506250" cy="22946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4797665" y="1614473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665" y="1614473"/>
                  <a:ext cx="392771" cy="36004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441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/>
            <p:cNvCxnSpPr>
              <a:stCxn id="113" idx="4"/>
              <a:endCxn id="102" idx="0"/>
            </p:cNvCxnSpPr>
            <p:nvPr/>
          </p:nvCxnSpPr>
          <p:spPr>
            <a:xfrm>
              <a:off x="4448117" y="1321150"/>
              <a:ext cx="545934" cy="2933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05" idx="0"/>
              <a:endCxn id="102" idx="4"/>
            </p:cNvCxnSpPr>
            <p:nvPr/>
          </p:nvCxnSpPr>
          <p:spPr>
            <a:xfrm flipH="1" flipV="1">
              <a:off x="4994051" y="1974513"/>
              <a:ext cx="1" cy="2749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4797666" y="2249488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666" y="2249488"/>
                  <a:ext cx="392771" cy="36004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2941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4797665" y="2895760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665" y="2895760"/>
                  <a:ext cx="392771" cy="36004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158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Connector 106"/>
            <p:cNvCxnSpPr>
              <a:stCxn id="106" idx="0"/>
              <a:endCxn id="105" idx="4"/>
            </p:cNvCxnSpPr>
            <p:nvPr/>
          </p:nvCxnSpPr>
          <p:spPr>
            <a:xfrm flipV="1">
              <a:off x="4994051" y="2609528"/>
              <a:ext cx="1" cy="286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4251731" y="961110"/>
              <a:ext cx="392771" cy="370189"/>
              <a:chOff x="0" y="2710590"/>
              <a:chExt cx="392771" cy="370189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3684187" y="1614473"/>
              <a:ext cx="392771" cy="370189"/>
              <a:chOff x="0" y="2710590"/>
              <a:chExt cx="392771" cy="370189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cxnSp>
          <p:nvCxnSpPr>
            <p:cNvPr id="110" name="Straight Connector 109"/>
            <p:cNvCxnSpPr>
              <a:stCxn id="113" idx="4"/>
              <a:endCxn id="112" idx="0"/>
            </p:cNvCxnSpPr>
            <p:nvPr/>
          </p:nvCxnSpPr>
          <p:spPr>
            <a:xfrm flipH="1">
              <a:off x="3874704" y="1321150"/>
              <a:ext cx="573413" cy="2941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6012160" y="465393"/>
                <a:ext cx="10552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65393"/>
                <a:ext cx="1055289" cy="526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693935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Partial differential equation (PDE)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Apply </a:t>
            </a:r>
            <a:r>
              <a:rPr lang="de-DE" sz="2000" dirty="0" smtClean="0"/>
              <a:t>discretization</a:t>
            </a:r>
            <a:endParaRPr lang="de-DE" sz="2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940152" y="1369916"/>
            <a:ext cx="2671862" cy="2852390"/>
            <a:chOff x="3559964" y="961110"/>
            <a:chExt cx="2671862" cy="2852390"/>
          </a:xfrm>
        </p:grpSpPr>
        <p:cxnSp>
          <p:nvCxnSpPr>
            <p:cNvPr id="6" name="Straight Connector 5"/>
            <p:cNvCxnSpPr>
              <a:stCxn id="54" idx="4"/>
            </p:cNvCxnSpPr>
            <p:nvPr/>
          </p:nvCxnSpPr>
          <p:spPr>
            <a:xfrm>
              <a:off x="4448117" y="1321150"/>
              <a:ext cx="545934" cy="2933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251731" y="961110"/>
              <a:ext cx="392771" cy="370189"/>
              <a:chOff x="0" y="2710590"/>
              <a:chExt cx="392771" cy="37018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684187" y="1614473"/>
              <a:ext cx="392771" cy="370189"/>
              <a:chOff x="0" y="2710590"/>
              <a:chExt cx="392771" cy="37018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cxnSp>
          <p:nvCxnSpPr>
            <p:cNvPr id="10" name="Straight Connector 9"/>
            <p:cNvCxnSpPr>
              <a:stCxn id="54" idx="4"/>
              <a:endCxn id="53" idx="0"/>
            </p:cNvCxnSpPr>
            <p:nvPr/>
          </p:nvCxnSpPr>
          <p:spPr>
            <a:xfrm flipH="1">
              <a:off x="3874704" y="1321150"/>
              <a:ext cx="573413" cy="2941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839055" y="3452727"/>
              <a:ext cx="392771" cy="360040"/>
              <a:chOff x="7668344" y="743541"/>
              <a:chExt cx="392771" cy="36004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7668344" y="743541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7668344" y="779701"/>
                    <a:ext cx="143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344" y="779701"/>
                    <a:ext cx="14356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9130" r="-34783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729042" y="781571"/>
                    <a:ext cx="2099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042" y="781571"/>
                    <a:ext cx="209994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7647" r="-17647" b="-75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892952" y="772983"/>
                    <a:ext cx="105798" cy="2881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2952" y="772983"/>
                    <a:ext cx="105798" cy="28815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9412" t="-2128" r="-29412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Oval 11"/>
            <p:cNvSpPr/>
            <p:nvPr/>
          </p:nvSpPr>
          <p:spPr>
            <a:xfrm>
              <a:off x="4788939" y="1621534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-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2" idx="4"/>
              <a:endCxn id="17" idx="0"/>
            </p:cNvCxnSpPr>
            <p:nvPr/>
          </p:nvCxnSpPr>
          <p:spPr>
            <a:xfrm flipH="1">
              <a:off x="4306348" y="1981574"/>
              <a:ext cx="678977" cy="205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8" idx="0"/>
              <a:endCxn id="12" idx="4"/>
            </p:cNvCxnSpPr>
            <p:nvPr/>
          </p:nvCxnSpPr>
          <p:spPr>
            <a:xfrm flipH="1" flipV="1">
              <a:off x="4985325" y="1981574"/>
              <a:ext cx="725485" cy="2034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3984395" y="3443604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Oval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395" y="3443604"/>
                  <a:ext cx="392771" cy="36004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735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4430951" y="2813158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951" y="2813158"/>
                  <a:ext cx="392771" cy="36004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941" b="-12500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109962" y="2187004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782879" y="2818286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59964" y="3443604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8" idx="0"/>
              <a:endCxn id="17" idx="4"/>
            </p:cNvCxnSpPr>
            <p:nvPr/>
          </p:nvCxnSpPr>
          <p:spPr>
            <a:xfrm flipV="1">
              <a:off x="3979265" y="2547044"/>
              <a:ext cx="327083" cy="2712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6" idx="0"/>
            </p:cNvCxnSpPr>
            <p:nvPr/>
          </p:nvCxnSpPr>
          <p:spPr>
            <a:xfrm>
              <a:off x="4306348" y="2547044"/>
              <a:ext cx="320989" cy="2661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4"/>
              <a:endCxn id="19" idx="0"/>
            </p:cNvCxnSpPr>
            <p:nvPr/>
          </p:nvCxnSpPr>
          <p:spPr>
            <a:xfrm flipH="1">
              <a:off x="3756350" y="3178326"/>
              <a:ext cx="222915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0"/>
              <a:endCxn id="18" idx="4"/>
            </p:cNvCxnSpPr>
            <p:nvPr/>
          </p:nvCxnSpPr>
          <p:spPr>
            <a:xfrm flipH="1" flipV="1">
              <a:off x="3979265" y="3178326"/>
              <a:ext cx="201516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6" idx="4"/>
            </p:cNvCxnSpPr>
            <p:nvPr/>
          </p:nvCxnSpPr>
          <p:spPr>
            <a:xfrm flipV="1">
              <a:off x="4627336" y="3173198"/>
              <a:ext cx="1" cy="270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854965" y="2655132"/>
              <a:ext cx="234360" cy="608452"/>
              <a:chOff x="3635896" y="3028958"/>
              <a:chExt cx="234360" cy="60845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635896" y="3028958"/>
                <a:ext cx="234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3671900" y="3363838"/>
                <a:ext cx="162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635896" y="3190518"/>
                <a:ext cx="234360" cy="44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5388857" y="3441617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857" y="3441617"/>
                  <a:ext cx="392771" cy="36004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588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5835413" y="2811171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413" y="2811171"/>
                  <a:ext cx="392771" cy="36004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449" b="-14286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514424" y="2185017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187341" y="2816299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64426" y="3441617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/>
            <p:cNvCxnSpPr>
              <a:stCxn id="29" idx="0"/>
              <a:endCxn id="28" idx="4"/>
            </p:cNvCxnSpPr>
            <p:nvPr/>
          </p:nvCxnSpPr>
          <p:spPr>
            <a:xfrm flipV="1">
              <a:off x="5383727" y="2545057"/>
              <a:ext cx="327083" cy="2712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4"/>
              <a:endCxn id="27" idx="0"/>
            </p:cNvCxnSpPr>
            <p:nvPr/>
          </p:nvCxnSpPr>
          <p:spPr>
            <a:xfrm>
              <a:off x="5710810" y="2545057"/>
              <a:ext cx="320989" cy="2661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4"/>
              <a:endCxn id="30" idx="0"/>
            </p:cNvCxnSpPr>
            <p:nvPr/>
          </p:nvCxnSpPr>
          <p:spPr>
            <a:xfrm flipH="1">
              <a:off x="5160812" y="3176339"/>
              <a:ext cx="222915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0"/>
              <a:endCxn id="29" idx="4"/>
            </p:cNvCxnSpPr>
            <p:nvPr/>
          </p:nvCxnSpPr>
          <p:spPr>
            <a:xfrm flipH="1" flipV="1">
              <a:off x="5383727" y="3176339"/>
              <a:ext cx="201516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27" idx="4"/>
            </p:cNvCxnSpPr>
            <p:nvPr/>
          </p:nvCxnSpPr>
          <p:spPr>
            <a:xfrm flipV="1">
              <a:off x="6031798" y="3171211"/>
              <a:ext cx="1" cy="270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5259427" y="2653145"/>
              <a:ext cx="234360" cy="608452"/>
              <a:chOff x="3635896" y="3028958"/>
              <a:chExt cx="234360" cy="6084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635896" y="3028958"/>
                <a:ext cx="234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3671900" y="3363838"/>
                <a:ext cx="162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3635896" y="3190518"/>
                <a:ext cx="234360" cy="44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30951" y="3453460"/>
              <a:ext cx="392771" cy="360040"/>
              <a:chOff x="7668344" y="743541"/>
              <a:chExt cx="392771" cy="36004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668344" y="743541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68344" y="779701"/>
                    <a:ext cx="143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344" y="779701"/>
                    <a:ext cx="14356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39130" r="-34783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7729042" y="781571"/>
                    <a:ext cx="20999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143" name="TextBox 1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042" y="781571"/>
                    <a:ext cx="209993" cy="24622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941" r="-29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892952" y="772983"/>
                    <a:ext cx="105798" cy="2881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2952" y="772983"/>
                    <a:ext cx="105798" cy="28815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9412" t="-2083" r="-29412" b="-1458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241637" y="339993"/>
                <a:ext cx="27122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dirty="0"/>
                            <m:t> </m:t>
                          </m:r>
                        </m:e>
                      </m:d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37" y="339993"/>
                <a:ext cx="2712281" cy="62235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1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693935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Partial differential equation (PDE)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Apply discretization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Bring into canonical </a:t>
            </a:r>
            <a:r>
              <a:rPr lang="de-DE" sz="2000" dirty="0" smtClean="0"/>
              <a:t>form</a:t>
            </a:r>
            <a:endParaRPr lang="de-DE" sz="2000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5940152" y="1369916"/>
            <a:ext cx="2671862" cy="2852390"/>
            <a:chOff x="3559964" y="961110"/>
            <a:chExt cx="2671862" cy="2852390"/>
          </a:xfrm>
        </p:grpSpPr>
        <p:cxnSp>
          <p:nvCxnSpPr>
            <p:cNvPr id="41" name="Straight Connector 40"/>
            <p:cNvCxnSpPr>
              <a:stCxn id="88" idx="4"/>
            </p:cNvCxnSpPr>
            <p:nvPr/>
          </p:nvCxnSpPr>
          <p:spPr>
            <a:xfrm>
              <a:off x="4448117" y="1321150"/>
              <a:ext cx="545934" cy="2933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251731" y="961110"/>
              <a:ext cx="392771" cy="370189"/>
              <a:chOff x="0" y="2710590"/>
              <a:chExt cx="392771" cy="370189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684187" y="1614473"/>
              <a:ext cx="392771" cy="370189"/>
              <a:chOff x="0" y="2710590"/>
              <a:chExt cx="392771" cy="370189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cxnSp>
          <p:nvCxnSpPr>
            <p:cNvPr id="44" name="Straight Connector 43"/>
            <p:cNvCxnSpPr>
              <a:stCxn id="88" idx="4"/>
              <a:endCxn id="87" idx="0"/>
            </p:cNvCxnSpPr>
            <p:nvPr/>
          </p:nvCxnSpPr>
          <p:spPr>
            <a:xfrm flipH="1">
              <a:off x="3874704" y="1321150"/>
              <a:ext cx="573413" cy="2941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839055" y="3452727"/>
              <a:ext cx="392771" cy="360040"/>
              <a:chOff x="7668344" y="743541"/>
              <a:chExt cx="392771" cy="36004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7668344" y="743541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7668344" y="779701"/>
                    <a:ext cx="143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344" y="779701"/>
                    <a:ext cx="14356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9130" r="-34783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7729042" y="781571"/>
                    <a:ext cx="2099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042" y="781571"/>
                    <a:ext cx="209994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7647" r="-17647" b="-75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892952" y="772983"/>
                    <a:ext cx="105798" cy="2881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2952" y="772983"/>
                    <a:ext cx="105798" cy="28815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9412" t="-2128" r="-29412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Oval 45"/>
            <p:cNvSpPr/>
            <p:nvPr/>
          </p:nvSpPr>
          <p:spPr>
            <a:xfrm>
              <a:off x="4788939" y="1621534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-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>
              <a:stCxn id="46" idx="4"/>
              <a:endCxn id="51" idx="0"/>
            </p:cNvCxnSpPr>
            <p:nvPr/>
          </p:nvCxnSpPr>
          <p:spPr>
            <a:xfrm flipH="1">
              <a:off x="4306348" y="1981574"/>
              <a:ext cx="678977" cy="205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2" idx="0"/>
              <a:endCxn id="46" idx="4"/>
            </p:cNvCxnSpPr>
            <p:nvPr/>
          </p:nvCxnSpPr>
          <p:spPr>
            <a:xfrm flipH="1" flipV="1">
              <a:off x="4985325" y="1981574"/>
              <a:ext cx="725485" cy="2034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3984395" y="3443604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Oval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395" y="3443604"/>
                  <a:ext cx="392771" cy="36004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735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4430951" y="2813158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951" y="2813158"/>
                  <a:ext cx="392771" cy="36004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941" b="-12500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4109962" y="2187004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3782879" y="2818286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559964" y="3443604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>
              <a:stCxn id="52" idx="0"/>
              <a:endCxn id="51" idx="4"/>
            </p:cNvCxnSpPr>
            <p:nvPr/>
          </p:nvCxnSpPr>
          <p:spPr>
            <a:xfrm flipV="1">
              <a:off x="3979265" y="2547044"/>
              <a:ext cx="327083" cy="2712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1" idx="4"/>
              <a:endCxn id="50" idx="0"/>
            </p:cNvCxnSpPr>
            <p:nvPr/>
          </p:nvCxnSpPr>
          <p:spPr>
            <a:xfrm>
              <a:off x="4306348" y="2547044"/>
              <a:ext cx="320989" cy="2661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4"/>
              <a:endCxn id="53" idx="0"/>
            </p:cNvCxnSpPr>
            <p:nvPr/>
          </p:nvCxnSpPr>
          <p:spPr>
            <a:xfrm flipH="1">
              <a:off x="3756350" y="3178326"/>
              <a:ext cx="222915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9" idx="0"/>
              <a:endCxn id="52" idx="4"/>
            </p:cNvCxnSpPr>
            <p:nvPr/>
          </p:nvCxnSpPr>
          <p:spPr>
            <a:xfrm flipH="1" flipV="1">
              <a:off x="3979265" y="3178326"/>
              <a:ext cx="201516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0" idx="4"/>
            </p:cNvCxnSpPr>
            <p:nvPr/>
          </p:nvCxnSpPr>
          <p:spPr>
            <a:xfrm flipV="1">
              <a:off x="4627336" y="3173198"/>
              <a:ext cx="1" cy="270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854965" y="2655132"/>
              <a:ext cx="234360" cy="608452"/>
              <a:chOff x="3635896" y="3028958"/>
              <a:chExt cx="234360" cy="60845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3635896" y="3028958"/>
                <a:ext cx="234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3671900" y="3363838"/>
                <a:ext cx="162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635896" y="3190518"/>
                <a:ext cx="234360" cy="44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/>
                <p:cNvSpPr/>
                <p:nvPr/>
              </p:nvSpPr>
              <p:spPr>
                <a:xfrm>
                  <a:off x="5388857" y="3441617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857" y="3441617"/>
                  <a:ext cx="392771" cy="36004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588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>
                <a:xfrm>
                  <a:off x="5835413" y="2811171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413" y="2811171"/>
                  <a:ext cx="392771" cy="36004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449" b="-14286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/>
            <p:cNvSpPr/>
            <p:nvPr/>
          </p:nvSpPr>
          <p:spPr>
            <a:xfrm>
              <a:off x="5514424" y="2185017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5187341" y="2816299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964426" y="3441617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/>
            <p:cNvCxnSpPr>
              <a:stCxn id="63" idx="0"/>
              <a:endCxn id="62" idx="4"/>
            </p:cNvCxnSpPr>
            <p:nvPr/>
          </p:nvCxnSpPr>
          <p:spPr>
            <a:xfrm flipV="1">
              <a:off x="5383727" y="2545057"/>
              <a:ext cx="327083" cy="2712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4"/>
              <a:endCxn id="61" idx="0"/>
            </p:cNvCxnSpPr>
            <p:nvPr/>
          </p:nvCxnSpPr>
          <p:spPr>
            <a:xfrm>
              <a:off x="5710810" y="2545057"/>
              <a:ext cx="320989" cy="2661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4"/>
              <a:endCxn id="64" idx="0"/>
            </p:cNvCxnSpPr>
            <p:nvPr/>
          </p:nvCxnSpPr>
          <p:spPr>
            <a:xfrm flipH="1">
              <a:off x="5160812" y="3176339"/>
              <a:ext cx="222915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0"/>
              <a:endCxn id="63" idx="4"/>
            </p:cNvCxnSpPr>
            <p:nvPr/>
          </p:nvCxnSpPr>
          <p:spPr>
            <a:xfrm flipH="1" flipV="1">
              <a:off x="5383727" y="3176339"/>
              <a:ext cx="201516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61" idx="4"/>
            </p:cNvCxnSpPr>
            <p:nvPr/>
          </p:nvCxnSpPr>
          <p:spPr>
            <a:xfrm flipV="1">
              <a:off x="6031798" y="3171211"/>
              <a:ext cx="1" cy="270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5259427" y="2653145"/>
              <a:ext cx="234360" cy="608452"/>
              <a:chOff x="3635896" y="3028958"/>
              <a:chExt cx="234360" cy="60845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3635896" y="3028958"/>
                <a:ext cx="234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3671900" y="3363838"/>
                <a:ext cx="162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3635896" y="3190518"/>
                <a:ext cx="234360" cy="44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430951" y="3453460"/>
              <a:ext cx="392771" cy="360040"/>
              <a:chOff x="7668344" y="743541"/>
              <a:chExt cx="392771" cy="36004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7668344" y="743541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7668344" y="779701"/>
                    <a:ext cx="143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344" y="779701"/>
                    <a:ext cx="14356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39130" r="-34783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7729042" y="781571"/>
                    <a:ext cx="20999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143" name="TextBox 1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042" y="781571"/>
                    <a:ext cx="209993" cy="24622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941" r="-29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7892952" y="772983"/>
                    <a:ext cx="105798" cy="2881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2952" y="772983"/>
                    <a:ext cx="105798" cy="28815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9412" t="-2083" r="-29412" b="-1458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5241637" y="339993"/>
                <a:ext cx="27122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dirty="0"/>
                            <m:t> </m:t>
                          </m:r>
                        </m:e>
                      </m:d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37" y="339993"/>
                <a:ext cx="2712281" cy="62235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693935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Partial differential equation (PDE)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Apply discretization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Bring into canonical </a:t>
            </a:r>
            <a:r>
              <a:rPr lang="de-DE" sz="2000" dirty="0" smtClean="0"/>
              <a:t>form</a:t>
            </a:r>
            <a:endParaRPr lang="de-DE" sz="2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004048" y="359490"/>
            <a:ext cx="2918943" cy="632586"/>
            <a:chOff x="251520" y="1222381"/>
            <a:chExt cx="2918943" cy="632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9053" y="1277758"/>
                  <a:ext cx="2341410" cy="577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53" y="1277758"/>
                  <a:ext cx="2341410" cy="57720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7770" y="1414997"/>
                  <a:ext cx="471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70" y="1414997"/>
                  <a:ext cx="47128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390" r="-3896" b="-1087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51520" y="1222381"/>
              <a:ext cx="328447" cy="631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68271" y="1371964"/>
            <a:ext cx="3369116" cy="2312530"/>
            <a:chOff x="139684" y="2120245"/>
            <a:chExt cx="3369116" cy="2312530"/>
          </a:xfrm>
        </p:grpSpPr>
        <p:sp>
          <p:nvSpPr>
            <p:cNvPr id="11" name="Oval 10"/>
            <p:cNvSpPr/>
            <p:nvPr/>
          </p:nvSpPr>
          <p:spPr>
            <a:xfrm>
              <a:off x="1610166" y="2120245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+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303285" y="4072735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285" y="4072735"/>
                  <a:ext cx="392771" cy="36004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735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11" idx="4"/>
              <a:endCxn id="38" idx="0"/>
            </p:cNvCxnSpPr>
            <p:nvPr/>
          </p:nvCxnSpPr>
          <p:spPr>
            <a:xfrm flipH="1">
              <a:off x="336070" y="2480285"/>
              <a:ext cx="1470482" cy="2303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6" idx="0"/>
              <a:endCxn id="11" idx="4"/>
            </p:cNvCxnSpPr>
            <p:nvPr/>
          </p:nvCxnSpPr>
          <p:spPr>
            <a:xfrm flipV="1">
              <a:off x="1806552" y="2480285"/>
              <a:ext cx="0" cy="2245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2209476" y="3442289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476" y="3442289"/>
                  <a:ext cx="392771" cy="36004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449" b="-1269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1610166" y="2704874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011809" y="3447417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06832" y="4072735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0"/>
              <a:endCxn id="16" idx="4"/>
            </p:cNvCxnSpPr>
            <p:nvPr/>
          </p:nvCxnSpPr>
          <p:spPr>
            <a:xfrm flipV="1">
              <a:off x="1208195" y="3064914"/>
              <a:ext cx="598357" cy="3825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4"/>
              <a:endCxn id="15" idx="0"/>
            </p:cNvCxnSpPr>
            <p:nvPr/>
          </p:nvCxnSpPr>
          <p:spPr>
            <a:xfrm>
              <a:off x="1806552" y="3064914"/>
              <a:ext cx="599310" cy="3773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8" idx="0"/>
            </p:cNvCxnSpPr>
            <p:nvPr/>
          </p:nvCxnSpPr>
          <p:spPr>
            <a:xfrm flipH="1">
              <a:off x="903218" y="3807457"/>
              <a:ext cx="304977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0"/>
              <a:endCxn id="17" idx="4"/>
            </p:cNvCxnSpPr>
            <p:nvPr/>
          </p:nvCxnSpPr>
          <p:spPr>
            <a:xfrm flipH="1" flipV="1">
              <a:off x="1208195" y="3807457"/>
              <a:ext cx="291476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5" idx="4"/>
            </p:cNvCxnSpPr>
            <p:nvPr/>
          </p:nvCxnSpPr>
          <p:spPr>
            <a:xfrm flipV="1">
              <a:off x="2405861" y="3802329"/>
              <a:ext cx="1" cy="270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139684" y="2710590"/>
              <a:ext cx="392771" cy="370189"/>
              <a:chOff x="0" y="2710590"/>
              <a:chExt cx="392771" cy="37018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116029" y="2710590"/>
              <a:ext cx="392771" cy="370189"/>
              <a:chOff x="0" y="2710590"/>
              <a:chExt cx="392771" cy="370189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cxnSp>
          <p:nvCxnSpPr>
            <p:cNvPr id="26" name="Straight Connector 25"/>
            <p:cNvCxnSpPr>
              <a:stCxn id="11" idx="4"/>
              <a:endCxn id="36" idx="0"/>
            </p:cNvCxnSpPr>
            <p:nvPr/>
          </p:nvCxnSpPr>
          <p:spPr>
            <a:xfrm>
              <a:off x="1806552" y="2480285"/>
              <a:ext cx="1505863" cy="2303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096385" y="3306020"/>
              <a:ext cx="234360" cy="608452"/>
              <a:chOff x="3635896" y="3028958"/>
              <a:chExt cx="234360" cy="60845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635896" y="3028958"/>
                <a:ext cx="234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3671900" y="3363838"/>
                <a:ext cx="162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635896" y="3190518"/>
                <a:ext cx="234360" cy="44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2209476" y="4072735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09476" y="4099681"/>
              <a:ext cx="419412" cy="286213"/>
              <a:chOff x="3563888" y="3628259"/>
              <a:chExt cx="419412" cy="2862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563888" y="3637473"/>
                    <a:ext cx="143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3888" y="3637473"/>
                    <a:ext cx="14356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7500" r="-291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635670" y="362825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670" y="3628259"/>
                    <a:ext cx="23564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7949" r="-17949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792542" y="3636297"/>
                    <a:ext cx="1907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2542" y="3636297"/>
                    <a:ext cx="19075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032" r="-2580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5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693935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Partial differential equation (PDE)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Apply discretization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Bring into canonical form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Stencil code </a:t>
            </a:r>
            <a:r>
              <a:rPr lang="de-DE" sz="2000" dirty="0" smtClean="0"/>
              <a:t>crafting</a:t>
            </a:r>
            <a:endParaRPr lang="de-DE" sz="2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004048" y="359490"/>
            <a:ext cx="2918943" cy="632586"/>
            <a:chOff x="251520" y="1222381"/>
            <a:chExt cx="2918943" cy="632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9053" y="1277758"/>
                  <a:ext cx="2341410" cy="577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53" y="1277758"/>
                  <a:ext cx="2341410" cy="57720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7770" y="1414997"/>
                  <a:ext cx="471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70" y="1414997"/>
                  <a:ext cx="47128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390" r="-3896" b="-1087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51520" y="1222381"/>
              <a:ext cx="328447" cy="631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68271" y="1371964"/>
            <a:ext cx="3369116" cy="2312530"/>
            <a:chOff x="139684" y="2120245"/>
            <a:chExt cx="3369116" cy="2312530"/>
          </a:xfrm>
        </p:grpSpPr>
        <p:sp>
          <p:nvSpPr>
            <p:cNvPr id="11" name="Oval 10"/>
            <p:cNvSpPr/>
            <p:nvPr/>
          </p:nvSpPr>
          <p:spPr>
            <a:xfrm>
              <a:off x="1610166" y="2120245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+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303285" y="4072735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285" y="4072735"/>
                  <a:ext cx="392771" cy="36004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735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11" idx="4"/>
              <a:endCxn id="38" idx="0"/>
            </p:cNvCxnSpPr>
            <p:nvPr/>
          </p:nvCxnSpPr>
          <p:spPr>
            <a:xfrm flipH="1">
              <a:off x="336070" y="2480285"/>
              <a:ext cx="1470482" cy="2303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6" idx="0"/>
              <a:endCxn id="11" idx="4"/>
            </p:cNvCxnSpPr>
            <p:nvPr/>
          </p:nvCxnSpPr>
          <p:spPr>
            <a:xfrm flipV="1">
              <a:off x="1806552" y="2480285"/>
              <a:ext cx="0" cy="2245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2209476" y="3442289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476" y="3442289"/>
                  <a:ext cx="392771" cy="36004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449" b="-1269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1610166" y="2704874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011809" y="3447417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06832" y="4072735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0"/>
              <a:endCxn id="16" idx="4"/>
            </p:cNvCxnSpPr>
            <p:nvPr/>
          </p:nvCxnSpPr>
          <p:spPr>
            <a:xfrm flipV="1">
              <a:off x="1208195" y="3064914"/>
              <a:ext cx="598357" cy="3825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4"/>
              <a:endCxn id="15" idx="0"/>
            </p:cNvCxnSpPr>
            <p:nvPr/>
          </p:nvCxnSpPr>
          <p:spPr>
            <a:xfrm>
              <a:off x="1806552" y="3064914"/>
              <a:ext cx="599310" cy="3773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8" idx="0"/>
            </p:cNvCxnSpPr>
            <p:nvPr/>
          </p:nvCxnSpPr>
          <p:spPr>
            <a:xfrm flipH="1">
              <a:off x="903218" y="3807457"/>
              <a:ext cx="304977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0"/>
              <a:endCxn id="17" idx="4"/>
            </p:cNvCxnSpPr>
            <p:nvPr/>
          </p:nvCxnSpPr>
          <p:spPr>
            <a:xfrm flipH="1" flipV="1">
              <a:off x="1208195" y="3807457"/>
              <a:ext cx="291476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5" idx="4"/>
            </p:cNvCxnSpPr>
            <p:nvPr/>
          </p:nvCxnSpPr>
          <p:spPr>
            <a:xfrm flipV="1">
              <a:off x="2405861" y="3802329"/>
              <a:ext cx="1" cy="270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139684" y="2710590"/>
              <a:ext cx="392771" cy="370189"/>
              <a:chOff x="0" y="2710590"/>
              <a:chExt cx="392771" cy="37018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116029" y="2710590"/>
              <a:ext cx="392771" cy="370189"/>
              <a:chOff x="0" y="2710590"/>
              <a:chExt cx="392771" cy="370189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cxnSp>
          <p:nvCxnSpPr>
            <p:cNvPr id="26" name="Straight Connector 25"/>
            <p:cNvCxnSpPr>
              <a:stCxn id="11" idx="4"/>
              <a:endCxn id="36" idx="0"/>
            </p:cNvCxnSpPr>
            <p:nvPr/>
          </p:nvCxnSpPr>
          <p:spPr>
            <a:xfrm>
              <a:off x="1806552" y="2480285"/>
              <a:ext cx="1505863" cy="2303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096385" y="3306020"/>
              <a:ext cx="234360" cy="608452"/>
              <a:chOff x="3635896" y="3028958"/>
              <a:chExt cx="234360" cy="60845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635896" y="3028958"/>
                <a:ext cx="234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3671900" y="3363838"/>
                <a:ext cx="162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635896" y="3190518"/>
                <a:ext cx="234360" cy="44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2209476" y="4072735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09476" y="4099681"/>
              <a:ext cx="419412" cy="286213"/>
              <a:chOff x="3563888" y="3628259"/>
              <a:chExt cx="419412" cy="2862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563888" y="3637473"/>
                    <a:ext cx="143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3888" y="3637473"/>
                    <a:ext cx="14356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7500" r="-291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635670" y="362825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670" y="3628259"/>
                    <a:ext cx="23564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7949" r="-17949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792542" y="3636297"/>
                    <a:ext cx="1907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2542" y="3636297"/>
                    <a:ext cx="19075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032" r="-2580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336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693935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Partial differential equation (PDE)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Apply discretization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Bring into canonical form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Stencil code </a:t>
            </a:r>
            <a:r>
              <a:rPr lang="de-DE" sz="2000" dirty="0" smtClean="0"/>
              <a:t>crafting</a:t>
            </a:r>
            <a:endParaRPr lang="de-DE" sz="2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004048" y="359490"/>
            <a:ext cx="2918943" cy="632586"/>
            <a:chOff x="251520" y="1222381"/>
            <a:chExt cx="2918943" cy="632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9053" y="1277758"/>
                  <a:ext cx="2341410" cy="577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53" y="1277758"/>
                  <a:ext cx="2341410" cy="57720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7770" y="1414997"/>
                  <a:ext cx="471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70" y="1414997"/>
                  <a:ext cx="47128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390" r="-3896" b="-1087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51520" y="1222381"/>
              <a:ext cx="328447" cy="631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68271" y="1371964"/>
            <a:ext cx="3369116" cy="2312530"/>
            <a:chOff x="139684" y="2120245"/>
            <a:chExt cx="3369116" cy="2312530"/>
          </a:xfrm>
        </p:grpSpPr>
        <p:sp>
          <p:nvSpPr>
            <p:cNvPr id="11" name="Oval 10"/>
            <p:cNvSpPr/>
            <p:nvPr/>
          </p:nvSpPr>
          <p:spPr>
            <a:xfrm>
              <a:off x="1610166" y="2120245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+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303285" y="4072735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285" y="4072735"/>
                  <a:ext cx="392771" cy="36004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735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11" idx="4"/>
              <a:endCxn id="38" idx="0"/>
            </p:cNvCxnSpPr>
            <p:nvPr/>
          </p:nvCxnSpPr>
          <p:spPr>
            <a:xfrm flipH="1">
              <a:off x="336070" y="2480285"/>
              <a:ext cx="1470482" cy="2303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6" idx="0"/>
              <a:endCxn id="11" idx="4"/>
            </p:cNvCxnSpPr>
            <p:nvPr/>
          </p:nvCxnSpPr>
          <p:spPr>
            <a:xfrm flipV="1">
              <a:off x="1806552" y="2480285"/>
              <a:ext cx="0" cy="2245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2209476" y="3442289"/>
                  <a:ext cx="392771" cy="3600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476" y="3442289"/>
                  <a:ext cx="392771" cy="36004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449" b="-1269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1610166" y="2704874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011809" y="3447417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06832" y="4072735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0"/>
              <a:endCxn id="16" idx="4"/>
            </p:cNvCxnSpPr>
            <p:nvPr/>
          </p:nvCxnSpPr>
          <p:spPr>
            <a:xfrm flipV="1">
              <a:off x="1208195" y="3064914"/>
              <a:ext cx="598357" cy="3825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4"/>
              <a:endCxn id="15" idx="0"/>
            </p:cNvCxnSpPr>
            <p:nvPr/>
          </p:nvCxnSpPr>
          <p:spPr>
            <a:xfrm>
              <a:off x="1806552" y="3064914"/>
              <a:ext cx="599310" cy="3773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8" idx="0"/>
            </p:cNvCxnSpPr>
            <p:nvPr/>
          </p:nvCxnSpPr>
          <p:spPr>
            <a:xfrm flipH="1">
              <a:off x="903218" y="3807457"/>
              <a:ext cx="304977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0"/>
              <a:endCxn id="17" idx="4"/>
            </p:cNvCxnSpPr>
            <p:nvPr/>
          </p:nvCxnSpPr>
          <p:spPr>
            <a:xfrm flipH="1" flipV="1">
              <a:off x="1208195" y="3807457"/>
              <a:ext cx="291476" cy="265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5" idx="4"/>
            </p:cNvCxnSpPr>
            <p:nvPr/>
          </p:nvCxnSpPr>
          <p:spPr>
            <a:xfrm flipV="1">
              <a:off x="2405861" y="3802329"/>
              <a:ext cx="1" cy="270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139684" y="2710590"/>
              <a:ext cx="392771" cy="370189"/>
              <a:chOff x="0" y="2710590"/>
              <a:chExt cx="392771" cy="37018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116029" y="2710590"/>
              <a:ext cx="392771" cy="370189"/>
              <a:chOff x="0" y="2710590"/>
              <a:chExt cx="392771" cy="370189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0" y="2710590"/>
                <a:ext cx="392771" cy="3600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644" y="271144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...</a:t>
                </a:r>
                <a:endParaRPr lang="de-DE" dirty="0"/>
              </a:p>
            </p:txBody>
          </p:sp>
        </p:grpSp>
        <p:cxnSp>
          <p:nvCxnSpPr>
            <p:cNvPr id="26" name="Straight Connector 25"/>
            <p:cNvCxnSpPr>
              <a:stCxn id="11" idx="4"/>
              <a:endCxn id="36" idx="0"/>
            </p:cNvCxnSpPr>
            <p:nvPr/>
          </p:nvCxnSpPr>
          <p:spPr>
            <a:xfrm>
              <a:off x="1806552" y="2480285"/>
              <a:ext cx="1505863" cy="2303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096385" y="3306020"/>
              <a:ext cx="234360" cy="608452"/>
              <a:chOff x="3635896" y="3028958"/>
              <a:chExt cx="234360" cy="60845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635896" y="3028958"/>
                <a:ext cx="234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3671900" y="3363838"/>
                <a:ext cx="162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635896" y="3190518"/>
                <a:ext cx="234360" cy="44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.</a:t>
                </a:r>
                <a:endParaRPr lang="de-DE" dirty="0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2209476" y="4072735"/>
              <a:ext cx="392771" cy="36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09476" y="4099681"/>
              <a:ext cx="419412" cy="286213"/>
              <a:chOff x="3563888" y="3628259"/>
              <a:chExt cx="419412" cy="2862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563888" y="3637473"/>
                    <a:ext cx="143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3888" y="3637473"/>
                    <a:ext cx="14356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7500" r="-291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635670" y="362825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670" y="3628259"/>
                    <a:ext cx="23564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7949" r="-17949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792542" y="3636297"/>
                    <a:ext cx="1907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2542" y="3636297"/>
                    <a:ext cx="19075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032" r="-2580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75" y="4205402"/>
            <a:ext cx="3820756" cy="564729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5533978" y="2517169"/>
            <a:ext cx="1370917" cy="133437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oup 41"/>
          <p:cNvGrpSpPr/>
          <p:nvPr/>
        </p:nvGrpSpPr>
        <p:grpSpPr>
          <a:xfrm>
            <a:off x="6219436" y="3851542"/>
            <a:ext cx="1925181" cy="574414"/>
            <a:chOff x="6219436" y="3851542"/>
            <a:chExt cx="1925181" cy="574414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132754" y="4083918"/>
              <a:ext cx="0" cy="3420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219436" y="4087728"/>
              <a:ext cx="192518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1" idx="2"/>
            </p:cNvCxnSpPr>
            <p:nvPr/>
          </p:nvCxnSpPr>
          <p:spPr>
            <a:xfrm flipH="1">
              <a:off x="6219436" y="3851542"/>
              <a:ext cx="1" cy="250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>
            <a:stCxn id="28" idx="4"/>
          </p:cNvCxnSpPr>
          <p:nvPr/>
        </p:nvCxnSpPr>
        <p:spPr>
          <a:xfrm flipH="1">
            <a:off x="7031524" y="3684494"/>
            <a:ext cx="402925" cy="741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31804" y="4425956"/>
            <a:ext cx="144982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/>
          <p:cNvSpPr/>
          <p:nvPr/>
        </p:nvSpPr>
        <p:spPr>
          <a:xfrm>
            <a:off x="7777095" y="4425956"/>
            <a:ext cx="8079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7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693935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Partial differential equation (PDE)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Apply discretization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Bring into canonical form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Stencil code crafting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Propagate A and b and apply boundary </a:t>
            </a:r>
            <a:r>
              <a:rPr lang="de-DE" sz="2000" dirty="0" smtClean="0"/>
              <a:t>conditions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392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693935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Partial differential equation (PDE)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Apply discretization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Bring into canonical form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Stencil code crafting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Propagate A and b and apply boundary </a:t>
            </a:r>
            <a:r>
              <a:rPr lang="de-DE" sz="2000" dirty="0" smtClean="0"/>
              <a:t>conditions</a:t>
            </a:r>
            <a:endParaRPr lang="de-DE" sz="20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6280835" y="1347614"/>
            <a:ext cx="983607" cy="42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Scene</a:t>
            </a:r>
            <a:endParaRPr lang="de-DE" dirty="0"/>
          </a:p>
        </p:txBody>
      </p:sp>
      <p:sp>
        <p:nvSpPr>
          <p:cNvPr id="54" name="Rounded Rectangle 53"/>
          <p:cNvSpPr/>
          <p:nvPr/>
        </p:nvSpPr>
        <p:spPr>
          <a:xfrm>
            <a:off x="4976945" y="1351428"/>
            <a:ext cx="983607" cy="42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Stencil</a:t>
            </a:r>
            <a:endParaRPr lang="de-DE" dirty="0"/>
          </a:p>
        </p:txBody>
      </p:sp>
      <p:sp>
        <p:nvSpPr>
          <p:cNvPr id="55" name="Rounded Rectangle 54"/>
          <p:cNvSpPr/>
          <p:nvPr/>
        </p:nvSpPr>
        <p:spPr>
          <a:xfrm>
            <a:off x="4601759" y="2164711"/>
            <a:ext cx="4355976" cy="943544"/>
          </a:xfrm>
          <a:prstGeom prst="roundRect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PNSystemBuilder</a:t>
            </a:r>
            <a:endParaRPr lang="de-DE" dirty="0"/>
          </a:p>
        </p:txBody>
      </p:sp>
      <p:sp>
        <p:nvSpPr>
          <p:cNvPr id="56" name="Rounded Rectangle 55"/>
          <p:cNvSpPr/>
          <p:nvPr/>
        </p:nvSpPr>
        <p:spPr>
          <a:xfrm>
            <a:off x="7633284" y="1351428"/>
            <a:ext cx="1207833" cy="42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VoxelGrid</a:t>
            </a:r>
            <a:endParaRPr lang="de-DE" dirty="0"/>
          </a:p>
        </p:txBody>
      </p:sp>
      <p:sp>
        <p:nvSpPr>
          <p:cNvPr id="57" name="Down Arrow 56"/>
          <p:cNvSpPr/>
          <p:nvPr/>
        </p:nvSpPr>
        <p:spPr>
          <a:xfrm>
            <a:off x="6652109" y="1863077"/>
            <a:ext cx="241060" cy="24289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Down Arrow 57"/>
          <p:cNvSpPr/>
          <p:nvPr/>
        </p:nvSpPr>
        <p:spPr>
          <a:xfrm>
            <a:off x="8116670" y="1863077"/>
            <a:ext cx="241060" cy="24289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Down Arrow 58"/>
          <p:cNvSpPr/>
          <p:nvPr/>
        </p:nvSpPr>
        <p:spPr>
          <a:xfrm>
            <a:off x="5356752" y="1865410"/>
            <a:ext cx="241060" cy="24289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7450264" y="3648644"/>
            <a:ext cx="180902" cy="82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5965501" y="3648644"/>
            <a:ext cx="814246" cy="83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7482631" y="3900404"/>
                <a:ext cx="94941" cy="156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31" y="3900404"/>
                <a:ext cx="94941" cy="156727"/>
              </a:xfrm>
              <a:prstGeom prst="rect">
                <a:avLst/>
              </a:prstGeom>
              <a:blipFill rotWithShape="0">
                <a:blip r:embed="rId3"/>
                <a:stretch>
                  <a:fillRect l="-87500" r="-112500" b="-11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6307791" y="3935925"/>
                <a:ext cx="103821" cy="136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91" y="3935925"/>
                <a:ext cx="103821" cy="136533"/>
              </a:xfrm>
              <a:prstGeom prst="rect">
                <a:avLst/>
              </a:prstGeom>
              <a:blipFill rotWithShape="0">
                <a:blip r:embed="rId4"/>
                <a:stretch>
                  <a:fillRect l="-82353" r="-117647" b="-1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7081976" y="3910501"/>
                <a:ext cx="99270" cy="136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76" y="3910501"/>
                <a:ext cx="99270" cy="136533"/>
              </a:xfrm>
              <a:prstGeom prst="rect">
                <a:avLst/>
              </a:prstGeom>
              <a:blipFill rotWithShape="0">
                <a:blip r:embed="rId5"/>
                <a:stretch>
                  <a:fillRect l="-62500" r="-100000" b="-10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Down Arrow 67"/>
          <p:cNvSpPr/>
          <p:nvPr/>
        </p:nvSpPr>
        <p:spPr>
          <a:xfrm>
            <a:off x="6280835" y="3166028"/>
            <a:ext cx="241059" cy="4298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Down Arrow 68"/>
          <p:cNvSpPr/>
          <p:nvPr/>
        </p:nvSpPr>
        <p:spPr>
          <a:xfrm>
            <a:off x="7420185" y="3166028"/>
            <a:ext cx="241059" cy="4298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12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5" grpId="0"/>
      <p:bldP spid="67" grpId="0"/>
      <p:bldP spid="68" grpId="0" animBg="1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693935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Partial differential equation (PDE)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Apply discretization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Bring into canonical form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Stencil code crafting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Propagate A and b and apply boundary conditions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Solve Au=b for u</a:t>
            </a:r>
            <a:endParaRPr lang="de-DE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4601759" y="1347614"/>
            <a:ext cx="4355976" cy="3131316"/>
            <a:chOff x="4601759" y="1717469"/>
            <a:chExt cx="4355976" cy="3131316"/>
          </a:xfrm>
        </p:grpSpPr>
        <p:sp>
          <p:nvSpPr>
            <p:cNvPr id="35" name="Rounded Rectangle 34"/>
            <p:cNvSpPr/>
            <p:nvPr/>
          </p:nvSpPr>
          <p:spPr>
            <a:xfrm>
              <a:off x="6280835" y="1717469"/>
              <a:ext cx="983607" cy="429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Scene</a:t>
              </a:r>
              <a:endParaRPr lang="de-DE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976945" y="1721283"/>
              <a:ext cx="983607" cy="429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Stencil</a:t>
              </a:r>
              <a:endParaRPr lang="de-DE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601759" y="2534566"/>
              <a:ext cx="4355976" cy="943544"/>
            </a:xfrm>
            <a:prstGeom prst="roundRect">
              <a:avLst/>
            </a:prstGeom>
            <a:solidFill>
              <a:schemeClr val="accent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PNSystemBuilder</a:t>
              </a:r>
              <a:endParaRPr lang="de-DE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33284" y="1721283"/>
              <a:ext cx="1207833" cy="429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VoxelGrid</a:t>
              </a:r>
              <a:endParaRPr lang="de-DE" dirty="0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6652109" y="2232932"/>
              <a:ext cx="241060" cy="24289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8116670" y="2232932"/>
              <a:ext cx="241060" cy="24289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5356752" y="2235265"/>
              <a:ext cx="241060" cy="24289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51269" y="4018499"/>
              <a:ext cx="180902" cy="82869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50264" y="4018499"/>
              <a:ext cx="180902" cy="82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65501" y="4018499"/>
              <a:ext cx="814246" cy="830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82014" y="4305780"/>
              <a:ext cx="78222" cy="1365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=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869775" y="4305779"/>
                  <a:ext cx="112196" cy="1365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775" y="4305779"/>
                  <a:ext cx="112196" cy="13653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1111" r="-111111" b="-11818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482631" y="4270259"/>
                  <a:ext cx="94941" cy="1567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631" y="4270259"/>
                  <a:ext cx="94941" cy="15672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500" r="-112500" b="-11923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307791" y="4305780"/>
                  <a:ext cx="103821" cy="1365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791" y="4305780"/>
                  <a:ext cx="103821" cy="13653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353" r="-117647" b="-1272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081976" y="4280356"/>
                  <a:ext cx="99270" cy="1365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976" y="4280356"/>
                  <a:ext cx="99270" cy="13653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2500" r="-100000" b="-10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6280835" y="3535883"/>
              <a:ext cx="241059" cy="42983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7420185" y="3535883"/>
              <a:ext cx="241059" cy="42983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194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Contributions</a:t>
            </a:r>
            <a:endParaRPr lang="de-D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36763" y="1158637"/>
            <a:ext cx="1566185" cy="2924201"/>
            <a:chOff x="5208117" y="493458"/>
            <a:chExt cx="1566185" cy="2924201"/>
          </a:xfrm>
        </p:grpSpPr>
        <p:sp>
          <p:nvSpPr>
            <p:cNvPr id="5" name="Rounded Rectangle 4"/>
            <p:cNvSpPr/>
            <p:nvPr/>
          </p:nvSpPr>
          <p:spPr>
            <a:xfrm>
              <a:off x="5364088" y="1702137"/>
              <a:ext cx="1260117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Solver</a:t>
              </a:r>
              <a:endParaRPr lang="de-DE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724126" y="2985611"/>
              <a:ext cx="540037" cy="432048"/>
              <a:chOff x="4247987" y="2787774"/>
              <a:chExt cx="540037" cy="43204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247987" y="2787774"/>
                <a:ext cx="54003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417304" y="2865298"/>
                    <a:ext cx="2014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7304" y="2865298"/>
                    <a:ext cx="201402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706" r="-8824" b="-217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Down Arrow 7"/>
            <p:cNvSpPr/>
            <p:nvPr/>
          </p:nvSpPr>
          <p:spPr>
            <a:xfrm>
              <a:off x="5814125" y="2499742"/>
              <a:ext cx="360040" cy="4229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08117" y="493458"/>
              <a:ext cx="1566185" cy="617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PN-Equations</a:t>
              </a:r>
              <a:endParaRPr lang="de-DE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811190" y="1204810"/>
              <a:ext cx="360040" cy="4229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6859" y="1623920"/>
            <a:ext cx="2795909" cy="2194066"/>
            <a:chOff x="0" y="1028484"/>
            <a:chExt cx="9144000" cy="71756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9" y="1028484"/>
              <a:ext cx="8792802" cy="308653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94985"/>
              <a:ext cx="9144000" cy="410917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568342" y="1158637"/>
            <a:ext cx="1927920" cy="2815094"/>
            <a:chOff x="5868144" y="1248309"/>
            <a:chExt cx="2548981" cy="372195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1248309"/>
              <a:ext cx="1196039" cy="118745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069" y="1248309"/>
              <a:ext cx="1196039" cy="118745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622" y="2475879"/>
              <a:ext cx="1306503" cy="1264583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5998395" y="2604473"/>
              <a:ext cx="991146" cy="991146"/>
              <a:chOff x="539552" y="1389637"/>
              <a:chExt cx="3168352" cy="316835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39552" y="1389637"/>
                <a:ext cx="3168352" cy="31683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Sun 25"/>
              <p:cNvSpPr/>
              <p:nvPr/>
            </p:nvSpPr>
            <p:spPr>
              <a:xfrm>
                <a:off x="1928715" y="2778800"/>
                <a:ext cx="390025" cy="390025"/>
              </a:xfrm>
              <a:prstGeom prst="sun">
                <a:avLst/>
              </a:prstGeom>
              <a:solidFill>
                <a:srgbClr val="FFFF00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7" name="Straight Connector 26"/>
              <p:cNvCxnSpPr>
                <a:stCxn id="26" idx="3"/>
                <a:endCxn id="25" idx="3"/>
              </p:cNvCxnSpPr>
              <p:nvPr/>
            </p:nvCxnSpPr>
            <p:spPr>
              <a:xfrm>
                <a:off x="2318740" y="2973813"/>
                <a:ext cx="13891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5986747" y="3826120"/>
              <a:ext cx="2361361" cy="1144140"/>
              <a:chOff x="6199975" y="3641856"/>
              <a:chExt cx="1847025" cy="894931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9975" y="3641856"/>
                <a:ext cx="894931" cy="894931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069" y="3641856"/>
                <a:ext cx="894931" cy="8949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996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5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Results – Point Source Problem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59" y="978564"/>
            <a:ext cx="4176441" cy="404243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39552" y="1389637"/>
            <a:ext cx="3168352" cy="3168352"/>
            <a:chOff x="539552" y="1389637"/>
            <a:chExt cx="3168352" cy="3168352"/>
          </a:xfrm>
        </p:grpSpPr>
        <p:sp>
          <p:nvSpPr>
            <p:cNvPr id="6" name="Rectangle 5"/>
            <p:cNvSpPr/>
            <p:nvPr/>
          </p:nvSpPr>
          <p:spPr>
            <a:xfrm>
              <a:off x="539552" y="1389637"/>
              <a:ext cx="3168352" cy="31683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Sun 6"/>
            <p:cNvSpPr/>
            <p:nvPr/>
          </p:nvSpPr>
          <p:spPr>
            <a:xfrm>
              <a:off x="1928715" y="2778800"/>
              <a:ext cx="390025" cy="390025"/>
            </a:xfrm>
            <a:prstGeom prst="sun">
              <a:avLst/>
            </a:prstGeom>
            <a:solidFill>
              <a:srgbClr val="FFFF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Straight Connector 8"/>
            <p:cNvCxnSpPr>
              <a:stCxn id="7" idx="3"/>
              <a:endCxn id="6" idx="3"/>
            </p:cNvCxnSpPr>
            <p:nvPr/>
          </p:nvCxnSpPr>
          <p:spPr>
            <a:xfrm>
              <a:off x="2318740" y="2973813"/>
              <a:ext cx="138916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8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– </a:t>
            </a:r>
            <a:r>
              <a:rPr lang="de-DE" dirty="0" smtClean="0"/>
              <a:t>Nebulae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" y="1347614"/>
            <a:ext cx="2860787" cy="2860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62" y="1347614"/>
            <a:ext cx="2860787" cy="28607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24725" y="4288263"/>
            <a:ext cx="200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40000" dirty="0" smtClean="0"/>
              <a:t>Classical Diffusion</a:t>
            </a:r>
            <a:endParaRPr lang="de-D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428826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40000" dirty="0" smtClean="0"/>
              <a:t>Path Tracing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961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– Nebulae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" y="1347614"/>
            <a:ext cx="2860787" cy="2860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61" y="1347614"/>
            <a:ext cx="2860787" cy="28607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5976" y="4288263"/>
            <a:ext cx="200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40000" dirty="0" smtClean="0"/>
              <a:t>P5</a:t>
            </a:r>
            <a:endParaRPr lang="de-D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428826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40000" dirty="0" smtClean="0"/>
              <a:t>Path Tracing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523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– Nebulae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" y="1347614"/>
            <a:ext cx="2860787" cy="2860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61" y="1347614"/>
            <a:ext cx="2860787" cy="2860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179" y="1347614"/>
            <a:ext cx="2860787" cy="2860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37508" y="4291544"/>
            <a:ext cx="200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40000" dirty="0" smtClean="0"/>
              <a:t>Flux-limited Diffusion</a:t>
            </a:r>
            <a:endParaRPr lang="de-D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428826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40000" dirty="0" smtClean="0"/>
              <a:t>Path Tracing</a:t>
            </a:r>
            <a:endParaRPr lang="de-D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4288263"/>
            <a:ext cx="200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40000" dirty="0" smtClean="0"/>
              <a:t>P5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03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70765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Multigrid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Variations: Simplified-PN, Filtered-PN, Diffusion-PN, Least Squares-PN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9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26</a:t>
            </a:fld>
            <a:endParaRPr lang="de-DE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51520" y="171452"/>
            <a:ext cx="8641006" cy="512753"/>
          </a:xfrm>
        </p:spPr>
        <p:txBody>
          <a:bodyPr/>
          <a:lstStyle/>
          <a:p>
            <a:r>
              <a:rPr lang="de-DE" sz="2800" dirty="0" err="1" smtClean="0"/>
              <a:t>Thanks</a:t>
            </a:r>
            <a:endParaRPr lang="de-DE" sz="2800" dirty="0"/>
          </a:p>
        </p:txBody>
      </p:sp>
      <p:pic>
        <p:nvPicPr>
          <p:cNvPr id="4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8" y="4831104"/>
            <a:ext cx="2069333" cy="22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67744" y="199568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https://github.com/dkoerner/PN-Method</a:t>
            </a:r>
          </a:p>
        </p:txBody>
      </p:sp>
    </p:spTree>
    <p:extLst>
      <p:ext uri="{BB962C8B-B14F-4D97-AF65-F5344CB8AC3E}">
        <p14:creationId xmlns:p14="http://schemas.microsoft.com/office/powerpoint/2010/main" val="33167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27</a:t>
            </a:fld>
            <a:endParaRPr lang="de-DE" dirty="0"/>
          </a:p>
        </p:txBody>
      </p:sp>
      <p:pic>
        <p:nvPicPr>
          <p:cNvPr id="4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8" y="4831104"/>
            <a:ext cx="2069333" cy="2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Previous Work</a:t>
            </a:r>
            <a:endParaRPr lang="de-DE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07703" y="1059582"/>
            <a:ext cx="4968553" cy="4445344"/>
            <a:chOff x="-289486" y="1563638"/>
            <a:chExt cx="2269752" cy="20307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" y="1563638"/>
              <a:ext cx="1973697" cy="160758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-289486" y="3172638"/>
              <a:ext cx="1535201" cy="4217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de-DE" sz="1100" dirty="0" smtClean="0"/>
                <a:t>[Kajiya 1984]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2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PN-Equations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432" y="1851670"/>
                <a:ext cx="7121180" cy="6455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de-DE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32" y="1851670"/>
                <a:ext cx="7121180" cy="6455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987824" y="3177751"/>
                <a:ext cx="2663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77751"/>
                <a:ext cx="266335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73" r="-2059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835696" y="2497231"/>
            <a:ext cx="1224136" cy="6429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63888" y="2497231"/>
            <a:ext cx="576064" cy="6429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004048" y="2497231"/>
            <a:ext cx="844202" cy="6429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724128" y="2497231"/>
            <a:ext cx="1982824" cy="6429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45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PN-Equations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8503" y="2212176"/>
                <a:ext cx="2663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" y="2212176"/>
                <a:ext cx="266335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73" r="-205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641187" y="1596749"/>
            <a:ext cx="1861671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Discretization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540815" y="1419622"/>
                <a:ext cx="771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15" y="1419622"/>
                <a:ext cx="7710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49" t="-44444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832185" y="1423965"/>
                <a:ext cx="201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85" y="1423965"/>
                <a:ext cx="20140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152" r="-12121"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06768" y="1814432"/>
                <a:ext cx="805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68" y="1814432"/>
                <a:ext cx="80509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333" t="-44444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832185" y="1811135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85" y="1811135"/>
                <a:ext cx="19454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1250" t="-41304" r="-96875" b="-28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832185" y="2209242"/>
                <a:ext cx="777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85" y="2209242"/>
                <a:ext cx="77771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087" t="-41304" r="-44094" b="-28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4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  <p:bldP spid="12" grpId="0"/>
      <p:bldP spid="13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PN-Equations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02589" y="1234466"/>
                <a:ext cx="3194849" cy="645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𝑙𝑚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89" y="1234466"/>
                <a:ext cx="3194849" cy="6455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90427" y="3252482"/>
                <a:ext cx="2819170" cy="80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𝑙𝑚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𝑙𝑚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27" y="3252482"/>
                <a:ext cx="2819170" cy="803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384882" y="2243474"/>
                <a:ext cx="4230261" cy="645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𝑙𝑚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882" y="2243474"/>
                <a:ext cx="4230261" cy="6455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6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PN-Equations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96283" y="3398913"/>
                <a:ext cx="515147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𝑙𝑚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83" y="3398913"/>
                <a:ext cx="5151475" cy="312650"/>
              </a:xfrm>
              <a:prstGeom prst="rect">
                <a:avLst/>
              </a:prstGeom>
              <a:blipFill rotWithShape="0">
                <a:blip r:embed="rId3"/>
                <a:stretch>
                  <a:fillRect l="-355" t="-13725" b="-23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40344" y="1512510"/>
                <a:ext cx="2663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344" y="1512510"/>
                <a:ext cx="266335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06" r="-2294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216683" y="2437886"/>
                <a:ext cx="271067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83" y="2437886"/>
                <a:ext cx="2710677" cy="312650"/>
              </a:xfrm>
              <a:prstGeom prst="rect">
                <a:avLst/>
              </a:prstGeom>
              <a:blipFill rotWithShape="0">
                <a:blip r:embed="rId5"/>
                <a:stretch>
                  <a:fillRect l="-1577" t="-13725" r="-2252" b="-23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29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PN-Solver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693935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 smtClean="0"/>
              <a:t>Partial differential equation (PDE</a:t>
            </a:r>
            <a:r>
              <a:rPr lang="de-DE" sz="2000" dirty="0" smtClean="0"/>
              <a:t>)</a:t>
            </a:r>
            <a:endParaRPr lang="de-DE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12160" y="465393"/>
                <a:ext cx="10552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65393"/>
                <a:ext cx="1055289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0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543</Words>
  <Application>Microsoft Office PowerPoint</Application>
  <PresentationFormat>On-screen Show (16:9)</PresentationFormat>
  <Paragraphs>268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Segoe UI</vt:lpstr>
      <vt:lpstr>Segoe UI Light</vt:lpstr>
      <vt:lpstr>Wingdings</vt:lpstr>
      <vt:lpstr>praesentationsvorlage_blanco1</vt:lpstr>
      <vt:lpstr>PowerPoint Presentation</vt:lpstr>
      <vt:lpstr>Contributions</vt:lpstr>
      <vt:lpstr>Previous Work</vt:lpstr>
      <vt:lpstr>PN-Equations</vt:lpstr>
      <vt:lpstr>PN-Equations</vt:lpstr>
      <vt:lpstr>PN-Equations</vt:lpstr>
      <vt:lpstr>PN-Equations</vt:lpstr>
      <vt:lpstr>PN-Solver</vt:lpstr>
      <vt:lpstr>PN-Solver</vt:lpstr>
      <vt:lpstr>PN-Solver</vt:lpstr>
      <vt:lpstr>PN-Solver</vt:lpstr>
      <vt:lpstr>PN-Solver</vt:lpstr>
      <vt:lpstr>PN-Solver</vt:lpstr>
      <vt:lpstr>PN-Solver</vt:lpstr>
      <vt:lpstr>PN-Solver</vt:lpstr>
      <vt:lpstr>PN-Solver</vt:lpstr>
      <vt:lpstr>PN-Solver</vt:lpstr>
      <vt:lpstr>PN-Solver</vt:lpstr>
      <vt:lpstr>PN-Solver</vt:lpstr>
      <vt:lpstr>Results</vt:lpstr>
      <vt:lpstr>Results – Point Source Problem</vt:lpstr>
      <vt:lpstr>Results – Nebulae</vt:lpstr>
      <vt:lpstr>Results – Nebulae</vt:lpstr>
      <vt:lpstr>Results – Nebulae</vt:lpstr>
      <vt:lpstr>Outlook</vt:lpstr>
      <vt:lpstr>Thanks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David Koerner</cp:lastModifiedBy>
  <cp:revision>353</cp:revision>
  <dcterms:created xsi:type="dcterms:W3CDTF">2013-01-17T10:32:59Z</dcterms:created>
  <dcterms:modified xsi:type="dcterms:W3CDTF">2018-07-02T07:36:59Z</dcterms:modified>
</cp:coreProperties>
</file>