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C096SxGMxIVGeFS46jvX/42Wk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2EC039-DC0C-4205-8E0B-214D1B47C822}">
  <a:tblStyle styleId="{E62EC039-DC0C-4205-8E0B-214D1B47C82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f61fc22e_7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f61fc22e_7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f8681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ff8681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f61fc2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f61fc2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28a85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28a85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28a850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28a850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f61fc22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ff61fc22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28a850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28a850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f61fc22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f61fc22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f61fc22e_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f61fc22e_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torage.googleapis.com/pub-tools-public-publication-data/pdf/bbd774a3c6f13f05bf754e09aa45e7aa6faa08a8.pdf" TargetMode="External"/><Relationship Id="rId4" Type="http://schemas.openxmlformats.org/officeDocument/2006/relationships/hyperlink" Target="https://arxiv.org/pdf/1412.6572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2199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Neural Structured Learning</a:t>
            </a:r>
            <a:endParaRPr b="1" sz="36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2725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</a:rPr>
              <a:t>CS 512 Advanced Machine Learning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</a:rPr>
              <a:t>Final Project Presentation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771000" y="3662175"/>
            <a:ext cx="33021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Dheeraj Kondaparthi (dkonda2)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Nishank Lakkakula (nlakka2)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Sudheer Kumar Reddy Beeram (sbeera2)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Abhinav Raju Nadimpally (anadim4)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Graph regularization for document classification using Natural Graphs	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1700" y="1653275"/>
            <a:ext cx="85206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Dataset: Cora Dataset + Citation Graph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Task: To classify each paper into 7 categories.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Base Model: FFNN with 2 hidden layers with dropout between them.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 Accuracy with base model : 78%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 Accuracy with base model + graph regularization: 80%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f61fc22e_7_99"/>
          <p:cNvSpPr txBox="1"/>
          <p:nvPr>
            <p:ph type="title"/>
          </p:nvPr>
        </p:nvSpPr>
        <p:spPr>
          <a:xfrm>
            <a:off x="311700" y="199000"/>
            <a:ext cx="85206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regularization for sentiment classification using synthesized graphs</a:t>
            </a:r>
            <a:endParaRPr/>
          </a:p>
        </p:txBody>
      </p:sp>
      <p:pic>
        <p:nvPicPr>
          <p:cNvPr id="116" name="Google Shape;116;g7ff61fc22e_7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50" y="1410025"/>
            <a:ext cx="7605525" cy="34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311700" y="199000"/>
            <a:ext cx="8520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Graph regularization for sentiment classification using synthesized graphs</a:t>
            </a:r>
            <a:endParaRPr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311700" y="1270575"/>
            <a:ext cx="85206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Dataset: IMDB dataset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Task: To classify a movie review into positive and negative sentiment.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Base model: Bi-directional LSTM with swivel embeddings trained on 30% labeled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 Accuracy with base model: 85%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Graph is built based on similarity of reviews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 Accuracy with base model + graph: 84.24%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f8681a6d_0_0"/>
          <p:cNvSpPr txBox="1"/>
          <p:nvPr>
            <p:ph type="title"/>
          </p:nvPr>
        </p:nvSpPr>
        <p:spPr>
          <a:xfrm>
            <a:off x="311700" y="21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Graph regularization for sentiment classification using synthesized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ff8681a6d_0_0"/>
          <p:cNvSpPr txBox="1"/>
          <p:nvPr>
            <p:ph idx="1" type="body"/>
          </p:nvPr>
        </p:nvSpPr>
        <p:spPr>
          <a:xfrm>
            <a:off x="311700" y="126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Dataset: Yelp Polarity Reviews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Task: To classify a review into positive and negative sentiment.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Base model: Bi-directional LSTM with swivel embeddings trained on 30% labeled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 Accuracy with base model: 88.8%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Graph is built based on similarity of reviews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 Accuracy with base model + graph: 88.9%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Power of Semi-Supervised Learning(IMDB Dataset)</a:t>
            </a:r>
            <a:endParaRPr/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761" r="1843" t="0"/>
          <a:stretch/>
        </p:blipFill>
        <p:spPr>
          <a:xfrm>
            <a:off x="376517" y="1087525"/>
            <a:ext cx="8298757" cy="37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f61fc22e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of Semi-Supervised Learning(Yelp dataset)	</a:t>
            </a:r>
            <a:endParaRPr/>
          </a:p>
        </p:txBody>
      </p:sp>
      <p:sp>
        <p:nvSpPr>
          <p:cNvPr id="140" name="Google Shape;140;g7ff61fc22e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g7ff61fc22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7325"/>
            <a:ext cx="8638824" cy="36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Adversarial regularization for image classification	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11"/>
          <p:cNvGraphicFramePr/>
          <p:nvPr/>
        </p:nvGraphicFramePr>
        <p:xfrm>
          <a:off x="311700" y="11524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{E62EC039-DC0C-4205-8E0B-214D1B47C822}</a:tableStyleId>
              </a:tblPr>
              <a:tblGrid>
                <a:gridCol w="1533925"/>
                <a:gridCol w="1218725"/>
                <a:gridCol w="1449875"/>
                <a:gridCol w="1229225"/>
                <a:gridCol w="1859625"/>
                <a:gridCol w="1229225"/>
              </a:tblGrid>
              <a:tr h="5797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Dataset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Base Model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Test accuracy of Base Model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Test accuracy of Adversarial Regularized Model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 hMerge="1"/>
              </a:tr>
              <a:tr h="5657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Without Perturbation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With Perturbation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Without Perturbation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With Perturbation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MNIST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 CNN + FFNN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99%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45.1%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99.2%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94.7%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Fashion MNIST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 CNN + FFNN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90%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 62.9%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89.8%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74.3%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</a:tr>
              <a:tr h="61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CIFAR10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CNN + FFNN + Dropout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69.3%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21.1%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68.7%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44.1%</a:t>
                      </a:r>
                      <a:endParaRPr/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28a8504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Lessons Learnt	</a:t>
            </a:r>
            <a:endParaRPr b="1"/>
          </a:p>
        </p:txBody>
      </p:sp>
      <p:sp>
        <p:nvSpPr>
          <p:cNvPr id="154" name="Google Shape;154;g7528a85041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Training models with structure signals help the models </a:t>
            </a:r>
            <a:r>
              <a:rPr lang="en">
                <a:solidFill>
                  <a:srgbClr val="000000"/>
                </a:solidFill>
              </a:rPr>
              <a:t>to become robust and accurate.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base models for any project can be built using NSL.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projects can be on :</a:t>
            </a:r>
            <a:endParaRPr>
              <a:solidFill>
                <a:srgbClr val="000000"/>
              </a:solidFill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Supervised Data</a:t>
            </a:r>
            <a:endParaRPr>
              <a:solidFill>
                <a:srgbClr val="000000"/>
              </a:solidFill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Semi-Supervised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28a85041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Works</a:t>
            </a:r>
            <a:endParaRPr b="1"/>
          </a:p>
        </p:txBody>
      </p:sp>
      <p:sp>
        <p:nvSpPr>
          <p:cNvPr id="160" name="Google Shape;160;g7528a85041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adversarial attack training proposed in this paper is FGSM. Much better defense have been proposed recently.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computed Graph using a simple similarity metric. Better metrics can be used to produce the graph.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intend to upgrade base models to benchmarks available in market.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Computation efficiency to generate structure(graph) can be improved.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f61fc22e_4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	</a:t>
            </a:r>
            <a:endParaRPr/>
          </a:p>
        </p:txBody>
      </p:sp>
      <p:sp>
        <p:nvSpPr>
          <p:cNvPr id="166" name="Google Shape;166;g7ff61fc22e_4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Graph Machines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https://storage.googleapis.com/pub-tools-public-publication-data/pdf/bbd774a3c6f13f05bf754e09aa45e7aa6faa08a8.pdf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Explaining and Harnessing Adversarial Examples: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https://arxiv.org/pdf/1412.6572.pdf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Statement: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Current Deep Learning models face diverse number of problems.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wish to address three main problems among them.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Less labelled data / no labelled data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Blackbox adversarial attacks on pre-trained models.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Not utilizing the structure between inputs.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28a85041_0_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a Typical Neural Network work?</a:t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323" y="1069175"/>
            <a:ext cx="6568151" cy="38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Understanding Structure in Input</a:t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25" y="1372927"/>
            <a:ext cx="8779751" cy="353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Neural Structure Learning (NSL)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NSL ~ Structured Signals + Neural Nets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Jointly optimize both features and structured signals for better models.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888" y="2202663"/>
            <a:ext cx="29813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Regularizing with Structured Signals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838" y="1110425"/>
            <a:ext cx="77583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Loss formulation in NSL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375" y="1412725"/>
            <a:ext cx="7715124" cy="28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f61fc22e_7_0"/>
          <p:cNvSpPr txBox="1"/>
          <p:nvPr>
            <p:ph type="title"/>
          </p:nvPr>
        </p:nvSpPr>
        <p:spPr>
          <a:xfrm>
            <a:off x="244900" y="223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Experiments and Results</a:t>
            </a:r>
            <a:endParaRPr b="1"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f61fc22e_7_49"/>
          <p:cNvSpPr txBox="1"/>
          <p:nvPr>
            <p:ph type="title"/>
          </p:nvPr>
        </p:nvSpPr>
        <p:spPr>
          <a:xfrm>
            <a:off x="235375" y="18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regularization for document classification using Natural Graphs	</a:t>
            </a:r>
            <a:endParaRPr/>
          </a:p>
        </p:txBody>
      </p:sp>
      <p:pic>
        <p:nvPicPr>
          <p:cNvPr id="104" name="Google Shape;104;g7ff61fc22e_7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25" y="1231475"/>
            <a:ext cx="3568975" cy="34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