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5" r:id="rId3"/>
    <p:sldId id="391" r:id="rId4"/>
    <p:sldId id="392" r:id="rId5"/>
    <p:sldId id="406" r:id="rId6"/>
    <p:sldId id="395" r:id="rId7"/>
    <p:sldId id="393" r:id="rId8"/>
    <p:sldId id="412" r:id="rId9"/>
    <p:sldId id="407" r:id="rId10"/>
    <p:sldId id="411" r:id="rId11"/>
    <p:sldId id="403" r:id="rId12"/>
    <p:sldId id="397" r:id="rId13"/>
    <p:sldId id="398" r:id="rId14"/>
    <p:sldId id="399" r:id="rId15"/>
    <p:sldId id="400" r:id="rId16"/>
    <p:sldId id="401" r:id="rId17"/>
    <p:sldId id="410" r:id="rId18"/>
    <p:sldId id="402" r:id="rId19"/>
    <p:sldId id="408" r:id="rId20"/>
    <p:sldId id="409" r:id="rId21"/>
    <p:sldId id="271" r:id="rId22"/>
  </p:sldIdLst>
  <p:sldSz cx="9144000" cy="6858000" type="screen4x3"/>
  <p:notesSz cx="7104063" cy="10234613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B974"/>
    <a:srgbClr val="D4D3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21.1.2020.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21.1.2020.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21.1.2020.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21.1.2020.</a:t>
            </a:fld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21.1.2020.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21.1.2020.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21.1.2020.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21.1.2020.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21.1.2020.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21.1.2020.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21.1.2020.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13974-83E4-49FC-AB57-17EEA02D934E}" type="datetimeFigureOut">
              <a:rPr lang="sr-Latn-CS" smtClean="0"/>
              <a:pPr/>
              <a:t>21.1.2020.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r-HR" dirty="0"/>
              <a:t>IT Market – Vox Online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1028" name="Picture 4" descr="C:\user\ITMarket\vox_online\logo.png"/>
          <p:cNvPicPr>
            <a:picLocks noChangeAspect="1" noChangeArrowheads="1"/>
          </p:cNvPicPr>
          <p:nvPr userDrawn="1"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428596" y="6460013"/>
            <a:ext cx="977269" cy="18369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danijel.kopcinovic@itmarket.h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sz="8000" b="1" dirty="0" err="1"/>
              <a:t>MaxDiff</a:t>
            </a:r>
            <a:r>
              <a:rPr lang="hr-HR" sz="8000" b="1" dirty="0"/>
              <a:t> </a:t>
            </a:r>
            <a:r>
              <a:rPr lang="en-GB" sz="8000" b="1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3886200"/>
            <a:ext cx="7572428" cy="1752600"/>
          </a:xfrm>
        </p:spPr>
        <p:txBody>
          <a:bodyPr>
            <a:normAutofit/>
          </a:bodyPr>
          <a:lstStyle/>
          <a:p>
            <a:r>
              <a:rPr lang="hr-HR" sz="3600" dirty="0" err="1"/>
              <a:t>MaxDiff</a:t>
            </a:r>
            <a:r>
              <a:rPr lang="en-GB" sz="3600" dirty="0"/>
              <a:t> market research and 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1: problem definition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first step is the problem definition, e.g.:</a:t>
            </a:r>
          </a:p>
          <a:p>
            <a:pPr lvl="1"/>
            <a:r>
              <a:rPr lang="en-GB" dirty="0"/>
              <a:t>We are </a:t>
            </a:r>
            <a:r>
              <a:rPr lang="en-GB" b="1" dirty="0"/>
              <a:t>planning a new product </a:t>
            </a:r>
            <a:r>
              <a:rPr lang="en-GB" dirty="0"/>
              <a:t>and we want to see which one would do the best in the market</a:t>
            </a:r>
          </a:p>
          <a:p>
            <a:pPr lvl="1"/>
            <a:r>
              <a:rPr lang="en-GB" dirty="0"/>
              <a:t>We are interested in how do </a:t>
            </a:r>
            <a:r>
              <a:rPr lang="en-GB" b="1" dirty="0"/>
              <a:t>people value </a:t>
            </a:r>
            <a:r>
              <a:rPr lang="en-GB" dirty="0"/>
              <a:t>our products</a:t>
            </a:r>
          </a:p>
          <a:p>
            <a:pPr lvl="1"/>
            <a:r>
              <a:rPr lang="en-GB" dirty="0"/>
              <a:t>We are interested in what do our </a:t>
            </a:r>
            <a:r>
              <a:rPr lang="hr-HR" b="1" dirty="0" err="1"/>
              <a:t>people</a:t>
            </a:r>
            <a:r>
              <a:rPr lang="en-GB" b="1" dirty="0"/>
              <a:t> like</a:t>
            </a:r>
            <a:r>
              <a:rPr lang="en-GB" dirty="0"/>
              <a:t> and what they like less </a:t>
            </a:r>
            <a:r>
              <a:rPr lang="en-GB" b="1" dirty="0"/>
              <a:t>or don’t like</a:t>
            </a:r>
          </a:p>
        </p:txBody>
      </p:sp>
    </p:spTree>
    <p:extLst>
      <p:ext uri="{BB962C8B-B14F-4D97-AF65-F5344CB8AC3E}">
        <p14:creationId xmlns:p14="http://schemas.microsoft.com/office/powerpoint/2010/main" val="389459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2: </a:t>
            </a:r>
            <a:r>
              <a:rPr lang="hr-HR" b="1" dirty="0" err="1"/>
              <a:t>products</a:t>
            </a:r>
            <a:r>
              <a:rPr lang="en-GB" b="1" dirty="0"/>
              <a:t> definition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Definition of the </a:t>
            </a:r>
            <a:r>
              <a:rPr lang="en-GB" b="1" dirty="0"/>
              <a:t>products </a:t>
            </a:r>
            <a:r>
              <a:rPr lang="en-GB" dirty="0"/>
              <a:t>that we wish to analyse, e.g.:</a:t>
            </a:r>
          </a:p>
          <a:p>
            <a:pPr lvl="1"/>
            <a:r>
              <a:rPr lang="en-GB" dirty="0"/>
              <a:t>Cars: Mercedes, Fiat, Opel</a:t>
            </a:r>
          </a:p>
          <a:p>
            <a:pPr lvl="1"/>
            <a:r>
              <a:rPr lang="en-GB" dirty="0"/>
              <a:t>Pizzas: vegetarian, spicy, with mushrooms</a:t>
            </a:r>
          </a:p>
          <a:p>
            <a:pPr lvl="1"/>
            <a:r>
              <a:rPr lang="en-GB" dirty="0"/>
              <a:t>Jeans: slim, regular, skinny fit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8642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3: design definition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Design definition means building and combining </a:t>
            </a:r>
            <a:r>
              <a:rPr lang="en-GB" b="1" dirty="0"/>
              <a:t>alternatives (products)</a:t>
            </a:r>
            <a:r>
              <a:rPr lang="en-GB" dirty="0"/>
              <a:t> into </a:t>
            </a:r>
            <a:r>
              <a:rPr lang="en-GB" b="1" dirty="0"/>
              <a:t>questions </a:t>
            </a:r>
            <a:r>
              <a:rPr lang="en-GB" dirty="0"/>
              <a:t>and </a:t>
            </a:r>
            <a:r>
              <a:rPr lang="en-GB" b="1" dirty="0"/>
              <a:t>surveys</a:t>
            </a:r>
            <a:endParaRPr lang="en-GB" dirty="0"/>
          </a:p>
          <a:p>
            <a:r>
              <a:rPr lang="en-GB" dirty="0"/>
              <a:t>With respect to (typically) a </a:t>
            </a:r>
            <a:r>
              <a:rPr lang="en-GB" b="1" dirty="0"/>
              <a:t>large number </a:t>
            </a:r>
            <a:r>
              <a:rPr lang="en-GB" dirty="0"/>
              <a:t>of all possible combinations, we choose only a part of them, and this part has to be chosen so that we </a:t>
            </a:r>
            <a:r>
              <a:rPr lang="en-GB" b="1" dirty="0"/>
              <a:t>can calculate the products coefficients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390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4: design testing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Design has to be tested by </a:t>
            </a:r>
            <a:r>
              <a:rPr lang="en-GB" b="1" dirty="0"/>
              <a:t>simulating </a:t>
            </a:r>
            <a:r>
              <a:rPr lang="en-GB" dirty="0"/>
              <a:t>answers to check if there are any </a:t>
            </a:r>
            <a:r>
              <a:rPr lang="en-GB" b="1" dirty="0"/>
              <a:t>problems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5FDF8601-29CB-4E6F-AA03-1CEE584B2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675" y="2667853"/>
            <a:ext cx="4006649" cy="393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28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Step 5: survey implementation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design, which is in a „code” form, has to be </a:t>
            </a:r>
            <a:r>
              <a:rPr lang="en-GB" b="1" dirty="0"/>
              <a:t>implemented </a:t>
            </a:r>
            <a:r>
              <a:rPr lang="en-GB" dirty="0"/>
              <a:t>as a survey in a tool/system for conducting surveys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5A1ED26-8343-4CD5-B052-4DDB259DB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01008"/>
            <a:ext cx="76200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41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6: initiating the survey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By using a </a:t>
            </a:r>
            <a:r>
              <a:rPr lang="en-GB" b="1" dirty="0"/>
              <a:t>users database</a:t>
            </a:r>
            <a:r>
              <a:rPr lang="en-GB" dirty="0"/>
              <a:t> (newsletter subscribers, registered users, </a:t>
            </a:r>
            <a:r>
              <a:rPr lang="en-GB" i="1" dirty="0"/>
              <a:t>online pool – we can offer this too</a:t>
            </a:r>
            <a:r>
              <a:rPr lang="en-GB" dirty="0"/>
              <a:t>…), initiate the survey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81F98AD-7460-406B-BB7A-06D1B9801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63" y="3232553"/>
            <a:ext cx="4134274" cy="332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2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7: checking the answers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Check</a:t>
            </a:r>
            <a:r>
              <a:rPr lang="en-GB" dirty="0"/>
              <a:t> the answers and </a:t>
            </a:r>
            <a:r>
              <a:rPr lang="en-GB" b="1" dirty="0"/>
              <a:t>exclude</a:t>
            </a:r>
            <a:r>
              <a:rPr lang="en-GB" dirty="0"/>
              <a:t> from the analysis those that were e.g.:</a:t>
            </a:r>
          </a:p>
          <a:p>
            <a:pPr lvl="1"/>
            <a:r>
              <a:rPr lang="en-GB" dirty="0"/>
              <a:t>always picking the same alternative (1st, 2nd…)</a:t>
            </a:r>
          </a:p>
          <a:p>
            <a:pPr lvl="1"/>
            <a:r>
              <a:rPr lang="en-GB" dirty="0"/>
              <a:t>answering too quickly (less than a few seconds per question)</a:t>
            </a:r>
          </a:p>
          <a:p>
            <a:r>
              <a:rPr lang="en-GB" dirty="0"/>
              <a:t>This is an important step because „unreal” answers can significantly </a:t>
            </a:r>
            <a:r>
              <a:rPr lang="en-GB" b="1" dirty="0"/>
              <a:t>decrease the model quality</a:t>
            </a:r>
            <a:r>
              <a:rPr lang="en-GB" dirty="0"/>
              <a:t>, and sometimes event completely </a:t>
            </a:r>
            <a:r>
              <a:rPr lang="en-GB" b="1" dirty="0"/>
              <a:t>disable </a:t>
            </a:r>
            <a:r>
              <a:rPr lang="en-GB" dirty="0"/>
              <a:t>the model creation</a:t>
            </a:r>
          </a:p>
        </p:txBody>
      </p:sp>
    </p:spTree>
    <p:extLst>
      <p:ext uri="{BB962C8B-B14F-4D97-AF65-F5344CB8AC3E}">
        <p14:creationId xmlns:p14="http://schemas.microsoft.com/office/powerpoint/2010/main" val="2507376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8: results analysis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Using the given answers, calculate the </a:t>
            </a:r>
            <a:r>
              <a:rPr lang="en-GB" b="1" dirty="0"/>
              <a:t>products coefficients </a:t>
            </a:r>
            <a:r>
              <a:rPr lang="en-GB" dirty="0"/>
              <a:t>and with them calculate e.g.</a:t>
            </a:r>
          </a:p>
          <a:p>
            <a:pPr lvl="1"/>
            <a:r>
              <a:rPr lang="en-GB" b="1" dirty="0"/>
              <a:t>the best</a:t>
            </a:r>
            <a:r>
              <a:rPr lang="en-GB" dirty="0"/>
              <a:t> and </a:t>
            </a:r>
            <a:r>
              <a:rPr lang="en-GB" b="1" dirty="0"/>
              <a:t>the worst</a:t>
            </a:r>
            <a:r>
              <a:rPr lang="en-GB" dirty="0"/>
              <a:t> product</a:t>
            </a:r>
          </a:p>
          <a:p>
            <a:pPr lvl="1"/>
            <a:r>
              <a:rPr lang="en-GB" dirty="0"/>
              <a:t>value </a:t>
            </a:r>
            <a:r>
              <a:rPr lang="en-GB" b="1" dirty="0"/>
              <a:t>ratios</a:t>
            </a:r>
            <a:r>
              <a:rPr lang="en-GB" dirty="0"/>
              <a:t> between the products</a:t>
            </a:r>
          </a:p>
          <a:p>
            <a:pPr lvl="1"/>
            <a:r>
              <a:rPr lang="en-GB" dirty="0"/>
              <a:t>predicted </a:t>
            </a:r>
            <a:r>
              <a:rPr lang="en-GB" b="1" dirty="0"/>
              <a:t>sales share</a:t>
            </a:r>
            <a:r>
              <a:rPr lang="en-GB" dirty="0"/>
              <a:t> for some combinations of interest</a:t>
            </a:r>
          </a:p>
          <a:p>
            <a:pPr lvl="1"/>
            <a:r>
              <a:rPr lang="en-GB" b="1" dirty="0"/>
              <a:t>the most </a:t>
            </a:r>
            <a:r>
              <a:rPr lang="en-GB" b="1" dirty="0" err="1"/>
              <a:t>benefitial</a:t>
            </a:r>
            <a:r>
              <a:rPr lang="en-GB" b="1" dirty="0"/>
              <a:t> combination/offer</a:t>
            </a:r>
            <a:r>
              <a:rPr lang="en-GB" dirty="0"/>
              <a:t> of products</a:t>
            </a:r>
          </a:p>
          <a:p>
            <a:r>
              <a:rPr lang="en-GB" b="1" dirty="0"/>
              <a:t>Respondents segmentation</a:t>
            </a:r>
          </a:p>
        </p:txBody>
      </p:sp>
    </p:spTree>
    <p:extLst>
      <p:ext uri="{BB962C8B-B14F-4D97-AF65-F5344CB8AC3E}">
        <p14:creationId xmlns:p14="http://schemas.microsoft.com/office/powerpoint/2010/main" val="2542513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9: using the results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Using the results analysis, make the </a:t>
            </a:r>
            <a:r>
              <a:rPr lang="en-GB" b="1" dirty="0"/>
              <a:t>business decisions </a:t>
            </a:r>
            <a:r>
              <a:rPr lang="en-GB" dirty="0"/>
              <a:t>about new products, changing the existing or planned products, customer segmentation, marketing and sales adaptation…</a:t>
            </a:r>
          </a:p>
          <a:p>
            <a:r>
              <a:rPr lang="en-GB" dirty="0"/>
              <a:t>With the </a:t>
            </a:r>
            <a:r>
              <a:rPr lang="en-GB" dirty="0" err="1"/>
              <a:t>MaxDiff</a:t>
            </a:r>
            <a:r>
              <a:rPr lang="en-GB" dirty="0"/>
              <a:t> methodology, business decisions will be aligned with the customers valuations and this will ensure the </a:t>
            </a:r>
            <a:r>
              <a:rPr lang="en-GB" b="1" dirty="0"/>
              <a:t>customer satisfaction </a:t>
            </a:r>
            <a:r>
              <a:rPr lang="en-GB" dirty="0"/>
              <a:t>and </a:t>
            </a:r>
            <a:r>
              <a:rPr lang="en-GB" b="1" dirty="0"/>
              <a:t>income/profit maximization</a:t>
            </a:r>
          </a:p>
        </p:txBody>
      </p:sp>
    </p:spTree>
    <p:extLst>
      <p:ext uri="{BB962C8B-B14F-4D97-AF65-F5344CB8AC3E}">
        <p14:creationId xmlns:p14="http://schemas.microsoft.com/office/powerpoint/2010/main" val="393213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6289B042-185E-424A-AA6A-11CD7343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8783C50C-BA90-4C63-A17D-F4807E4FB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 use the </a:t>
            </a:r>
            <a:r>
              <a:rPr lang="hr-HR" dirty="0" err="1"/>
              <a:t>MaxDiff</a:t>
            </a:r>
            <a:r>
              <a:rPr lang="en-GB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314868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9006FA65-8E0D-40C5-843D-1F207E9B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introduction</a:t>
            </a:r>
            <a:endParaRPr lang="hr-HR" dirty="0"/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869050E2-7CA7-4894-ADF5-0F2A94317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Products and buying decisions</a:t>
            </a:r>
          </a:p>
        </p:txBody>
      </p:sp>
    </p:spTree>
    <p:extLst>
      <p:ext uri="{BB962C8B-B14F-4D97-AF65-F5344CB8AC3E}">
        <p14:creationId xmlns:p14="http://schemas.microsoft.com/office/powerpoint/2010/main" val="2807209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Why use the </a:t>
            </a:r>
            <a:r>
              <a:rPr lang="hr-HR" b="1" dirty="0" err="1"/>
              <a:t>MaxDiff</a:t>
            </a:r>
            <a:r>
              <a:rPr lang="en-GB" b="1" dirty="0"/>
              <a:t> analysis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MaxDiff</a:t>
            </a:r>
            <a:r>
              <a:rPr lang="en-GB" dirty="0"/>
              <a:t> analysis is based on a reliably good model of making buying decisions (random utility model, used for more than 40 years in a few variants)</a:t>
            </a:r>
          </a:p>
          <a:p>
            <a:r>
              <a:rPr lang="en-GB" dirty="0"/>
              <a:t>Answers are given by the buyers</a:t>
            </a:r>
          </a:p>
          <a:p>
            <a:r>
              <a:rPr lang="en-GB" dirty="0"/>
              <a:t>A very good simulation of a real purchase</a:t>
            </a:r>
          </a:p>
          <a:p>
            <a:r>
              <a:rPr lang="en-GB" dirty="0"/>
              <a:t>Relatively simple to implement</a:t>
            </a:r>
          </a:p>
          <a:p>
            <a:r>
              <a:rPr lang="en-GB" b="1" dirty="0"/>
              <a:t>Improves business decisions</a:t>
            </a:r>
          </a:p>
        </p:txBody>
      </p:sp>
    </p:spTree>
    <p:extLst>
      <p:ext uri="{BB962C8B-B14F-4D97-AF65-F5344CB8AC3E}">
        <p14:creationId xmlns:p14="http://schemas.microsoft.com/office/powerpoint/2010/main" val="2001081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hr-HR" sz="2400" dirty="0"/>
          </a:p>
          <a:p>
            <a:pPr algn="ctr">
              <a:buNone/>
            </a:pPr>
            <a:r>
              <a:rPr lang="hr-HR" sz="2400" dirty="0"/>
              <a:t>Danijel Kopčinović, IT Market</a:t>
            </a:r>
          </a:p>
          <a:p>
            <a:pPr algn="ctr">
              <a:buNone/>
            </a:pPr>
            <a:r>
              <a:rPr lang="hr-HR" sz="2400" dirty="0">
                <a:hlinkClick r:id="rId2"/>
              </a:rPr>
              <a:t>danijel.kopcinovic@itmarket.hr</a:t>
            </a:r>
            <a:endParaRPr lang="hr-HR" sz="2400" dirty="0"/>
          </a:p>
          <a:p>
            <a:pPr algn="ctr">
              <a:buNone/>
            </a:pPr>
            <a:r>
              <a:rPr lang="hr-HR" sz="2400" dirty="0"/>
              <a:t>+385956472127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Contact and information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How do people buy products?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People buy products by „</a:t>
            </a:r>
            <a:r>
              <a:rPr lang="en-GB" b="1" dirty="0"/>
              <a:t>weighing</a:t>
            </a:r>
            <a:r>
              <a:rPr lang="en-GB" dirty="0"/>
              <a:t>” each product (</a:t>
            </a:r>
            <a:r>
              <a:rPr lang="en-GB" i="1" dirty="0"/>
              <a:t>its features</a:t>
            </a:r>
            <a:r>
              <a:rPr lang="en-GB" dirty="0"/>
              <a:t>) and „</a:t>
            </a:r>
            <a:r>
              <a:rPr lang="en-GB" b="1" dirty="0"/>
              <a:t>calculating</a:t>
            </a:r>
            <a:r>
              <a:rPr lang="en-GB" dirty="0"/>
              <a:t>” </a:t>
            </a:r>
            <a:r>
              <a:rPr lang="en-GB" b="1" dirty="0"/>
              <a:t>total benefit </a:t>
            </a:r>
            <a:r>
              <a:rPr lang="en-GB" dirty="0"/>
              <a:t>(</a:t>
            </a:r>
            <a:r>
              <a:rPr lang="en-GB" b="1" dirty="0"/>
              <a:t>utility</a:t>
            </a:r>
            <a:r>
              <a:rPr lang="en-GB" dirty="0"/>
              <a:t>) for them</a:t>
            </a:r>
          </a:p>
          <a:p>
            <a:r>
              <a:rPr lang="en-GB" dirty="0"/>
              <a:t>Car: I prefer cars with </a:t>
            </a:r>
            <a:r>
              <a:rPr lang="en-GB" i="1" dirty="0"/>
              <a:t>known brands</a:t>
            </a:r>
          </a:p>
          <a:p>
            <a:r>
              <a:rPr lang="en-GB" dirty="0"/>
              <a:t>Pizza: I prefer </a:t>
            </a:r>
            <a:r>
              <a:rPr lang="en-GB" i="1" dirty="0"/>
              <a:t>spicy</a:t>
            </a:r>
            <a:r>
              <a:rPr lang="en-GB" dirty="0"/>
              <a:t> pizzas</a:t>
            </a:r>
          </a:p>
          <a:p>
            <a:r>
              <a:rPr lang="en-GB" dirty="0"/>
              <a:t>Jeans: I prefer </a:t>
            </a:r>
            <a:r>
              <a:rPr lang="en-GB" i="1" dirty="0"/>
              <a:t>blue regular fit</a:t>
            </a:r>
            <a:r>
              <a:rPr lang="en-GB" dirty="0"/>
              <a:t> jeans</a:t>
            </a:r>
          </a:p>
        </p:txBody>
      </p:sp>
    </p:spTree>
    <p:extLst>
      <p:ext uri="{BB962C8B-B14F-4D97-AF65-F5344CB8AC3E}">
        <p14:creationId xmlns:p14="http://schemas.microsoft.com/office/powerpoint/2010/main" val="155604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Buying decision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People will </a:t>
            </a:r>
            <a:r>
              <a:rPr lang="en-GB" b="1" dirty="0"/>
              <a:t>most probably buy</a:t>
            </a:r>
            <a:r>
              <a:rPr lang="en-GB" dirty="0"/>
              <a:t> a product that has the </a:t>
            </a:r>
            <a:r>
              <a:rPr lang="en-GB" b="1" dirty="0"/>
              <a:t>highest benefit</a:t>
            </a:r>
            <a:r>
              <a:rPr lang="en-GB" dirty="0"/>
              <a:t> (utility) for them</a:t>
            </a:r>
          </a:p>
          <a:p>
            <a:r>
              <a:rPr lang="en-GB" dirty="0"/>
              <a:t>Buying decision is not </a:t>
            </a:r>
            <a:r>
              <a:rPr lang="en-GB" b="1" dirty="0"/>
              <a:t>exact </a:t>
            </a:r>
            <a:r>
              <a:rPr lang="en-GB" dirty="0"/>
              <a:t>because there are always additional influences not explained by the attributes defined – that is why the decision is probabilistic, but based on the relations between the attribute values</a:t>
            </a:r>
          </a:p>
        </p:txBody>
      </p:sp>
    </p:spTree>
    <p:extLst>
      <p:ext uri="{BB962C8B-B14F-4D97-AF65-F5344CB8AC3E}">
        <p14:creationId xmlns:p14="http://schemas.microsoft.com/office/powerpoint/2010/main" val="66431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E9BBBCE6-47C6-479A-A3F8-FF5F73F8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MAXDIFF</a:t>
            </a:r>
            <a:r>
              <a:rPr lang="en-GB" dirty="0"/>
              <a:t> analysis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7203354B-C7C8-42F3-A19A-A516244DB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short explanation of the </a:t>
            </a:r>
            <a:r>
              <a:rPr lang="hr-HR" dirty="0" err="1"/>
              <a:t>MaxDiff</a:t>
            </a:r>
            <a:r>
              <a:rPr lang="en-GB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308960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/>
              <a:t>MaxDiff</a:t>
            </a:r>
            <a:r>
              <a:rPr lang="en-GB" b="1" dirty="0"/>
              <a:t> analysis</a:t>
            </a:r>
            <a:endParaRPr lang="hr-HR" b="1" dirty="0"/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Choice-based – respondents choose the best and the worst option between </a:t>
            </a:r>
            <a:r>
              <a:rPr lang="en-GB" b="1" dirty="0"/>
              <a:t>a few alternatives</a:t>
            </a:r>
            <a:r>
              <a:rPr lang="en-GB" dirty="0"/>
              <a:t> – a good simulation of </a:t>
            </a:r>
            <a:r>
              <a:rPr lang="en-GB" b="1" dirty="0"/>
              <a:t>the buying process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A9E4EE69-EC35-4416-A456-00AC2FAB5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833567"/>
            <a:ext cx="6732240" cy="242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2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/>
              <a:t>MaxDiff</a:t>
            </a:r>
            <a:r>
              <a:rPr lang="en-GB" b="1" dirty="0"/>
              <a:t>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zervirano mjesto sadržaja 5">
                <a:extLst>
                  <a:ext uri="{FF2B5EF4-FFF2-40B4-BE49-F238E27FC236}">
                    <a16:creationId xmlns:a16="http://schemas.microsoft.com/office/drawing/2014/main" id="{086DAD2F-4774-4F7D-B820-2FD9E41F13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 err="1"/>
                  <a:t>MaxDiff</a:t>
                </a:r>
                <a:r>
                  <a:rPr lang="en-GB" dirty="0"/>
                  <a:t> analysis estimates </a:t>
                </a:r>
                <a:r>
                  <a:rPr lang="en-GB" b="1" dirty="0"/>
                  <a:t>the values (coefficients) of the products </a:t>
                </a:r>
                <a:r>
                  <a:rPr lang="en-GB" dirty="0"/>
                  <a:t>that are used to calculate their utilities</a:t>
                </a:r>
              </a:p>
              <a:p>
                <a:r>
                  <a:rPr lang="en-GB" dirty="0"/>
                  <a:t>With products’ utilities, multinomial logit model gives us the probability that a product will be chosen as best/worst from a group of products: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𝑝𝑟𝑜𝑑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</m:sSubSup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Rezervirano mjesto sadržaja 5">
                <a:extLst>
                  <a:ext uri="{FF2B5EF4-FFF2-40B4-BE49-F238E27FC236}">
                    <a16:creationId xmlns:a16="http://schemas.microsoft.com/office/drawing/2014/main" id="{086DAD2F-4774-4F7D-B820-2FD9E41F13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 r="-140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95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/>
              <a:t>MaxDiff</a:t>
            </a:r>
            <a:r>
              <a:rPr lang="en-GB" b="1" dirty="0"/>
              <a:t> analysis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simpler version of the CBC (Choice Based Conjoint) analysis</a:t>
            </a:r>
          </a:p>
          <a:p>
            <a:r>
              <a:rPr lang="en-GB" dirty="0"/>
              <a:t>Easier for the respondents because they have </a:t>
            </a:r>
            <a:r>
              <a:rPr lang="en-GB" b="1" dirty="0"/>
              <a:t>less information </a:t>
            </a:r>
            <a:r>
              <a:rPr lang="en-GB" dirty="0"/>
              <a:t>to process (full products are shown, not their specific features)</a:t>
            </a:r>
          </a:p>
        </p:txBody>
      </p:sp>
    </p:spTree>
    <p:extLst>
      <p:ext uri="{BB962C8B-B14F-4D97-AF65-F5344CB8AC3E}">
        <p14:creationId xmlns:p14="http://schemas.microsoft.com/office/powerpoint/2010/main" val="167579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8336E22B-76C4-4599-9A12-9962CEED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16579881-AFAA-4AE5-8C91-EE3169337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Description of steps in a </a:t>
            </a:r>
            <a:r>
              <a:rPr lang="hr-HR" dirty="0" err="1"/>
              <a:t>MaxDiff</a:t>
            </a:r>
            <a:r>
              <a:rPr lang="en-GB" dirty="0"/>
              <a:t> project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1569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750</Words>
  <Application>Microsoft Office PowerPoint</Application>
  <PresentationFormat>Prikaz na zaslonu (4:3)</PresentationFormat>
  <Paragraphs>72</Paragraphs>
  <Slides>21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Office Theme</vt:lpstr>
      <vt:lpstr>MaxDiff Analysis</vt:lpstr>
      <vt:lpstr>introduction</vt:lpstr>
      <vt:lpstr>How do people buy products?</vt:lpstr>
      <vt:lpstr>Buying decision</vt:lpstr>
      <vt:lpstr>MAXDIFF analysis</vt:lpstr>
      <vt:lpstr>MaxDiff analysis</vt:lpstr>
      <vt:lpstr>MaxDiff analysis</vt:lpstr>
      <vt:lpstr>MaxDiff analysis</vt:lpstr>
      <vt:lpstr>steps</vt:lpstr>
      <vt:lpstr>Step 1: problem definition</vt:lpstr>
      <vt:lpstr>Step 2: products definition</vt:lpstr>
      <vt:lpstr>Step 3: design definition</vt:lpstr>
      <vt:lpstr>Step 4: design testing</vt:lpstr>
      <vt:lpstr>Step 5: survey implementation</vt:lpstr>
      <vt:lpstr>Step 6: initiating the survey</vt:lpstr>
      <vt:lpstr>Step 7: checking the answers</vt:lpstr>
      <vt:lpstr>Step 8: results analysis</vt:lpstr>
      <vt:lpstr>Step 9: using the results</vt:lpstr>
      <vt:lpstr>conclusion</vt:lpstr>
      <vt:lpstr>Why use the MaxDiff analysis</vt:lpstr>
      <vt:lpstr>Contact and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VOX ONLINE</dc:title>
  <dc:creator>danijel</dc:creator>
  <cp:lastModifiedBy>Danijel</cp:lastModifiedBy>
  <cp:revision>1998</cp:revision>
  <cp:lastPrinted>2020-01-14T11:21:22Z</cp:lastPrinted>
  <dcterms:created xsi:type="dcterms:W3CDTF">2011-12-09T09:27:06Z</dcterms:created>
  <dcterms:modified xsi:type="dcterms:W3CDTF">2020-01-21T15:35:15Z</dcterms:modified>
</cp:coreProperties>
</file>