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19"/>
  </p:notesMasterIdLst>
  <p:sldIdLst>
    <p:sldId id="300" r:id="rId3"/>
    <p:sldId id="359" r:id="rId4"/>
    <p:sldId id="351" r:id="rId5"/>
    <p:sldId id="341" r:id="rId6"/>
    <p:sldId id="353" r:id="rId7"/>
    <p:sldId id="354" r:id="rId8"/>
    <p:sldId id="355" r:id="rId9"/>
    <p:sldId id="356" r:id="rId10"/>
    <p:sldId id="357" r:id="rId11"/>
    <p:sldId id="342" r:id="rId12"/>
    <p:sldId id="345" r:id="rId13"/>
    <p:sldId id="346" r:id="rId14"/>
    <p:sldId id="348" r:id="rId15"/>
    <p:sldId id="347" r:id="rId16"/>
    <p:sldId id="318" r:id="rId17"/>
    <p:sldId id="3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5" autoAdjust="0"/>
    <p:restoredTop sz="60340" autoAdjust="0"/>
  </p:normalViewPr>
  <p:slideViewPr>
    <p:cSldViewPr snapToGrid="0">
      <p:cViewPr varScale="1">
        <p:scale>
          <a:sx n="81" d="100"/>
          <a:sy n="81" d="100"/>
        </p:scale>
        <p:origin x="68" y="448"/>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055002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4199129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733921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1/7/2020 2:55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69542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Azure DevOps'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Azure DevOps.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523297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86545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509644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2120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086881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620221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158046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a:t>
            </a:r>
            <a:r>
              <a:rPr lang="en-US"/>
              <a:t>Azure DevOps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to be locked in to a specific source control repository. We are evaluating GitHub and Azure DevOps and need to be able to change between them without frustrating rework.</a:t>
            </a:r>
          </a:p>
          <a:p>
            <a:pPr lvl="0"/>
            <a:endParaRPr lang="en-US" sz="2800" i="1" dirty="0"/>
          </a:p>
          <a:p>
            <a:pPr lvl="0"/>
            <a:r>
              <a:rPr lang="en-US" sz="2800" dirty="0"/>
              <a:t>Both Azure DevOps and GitHub support git source control repositories. Azure DevOps supports any accessible git repository and has specific additional integrations with GitHub. As long as the customer project uses git-based source control, Azure DevOps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the developers to be able to make changes to the Azure resources even though they will have access to make source code changes.</a:t>
            </a:r>
          </a:p>
          <a:p>
            <a:pPr lvl="0"/>
            <a:endParaRPr lang="en-US" sz="2800" i="1" dirty="0"/>
          </a:p>
          <a:p>
            <a:r>
              <a:rPr lang="en-US" sz="2800" dirty="0"/>
              <a:t>This solution would remove the need to provide access to these specific environments from the developers. The company could provide other access (i.e. Enterprise DevTest Subscriptions) that developers could use to explore the features of the platform.</a:t>
            </a:r>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If developers can deploy directly to the cloud, will that expose us to the same quality problems we had before when untested code was promoted to production?</a:t>
            </a:r>
          </a:p>
          <a:p>
            <a:pPr lvl="0"/>
            <a:endParaRPr lang="en-US" sz="2800" i="1" dirty="0"/>
          </a:p>
          <a:p>
            <a:r>
              <a:rPr lang="en-US" sz="2800" dirty="0"/>
              <a:t>If we use Azure DevOps’ Release Management features, we can configure all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How much of an impact will these process changes have on our development cadence? Will learning this place a new burden on the developers?</a:t>
            </a:r>
          </a:p>
          <a:p>
            <a:pPr lvl="0"/>
            <a:endParaRPr lang="en-US" sz="2800" i="1" dirty="0"/>
          </a:p>
          <a:p>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dirty="0"/>
              <a:t>Our developers are already having a challenge learning how to use Git, will adding a continuous deployment system on top of that slow them down and confuse them even more?</a:t>
            </a:r>
          </a:p>
          <a:p>
            <a:pPr lvl="0"/>
            <a:endParaRPr lang="en-US" sz="2800" i="1" dirty="0"/>
          </a:p>
          <a:p>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 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E89527-BF1C-492B-B090-39B756F97FF5}"/>
              </a:ext>
            </a:extLst>
          </p:cNvPr>
          <p:cNvSpPr>
            <a:spLocks noGrp="1"/>
          </p:cNvSpPr>
          <p:nvPr>
            <p:ph type="title"/>
          </p:nvPr>
        </p:nvSpPr>
        <p:spPr/>
        <p:txBody>
          <a:bodyPr/>
          <a:lstStyle/>
          <a:p>
            <a:r>
              <a:rPr lang="en-US" dirty="0"/>
              <a:t>Suggested Solution</a:t>
            </a:r>
          </a:p>
        </p:txBody>
      </p:sp>
    </p:spTree>
    <p:extLst>
      <p:ext uri="{BB962C8B-B14F-4D97-AF65-F5344CB8AC3E}">
        <p14:creationId xmlns:p14="http://schemas.microsoft.com/office/powerpoint/2010/main" val="36196053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Audience</a:t>
            </a:r>
            <a:br>
              <a:rPr lang="en-US" dirty="0">
                <a:solidFill>
                  <a:schemeClr val="tx1"/>
                </a:solidFill>
                <a:latin typeface="Segoe UI" panose="020B0502040204020203" pitchFamily="34" charset="0"/>
              </a:rPr>
            </a:br>
            <a:endParaRPr lang="en-US" dirty="0"/>
          </a:p>
        </p:txBody>
      </p:sp>
      <p:pic>
        <p:nvPicPr>
          <p:cNvPr id="5" name="Picture 4" descr="People icon">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a:extLst>
              <a:ext uri="{FF2B5EF4-FFF2-40B4-BE49-F238E27FC236}">
                <a16:creationId xmlns:a16="http://schemas.microsoft.com/office/drawing/2014/main" id="{84D8721F-24B7-724C-BC56-211601AC2E47}"/>
              </a:ext>
            </a:extLst>
          </p:cNvPr>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Solution Diagram</a:t>
            </a:r>
          </a:p>
        </p:txBody>
      </p:sp>
      <p:grpSp>
        <p:nvGrpSpPr>
          <p:cNvPr id="106" name="Group 105">
            <a:extLst>
              <a:ext uri="{FF2B5EF4-FFF2-40B4-BE49-F238E27FC236}">
                <a16:creationId xmlns:a16="http://schemas.microsoft.com/office/drawing/2014/main" id="{0DC9D6D1-DFD3-4C87-968A-4AE5F51250F3}"/>
              </a:ext>
            </a:extLst>
          </p:cNvPr>
          <p:cNvGrpSpPr/>
          <p:nvPr/>
        </p:nvGrpSpPr>
        <p:grpSpPr>
          <a:xfrm>
            <a:off x="340550" y="1958796"/>
            <a:ext cx="11207386" cy="3164850"/>
            <a:chOff x="340550" y="1958796"/>
            <a:chExt cx="11207386" cy="3164850"/>
          </a:xfrm>
        </p:grpSpPr>
        <p:grpSp>
          <p:nvGrpSpPr>
            <p:cNvPr id="108"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7097883F-0ECF-412F-B8FE-9723E68D0D62}"/>
                </a:ext>
              </a:extLst>
            </p:cNvPr>
            <p:cNvGrpSpPr/>
            <p:nvPr/>
          </p:nvGrpSpPr>
          <p:grpSpPr>
            <a:xfrm>
              <a:off x="340550" y="1958796"/>
              <a:ext cx="11197651" cy="3164850"/>
              <a:chOff x="340550" y="1958796"/>
              <a:chExt cx="11197651" cy="3164850"/>
            </a:xfrm>
          </p:grpSpPr>
          <p:sp>
            <p:nvSpPr>
              <p:cNvPr id="164" name="Rectangle 163">
                <a:extLst>
                  <a:ext uri="{FF2B5EF4-FFF2-40B4-BE49-F238E27FC236}">
                    <a16:creationId xmlns:a16="http://schemas.microsoft.com/office/drawing/2014/main" id="{15D2DA0E-1381-4B5B-B5DF-458D7B71F61B}"/>
                  </a:ext>
                </a:extLst>
              </p:cNvPr>
              <p:cNvSpPr/>
              <p:nvPr/>
            </p:nvSpPr>
            <p:spPr bwMode="auto">
              <a:xfrm>
                <a:off x="458786" y="1958796"/>
                <a:ext cx="11079415"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98F84E33-05E3-460B-A7D2-733872A0AF82}"/>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6" name="TextBox 165">
                <a:extLst>
                  <a:ext uri="{FF2B5EF4-FFF2-40B4-BE49-F238E27FC236}">
                    <a16:creationId xmlns:a16="http://schemas.microsoft.com/office/drawing/2014/main" id="{67D64572-2E9B-4339-8937-CB25651D91E9}"/>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 DevOps</a:t>
                </a:r>
              </a:p>
            </p:txBody>
          </p:sp>
          <p:sp>
            <p:nvSpPr>
              <p:cNvPr id="167" name="TextBox 166">
                <a:extLst>
                  <a:ext uri="{FF2B5EF4-FFF2-40B4-BE49-F238E27FC236}">
                    <a16:creationId xmlns:a16="http://schemas.microsoft.com/office/drawing/2014/main" id="{E1CF9E12-258D-4F1C-B328-B7ED37D72099}"/>
                  </a:ext>
                </a:extLst>
              </p:cNvPr>
              <p:cNvSpPr txBox="1"/>
              <p:nvPr/>
            </p:nvSpPr>
            <p:spPr>
              <a:xfrm>
                <a:off x="1176624" y="3547434"/>
                <a:ext cx="1317555" cy="904863"/>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Commit and push local branch to Azure DevOps</a:t>
                </a:r>
              </a:p>
            </p:txBody>
          </p:sp>
          <p:pic>
            <p:nvPicPr>
              <p:cNvPr id="168" name="Picture 167">
                <a:extLst>
                  <a:ext uri="{FF2B5EF4-FFF2-40B4-BE49-F238E27FC236}">
                    <a16:creationId xmlns:a16="http://schemas.microsoft.com/office/drawing/2014/main" id="{A8BA0E7F-D9C7-4051-B9D5-6C4661B2EC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169" name="Picture 168">
                <a:extLst>
                  <a:ext uri="{FF2B5EF4-FFF2-40B4-BE49-F238E27FC236}">
                    <a16:creationId xmlns:a16="http://schemas.microsoft.com/office/drawing/2014/main" id="{D299DF1C-C3D9-4DF6-A971-1335912273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170" name="TextBox 169">
                <a:extLst>
                  <a:ext uri="{FF2B5EF4-FFF2-40B4-BE49-F238E27FC236}">
                    <a16:creationId xmlns:a16="http://schemas.microsoft.com/office/drawing/2014/main" id="{C0B7B045-D3B2-48CE-ACDB-3ACE5EEA48B0}"/>
                  </a:ext>
                </a:extLst>
              </p:cNvPr>
              <p:cNvSpPr txBox="1"/>
              <p:nvPr/>
            </p:nvSpPr>
            <p:spPr>
              <a:xfrm>
                <a:off x="340550" y="3593674"/>
                <a:ext cx="85133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Edit code</a:t>
                </a:r>
              </a:p>
            </p:txBody>
          </p:sp>
          <p:sp>
            <p:nvSpPr>
              <p:cNvPr id="171" name="Rectangle 170">
                <a:extLst>
                  <a:ext uri="{FF2B5EF4-FFF2-40B4-BE49-F238E27FC236}">
                    <a16:creationId xmlns:a16="http://schemas.microsoft.com/office/drawing/2014/main" id="{49476C3C-23F8-4081-AAD2-86BF5F1029B2}"/>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Build (+tests)</a:t>
                </a:r>
              </a:p>
            </p:txBody>
          </p:sp>
          <p:sp>
            <p:nvSpPr>
              <p:cNvPr id="172" name="Rectangle 171">
                <a:extLst>
                  <a:ext uri="{FF2B5EF4-FFF2-40B4-BE49-F238E27FC236}">
                    <a16:creationId xmlns:a16="http://schemas.microsoft.com/office/drawing/2014/main" id="{FE276739-430D-4E7F-B4F9-8917F3F9F879}"/>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Release Management</a:t>
                </a:r>
              </a:p>
            </p:txBody>
          </p:sp>
          <p:sp>
            <p:nvSpPr>
              <p:cNvPr id="173" name="TextBox 172">
                <a:extLst>
                  <a:ext uri="{FF2B5EF4-FFF2-40B4-BE49-F238E27FC236}">
                    <a16:creationId xmlns:a16="http://schemas.microsoft.com/office/drawing/2014/main" id="{3B37F7A8-676D-4C2D-9049-0792B58E5AA1}"/>
                  </a:ext>
                </a:extLst>
              </p:cNvPr>
              <p:cNvSpPr txBox="1"/>
              <p:nvPr/>
            </p:nvSpPr>
            <p:spPr>
              <a:xfrm>
                <a:off x="5008146" y="3827099"/>
                <a:ext cx="112871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Integration</a:t>
                </a:r>
              </a:p>
            </p:txBody>
          </p:sp>
          <p:sp>
            <p:nvSpPr>
              <p:cNvPr id="174" name="TextBox 173">
                <a:extLst>
                  <a:ext uri="{FF2B5EF4-FFF2-40B4-BE49-F238E27FC236}">
                    <a16:creationId xmlns:a16="http://schemas.microsoft.com/office/drawing/2014/main" id="{89191213-3B6D-40B5-8EE1-C18126E5B913}"/>
                  </a:ext>
                </a:extLst>
              </p:cNvPr>
              <p:cNvSpPr txBox="1"/>
              <p:nvPr/>
            </p:nvSpPr>
            <p:spPr>
              <a:xfrm>
                <a:off x="6496972" y="3827099"/>
                <a:ext cx="1185717"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Deployment</a:t>
                </a:r>
              </a:p>
            </p:txBody>
          </p:sp>
          <p:cxnSp>
            <p:nvCxnSpPr>
              <p:cNvPr id="175" name="Straight Arrow Connector 174">
                <a:extLst>
                  <a:ext uri="{FF2B5EF4-FFF2-40B4-BE49-F238E27FC236}">
                    <a16:creationId xmlns:a16="http://schemas.microsoft.com/office/drawing/2014/main" id="{8D01274B-4CE6-443F-AEBF-D15F5B5A1F4D}"/>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407839B2-ADCD-42E8-B49B-FF6D5615095D}"/>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7" name="Group 176">
                <a:extLst>
                  <a:ext uri="{FF2B5EF4-FFF2-40B4-BE49-F238E27FC236}">
                    <a16:creationId xmlns:a16="http://schemas.microsoft.com/office/drawing/2014/main" id="{88D2A956-4476-4353-BD73-84331475933C}"/>
                  </a:ext>
                </a:extLst>
              </p:cNvPr>
              <p:cNvGrpSpPr/>
              <p:nvPr/>
            </p:nvGrpSpPr>
            <p:grpSpPr>
              <a:xfrm>
                <a:off x="8993508" y="1999561"/>
                <a:ext cx="1591109" cy="517065"/>
                <a:chOff x="9888112" y="2331311"/>
                <a:chExt cx="1591109" cy="517065"/>
              </a:xfrm>
            </p:grpSpPr>
            <p:sp>
              <p:nvSpPr>
                <p:cNvPr id="194" name="TextBox 193">
                  <a:extLst>
                    <a:ext uri="{FF2B5EF4-FFF2-40B4-BE49-F238E27FC236}">
                      <a16:creationId xmlns:a16="http://schemas.microsoft.com/office/drawing/2014/main" id="{B97140B6-86AB-4BBB-B1B9-BDE8B057A642}"/>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a:t>
                  </a:r>
                </a:p>
              </p:txBody>
            </p:sp>
            <p:pic>
              <p:nvPicPr>
                <p:cNvPr id="195" name="Picture 194">
                  <a:extLst>
                    <a:ext uri="{FF2B5EF4-FFF2-40B4-BE49-F238E27FC236}">
                      <a16:creationId xmlns:a16="http://schemas.microsoft.com/office/drawing/2014/main" id="{A51CC931-1A39-42D9-ABD0-D9F568B7F0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178" name="Group 177">
                <a:extLst>
                  <a:ext uri="{FF2B5EF4-FFF2-40B4-BE49-F238E27FC236}">
                    <a16:creationId xmlns:a16="http://schemas.microsoft.com/office/drawing/2014/main" id="{C126EF62-5C03-486A-9F21-3E1CCFBDDD27}"/>
                  </a:ext>
                </a:extLst>
              </p:cNvPr>
              <p:cNvGrpSpPr/>
              <p:nvPr/>
            </p:nvGrpSpPr>
            <p:grpSpPr>
              <a:xfrm>
                <a:off x="8580588" y="2486976"/>
                <a:ext cx="1492540" cy="970705"/>
                <a:chOff x="8580588" y="2506028"/>
                <a:chExt cx="1492540" cy="970705"/>
              </a:xfrm>
            </p:grpSpPr>
            <p:sp>
              <p:nvSpPr>
                <p:cNvPr id="191" name="Rectangle 190">
                  <a:extLst>
                    <a:ext uri="{FF2B5EF4-FFF2-40B4-BE49-F238E27FC236}">
                      <a16:creationId xmlns:a16="http://schemas.microsoft.com/office/drawing/2014/main" id="{82E49AE3-580E-4D87-9281-F31FC9857BD9}"/>
                    </a:ext>
                  </a:extLst>
                </p:cNvPr>
                <p:cNvSpPr/>
                <p:nvPr/>
              </p:nvSpPr>
              <p:spPr bwMode="auto">
                <a:xfrm>
                  <a:off x="8640133" y="2506028"/>
                  <a:ext cx="1331045"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DEVELOPMENT</a:t>
                  </a:r>
                </a:p>
              </p:txBody>
            </p:sp>
            <p:sp>
              <p:nvSpPr>
                <p:cNvPr id="192" name="TextBox 191">
                  <a:extLst>
                    <a:ext uri="{FF2B5EF4-FFF2-40B4-BE49-F238E27FC236}">
                      <a16:creationId xmlns:a16="http://schemas.microsoft.com/office/drawing/2014/main" id="{2EBC7DC3-1D17-40C5-9786-0FDCB169A62F}"/>
                    </a:ext>
                  </a:extLst>
                </p:cNvPr>
                <p:cNvSpPr txBox="1"/>
                <p:nvPr/>
              </p:nvSpPr>
              <p:spPr>
                <a:xfrm>
                  <a:off x="8580588"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sp>
              <p:nvSpPr>
                <p:cNvPr id="193" name="TextBox 192">
                  <a:extLst>
                    <a:ext uri="{FF2B5EF4-FFF2-40B4-BE49-F238E27FC236}">
                      <a16:creationId xmlns:a16="http://schemas.microsoft.com/office/drawing/2014/main" id="{327E8F07-421E-4F4F-B932-087DF057D591}"/>
                    </a:ext>
                  </a:extLst>
                </p:cNvPr>
                <p:cNvSpPr txBox="1"/>
                <p:nvPr/>
              </p:nvSpPr>
              <p:spPr>
                <a:xfrm>
                  <a:off x="9105009" y="2953869"/>
                  <a:ext cx="96811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grpSp>
          <p:sp>
            <p:nvSpPr>
              <p:cNvPr id="179" name="Rectangle 178">
                <a:extLst>
                  <a:ext uri="{FF2B5EF4-FFF2-40B4-BE49-F238E27FC236}">
                    <a16:creationId xmlns:a16="http://schemas.microsoft.com/office/drawing/2014/main" id="{6EEE4032-9872-4252-A6E2-74C7152C1993}"/>
                  </a:ext>
                </a:extLst>
              </p:cNvPr>
              <p:cNvSpPr/>
              <p:nvPr/>
            </p:nvSpPr>
            <p:spPr bwMode="auto">
              <a:xfrm>
                <a:off x="10079653" y="3013941"/>
                <a:ext cx="1331045"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TEST</a:t>
                </a:r>
              </a:p>
            </p:txBody>
          </p:sp>
          <p:sp>
            <p:nvSpPr>
              <p:cNvPr id="180" name="Rectangle 179">
                <a:extLst>
                  <a:ext uri="{FF2B5EF4-FFF2-40B4-BE49-F238E27FC236}">
                    <a16:creationId xmlns:a16="http://schemas.microsoft.com/office/drawing/2014/main" id="{DC056400-D4E2-4016-B745-2B74DA21A64C}"/>
                  </a:ext>
                </a:extLst>
              </p:cNvPr>
              <p:cNvSpPr/>
              <p:nvPr/>
            </p:nvSpPr>
            <p:spPr bwMode="auto">
              <a:xfrm>
                <a:off x="8643514" y="3561298"/>
                <a:ext cx="1331045"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PRODUCTION</a:t>
                </a:r>
              </a:p>
            </p:txBody>
          </p:sp>
          <p:cxnSp>
            <p:nvCxnSpPr>
              <p:cNvPr id="181" name="Straight Arrow Connector 180">
                <a:extLst>
                  <a:ext uri="{FF2B5EF4-FFF2-40B4-BE49-F238E27FC236}">
                    <a16:creationId xmlns:a16="http://schemas.microsoft.com/office/drawing/2014/main" id="{F34A70EE-395D-4844-983A-D9405A7C2569}"/>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E9E83A4A-8208-4561-8A33-57EC9EC15FFE}"/>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8BF04C8-E00F-4672-8D55-81D083E995CA}"/>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DDDEFAE6-D65F-4AA5-A77F-76C661CC497D}"/>
                  </a:ext>
                </a:extLst>
              </p:cNvPr>
              <p:cNvSpPr txBox="1"/>
              <p:nvPr/>
            </p:nvSpPr>
            <p:spPr>
              <a:xfrm>
                <a:off x="2479144" y="3539599"/>
                <a:ext cx="1320599" cy="75251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Create a Pull Request for peer review</a:t>
                </a:r>
              </a:p>
            </p:txBody>
          </p:sp>
          <p:pic>
            <p:nvPicPr>
              <p:cNvPr id="185" name="Picture 184">
                <a:extLst>
                  <a:ext uri="{FF2B5EF4-FFF2-40B4-BE49-F238E27FC236}">
                    <a16:creationId xmlns:a16="http://schemas.microsoft.com/office/drawing/2014/main" id="{6D2F14C4-1783-4B97-A4B8-0FD7243010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186" name="TextBox 185">
                <a:extLst>
                  <a:ext uri="{FF2B5EF4-FFF2-40B4-BE49-F238E27FC236}">
                    <a16:creationId xmlns:a16="http://schemas.microsoft.com/office/drawing/2014/main" id="{AFF85205-48C3-4DA7-8108-E8D3BDC3D5E8}"/>
                  </a:ext>
                </a:extLst>
              </p:cNvPr>
              <p:cNvSpPr txBox="1"/>
              <p:nvPr/>
            </p:nvSpPr>
            <p:spPr>
              <a:xfrm>
                <a:off x="3564140" y="3550407"/>
                <a:ext cx="1320599"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Merge to master</a:t>
                </a:r>
              </a:p>
            </p:txBody>
          </p:sp>
          <p:pic>
            <p:nvPicPr>
              <p:cNvPr id="187" name="Picture 186">
                <a:extLst>
                  <a:ext uri="{FF2B5EF4-FFF2-40B4-BE49-F238E27FC236}">
                    <a16:creationId xmlns:a16="http://schemas.microsoft.com/office/drawing/2014/main" id="{19D05726-0AE1-48BA-B45D-43F787D223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188" name="Straight Arrow Connector 187">
                <a:extLst>
                  <a:ext uri="{FF2B5EF4-FFF2-40B4-BE49-F238E27FC236}">
                    <a16:creationId xmlns:a16="http://schemas.microsoft.com/office/drawing/2014/main" id="{EB338D8F-608A-45F5-8A4C-E5874CACB12E}"/>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BDE849F2-2DA2-4848-B7BF-60D156219A76}"/>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9D931397-7639-48D9-8DA9-793592456C72}"/>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51" name="TextBox 150">
              <a:extLst>
                <a:ext uri="{FF2B5EF4-FFF2-40B4-BE49-F238E27FC236}">
                  <a16:creationId xmlns:a16="http://schemas.microsoft.com/office/drawing/2014/main" id="{4C2BF8C8-77DD-4679-87C3-513F4C4DC2F2}"/>
                </a:ext>
              </a:extLst>
            </p:cNvPr>
            <p:cNvSpPr txBox="1"/>
            <p:nvPr/>
          </p:nvSpPr>
          <p:spPr>
            <a:xfrm>
              <a:off x="9105009" y="4012959"/>
              <a:ext cx="966298"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52" name="TextBox 151">
              <a:extLst>
                <a:ext uri="{FF2B5EF4-FFF2-40B4-BE49-F238E27FC236}">
                  <a16:creationId xmlns:a16="http://schemas.microsoft.com/office/drawing/2014/main" id="{6D53E939-D23C-4CFC-99B0-84D1CAEF51A6}"/>
                </a:ext>
              </a:extLst>
            </p:cNvPr>
            <p:cNvSpPr txBox="1"/>
            <p:nvPr/>
          </p:nvSpPr>
          <p:spPr>
            <a:xfrm>
              <a:off x="8598262" y="402548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sp>
          <p:nvSpPr>
            <p:cNvPr id="153" name="TextBox 152">
              <a:extLst>
                <a:ext uri="{FF2B5EF4-FFF2-40B4-BE49-F238E27FC236}">
                  <a16:creationId xmlns:a16="http://schemas.microsoft.com/office/drawing/2014/main" id="{0E04A473-BDF1-4CD8-A764-8AC6CBA79994}"/>
                </a:ext>
              </a:extLst>
            </p:cNvPr>
            <p:cNvSpPr txBox="1"/>
            <p:nvPr/>
          </p:nvSpPr>
          <p:spPr>
            <a:xfrm>
              <a:off x="10498603" y="3464056"/>
              <a:ext cx="1049333"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54" name="TextBox 153">
              <a:extLst>
                <a:ext uri="{FF2B5EF4-FFF2-40B4-BE49-F238E27FC236}">
                  <a16:creationId xmlns:a16="http://schemas.microsoft.com/office/drawing/2014/main" id="{9F46FC12-ACC4-40B6-949C-7400F36DA495}"/>
                </a:ext>
              </a:extLst>
            </p:cNvPr>
            <p:cNvSpPr txBox="1"/>
            <p:nvPr/>
          </p:nvSpPr>
          <p:spPr>
            <a:xfrm>
              <a:off x="10039759" y="347052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55" name="Picture 154">
              <a:extLst>
                <a:ext uri="{FF2B5EF4-FFF2-40B4-BE49-F238E27FC236}">
                  <a16:creationId xmlns:a16="http://schemas.microsoft.com/office/drawing/2014/main" id="{B2D5F433-A422-4EC3-BE36-A7294D86A662}"/>
                </a:ext>
              </a:extLst>
            </p:cNvPr>
            <p:cNvPicPr>
              <a:picLocks noChangeAspect="1"/>
            </p:cNvPicPr>
            <p:nvPr/>
          </p:nvPicPr>
          <p:blipFill rotWithShape="1">
            <a:blip r:embed="rId6"/>
            <a:srcRect l="3302" t="6466" r="5732" b="6346"/>
            <a:stretch/>
          </p:blipFill>
          <p:spPr>
            <a:xfrm>
              <a:off x="8855291" y="2875298"/>
              <a:ext cx="191958" cy="190661"/>
            </a:xfrm>
            <a:prstGeom prst="rect">
              <a:avLst/>
            </a:prstGeom>
          </p:spPr>
        </p:pic>
        <p:pic>
          <p:nvPicPr>
            <p:cNvPr id="156" name="Picture 155">
              <a:extLst>
                <a:ext uri="{FF2B5EF4-FFF2-40B4-BE49-F238E27FC236}">
                  <a16:creationId xmlns:a16="http://schemas.microsoft.com/office/drawing/2014/main" id="{DF4A35D8-D569-4F30-A28F-5B9473B5BF99}"/>
                </a:ext>
              </a:extLst>
            </p:cNvPr>
            <p:cNvPicPr>
              <a:picLocks noChangeAspect="1"/>
            </p:cNvPicPr>
            <p:nvPr/>
          </p:nvPicPr>
          <p:blipFill rotWithShape="1">
            <a:blip r:embed="rId7"/>
            <a:srcRect l="8063" t="5692" r="7576" b="4929"/>
            <a:stretch/>
          </p:blipFill>
          <p:spPr>
            <a:xfrm>
              <a:off x="9524476" y="2887663"/>
              <a:ext cx="131524" cy="177866"/>
            </a:xfrm>
            <a:prstGeom prst="rect">
              <a:avLst/>
            </a:prstGeom>
          </p:spPr>
        </p:pic>
        <p:pic>
          <p:nvPicPr>
            <p:cNvPr id="157" name="Picture 156">
              <a:extLst>
                <a:ext uri="{FF2B5EF4-FFF2-40B4-BE49-F238E27FC236}">
                  <a16:creationId xmlns:a16="http://schemas.microsoft.com/office/drawing/2014/main" id="{B29B0ED4-2A2C-4F88-A3FC-8406AAB87590}"/>
                </a:ext>
              </a:extLst>
            </p:cNvPr>
            <p:cNvPicPr>
              <a:picLocks noChangeAspect="1"/>
            </p:cNvPicPr>
            <p:nvPr/>
          </p:nvPicPr>
          <p:blipFill rotWithShape="1">
            <a:blip r:embed="rId6"/>
            <a:srcRect l="3302" t="6466" r="5732" b="6346"/>
            <a:stretch/>
          </p:blipFill>
          <p:spPr>
            <a:xfrm>
              <a:off x="8889778" y="3956686"/>
              <a:ext cx="191958" cy="190661"/>
            </a:xfrm>
            <a:prstGeom prst="rect">
              <a:avLst/>
            </a:prstGeom>
          </p:spPr>
        </p:pic>
        <p:pic>
          <p:nvPicPr>
            <p:cNvPr id="158" name="Picture 157">
              <a:extLst>
                <a:ext uri="{FF2B5EF4-FFF2-40B4-BE49-F238E27FC236}">
                  <a16:creationId xmlns:a16="http://schemas.microsoft.com/office/drawing/2014/main" id="{9293EE3E-561B-441E-AAFE-205B7812C07E}"/>
                </a:ext>
              </a:extLst>
            </p:cNvPr>
            <p:cNvPicPr>
              <a:picLocks noChangeAspect="1"/>
            </p:cNvPicPr>
            <p:nvPr/>
          </p:nvPicPr>
          <p:blipFill rotWithShape="1">
            <a:blip r:embed="rId7"/>
            <a:srcRect l="8063" t="5692" r="7576" b="4929"/>
            <a:stretch/>
          </p:blipFill>
          <p:spPr>
            <a:xfrm>
              <a:off x="9539066" y="3956979"/>
              <a:ext cx="131524" cy="177866"/>
            </a:xfrm>
            <a:prstGeom prst="rect">
              <a:avLst/>
            </a:prstGeom>
          </p:spPr>
        </p:pic>
        <p:pic>
          <p:nvPicPr>
            <p:cNvPr id="159" name="Picture 158">
              <a:extLst>
                <a:ext uri="{FF2B5EF4-FFF2-40B4-BE49-F238E27FC236}">
                  <a16:creationId xmlns:a16="http://schemas.microsoft.com/office/drawing/2014/main" id="{3A2DFC04-55FF-477D-A5EE-472A74623C5A}"/>
                </a:ext>
              </a:extLst>
            </p:cNvPr>
            <p:cNvPicPr>
              <a:picLocks noChangeAspect="1"/>
            </p:cNvPicPr>
            <p:nvPr/>
          </p:nvPicPr>
          <p:blipFill rotWithShape="1">
            <a:blip r:embed="rId6"/>
            <a:srcRect l="3302" t="6466" r="5732" b="6346"/>
            <a:stretch/>
          </p:blipFill>
          <p:spPr>
            <a:xfrm>
              <a:off x="10323010" y="3401547"/>
              <a:ext cx="191958" cy="190661"/>
            </a:xfrm>
            <a:prstGeom prst="rect">
              <a:avLst/>
            </a:prstGeom>
          </p:spPr>
        </p:pic>
        <p:pic>
          <p:nvPicPr>
            <p:cNvPr id="160" name="Picture 159">
              <a:extLst>
                <a:ext uri="{FF2B5EF4-FFF2-40B4-BE49-F238E27FC236}">
                  <a16:creationId xmlns:a16="http://schemas.microsoft.com/office/drawing/2014/main" id="{66D81A37-E65E-465A-B6C5-3986698290E5}"/>
                </a:ext>
              </a:extLst>
            </p:cNvPr>
            <p:cNvPicPr>
              <a:picLocks noChangeAspect="1"/>
            </p:cNvPicPr>
            <p:nvPr/>
          </p:nvPicPr>
          <p:blipFill rotWithShape="1">
            <a:blip r:embed="rId7"/>
            <a:srcRect l="8063" t="5692" r="7576" b="4929"/>
            <a:stretch/>
          </p:blipFill>
          <p:spPr>
            <a:xfrm>
              <a:off x="10964817" y="3411868"/>
              <a:ext cx="131524" cy="177866"/>
            </a:xfrm>
            <a:prstGeom prst="rect">
              <a:avLst/>
            </a:prstGeom>
          </p:spPr>
        </p:pic>
        <p:pic>
          <p:nvPicPr>
            <p:cNvPr id="161" name="Picture 2" descr="See the source image">
              <a:extLst>
                <a:ext uri="{FF2B5EF4-FFF2-40B4-BE49-F238E27FC236}">
                  <a16:creationId xmlns:a16="http://schemas.microsoft.com/office/drawing/2014/main" id="{46E14383-BA60-42C8-9E33-97C8A7CAAE4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91041" y="2015732"/>
              <a:ext cx="1292270" cy="373547"/>
            </a:xfrm>
            <a:prstGeom prst="rect">
              <a:avLst/>
            </a:prstGeom>
            <a:solidFill>
              <a:schemeClr val="tx1"/>
            </a:solidFill>
          </p:spPr>
        </p:pic>
        <p:pic>
          <p:nvPicPr>
            <p:cNvPr id="162" name="Picture 161" descr="A picture containing airplane, fence&#10;&#10;Description automatically generated">
              <a:extLst>
                <a:ext uri="{FF2B5EF4-FFF2-40B4-BE49-F238E27FC236}">
                  <a16:creationId xmlns:a16="http://schemas.microsoft.com/office/drawing/2014/main" id="{986F0685-83AD-46C3-B0DD-1B184533EA2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7926" t="17195" r="18365"/>
            <a:stretch/>
          </p:blipFill>
          <p:spPr>
            <a:xfrm>
              <a:off x="500040" y="3118401"/>
              <a:ext cx="529421" cy="537583"/>
            </a:xfrm>
            <a:prstGeom prst="rect">
              <a:avLst/>
            </a:prstGeom>
            <a:solidFill>
              <a:schemeClr val="tx1"/>
            </a:solidFill>
          </p:spPr>
        </p:pic>
        <p:pic>
          <p:nvPicPr>
            <p:cNvPr id="163" name="Graphic 162">
              <a:extLst>
                <a:ext uri="{FF2B5EF4-FFF2-40B4-BE49-F238E27FC236}">
                  <a16:creationId xmlns:a16="http://schemas.microsoft.com/office/drawing/2014/main" id="{C1DD6313-7D9C-44AD-AD62-BE3A2139E68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87928" y="2424163"/>
              <a:ext cx="369148" cy="369148"/>
            </a:xfrm>
            <a:prstGeom prst="rect">
              <a:avLst/>
            </a:prstGeom>
          </p:spPr>
        </p:pic>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Azure DevOps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descr="Visual Studio icon">
            <a:extLst>
              <a:ext uri="{FF2B5EF4-FFF2-40B4-BE49-F238E27FC236}">
                <a16:creationId xmlns:a16="http://schemas.microsoft.com/office/drawing/2014/main" id="{0E8F9F88-4E92-47BE-B142-38DFD09773E1}"/>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descr="App services icon">
            <a:extLst>
              <a:ext uri="{FF2B5EF4-FFF2-40B4-BE49-F238E27FC236}">
                <a16:creationId xmlns:a16="http://schemas.microsoft.com/office/drawing/2014/main" id="{D85EDADB-7395-45EC-AD11-FF124E6C0464}"/>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descr="App services icon">
            <a:extLst>
              <a:ext uri="{FF2B5EF4-FFF2-40B4-BE49-F238E27FC236}">
                <a16:creationId xmlns:a16="http://schemas.microsoft.com/office/drawing/2014/main" id="{5D13A5D1-B528-4FCE-AB99-2926BF7BF78E}"/>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Azure DevOps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descr="Git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3031</Words>
  <Application>Microsoft Office PowerPoint</Application>
  <PresentationFormat>Widescreen</PresentationFormat>
  <Paragraphs>137</Paragraphs>
  <Slides>16</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Azure DevOps</vt:lpstr>
      <vt:lpstr>Suggested Solution</vt:lpstr>
      <vt:lpstr>Audience </vt:lpstr>
      <vt:lpstr>Solution Diagram</vt:lpstr>
      <vt:lpstr>Automate software builds and deployments</vt:lpstr>
      <vt:lpstr>Continuous deployment without production impact</vt:lpstr>
      <vt:lpstr>Unit test integration</vt:lpstr>
      <vt:lpstr>How to enable A/B testing</vt:lpstr>
      <vt:lpstr>Source Control</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2020-01-07T20:55:57Z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