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Nunito SemiBold"/>
      <p:regular r:id="rId31"/>
      <p:bold r:id="rId32"/>
      <p:italic r:id="rId33"/>
      <p:boldItalic r:id="rId34"/>
    </p:embeddedFont>
    <p:embeddedFont>
      <p:font typeface="Nunito"/>
      <p:regular r:id="rId35"/>
      <p:bold r:id="rId36"/>
      <p:italic r:id="rId37"/>
      <p:boldItalic r:id="rId38"/>
    </p:embeddedFont>
    <p:embeddedFont>
      <p:font typeface="Nunito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F1AEEA-FBFC-42A8-AC43-58ACFC9C2A3F}">
  <a:tblStyle styleId="{D1F1AEEA-FBFC-42A8-AC43-58ACFC9C2A3F}"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5B9BD5">
              <a:alpha val="20000"/>
            </a:srgbClr>
          </a:solidFill>
        </a:fill>
      </a:tcStyle>
    </a:band1H>
    <a:band2H>
      <a:tcTxStyle/>
    </a:band2H>
    <a:band1V>
      <a:tcTxStyle/>
      <a:tcStyle>
        <a:fill>
          <a:solidFill>
            <a:srgbClr val="5B9BD5">
              <a:alpha val="20000"/>
            </a:srgbClr>
          </a:solidFill>
        </a:fill>
      </a:tcStyle>
    </a:band1V>
    <a:band2V>
      <a:tcTxStyle/>
    </a:band2V>
    <a:lastCol>
      <a:tcTxStyle b="on" i="off"/>
    </a:lastCol>
    <a:firstCol>
      <a:tcTxStyle b="on" i="off"/>
    </a:firstCol>
    <a:lastRow>
      <a:tcTxStyle b="on" i="off"/>
      <a:tcStyle>
        <a:tcBdr>
          <a:top>
            <a:ln cap="flat" cmpd="sng" w="12700">
              <a:solidFill>
                <a:srgbClr val="5B9BD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rgbClr val="5B9BD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7419D28D-1359-4342-8D59-8A0A1126385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Extra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SemiBold-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SemiBold-italic.fntdata"/><Relationship Id="rId10" Type="http://schemas.openxmlformats.org/officeDocument/2006/relationships/slide" Target="slides/slide3.xml"/><Relationship Id="rId32" Type="http://schemas.openxmlformats.org/officeDocument/2006/relationships/font" Target="fonts/NunitoSemiBold-bold.fntdata"/><Relationship Id="rId13" Type="http://schemas.openxmlformats.org/officeDocument/2006/relationships/slide" Target="slides/slide6.xml"/><Relationship Id="rId35" Type="http://schemas.openxmlformats.org/officeDocument/2006/relationships/font" Target="fonts/Nunito-regular.fntdata"/><Relationship Id="rId12" Type="http://schemas.openxmlformats.org/officeDocument/2006/relationships/slide" Target="slides/slide5.xml"/><Relationship Id="rId34" Type="http://schemas.openxmlformats.org/officeDocument/2006/relationships/font" Target="fonts/NunitoSemiBold-boldItalic.fntdata"/><Relationship Id="rId15" Type="http://schemas.openxmlformats.org/officeDocument/2006/relationships/slide" Target="slides/slide8.xml"/><Relationship Id="rId37" Type="http://schemas.openxmlformats.org/officeDocument/2006/relationships/font" Target="fonts/Nunito-italic.fntdata"/><Relationship Id="rId14" Type="http://schemas.openxmlformats.org/officeDocument/2006/relationships/slide" Target="slides/slide7.xml"/><Relationship Id="rId36" Type="http://schemas.openxmlformats.org/officeDocument/2006/relationships/font" Target="fonts/Nunito-bold.fntdata"/><Relationship Id="rId17" Type="http://schemas.openxmlformats.org/officeDocument/2006/relationships/slide" Target="slides/slide10.xml"/><Relationship Id="rId39" Type="http://schemas.openxmlformats.org/officeDocument/2006/relationships/font" Target="fonts/NunitoExtraBold-bold.fntdata"/><Relationship Id="rId16" Type="http://schemas.openxmlformats.org/officeDocument/2006/relationships/slide" Target="slides/slide9.xml"/><Relationship Id="rId38" Type="http://schemas.openxmlformats.org/officeDocument/2006/relationships/font" Target="fonts/Nuni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303df03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303df03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d03b7a82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d03b7a82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03b7a82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d03b7a82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03b7a82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d03b7a82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03b7a82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03b7a82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97465ab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97465ab9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95494fdf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95494fdf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95494fd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95494fd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95494fd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95494fd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95494fd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95494fd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95494fd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95494fd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95494fdf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95494fdf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95494fd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95494fd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95494fd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95494fd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12df3b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12df3b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15c65cd70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e15c65cd7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e15c65cd70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291" name="Google Shape;291;ge15c65cd70_0_5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d03b7a8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d03b7a8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03b7a82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d03b7a82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fb926b98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fb926b98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03b7a82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03b7a82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03b7a8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03b7a8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d03b7a8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d03b7a8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03b7a82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03b7a82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210208" y="744575"/>
            <a:ext cx="6622200" cy="2052600"/>
          </a:xfrm>
          <a:prstGeom prst="rect">
            <a:avLst/>
          </a:prstGeom>
        </p:spPr>
        <p:txBody>
          <a:bodyPr anchorCtr="0" anchor="b" bIns="91425" lIns="91425" spcFirstLastPara="1" rIns="91425" wrap="square" tIns="91425">
            <a:noAutofit/>
          </a:bodyPr>
          <a:lstStyle>
            <a:lvl1pPr lvl="0">
              <a:spcBef>
                <a:spcPts val="0"/>
              </a:spcBef>
              <a:spcAft>
                <a:spcPts val="0"/>
              </a:spcAft>
              <a:buSzPts val="4800"/>
              <a:buFont typeface="Nunito"/>
              <a:buNone/>
              <a:defRPr sz="4800">
                <a:latin typeface="Nunito"/>
                <a:ea typeface="Nunito"/>
                <a:cs typeface="Nunito"/>
                <a:sym typeface="Nunito"/>
              </a:defRPr>
            </a:lvl1pPr>
            <a:lvl2pPr lvl="1">
              <a:spcBef>
                <a:spcPts val="0"/>
              </a:spcBef>
              <a:spcAft>
                <a:spcPts val="0"/>
              </a:spcAft>
              <a:buSzPts val="4800"/>
              <a:buFont typeface="Nunito"/>
              <a:buNone/>
              <a:defRPr sz="4800">
                <a:latin typeface="Nunito"/>
                <a:ea typeface="Nunito"/>
                <a:cs typeface="Nunito"/>
                <a:sym typeface="Nunito"/>
              </a:defRPr>
            </a:lvl2pPr>
            <a:lvl3pPr lvl="2">
              <a:spcBef>
                <a:spcPts val="0"/>
              </a:spcBef>
              <a:spcAft>
                <a:spcPts val="0"/>
              </a:spcAft>
              <a:buSzPts val="4800"/>
              <a:buFont typeface="Nunito"/>
              <a:buNone/>
              <a:defRPr sz="4800">
                <a:latin typeface="Nunito"/>
                <a:ea typeface="Nunito"/>
                <a:cs typeface="Nunito"/>
                <a:sym typeface="Nunito"/>
              </a:defRPr>
            </a:lvl3pPr>
            <a:lvl4pPr lvl="3">
              <a:spcBef>
                <a:spcPts val="0"/>
              </a:spcBef>
              <a:spcAft>
                <a:spcPts val="0"/>
              </a:spcAft>
              <a:buSzPts val="4800"/>
              <a:buFont typeface="Nunito"/>
              <a:buNone/>
              <a:defRPr sz="4800">
                <a:latin typeface="Nunito"/>
                <a:ea typeface="Nunito"/>
                <a:cs typeface="Nunito"/>
                <a:sym typeface="Nunito"/>
              </a:defRPr>
            </a:lvl4pPr>
            <a:lvl5pPr lvl="4">
              <a:spcBef>
                <a:spcPts val="0"/>
              </a:spcBef>
              <a:spcAft>
                <a:spcPts val="0"/>
              </a:spcAft>
              <a:buSzPts val="4800"/>
              <a:buFont typeface="Nunito"/>
              <a:buNone/>
              <a:defRPr sz="4800">
                <a:latin typeface="Nunito"/>
                <a:ea typeface="Nunito"/>
                <a:cs typeface="Nunito"/>
                <a:sym typeface="Nunito"/>
              </a:defRPr>
            </a:lvl5pPr>
            <a:lvl6pPr lvl="5">
              <a:spcBef>
                <a:spcPts val="0"/>
              </a:spcBef>
              <a:spcAft>
                <a:spcPts val="0"/>
              </a:spcAft>
              <a:buSzPts val="4800"/>
              <a:buFont typeface="Nunito"/>
              <a:buNone/>
              <a:defRPr sz="4800">
                <a:latin typeface="Nunito"/>
                <a:ea typeface="Nunito"/>
                <a:cs typeface="Nunito"/>
                <a:sym typeface="Nunito"/>
              </a:defRPr>
            </a:lvl6pPr>
            <a:lvl7pPr lvl="6">
              <a:spcBef>
                <a:spcPts val="0"/>
              </a:spcBef>
              <a:spcAft>
                <a:spcPts val="0"/>
              </a:spcAft>
              <a:buSzPts val="4800"/>
              <a:buFont typeface="Nunito"/>
              <a:buNone/>
              <a:defRPr sz="4800">
                <a:latin typeface="Nunito"/>
                <a:ea typeface="Nunito"/>
                <a:cs typeface="Nunito"/>
                <a:sym typeface="Nunito"/>
              </a:defRPr>
            </a:lvl7pPr>
            <a:lvl8pPr lvl="7">
              <a:spcBef>
                <a:spcPts val="0"/>
              </a:spcBef>
              <a:spcAft>
                <a:spcPts val="0"/>
              </a:spcAft>
              <a:buSzPts val="4800"/>
              <a:buFont typeface="Nunito"/>
              <a:buNone/>
              <a:defRPr sz="4800">
                <a:latin typeface="Nunito"/>
                <a:ea typeface="Nunito"/>
                <a:cs typeface="Nunito"/>
                <a:sym typeface="Nunito"/>
              </a:defRPr>
            </a:lvl8pPr>
            <a:lvl9pPr lvl="8">
              <a:spcBef>
                <a:spcPts val="0"/>
              </a:spcBef>
              <a:spcAft>
                <a:spcPts val="0"/>
              </a:spcAft>
              <a:buSzPts val="4800"/>
              <a:buFont typeface="Nunito"/>
              <a:buNone/>
              <a:defRPr sz="4800">
                <a:latin typeface="Nunito"/>
                <a:ea typeface="Nunito"/>
                <a:cs typeface="Nunito"/>
                <a:sym typeface="Nunito"/>
              </a:defRPr>
            </a:lvl9pPr>
          </a:lstStyle>
          <a:p/>
        </p:txBody>
      </p:sp>
      <p:sp>
        <p:nvSpPr>
          <p:cNvPr id="16" name="Google Shape;16;p2"/>
          <p:cNvSpPr txBox="1"/>
          <p:nvPr>
            <p:ph idx="1" type="subTitle"/>
          </p:nvPr>
        </p:nvSpPr>
        <p:spPr>
          <a:xfrm>
            <a:off x="2210202" y="2834125"/>
            <a:ext cx="66222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7"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49" name="Google Shape;49;p11"/>
          <p:cNvPicPr preferRelativeResize="0"/>
          <p:nvPr/>
        </p:nvPicPr>
        <p:blipFill rotWithShape="1">
          <a:blip r:embed="rId3">
            <a:alphaModFix/>
          </a:blip>
          <a:srcRect b="19152" l="42816" r="37297" t="18359"/>
          <a:stretch/>
        </p:blipFill>
        <p:spPr>
          <a:xfrm>
            <a:off x="6052536" y="514443"/>
            <a:ext cx="2095112" cy="3703320"/>
          </a:xfrm>
          <a:prstGeom prst="rect">
            <a:avLst/>
          </a:prstGeom>
          <a:noFill/>
          <a:ln>
            <a:noFill/>
          </a:ln>
        </p:spPr>
      </p:pic>
      <p:sp>
        <p:nvSpPr>
          <p:cNvPr id="50" name="Google Shape;50;p11"/>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51" name="Google Shape;51;p11"/>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a:blip r:embed="rId4">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3"/>
          <p:cNvSpPr txBox="1"/>
          <p:nvPr>
            <p:ph type="ctrTitle"/>
          </p:nvPr>
        </p:nvSpPr>
        <p:spPr>
          <a:xfrm>
            <a:off x="1260908" y="717750"/>
            <a:ext cx="66222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64" name="Google Shape;64;p13"/>
          <p:cNvSpPr txBox="1"/>
          <p:nvPr>
            <p:ph idx="1" type="subTitle"/>
          </p:nvPr>
        </p:nvSpPr>
        <p:spPr>
          <a:xfrm>
            <a:off x="1260902" y="2770350"/>
            <a:ext cx="66222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p:txBody>
      </p:sp>
      <p:sp>
        <p:nvSpPr>
          <p:cNvPr id="67" name="Google Shape;67;p1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0" name="Google Shape;70;p1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Font typeface="Nunito"/>
              <a:buChar char="●"/>
              <a:defRPr>
                <a:latin typeface="Nunito"/>
                <a:ea typeface="Nunito"/>
                <a:cs typeface="Nunito"/>
                <a:sym typeface="Nunito"/>
              </a:defRPr>
            </a:lvl1pPr>
            <a:lvl2pPr indent="-311150" lvl="1" marL="914400" rtl="0">
              <a:spcBef>
                <a:spcPts val="1600"/>
              </a:spcBef>
              <a:spcAft>
                <a:spcPts val="0"/>
              </a:spcAft>
              <a:buSzPts val="1300"/>
              <a:buFont typeface="Nunito"/>
              <a:buChar char="○"/>
              <a:defRPr>
                <a:latin typeface="Nunito"/>
                <a:ea typeface="Nunito"/>
                <a:cs typeface="Nunito"/>
                <a:sym typeface="Nunito"/>
              </a:defRPr>
            </a:lvl2pPr>
            <a:lvl3pPr indent="-304800" lvl="2" marL="1371600" rtl="0">
              <a:spcBef>
                <a:spcPts val="1600"/>
              </a:spcBef>
              <a:spcAft>
                <a:spcPts val="0"/>
              </a:spcAft>
              <a:buSzPts val="1200"/>
              <a:buFont typeface="Nunito"/>
              <a:buChar char="■"/>
              <a:defRPr>
                <a:latin typeface="Nunito"/>
                <a:ea typeface="Nunito"/>
                <a:cs typeface="Nunito"/>
                <a:sym typeface="Nunito"/>
              </a:defRPr>
            </a:lvl3pPr>
            <a:lvl4pPr indent="-298450" lvl="3" marL="1828800" rtl="0">
              <a:spcBef>
                <a:spcPts val="1600"/>
              </a:spcBef>
              <a:spcAft>
                <a:spcPts val="0"/>
              </a:spcAft>
              <a:buSzPts val="1100"/>
              <a:buFont typeface="Nunito"/>
              <a:buChar char="●"/>
              <a:defRPr>
                <a:latin typeface="Nunito"/>
                <a:ea typeface="Nunito"/>
                <a:cs typeface="Nunito"/>
                <a:sym typeface="Nunito"/>
              </a:defRPr>
            </a:lvl4pPr>
            <a:lvl5pPr indent="-292100" lvl="4" marL="2286000" rtl="0">
              <a:spcBef>
                <a:spcPts val="1600"/>
              </a:spcBef>
              <a:spcAft>
                <a:spcPts val="0"/>
              </a:spcAft>
              <a:buSzPts val="1000"/>
              <a:buFont typeface="Nunito"/>
              <a:buChar char="○"/>
              <a:defRPr>
                <a:latin typeface="Nunito"/>
                <a:ea typeface="Nunito"/>
                <a:cs typeface="Nunito"/>
                <a:sym typeface="Nunito"/>
              </a:defRPr>
            </a:lvl5pPr>
            <a:lvl6pPr indent="-285750" lvl="5" marL="2743200" rtl="0">
              <a:spcBef>
                <a:spcPts val="1600"/>
              </a:spcBef>
              <a:spcAft>
                <a:spcPts val="0"/>
              </a:spcAft>
              <a:buSzPts val="900"/>
              <a:buFont typeface="Nunito"/>
              <a:buChar char="■"/>
              <a:defRPr>
                <a:latin typeface="Nunito"/>
                <a:ea typeface="Nunito"/>
                <a:cs typeface="Nunito"/>
                <a:sym typeface="Nunito"/>
              </a:defRPr>
            </a:lvl6pPr>
            <a:lvl7pPr indent="-279400" lvl="6" marL="3200400" rtl="0">
              <a:spcBef>
                <a:spcPts val="1600"/>
              </a:spcBef>
              <a:spcAft>
                <a:spcPts val="0"/>
              </a:spcAft>
              <a:buSzPts val="800"/>
              <a:buFont typeface="Nunito"/>
              <a:buChar char="●"/>
              <a:defRPr>
                <a:latin typeface="Nunito"/>
                <a:ea typeface="Nunito"/>
                <a:cs typeface="Nunito"/>
                <a:sym typeface="Nunito"/>
              </a:defRPr>
            </a:lvl7pPr>
            <a:lvl8pPr indent="-273050" lvl="7" marL="3657600" rtl="0">
              <a:spcBef>
                <a:spcPts val="1600"/>
              </a:spcBef>
              <a:spcAft>
                <a:spcPts val="0"/>
              </a:spcAft>
              <a:buSzPts val="700"/>
              <a:buFont typeface="Nunito"/>
              <a:buChar char="○"/>
              <a:defRPr>
                <a:latin typeface="Nunito"/>
                <a:ea typeface="Nunito"/>
                <a:cs typeface="Nunito"/>
                <a:sym typeface="Nunito"/>
              </a:defRPr>
            </a:lvl8pPr>
            <a:lvl9pPr indent="-266700" lvl="8" marL="4114800" rtl="0">
              <a:spcBef>
                <a:spcPts val="1600"/>
              </a:spcBef>
              <a:spcAft>
                <a:spcPts val="1600"/>
              </a:spcAft>
              <a:buSzPts val="600"/>
              <a:buFont typeface="Nunito"/>
              <a:buChar char="■"/>
              <a:defRPr>
                <a:latin typeface="Nunito"/>
                <a:ea typeface="Nunito"/>
                <a:cs typeface="Nunito"/>
                <a:sym typeface="Nunito"/>
              </a:defRPr>
            </a:lvl9pPr>
          </a:lstStyle>
          <a:p/>
        </p:txBody>
      </p:sp>
      <p:sp>
        <p:nvSpPr>
          <p:cNvPr id="71" name="Google Shape;71;p1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72" name="Shape 72"/>
        <p:cNvGrpSpPr/>
        <p:nvPr/>
      </p:nvGrpSpPr>
      <p:grpSpPr>
        <a:xfrm>
          <a:off x="0" y="0"/>
          <a:ext cx="0" cy="0"/>
          <a:chOff x="0" y="0"/>
          <a:chExt cx="0" cy="0"/>
        </a:xfrm>
      </p:grpSpPr>
      <p:sp>
        <p:nvSpPr>
          <p:cNvPr id="73" name="Google Shape;73;p1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aphicFrame>
        <p:nvGraphicFramePr>
          <p:cNvPr id="74" name="Google Shape;74;p16"/>
          <p:cNvGraphicFramePr/>
          <p:nvPr/>
        </p:nvGraphicFramePr>
        <p:xfrm>
          <a:off x="201942" y="833662"/>
          <a:ext cx="3000000" cy="3000000"/>
        </p:xfrm>
        <a:graphic>
          <a:graphicData uri="http://schemas.openxmlformats.org/drawingml/2006/table">
            <a:tbl>
              <a:tblPr bandRow="1" firstRow="1">
                <a:noFill/>
                <a:tableStyleId>{D1F1AEEA-FBFC-42A8-AC43-58ACFC9C2A3F}</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75" name="Google Shape;75;p1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3" name="Google Shape;83;p1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6" name="Google Shape;86;p1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rtl="0">
              <a:spcBef>
                <a:spcPts val="0"/>
              </a:spcBef>
              <a:spcAft>
                <a:spcPts val="0"/>
              </a:spcAft>
              <a:buSzPts val="1500"/>
              <a:buChar char="●"/>
              <a:defRPr/>
            </a:lvl1pPr>
            <a:lvl2pPr indent="-311150" lvl="1" marL="914400" rtl="0">
              <a:spcBef>
                <a:spcPts val="1600"/>
              </a:spcBef>
              <a:spcAft>
                <a:spcPts val="0"/>
              </a:spcAft>
              <a:buSzPts val="1300"/>
              <a:buChar char="○"/>
              <a:defRPr/>
            </a:lvl2pPr>
            <a:lvl3pPr indent="-304800" lvl="2" marL="1371600" rtl="0">
              <a:spcBef>
                <a:spcPts val="1600"/>
              </a:spcBef>
              <a:spcAft>
                <a:spcPts val="0"/>
              </a:spcAft>
              <a:buSzPts val="1200"/>
              <a:buChar char="■"/>
              <a:defRPr/>
            </a:lvl3pPr>
            <a:lvl4pPr indent="-298450" lvl="3" marL="1828800" rtl="0">
              <a:spcBef>
                <a:spcPts val="1600"/>
              </a:spcBef>
              <a:spcAft>
                <a:spcPts val="0"/>
              </a:spcAft>
              <a:buSzPts val="1100"/>
              <a:buChar char="●"/>
              <a:defRPr/>
            </a:lvl4pPr>
            <a:lvl5pPr indent="-292100" lvl="4" marL="2286000" rtl="0">
              <a:spcBef>
                <a:spcPts val="1600"/>
              </a:spcBef>
              <a:spcAft>
                <a:spcPts val="0"/>
              </a:spcAft>
              <a:buSzPts val="1000"/>
              <a:buChar char="○"/>
              <a:defRPr/>
            </a:lvl5pPr>
            <a:lvl6pPr indent="-285750" lvl="5" marL="2743200" rtl="0">
              <a:spcBef>
                <a:spcPts val="1600"/>
              </a:spcBef>
              <a:spcAft>
                <a:spcPts val="0"/>
              </a:spcAft>
              <a:buSzPts val="900"/>
              <a:buChar char="■"/>
              <a:defRPr/>
            </a:lvl6pPr>
            <a:lvl7pPr indent="-279400" lvl="6" marL="3200400" rtl="0">
              <a:spcBef>
                <a:spcPts val="1600"/>
              </a:spcBef>
              <a:spcAft>
                <a:spcPts val="0"/>
              </a:spcAft>
              <a:buSzPts val="800"/>
              <a:buChar char="●"/>
              <a:defRPr/>
            </a:lvl7pPr>
            <a:lvl8pPr indent="-273050" lvl="7" marL="3657600" rtl="0">
              <a:spcBef>
                <a:spcPts val="1600"/>
              </a:spcBef>
              <a:spcAft>
                <a:spcPts val="0"/>
              </a:spcAft>
              <a:buSzPts val="700"/>
              <a:buChar char="○"/>
              <a:defRPr/>
            </a:lvl8pPr>
            <a:lvl9pPr indent="-266700" lvl="8" marL="4114800" rtl="0">
              <a:spcBef>
                <a:spcPts val="1600"/>
              </a:spcBef>
              <a:spcAft>
                <a:spcPts val="1600"/>
              </a:spcAft>
              <a:buSzPts val="600"/>
              <a:buChar char="■"/>
              <a:defRPr/>
            </a:lvl9pPr>
          </a:lstStyle>
          <a:p/>
        </p:txBody>
      </p:sp>
      <p:sp>
        <p:nvSpPr>
          <p:cNvPr id="92" name="Google Shape;92;p2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spcBef>
                <a:spcPts val="0"/>
              </a:spcBef>
              <a:spcAft>
                <a:spcPts val="0"/>
              </a:spcAft>
              <a:buClr>
                <a:srgbClr val="3D85C6"/>
              </a:buClr>
              <a:buSzPts val="3600"/>
              <a:buNone/>
              <a:defRPr sz="3600">
                <a:solidFill>
                  <a:srgbClr val="3D85C6"/>
                </a:solidFill>
              </a:defRPr>
            </a:lvl1pPr>
            <a:lvl2pPr lvl="1">
              <a:spcBef>
                <a:spcPts val="0"/>
              </a:spcBef>
              <a:spcAft>
                <a:spcPts val="0"/>
              </a:spcAft>
              <a:buClr>
                <a:srgbClr val="3D85C6"/>
              </a:buClr>
              <a:buSzPts val="3600"/>
              <a:buNone/>
              <a:defRPr sz="3600">
                <a:solidFill>
                  <a:srgbClr val="3D85C6"/>
                </a:solidFill>
              </a:defRPr>
            </a:lvl2pPr>
            <a:lvl3pPr lvl="2">
              <a:spcBef>
                <a:spcPts val="0"/>
              </a:spcBef>
              <a:spcAft>
                <a:spcPts val="0"/>
              </a:spcAft>
              <a:buClr>
                <a:srgbClr val="3D85C6"/>
              </a:buClr>
              <a:buSzPts val="3600"/>
              <a:buNone/>
              <a:defRPr sz="3600">
                <a:solidFill>
                  <a:srgbClr val="3D85C6"/>
                </a:solidFill>
              </a:defRPr>
            </a:lvl3pPr>
            <a:lvl4pPr lvl="3">
              <a:spcBef>
                <a:spcPts val="0"/>
              </a:spcBef>
              <a:spcAft>
                <a:spcPts val="0"/>
              </a:spcAft>
              <a:buClr>
                <a:srgbClr val="3D85C6"/>
              </a:buClr>
              <a:buSzPts val="3600"/>
              <a:buNone/>
              <a:defRPr sz="3600">
                <a:solidFill>
                  <a:srgbClr val="3D85C6"/>
                </a:solidFill>
              </a:defRPr>
            </a:lvl4pPr>
            <a:lvl5pPr lvl="4">
              <a:spcBef>
                <a:spcPts val="0"/>
              </a:spcBef>
              <a:spcAft>
                <a:spcPts val="0"/>
              </a:spcAft>
              <a:buClr>
                <a:srgbClr val="3D85C6"/>
              </a:buClr>
              <a:buSzPts val="3600"/>
              <a:buNone/>
              <a:defRPr sz="3600">
                <a:solidFill>
                  <a:srgbClr val="3D85C6"/>
                </a:solidFill>
              </a:defRPr>
            </a:lvl5pPr>
            <a:lvl6pPr lvl="5">
              <a:spcBef>
                <a:spcPts val="0"/>
              </a:spcBef>
              <a:spcAft>
                <a:spcPts val="0"/>
              </a:spcAft>
              <a:buClr>
                <a:srgbClr val="3D85C6"/>
              </a:buClr>
              <a:buSzPts val="3600"/>
              <a:buNone/>
              <a:defRPr sz="3600">
                <a:solidFill>
                  <a:srgbClr val="3D85C6"/>
                </a:solidFill>
              </a:defRPr>
            </a:lvl6pPr>
            <a:lvl7pPr lvl="6">
              <a:spcBef>
                <a:spcPts val="0"/>
              </a:spcBef>
              <a:spcAft>
                <a:spcPts val="0"/>
              </a:spcAft>
              <a:buClr>
                <a:srgbClr val="3D85C6"/>
              </a:buClr>
              <a:buSzPts val="3600"/>
              <a:buNone/>
              <a:defRPr sz="3600">
                <a:solidFill>
                  <a:srgbClr val="3D85C6"/>
                </a:solidFill>
              </a:defRPr>
            </a:lvl7pPr>
            <a:lvl8pPr lvl="7">
              <a:spcBef>
                <a:spcPts val="0"/>
              </a:spcBef>
              <a:spcAft>
                <a:spcPts val="0"/>
              </a:spcAft>
              <a:buClr>
                <a:srgbClr val="3D85C6"/>
              </a:buClr>
              <a:buSzPts val="3600"/>
              <a:buNone/>
              <a:defRPr sz="3600">
                <a:solidFill>
                  <a:srgbClr val="3D85C6"/>
                </a:solidFill>
              </a:defRPr>
            </a:lvl8pPr>
            <a:lvl9pPr lvl="8">
              <a:spcBef>
                <a:spcPts val="0"/>
              </a:spcBef>
              <a:spcAft>
                <a:spcPts val="0"/>
              </a:spcAft>
              <a:buClr>
                <a:srgbClr val="3D85C6"/>
              </a:buClr>
              <a:buSzPts val="3600"/>
              <a:buNone/>
              <a:defRPr sz="3600">
                <a:solidFill>
                  <a:srgbClr val="3D85C6"/>
                </a:solidFill>
              </a:defRPr>
            </a:lvl9pPr>
          </a:lstStyle>
          <a:p/>
        </p:txBody>
      </p:sp>
      <p:sp>
        <p:nvSpPr>
          <p:cNvPr id="19" name="Google Shape;19;p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a:buNone/>
              <a:defRPr b="1" sz="800">
                <a:solidFill>
                  <a:srgbClr val="434343"/>
                </a:solidFill>
                <a:latin typeface="Nunito"/>
                <a:ea typeface="Nunito"/>
                <a:cs typeface="Nunito"/>
                <a:sym typeface="Nunito"/>
              </a:defRPr>
            </a:lvl1pPr>
            <a:lvl2pPr lvl="1">
              <a:buNone/>
              <a:defRPr b="1" sz="800">
                <a:solidFill>
                  <a:srgbClr val="434343"/>
                </a:solidFill>
                <a:latin typeface="Nunito"/>
                <a:ea typeface="Nunito"/>
                <a:cs typeface="Nunito"/>
                <a:sym typeface="Nunito"/>
              </a:defRPr>
            </a:lvl2pPr>
            <a:lvl3pPr lvl="2">
              <a:buNone/>
              <a:defRPr b="1" sz="800">
                <a:solidFill>
                  <a:srgbClr val="434343"/>
                </a:solidFill>
                <a:latin typeface="Nunito"/>
                <a:ea typeface="Nunito"/>
                <a:cs typeface="Nunito"/>
                <a:sym typeface="Nunito"/>
              </a:defRPr>
            </a:lvl3pPr>
            <a:lvl4pPr lvl="3">
              <a:buNone/>
              <a:defRPr b="1" sz="800">
                <a:solidFill>
                  <a:srgbClr val="434343"/>
                </a:solidFill>
                <a:latin typeface="Nunito"/>
                <a:ea typeface="Nunito"/>
                <a:cs typeface="Nunito"/>
                <a:sym typeface="Nunito"/>
              </a:defRPr>
            </a:lvl4pPr>
            <a:lvl5pPr lvl="4">
              <a:buNone/>
              <a:defRPr b="1" sz="800">
                <a:solidFill>
                  <a:srgbClr val="434343"/>
                </a:solidFill>
                <a:latin typeface="Nunito"/>
                <a:ea typeface="Nunito"/>
                <a:cs typeface="Nunito"/>
                <a:sym typeface="Nunito"/>
              </a:defRPr>
            </a:lvl5pPr>
            <a:lvl6pPr lvl="5">
              <a:buNone/>
              <a:defRPr b="1" sz="800">
                <a:solidFill>
                  <a:srgbClr val="434343"/>
                </a:solidFill>
                <a:latin typeface="Nunito"/>
                <a:ea typeface="Nunito"/>
                <a:cs typeface="Nunito"/>
                <a:sym typeface="Nunito"/>
              </a:defRPr>
            </a:lvl6pPr>
            <a:lvl7pPr lvl="6">
              <a:buNone/>
              <a:defRPr b="1" sz="800">
                <a:solidFill>
                  <a:srgbClr val="434343"/>
                </a:solidFill>
                <a:latin typeface="Nunito"/>
                <a:ea typeface="Nunito"/>
                <a:cs typeface="Nunito"/>
                <a:sym typeface="Nunito"/>
              </a:defRPr>
            </a:lvl7pPr>
            <a:lvl8pPr lvl="7">
              <a:buNone/>
              <a:defRPr b="1" sz="800">
                <a:solidFill>
                  <a:srgbClr val="434343"/>
                </a:solidFill>
                <a:latin typeface="Nunito"/>
                <a:ea typeface="Nunito"/>
                <a:cs typeface="Nunito"/>
                <a:sym typeface="Nunito"/>
              </a:defRPr>
            </a:lvl8pPr>
            <a:lvl9pPr lvl="8">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95" name="Shape 95"/>
        <p:cNvGrpSpPr/>
        <p:nvPr/>
      </p:nvGrpSpPr>
      <p:grpSpPr>
        <a:xfrm>
          <a:off x="0" y="0"/>
          <a:ext cx="0" cy="0"/>
          <a:chOff x="0" y="0"/>
          <a:chExt cx="0" cy="0"/>
        </a:xfrm>
      </p:grpSpPr>
      <p:sp>
        <p:nvSpPr>
          <p:cNvPr id="96" name="Google Shape;96;p22"/>
          <p:cNvSpPr/>
          <p:nvPr/>
        </p:nvSpPr>
        <p:spPr>
          <a:xfrm>
            <a:off x="1" y="-335"/>
            <a:ext cx="9144600" cy="5143800"/>
          </a:xfrm>
          <a:prstGeom prst="rect">
            <a:avLst/>
          </a:prstGeom>
          <a:solidFill>
            <a:srgbClr val="0E39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descr="A close up of a logo&#10;&#10;Description automatically generated" id="97" name="Google Shape;97;p22"/>
          <p:cNvPicPr preferRelativeResize="0"/>
          <p:nvPr/>
        </p:nvPicPr>
        <p:blipFill rotWithShape="1">
          <a:blip r:embed="rId2">
            <a:alphaModFix/>
          </a:blip>
          <a:srcRect b="19152" l="42816" r="37297" t="18359"/>
          <a:stretch/>
        </p:blipFill>
        <p:spPr>
          <a:xfrm>
            <a:off x="6052536" y="514443"/>
            <a:ext cx="2095112" cy="3703320"/>
          </a:xfrm>
          <a:prstGeom prst="rect">
            <a:avLst/>
          </a:prstGeom>
          <a:noFill/>
          <a:ln>
            <a:noFill/>
          </a:ln>
        </p:spPr>
      </p:pic>
      <p:sp>
        <p:nvSpPr>
          <p:cNvPr id="98" name="Google Shape;98;p22"/>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lvl1pPr lvl="0" marR="0" rtl="0" algn="l">
              <a:lnSpc>
                <a:spcPct val="100000"/>
              </a:lnSpc>
              <a:spcBef>
                <a:spcPts val="0"/>
              </a:spcBef>
              <a:spcAft>
                <a:spcPts val="0"/>
              </a:spcAft>
              <a:buSzPts val="22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2500"/>
              <a:buNone/>
              <a:defRPr b="0" i="0" sz="1100" u="none" cap="none" strike="noStrike">
                <a:solidFill>
                  <a:srgbClr val="000000"/>
                </a:solidFill>
                <a:latin typeface="Arial"/>
                <a:ea typeface="Arial"/>
                <a:cs typeface="Arial"/>
                <a:sym typeface="Arial"/>
              </a:defRPr>
            </a:lvl9pPr>
          </a:lstStyle>
          <a:p/>
        </p:txBody>
      </p:sp>
      <p:sp>
        <p:nvSpPr>
          <p:cNvPr id="99" name="Google Shape;99;p22"/>
          <p:cNvSpPr txBox="1"/>
          <p:nvPr/>
        </p:nvSpPr>
        <p:spPr>
          <a:xfrm>
            <a:off x="334565" y="1676232"/>
            <a:ext cx="4372800" cy="1790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4500"/>
              <a:buFont typeface="Calibri"/>
              <a:buNone/>
            </a:pPr>
            <a:r>
              <a:rPr i="0" lang="en" sz="3300" u="none" cap="none" strike="noStrik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i="0" sz="3300" u="none" cap="none" strike="noStrike">
              <a:solidFill>
                <a:schemeClr val="lt1"/>
              </a:solidFill>
              <a:latin typeface="Nunito ExtraBold"/>
              <a:ea typeface="Nunito ExtraBold"/>
              <a:cs typeface="Nunito ExtraBold"/>
              <a:sym typeface="Nunito ExtraBold"/>
            </a:endParaRPr>
          </a:p>
        </p:txBody>
      </p:sp>
      <p:pic>
        <p:nvPicPr>
          <p:cNvPr id="100" name="Google Shape;100;p22"/>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4"/>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Nunito"/>
              <a:buChar char="●"/>
              <a:defRPr>
                <a:latin typeface="Nunito"/>
                <a:ea typeface="Nunito"/>
                <a:cs typeface="Nunito"/>
                <a:sym typeface="Nunito"/>
              </a:defRPr>
            </a:lvl1pPr>
            <a:lvl2pPr indent="-311150" lvl="1" marL="914400">
              <a:spcBef>
                <a:spcPts val="1600"/>
              </a:spcBef>
              <a:spcAft>
                <a:spcPts val="0"/>
              </a:spcAft>
              <a:buSzPts val="1300"/>
              <a:buFont typeface="Nunito"/>
              <a:buChar char="○"/>
              <a:defRPr>
                <a:latin typeface="Nunito"/>
                <a:ea typeface="Nunito"/>
                <a:cs typeface="Nunito"/>
                <a:sym typeface="Nunito"/>
              </a:defRPr>
            </a:lvl2pPr>
            <a:lvl3pPr indent="-304800" lvl="2" marL="1371600">
              <a:spcBef>
                <a:spcPts val="1600"/>
              </a:spcBef>
              <a:spcAft>
                <a:spcPts val="0"/>
              </a:spcAft>
              <a:buSzPts val="1200"/>
              <a:buFont typeface="Nunito"/>
              <a:buChar char="■"/>
              <a:defRPr>
                <a:latin typeface="Nunito"/>
                <a:ea typeface="Nunito"/>
                <a:cs typeface="Nunito"/>
                <a:sym typeface="Nunito"/>
              </a:defRPr>
            </a:lvl3pPr>
            <a:lvl4pPr indent="-298450" lvl="3" marL="1828800">
              <a:spcBef>
                <a:spcPts val="1600"/>
              </a:spcBef>
              <a:spcAft>
                <a:spcPts val="0"/>
              </a:spcAft>
              <a:buSzPts val="1100"/>
              <a:buFont typeface="Nunito"/>
              <a:buChar char="●"/>
              <a:defRPr>
                <a:latin typeface="Nunito"/>
                <a:ea typeface="Nunito"/>
                <a:cs typeface="Nunito"/>
                <a:sym typeface="Nunito"/>
              </a:defRPr>
            </a:lvl4pPr>
            <a:lvl5pPr indent="-292100" lvl="4" marL="2286000">
              <a:spcBef>
                <a:spcPts val="1600"/>
              </a:spcBef>
              <a:spcAft>
                <a:spcPts val="0"/>
              </a:spcAft>
              <a:buSzPts val="1000"/>
              <a:buFont typeface="Nunito"/>
              <a:buChar char="○"/>
              <a:defRPr>
                <a:latin typeface="Nunito"/>
                <a:ea typeface="Nunito"/>
                <a:cs typeface="Nunito"/>
                <a:sym typeface="Nunito"/>
              </a:defRPr>
            </a:lvl5pPr>
            <a:lvl6pPr indent="-285750" lvl="5" marL="2743200">
              <a:spcBef>
                <a:spcPts val="1600"/>
              </a:spcBef>
              <a:spcAft>
                <a:spcPts val="0"/>
              </a:spcAft>
              <a:buSzPts val="900"/>
              <a:buFont typeface="Nunito"/>
              <a:buChar char="■"/>
              <a:defRPr>
                <a:latin typeface="Nunito"/>
                <a:ea typeface="Nunito"/>
                <a:cs typeface="Nunito"/>
                <a:sym typeface="Nunito"/>
              </a:defRPr>
            </a:lvl6pPr>
            <a:lvl7pPr indent="-279400" lvl="6" marL="3200400">
              <a:spcBef>
                <a:spcPts val="1600"/>
              </a:spcBef>
              <a:spcAft>
                <a:spcPts val="0"/>
              </a:spcAft>
              <a:buSzPts val="800"/>
              <a:buFont typeface="Nunito"/>
              <a:buChar char="●"/>
              <a:defRPr>
                <a:latin typeface="Nunito"/>
                <a:ea typeface="Nunito"/>
                <a:cs typeface="Nunito"/>
                <a:sym typeface="Nunito"/>
              </a:defRPr>
            </a:lvl7pPr>
            <a:lvl8pPr indent="-273050" lvl="7" marL="3657600">
              <a:spcBef>
                <a:spcPts val="1600"/>
              </a:spcBef>
              <a:spcAft>
                <a:spcPts val="0"/>
              </a:spcAft>
              <a:buSzPts val="700"/>
              <a:buFont typeface="Nunito"/>
              <a:buChar char="○"/>
              <a:defRPr>
                <a:latin typeface="Nunito"/>
                <a:ea typeface="Nunito"/>
                <a:cs typeface="Nunito"/>
                <a:sym typeface="Nunito"/>
              </a:defRPr>
            </a:lvl8pPr>
            <a:lvl9pPr indent="-266700" lvl="8" marL="4114800">
              <a:spcBef>
                <a:spcPts val="1600"/>
              </a:spcBef>
              <a:spcAft>
                <a:spcPts val="1600"/>
              </a:spcAft>
              <a:buSzPts val="600"/>
              <a:buFont typeface="Nunito"/>
              <a:buChar char="■"/>
              <a:defRPr>
                <a:latin typeface="Nunito"/>
                <a:ea typeface="Nunito"/>
                <a:cs typeface="Nunito"/>
                <a:sym typeface="Nunito"/>
              </a:defRPr>
            </a:lvl9pPr>
          </a:lstStyle>
          <a:p/>
        </p:txBody>
      </p:sp>
      <p:sp>
        <p:nvSpPr>
          <p:cNvPr id="23" name="Google Shape;23;p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CUSTOM">
    <p:spTree>
      <p:nvGrpSpPr>
        <p:cNvPr id="24" name="Shape 24"/>
        <p:cNvGrpSpPr/>
        <p:nvPr/>
      </p:nvGrpSpPr>
      <p:grpSpPr>
        <a:xfrm>
          <a:off x="0" y="0"/>
          <a:ext cx="0" cy="0"/>
          <a:chOff x="0" y="0"/>
          <a:chExt cx="0" cy="0"/>
        </a:xfrm>
      </p:grpSpPr>
      <p:sp>
        <p:nvSpPr>
          <p:cNvPr id="25" name="Google Shape;25;p5"/>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graphicFrame>
        <p:nvGraphicFramePr>
          <p:cNvPr id="26" name="Google Shape;26;p5"/>
          <p:cNvGraphicFramePr/>
          <p:nvPr/>
        </p:nvGraphicFramePr>
        <p:xfrm>
          <a:off x="201942" y="833662"/>
          <a:ext cx="3000000" cy="3000000"/>
        </p:xfrm>
        <a:graphic>
          <a:graphicData uri="http://schemas.openxmlformats.org/drawingml/2006/table">
            <a:tbl>
              <a:tblPr bandRow="1" firstRow="1">
                <a:noFill/>
                <a:tableStyleId>{D1F1AEEA-FBFC-42A8-AC43-58ACFC9C2A3F}</a:tableStyleId>
              </a:tblPr>
              <a:tblGrid>
                <a:gridCol w="883125"/>
                <a:gridCol w="3886050"/>
                <a:gridCol w="3886050"/>
              </a:tblGrid>
              <a:tr h="673575">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a:t>
                      </a:r>
                      <a:endParaRPr>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Cluster Profile</a:t>
                      </a:r>
                      <a:r>
                        <a:rPr lang="en" u="none" cap="none" strike="noStrike">
                          <a:latin typeface="Nunito"/>
                          <a:ea typeface="Nunito"/>
                          <a:cs typeface="Nunito"/>
                          <a:sym typeface="Nunito"/>
                        </a:rPr>
                        <a:t> </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u="none" cap="none" strike="noStrike">
                          <a:latin typeface="Nunito"/>
                          <a:ea typeface="Nunito"/>
                          <a:cs typeface="Nunito"/>
                          <a:sym typeface="Nunito"/>
                        </a:rPr>
                        <a:t>Business Insights</a:t>
                      </a:r>
                      <a:r>
                        <a:rPr lang="en" u="none" cap="none" strike="noStrike">
                          <a:latin typeface="Nunito"/>
                          <a:ea typeface="Nunito"/>
                          <a:cs typeface="Nunito"/>
                          <a:sym typeface="Nunito"/>
                        </a:rPr>
                        <a:t> for Marketing Team</a:t>
                      </a:r>
                      <a:endParaRPr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7533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1</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High value customers who have many credit</a:t>
                      </a:r>
                      <a:r>
                        <a:rPr lang="en" sz="1200" u="none" cap="none" strike="noStrike">
                          <a:latin typeface="Nunito"/>
                          <a:ea typeface="Nunito"/>
                          <a:cs typeface="Nunito"/>
                          <a:sym typeface="Nunito"/>
                        </a:rPr>
                        <a:t> cards and prefer to engage online</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Engage</a:t>
                      </a:r>
                      <a:r>
                        <a:rPr lang="en" sz="1200" u="none" cap="none" strike="noStrike">
                          <a:latin typeface="Nunito"/>
                          <a:ea typeface="Nunito"/>
                          <a:cs typeface="Nunito"/>
                          <a:sym typeface="Nunito"/>
                        </a:rPr>
                        <a:t> Online – Set up priority calling in lines – Upsell and Cross sell premium products</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2</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aseline="30000"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3</a:t>
                      </a:r>
                      <a:endParaRPr sz="1200">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200" u="none" cap="none" strike="noStrike">
                          <a:latin typeface="Nunito"/>
                          <a:ea typeface="Nunito"/>
                          <a:cs typeface="Nunito"/>
                          <a:sym typeface="Nunito"/>
                        </a:rPr>
                        <a:t>…</a:t>
                      </a:r>
                      <a:endParaRPr sz="1200">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r h="669525">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1200" u="none" cap="none" strike="noStrike">
                        <a:latin typeface="Nunito"/>
                        <a:ea typeface="Nunito"/>
                        <a:cs typeface="Nunito"/>
                        <a:sym typeface="Nunito"/>
                      </a:endParaRPr>
                    </a:p>
                  </a:txBody>
                  <a:tcPr marT="45725" marB="45725" marR="91450" marL="914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tcPr>
                </a:tc>
              </a:tr>
            </a:tbl>
          </a:graphicData>
        </a:graphic>
      </p:graphicFrame>
      <p:sp>
        <p:nvSpPr>
          <p:cNvPr id="27" name="Google Shape;27;p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0" name="Google Shape;3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201972" y="288368"/>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5" name="Google Shape;35;p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SzPts val="1500"/>
              <a:buChar char="●"/>
              <a:defRPr/>
            </a:lvl1pPr>
            <a:lvl2pPr indent="-311150" lvl="1" marL="914400">
              <a:spcBef>
                <a:spcPts val="1600"/>
              </a:spcBef>
              <a:spcAft>
                <a:spcPts val="0"/>
              </a:spcAft>
              <a:buSzPts val="1300"/>
              <a:buChar char="○"/>
              <a:defRPr/>
            </a:lvl2pPr>
            <a:lvl3pPr indent="-304800" lvl="2" marL="1371600">
              <a:spcBef>
                <a:spcPts val="1600"/>
              </a:spcBef>
              <a:spcAft>
                <a:spcPts val="0"/>
              </a:spcAft>
              <a:buSzPts val="1200"/>
              <a:buChar char="■"/>
              <a:defRPr/>
            </a:lvl3pPr>
            <a:lvl4pPr indent="-298450" lvl="3" marL="1828800">
              <a:spcBef>
                <a:spcPts val="1600"/>
              </a:spcBef>
              <a:spcAft>
                <a:spcPts val="0"/>
              </a:spcAft>
              <a:buSzPts val="1100"/>
              <a:buChar char="●"/>
              <a:defRPr/>
            </a:lvl4pPr>
            <a:lvl5pPr indent="-292100" lvl="4" marL="2286000">
              <a:spcBef>
                <a:spcPts val="1600"/>
              </a:spcBef>
              <a:spcAft>
                <a:spcPts val="0"/>
              </a:spcAft>
              <a:buSzPts val="1000"/>
              <a:buChar char="○"/>
              <a:defRPr/>
            </a:lvl5pPr>
            <a:lvl6pPr indent="-285750" lvl="5" marL="2743200">
              <a:spcBef>
                <a:spcPts val="1600"/>
              </a:spcBef>
              <a:spcAft>
                <a:spcPts val="0"/>
              </a:spcAft>
              <a:buSzPts val="900"/>
              <a:buChar char="■"/>
              <a:defRPr/>
            </a:lvl6pPr>
            <a:lvl7pPr indent="-279400" lvl="6" marL="3200400">
              <a:spcBef>
                <a:spcPts val="1600"/>
              </a:spcBef>
              <a:spcAft>
                <a:spcPts val="0"/>
              </a:spcAft>
              <a:buSzPts val="800"/>
              <a:buChar char="●"/>
              <a:defRPr/>
            </a:lvl7pPr>
            <a:lvl8pPr indent="-273050" lvl="7" marL="3657600">
              <a:spcBef>
                <a:spcPts val="1600"/>
              </a:spcBef>
              <a:spcAft>
                <a:spcPts val="0"/>
              </a:spcAft>
              <a:buSzPts val="700"/>
              <a:buChar char="○"/>
              <a:defRPr/>
            </a:lvl8pPr>
            <a:lvl9pPr indent="-266700" lvl="8" marL="4114800">
              <a:spcBef>
                <a:spcPts val="1600"/>
              </a:spcBef>
              <a:spcAft>
                <a:spcPts val="1600"/>
              </a:spcAft>
              <a:buSzPts val="600"/>
              <a:buChar char="■"/>
              <a:defRPr/>
            </a:lvl9pPr>
          </a:lstStyle>
          <a:p/>
        </p:txBody>
      </p:sp>
      <p:sp>
        <p:nvSpPr>
          <p:cNvPr id="44" name="Google Shape;44;p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lvl1pPr lvl="0" rtl="0">
              <a:buNone/>
              <a:defRPr b="1" sz="800">
                <a:solidFill>
                  <a:srgbClr val="434343"/>
                </a:solidFill>
                <a:latin typeface="Nunito"/>
                <a:ea typeface="Nunito"/>
                <a:cs typeface="Nunito"/>
                <a:sym typeface="Nunito"/>
              </a:defRPr>
            </a:lvl1pPr>
            <a:lvl2pPr lvl="1" rtl="0">
              <a:buNone/>
              <a:defRPr b="1" sz="800">
                <a:solidFill>
                  <a:srgbClr val="434343"/>
                </a:solidFill>
                <a:latin typeface="Nunito"/>
                <a:ea typeface="Nunito"/>
                <a:cs typeface="Nunito"/>
                <a:sym typeface="Nunito"/>
              </a:defRPr>
            </a:lvl2pPr>
            <a:lvl3pPr lvl="2" rtl="0">
              <a:buNone/>
              <a:defRPr b="1" sz="800">
                <a:solidFill>
                  <a:srgbClr val="434343"/>
                </a:solidFill>
                <a:latin typeface="Nunito"/>
                <a:ea typeface="Nunito"/>
                <a:cs typeface="Nunito"/>
                <a:sym typeface="Nunito"/>
              </a:defRPr>
            </a:lvl3pPr>
            <a:lvl4pPr lvl="3" rtl="0">
              <a:buNone/>
              <a:defRPr b="1" sz="800">
                <a:solidFill>
                  <a:srgbClr val="434343"/>
                </a:solidFill>
                <a:latin typeface="Nunito"/>
                <a:ea typeface="Nunito"/>
                <a:cs typeface="Nunito"/>
                <a:sym typeface="Nunito"/>
              </a:defRPr>
            </a:lvl4pPr>
            <a:lvl5pPr lvl="4" rtl="0">
              <a:buNone/>
              <a:defRPr b="1" sz="800">
                <a:solidFill>
                  <a:srgbClr val="434343"/>
                </a:solidFill>
                <a:latin typeface="Nunito"/>
                <a:ea typeface="Nunito"/>
                <a:cs typeface="Nunito"/>
                <a:sym typeface="Nunito"/>
              </a:defRPr>
            </a:lvl5pPr>
            <a:lvl6pPr lvl="5" rtl="0">
              <a:buNone/>
              <a:defRPr b="1" sz="800">
                <a:solidFill>
                  <a:srgbClr val="434343"/>
                </a:solidFill>
                <a:latin typeface="Nunito"/>
                <a:ea typeface="Nunito"/>
                <a:cs typeface="Nunito"/>
                <a:sym typeface="Nunito"/>
              </a:defRPr>
            </a:lvl6pPr>
            <a:lvl7pPr lvl="6" rtl="0">
              <a:buNone/>
              <a:defRPr b="1" sz="800">
                <a:solidFill>
                  <a:srgbClr val="434343"/>
                </a:solidFill>
                <a:latin typeface="Nunito"/>
                <a:ea typeface="Nunito"/>
                <a:cs typeface="Nunito"/>
                <a:sym typeface="Nunito"/>
              </a:defRPr>
            </a:lvl7pPr>
            <a:lvl8pPr lvl="7" rtl="0">
              <a:buNone/>
              <a:defRPr b="1" sz="800">
                <a:solidFill>
                  <a:srgbClr val="434343"/>
                </a:solidFill>
                <a:latin typeface="Nunito"/>
                <a:ea typeface="Nunito"/>
                <a:cs typeface="Nunito"/>
                <a:sym typeface="Nunito"/>
              </a:defRPr>
            </a:lvl8pPr>
            <a:lvl9pPr lvl="8" rtl="0">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E39A9"/>
              </a:buClr>
              <a:buSzPts val="2200"/>
              <a:buFont typeface="Nunito"/>
              <a:buNone/>
              <a:defRPr b="1" sz="2200">
                <a:solidFill>
                  <a:srgbClr val="0E39A9"/>
                </a:solidFill>
                <a:latin typeface="Nunito"/>
                <a:ea typeface="Nunito"/>
                <a:cs typeface="Nunito"/>
                <a:sym typeface="Nunito"/>
              </a:defRPr>
            </a:lvl1pPr>
            <a:lvl2pPr lvl="1"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2pPr>
            <a:lvl3pPr lvl="2"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3pPr>
            <a:lvl4pPr lvl="3"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4pPr>
            <a:lvl5pPr lvl="4"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5pPr>
            <a:lvl6pPr lvl="5"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6pPr>
            <a:lvl7pPr lvl="6"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7pPr>
            <a:lvl8pPr lvl="7"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8pPr>
            <a:lvl9pPr lvl="8" rtl="0">
              <a:spcBef>
                <a:spcPts val="0"/>
              </a:spcBef>
              <a:spcAft>
                <a:spcPts val="0"/>
              </a:spcAft>
              <a:buClr>
                <a:srgbClr val="0E39A9"/>
              </a:buClr>
              <a:buSzPts val="2500"/>
              <a:buFont typeface="Nunito SemiBold"/>
              <a:buNone/>
              <a:defRPr sz="2500">
                <a:solidFill>
                  <a:srgbClr val="0E39A9"/>
                </a:solidFill>
                <a:latin typeface="Nunito SemiBold"/>
                <a:ea typeface="Nunito SemiBold"/>
                <a:cs typeface="Nunito SemiBold"/>
                <a:sym typeface="Nunito SemiBold"/>
              </a:defRPr>
            </a:lvl9pPr>
          </a:lstStyle>
          <a:p/>
        </p:txBody>
      </p:sp>
      <p:sp>
        <p:nvSpPr>
          <p:cNvPr id="7" name="Google Shape;7;p1"/>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8" name="Google Shape;8;p1"/>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9" name="Google Shape;9;p1"/>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sp>
        <p:nvSpPr>
          <p:cNvPr id="54" name="Google Shape;54;p12"/>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200"/>
              <a:buFont typeface="Nunito"/>
              <a:buNone/>
              <a:defRPr b="1" sz="2200">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p:txBody>
      </p:sp>
      <p:sp>
        <p:nvSpPr>
          <p:cNvPr id="55" name="Google Shape;55;p12"/>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indent="-311150" lvl="1" marL="91440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indent="-304800" lvl="2" marL="13716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2100" lvl="4" marL="22860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indent="-285750" lvl="5" marL="274320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indent="-279400" lvl="6" marL="3200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indent="-273050" lvl="7" marL="365760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indent="-266700" lvl="8" marL="41148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p:txBody>
      </p:sp>
      <p:sp>
        <p:nvSpPr>
          <p:cNvPr id="56" name="Google Shape;56;p12"/>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rtl="0" algn="ctr">
              <a:lnSpc>
                <a:spcPct val="102500"/>
              </a:lnSpc>
              <a:spcBef>
                <a:spcPts val="0"/>
              </a:spcBef>
              <a:spcAft>
                <a:spcPts val="0"/>
              </a:spcAft>
              <a:buNone/>
            </a:pPr>
            <a:r>
              <a:rPr b="1" lang="en" sz="700">
                <a:solidFill>
                  <a:srgbClr val="434343"/>
                </a:solidFill>
                <a:latin typeface="Nunito"/>
                <a:ea typeface="Nunito"/>
                <a:cs typeface="Nunito"/>
                <a:sym typeface="Nunito"/>
              </a:rPr>
              <a:t>Proprietary content. © Great Learning. All Rights Reserved. Unauthorized use or distribution prohibited.</a:t>
            </a:r>
            <a:endParaRPr b="1" sz="700">
              <a:solidFill>
                <a:srgbClr val="434343"/>
              </a:solidFill>
              <a:latin typeface="Nunito"/>
              <a:ea typeface="Nunito"/>
              <a:cs typeface="Nunito"/>
              <a:sym typeface="Nunito"/>
            </a:endParaRPr>
          </a:p>
        </p:txBody>
      </p:sp>
      <p:sp>
        <p:nvSpPr>
          <p:cNvPr id="57" name="Google Shape;57;p12"/>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lvl="0" rtl="0" algn="ctr">
              <a:buNone/>
              <a:defRPr b="1" sz="800">
                <a:solidFill>
                  <a:srgbClr val="434343"/>
                </a:solidFill>
                <a:latin typeface="Nunito"/>
                <a:ea typeface="Nunito"/>
                <a:cs typeface="Nunito"/>
                <a:sym typeface="Nunito"/>
              </a:defRPr>
            </a:lvl1pPr>
            <a:lvl2pPr lvl="1" rtl="0" algn="ctr">
              <a:buNone/>
              <a:defRPr b="1" sz="800">
                <a:solidFill>
                  <a:srgbClr val="434343"/>
                </a:solidFill>
                <a:latin typeface="Nunito"/>
                <a:ea typeface="Nunito"/>
                <a:cs typeface="Nunito"/>
                <a:sym typeface="Nunito"/>
              </a:defRPr>
            </a:lvl2pPr>
            <a:lvl3pPr lvl="2" rtl="0" algn="ctr">
              <a:buNone/>
              <a:defRPr b="1" sz="800">
                <a:solidFill>
                  <a:srgbClr val="434343"/>
                </a:solidFill>
                <a:latin typeface="Nunito"/>
                <a:ea typeface="Nunito"/>
                <a:cs typeface="Nunito"/>
                <a:sym typeface="Nunito"/>
              </a:defRPr>
            </a:lvl3pPr>
            <a:lvl4pPr lvl="3" rtl="0" algn="ctr">
              <a:buNone/>
              <a:defRPr b="1" sz="800">
                <a:solidFill>
                  <a:srgbClr val="434343"/>
                </a:solidFill>
                <a:latin typeface="Nunito"/>
                <a:ea typeface="Nunito"/>
                <a:cs typeface="Nunito"/>
                <a:sym typeface="Nunito"/>
              </a:defRPr>
            </a:lvl4pPr>
            <a:lvl5pPr lvl="4" rtl="0" algn="ctr">
              <a:buNone/>
              <a:defRPr b="1" sz="800">
                <a:solidFill>
                  <a:srgbClr val="434343"/>
                </a:solidFill>
                <a:latin typeface="Nunito"/>
                <a:ea typeface="Nunito"/>
                <a:cs typeface="Nunito"/>
                <a:sym typeface="Nunito"/>
              </a:defRPr>
            </a:lvl5pPr>
            <a:lvl6pPr lvl="5" rtl="0" algn="ctr">
              <a:buNone/>
              <a:defRPr b="1" sz="800">
                <a:solidFill>
                  <a:srgbClr val="434343"/>
                </a:solidFill>
                <a:latin typeface="Nunito"/>
                <a:ea typeface="Nunito"/>
                <a:cs typeface="Nunito"/>
                <a:sym typeface="Nunito"/>
              </a:defRPr>
            </a:lvl6pPr>
            <a:lvl7pPr lvl="6" rtl="0" algn="ctr">
              <a:buNone/>
              <a:defRPr b="1" sz="800">
                <a:solidFill>
                  <a:srgbClr val="434343"/>
                </a:solidFill>
                <a:latin typeface="Nunito"/>
                <a:ea typeface="Nunito"/>
                <a:cs typeface="Nunito"/>
                <a:sym typeface="Nunito"/>
              </a:defRPr>
            </a:lvl7pPr>
            <a:lvl8pPr lvl="7" rtl="0" algn="ctr">
              <a:buNone/>
              <a:defRPr b="1" sz="800">
                <a:solidFill>
                  <a:srgbClr val="434343"/>
                </a:solidFill>
                <a:latin typeface="Nunito"/>
                <a:ea typeface="Nunito"/>
                <a:cs typeface="Nunito"/>
                <a:sym typeface="Nunito"/>
              </a:defRPr>
            </a:lvl8pPr>
            <a:lvl9pPr lvl="8" rtl="0" algn="ctr">
              <a:buNone/>
              <a:defRPr b="1" sz="800">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2"/>
          <p:cNvPicPr preferRelativeResize="0"/>
          <p:nvPr/>
        </p:nvPicPr>
        <p:blipFill>
          <a:blip r:embed="rId1">
            <a:alphaModFix/>
          </a:blip>
          <a:stretch>
            <a:fill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6593" y="353731"/>
              <a:ext cx="175500" cy="355500"/>
            </a:xfrm>
            <a:prstGeom prst="rect">
              <a:avLst/>
            </a:prstGeom>
            <a:solidFill>
              <a:srgbClr val="1974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gif"/><Relationship Id="rId5" Type="http://schemas.openxmlformats.org/officeDocument/2006/relationships/hyperlink" Target="https://www.xpertup.com/blog/machine-learning/loss-functions-and-optimization-algorithms/" TargetMode="External"/><Relationship Id="rId6" Type="http://schemas.openxmlformats.org/officeDocument/2006/relationships/hyperlink" Target="https://www.xpertup.com/blog/machine-learning/loss-functions-and-optimization-algorith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eepai.org/machine-learning-glossary-and-terms/batch-normalization" TargetMode="External"/><Relationship Id="rId4" Type="http://schemas.openxmlformats.org/officeDocument/2006/relationships/hyperlink" Target="https://deepai.org/machine-learning-glossary-and-terms/batch-normalization" TargetMode="External"/><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hyperlink" Target="https://towardsdatascience.com/a-comprehensive-guide-to-convolutional-neural-networks-the-eli5-way-3bd2b1164a5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gif"/><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cs231n.github.io/neural-networks-1/" TargetMode="External"/><Relationship Id="rId5" Type="http://schemas.openxmlformats.org/officeDocument/2006/relationships/hyperlink" Target="https://cs231n.github.io/neural-networks-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quora.com/What-is-meant-by-activation-function"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7.jpg"/><Relationship Id="rId6" Type="http://schemas.openxmlformats.org/officeDocument/2006/relationships/hyperlink" Target="https://cs231n.github.io/neural-networks-1/" TargetMode="External"/><Relationship Id="rId7" Type="http://schemas.openxmlformats.org/officeDocument/2006/relationships/hyperlink" Target="https://cs231n.github.io/neural-networks-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gif"/><Relationship Id="rId4" Type="http://schemas.openxmlformats.org/officeDocument/2006/relationships/hyperlink" Target="http://webenergeek.com/wp/index.php/en/2015/11/10/neural-network-back-propagation-algorith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23"/>
          <p:cNvSpPr txBox="1"/>
          <p:nvPr>
            <p:ph type="ctrTitle"/>
          </p:nvPr>
        </p:nvSpPr>
        <p:spPr>
          <a:xfrm>
            <a:off x="2094575" y="1840950"/>
            <a:ext cx="5540100" cy="146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Deep Learning</a:t>
            </a:r>
            <a:endParaRPr/>
          </a:p>
          <a:p>
            <a:pPr indent="0" lvl="0" marL="0" rtl="0" algn="ctr">
              <a:spcBef>
                <a:spcPts val="0"/>
              </a:spcBef>
              <a:spcAft>
                <a:spcPts val="0"/>
              </a:spcAft>
              <a:buNone/>
            </a:pPr>
            <a:r>
              <a:rPr lang="en"/>
              <a:t>Week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Algorithm</a:t>
            </a:r>
            <a:endParaRPr/>
          </a:p>
        </p:txBody>
      </p:sp>
      <p:sp>
        <p:nvSpPr>
          <p:cNvPr id="187" name="Google Shape;187;p32"/>
          <p:cNvSpPr txBox="1"/>
          <p:nvPr>
            <p:ph idx="1" type="body"/>
          </p:nvPr>
        </p:nvSpPr>
        <p:spPr>
          <a:xfrm>
            <a:off x="202550" y="861975"/>
            <a:ext cx="5146500" cy="37686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goal of optimization is to find a set o</a:t>
            </a:r>
            <a:r>
              <a:rPr lang="en" sz="1300"/>
              <a:t>f </a:t>
            </a:r>
            <a:r>
              <a:rPr lang="en" sz="1300"/>
              <a:t>weights that minimizes the loss function</a:t>
            </a:r>
            <a:endParaRPr sz="1300"/>
          </a:p>
          <a:p>
            <a:pPr indent="-311150" lvl="0" marL="457200" rtl="0" algn="l">
              <a:lnSpc>
                <a:spcPct val="115000"/>
              </a:lnSpc>
              <a:spcBef>
                <a:spcPts val="0"/>
              </a:spcBef>
              <a:spcAft>
                <a:spcPts val="0"/>
              </a:spcAft>
              <a:buSzPts val="1300"/>
              <a:buChar char="●"/>
            </a:pPr>
            <a:r>
              <a:rPr lang="en" sz="1300"/>
              <a:t>Optimization functions usually calculate the </a:t>
            </a:r>
            <a:r>
              <a:rPr b="1" lang="en" sz="1300"/>
              <a:t>gradient</a:t>
            </a:r>
            <a:r>
              <a:rPr lang="en" sz="1300"/>
              <a:t> i.e. the partial derivative of loss function with respect to weights, and the weights are modified in the opposite direction of the calculated gradient. This cycle is repeated until we reach the minima of loss function</a:t>
            </a:r>
            <a:endParaRPr sz="1300"/>
          </a:p>
          <a:p>
            <a:pPr indent="-311150" lvl="0" marL="457200" rtl="0" algn="l">
              <a:lnSpc>
                <a:spcPct val="115000"/>
              </a:lnSpc>
              <a:spcBef>
                <a:spcPts val="0"/>
              </a:spcBef>
              <a:spcAft>
                <a:spcPts val="0"/>
              </a:spcAft>
              <a:buSzPts val="1300"/>
              <a:buChar char="●"/>
            </a:pPr>
            <a:r>
              <a:rPr lang="en" sz="1300"/>
              <a:t>The procedure of repeatedly evaluating the gradient and then performing a parameter update is called </a:t>
            </a:r>
            <a:r>
              <a:rPr b="1" lang="en" sz="1300"/>
              <a:t>Gradient Descent</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Learning Rate:</a:t>
            </a:r>
            <a:endParaRPr b="1" sz="1300"/>
          </a:p>
          <a:p>
            <a:pPr indent="-311150" lvl="0" marL="457200" rtl="0" algn="l">
              <a:lnSpc>
                <a:spcPct val="115000"/>
              </a:lnSpc>
              <a:spcBef>
                <a:spcPts val="0"/>
              </a:spcBef>
              <a:spcAft>
                <a:spcPts val="0"/>
              </a:spcAft>
              <a:buSzPts val="1300"/>
              <a:buChar char="●"/>
            </a:pPr>
            <a:r>
              <a:rPr lang="en" sz="1300"/>
              <a:t>It is a hyperparameter which determines the step size (the amount by which the weights are updated)</a:t>
            </a:r>
            <a:endParaRPr sz="1300"/>
          </a:p>
          <a:p>
            <a:pPr indent="-311150" lvl="0" marL="457200" rtl="0" algn="l">
              <a:lnSpc>
                <a:spcPct val="115000"/>
              </a:lnSpc>
              <a:spcBef>
                <a:spcPts val="0"/>
              </a:spcBef>
              <a:spcAft>
                <a:spcPts val="0"/>
              </a:spcAft>
              <a:buSzPts val="1300"/>
              <a:buChar char="●"/>
            </a:pPr>
            <a:r>
              <a:rPr lang="en" sz="1300"/>
              <a:t>We can try out different values of learning rate to improve the results</a:t>
            </a:r>
            <a:endParaRPr sz="1300"/>
          </a:p>
          <a:p>
            <a:pPr indent="0" lvl="0" marL="0" rtl="0" algn="l">
              <a:lnSpc>
                <a:spcPct val="115000"/>
              </a:lnSpc>
              <a:spcBef>
                <a:spcPts val="0"/>
              </a:spcBef>
              <a:spcAft>
                <a:spcPts val="1600"/>
              </a:spcAft>
              <a:buNone/>
            </a:pPr>
            <a:r>
              <a:t/>
            </a:r>
            <a:endParaRPr b="1" sz="1300"/>
          </a:p>
        </p:txBody>
      </p:sp>
      <p:sp>
        <p:nvSpPr>
          <p:cNvPr id="188" name="Google Shape;188;p32"/>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9" name="Google Shape;189;p32"/>
          <p:cNvPicPr preferRelativeResize="0"/>
          <p:nvPr/>
        </p:nvPicPr>
        <p:blipFill rotWithShape="1">
          <a:blip r:embed="rId3">
            <a:alphaModFix/>
          </a:blip>
          <a:srcRect b="0" l="0" r="0" t="0"/>
          <a:stretch/>
        </p:blipFill>
        <p:spPr>
          <a:xfrm>
            <a:off x="5486050" y="881988"/>
            <a:ext cx="3346250" cy="1812075"/>
          </a:xfrm>
          <a:prstGeom prst="rect">
            <a:avLst/>
          </a:prstGeom>
          <a:noFill/>
          <a:ln>
            <a:noFill/>
          </a:ln>
        </p:spPr>
      </p:pic>
      <p:pic>
        <p:nvPicPr>
          <p:cNvPr id="190" name="Google Shape;190;p32"/>
          <p:cNvPicPr preferRelativeResize="0"/>
          <p:nvPr/>
        </p:nvPicPr>
        <p:blipFill rotWithShape="1">
          <a:blip r:embed="rId4">
            <a:alphaModFix/>
          </a:blip>
          <a:srcRect b="0" l="0" r="0" t="0"/>
          <a:stretch/>
        </p:blipFill>
        <p:spPr>
          <a:xfrm>
            <a:off x="5486050" y="2799650"/>
            <a:ext cx="2977099" cy="2232825"/>
          </a:xfrm>
          <a:prstGeom prst="rect">
            <a:avLst/>
          </a:prstGeom>
          <a:noFill/>
          <a:ln>
            <a:noFill/>
          </a:ln>
        </p:spPr>
      </p:pic>
      <p:sp>
        <p:nvSpPr>
          <p:cNvPr id="191" name="Google Shape;191;p32"/>
          <p:cNvSpPr txBox="1"/>
          <p:nvPr/>
        </p:nvSpPr>
        <p:spPr>
          <a:xfrm>
            <a:off x="7800650" y="4877700"/>
            <a:ext cx="9225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5"/>
              </a:rPr>
              <a:t>Image </a:t>
            </a:r>
            <a:r>
              <a:rPr lang="en" sz="900" u="sng">
                <a:solidFill>
                  <a:schemeClr val="hlink"/>
                </a:solidFill>
                <a:latin typeface="Nunito"/>
                <a:ea typeface="Nunito"/>
                <a:cs typeface="Nunito"/>
                <a:sym typeface="Nunito"/>
                <a:hlinkClick r:id="rId6"/>
              </a:rPr>
              <a:t>Source</a:t>
            </a:r>
            <a:endParaRPr sz="9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variations</a:t>
            </a:r>
            <a:endParaRPr/>
          </a:p>
        </p:txBody>
      </p:sp>
      <p:sp>
        <p:nvSpPr>
          <p:cNvPr id="197" name="Google Shape;197;p3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8" name="Google Shape;198;p33"/>
          <p:cNvGraphicFramePr/>
          <p:nvPr/>
        </p:nvGraphicFramePr>
        <p:xfrm>
          <a:off x="757350" y="1203038"/>
          <a:ext cx="3000000" cy="3000000"/>
        </p:xfrm>
        <a:graphic>
          <a:graphicData uri="http://schemas.openxmlformats.org/drawingml/2006/table">
            <a:tbl>
              <a:tblPr>
                <a:noFill/>
                <a:tableStyleId>{7419D28D-1359-4342-8D59-8A0A11263853}</a:tableStyleId>
              </a:tblPr>
              <a:tblGrid>
                <a:gridCol w="1382275"/>
                <a:gridCol w="1911975"/>
                <a:gridCol w="2237250"/>
                <a:gridCol w="2339400"/>
              </a:tblGrid>
              <a:tr h="381000">
                <a:tc>
                  <a:txBody>
                    <a:bodyPr/>
                    <a:lstStyle/>
                    <a:p>
                      <a:pPr indent="0" lvl="0" marL="0" rtl="0" algn="l">
                        <a:spcBef>
                          <a:spcPts val="0"/>
                        </a:spcBef>
                        <a:spcAft>
                          <a:spcPts val="0"/>
                        </a:spcAft>
                        <a:buNone/>
                      </a:pPr>
                      <a:r>
                        <a:t/>
                      </a:r>
                      <a:endParaRPr b="1" sz="1200">
                        <a:solidFill>
                          <a:schemeClr val="dk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Batch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Stochastic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Mini Batch Gradient Descent</a:t>
                      </a:r>
                      <a:endParaRPr b="1" sz="1200">
                        <a:solidFill>
                          <a:schemeClr val="lt1"/>
                        </a:solidFill>
                        <a:latin typeface="Nunito"/>
                        <a:ea typeface="Nunito"/>
                        <a:cs typeface="Nunito"/>
                        <a:sym typeface="Nunito"/>
                      </a:endParaRPr>
                    </a:p>
                  </a:txBody>
                  <a:tcPr marT="91425" marB="91425" marR="91425" marL="91425">
                    <a:solidFill>
                      <a:srgbClr val="1974D2"/>
                    </a:solidFill>
                  </a:tcPr>
                </a:tc>
              </a:tr>
              <a:tr h="381000">
                <a:tc>
                  <a:txBody>
                    <a:bodyPr/>
                    <a:lstStyle/>
                    <a:p>
                      <a:pPr indent="0" lvl="0" marL="0" rtl="0" algn="l">
                        <a:lnSpc>
                          <a:spcPct val="115000"/>
                        </a:lnSpc>
                        <a:spcBef>
                          <a:spcPts val="300"/>
                        </a:spcBef>
                        <a:spcAft>
                          <a:spcPts val="0"/>
                        </a:spcAft>
                        <a:buNone/>
                      </a:pPr>
                      <a:r>
                        <a:rPr b="1" lang="en" sz="1200">
                          <a:solidFill>
                            <a:schemeClr val="lt1"/>
                          </a:solidFill>
                          <a:latin typeface="Nunito"/>
                          <a:ea typeface="Nunito"/>
                          <a:cs typeface="Nunito"/>
                          <a:sym typeface="Nunito"/>
                        </a:rPr>
                        <a:t>Working</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 by calculating gradients of whole dataset</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parameters by calculating gradients for each training example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300"/>
                        </a:spcBef>
                        <a:spcAft>
                          <a:spcPts val="0"/>
                        </a:spcAft>
                        <a:buNone/>
                      </a:pPr>
                      <a:r>
                        <a:rPr lang="en" sz="1200">
                          <a:solidFill>
                            <a:srgbClr val="585858"/>
                          </a:solidFill>
                          <a:latin typeface="Nunito"/>
                          <a:ea typeface="Nunito"/>
                          <a:cs typeface="Nunito"/>
                          <a:sym typeface="Nunito"/>
                        </a:rPr>
                        <a:t>It u</a:t>
                      </a:r>
                      <a:r>
                        <a:rPr lang="en" sz="1200">
                          <a:solidFill>
                            <a:srgbClr val="585858"/>
                          </a:solidFill>
                          <a:latin typeface="Nunito"/>
                          <a:ea typeface="Nunito"/>
                          <a:cs typeface="Nunito"/>
                          <a:sym typeface="Nunito"/>
                        </a:rPr>
                        <a:t>pdates the parameters by calculating gradients for every mini batch of “n” training examples. It is a combination of batch and stochastic gradient descent</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Advantages</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efficient</a:t>
                      </a:r>
                      <a:r>
                        <a:rPr lang="en" sz="1200">
                          <a:solidFill>
                            <a:schemeClr val="dk2"/>
                          </a:solidFill>
                          <a:latin typeface="Nunito"/>
                          <a:ea typeface="Nunito"/>
                          <a:cs typeface="Nunito"/>
                          <a:sym typeface="Nunito"/>
                        </a:rPr>
                        <a:t> and gives stable convergence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faster in learning than batch gradient descent and gives immediate performance insights</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efficient, fast to learn and gives stable convergence</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b="1" lang="en" sz="1200">
                          <a:solidFill>
                            <a:schemeClr val="lt1"/>
                          </a:solidFill>
                          <a:latin typeface="Nunito"/>
                          <a:ea typeface="Nunito"/>
                          <a:cs typeface="Nunito"/>
                          <a:sym typeface="Nunito"/>
                        </a:rPr>
                        <a:t>Disadvantages</a:t>
                      </a:r>
                      <a:endParaRPr b="1" sz="1200">
                        <a:solidFill>
                          <a:schemeClr val="lt1"/>
                        </a:solidFill>
                        <a:latin typeface="Nunito"/>
                        <a:ea typeface="Nunito"/>
                        <a:cs typeface="Nunito"/>
                        <a:sym typeface="Nunito"/>
                      </a:endParaRPr>
                    </a:p>
                  </a:txBody>
                  <a:tcPr marT="91425" marB="91425" marR="91425" marL="91425" anchor="ctr">
                    <a:solidFill>
                      <a:srgbClr val="1974D2"/>
                    </a:solidFill>
                  </a:tcPr>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learns very slowly and the chances of getting stuck in a local minima are high</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is computationally intensive and can give noisy gradients</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solidFill>
                            <a:schemeClr val="dk2"/>
                          </a:solidFill>
                          <a:latin typeface="Nunito"/>
                          <a:ea typeface="Nunito"/>
                          <a:cs typeface="Nunito"/>
                          <a:sym typeface="Nunito"/>
                        </a:rPr>
                        <a:t>It adds up one more hyperparameter to tune.</a:t>
                      </a:r>
                      <a:endParaRPr sz="1200">
                        <a:solidFill>
                          <a:schemeClr val="dk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in NN</a:t>
            </a:r>
            <a:endParaRPr/>
          </a:p>
        </p:txBody>
      </p:sp>
      <p:sp>
        <p:nvSpPr>
          <p:cNvPr id="204" name="Google Shape;204;p34"/>
          <p:cNvSpPr txBox="1"/>
          <p:nvPr>
            <p:ph idx="1" type="body"/>
          </p:nvPr>
        </p:nvSpPr>
        <p:spPr>
          <a:xfrm>
            <a:off x="202550" y="861975"/>
            <a:ext cx="8629800" cy="23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Deep neural networks are prone to overfitting since they try to capture complex patterns in the data but they may also capture the noise.</a:t>
            </a:r>
            <a:endParaRPr sz="1300"/>
          </a:p>
          <a:p>
            <a:pPr indent="0" lvl="0" marL="0" rtl="0" algn="l">
              <a:spcBef>
                <a:spcPts val="1600"/>
              </a:spcBef>
              <a:spcAft>
                <a:spcPts val="0"/>
              </a:spcAft>
              <a:buNone/>
            </a:pPr>
            <a:r>
              <a:rPr lang="en" sz="1300"/>
              <a:t>We can use the Ridge and Lasso regression techniques (that we have covered in previous modules) to reduce overfitting. There are also some other ways to reduce overfitting in a Deep Neural Network:</a:t>
            </a:r>
            <a:endParaRPr sz="1300"/>
          </a:p>
          <a:p>
            <a:pPr indent="-311150" lvl="0" marL="457200" rtl="0" algn="l">
              <a:spcBef>
                <a:spcPts val="1600"/>
              </a:spcBef>
              <a:spcAft>
                <a:spcPts val="0"/>
              </a:spcAft>
              <a:buSzPts val="1300"/>
              <a:buChar char="●"/>
            </a:pPr>
            <a:r>
              <a:rPr b="1" lang="en" sz="1300"/>
              <a:t>Batch Normalization: </a:t>
            </a:r>
            <a:r>
              <a:rPr lang="en" sz="1300"/>
              <a:t>Batch normalization is a technique for improving the performance and stability of neural networks. The idea is to normalize the inputs of each layer in such a way that they have a mean output activation of zero and standard deviation of one. This is analogous to how the inputs to networks are standardized.</a:t>
            </a:r>
            <a:endParaRPr sz="1300"/>
          </a:p>
        </p:txBody>
      </p:sp>
      <p:sp>
        <p:nvSpPr>
          <p:cNvPr id="205" name="Google Shape;205;p3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6" name="Google Shape;206;p34"/>
          <p:cNvSpPr txBox="1"/>
          <p:nvPr/>
        </p:nvSpPr>
        <p:spPr>
          <a:xfrm>
            <a:off x="7272350" y="4854300"/>
            <a:ext cx="8985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3"/>
              </a:rPr>
              <a:t>Image </a:t>
            </a:r>
            <a:r>
              <a:rPr lang="en" sz="900" u="sng">
                <a:solidFill>
                  <a:schemeClr val="hlink"/>
                </a:solidFill>
                <a:latin typeface="Nunito"/>
                <a:ea typeface="Nunito"/>
                <a:cs typeface="Nunito"/>
                <a:sym typeface="Nunito"/>
                <a:hlinkClick r:id="rId4"/>
              </a:rPr>
              <a:t>Source</a:t>
            </a:r>
            <a:endParaRPr sz="900">
              <a:latin typeface="Nunito"/>
              <a:ea typeface="Nunito"/>
              <a:cs typeface="Nunito"/>
              <a:sym typeface="Nunito"/>
            </a:endParaRPr>
          </a:p>
        </p:txBody>
      </p:sp>
      <p:pic>
        <p:nvPicPr>
          <p:cNvPr id="207" name="Google Shape;207;p34"/>
          <p:cNvPicPr preferRelativeResize="0"/>
          <p:nvPr/>
        </p:nvPicPr>
        <p:blipFill>
          <a:blip r:embed="rId5">
            <a:alphaModFix/>
          </a:blip>
          <a:stretch>
            <a:fillRect/>
          </a:stretch>
        </p:blipFill>
        <p:spPr>
          <a:xfrm>
            <a:off x="4981125" y="3083350"/>
            <a:ext cx="3237250" cy="1649350"/>
          </a:xfrm>
          <a:prstGeom prst="rect">
            <a:avLst/>
          </a:prstGeom>
          <a:noFill/>
          <a:ln>
            <a:noFill/>
          </a:ln>
        </p:spPr>
      </p:pic>
      <p:sp>
        <p:nvSpPr>
          <p:cNvPr id="208" name="Google Shape;208;p34"/>
          <p:cNvSpPr txBox="1"/>
          <p:nvPr/>
        </p:nvSpPr>
        <p:spPr>
          <a:xfrm>
            <a:off x="202550" y="3312188"/>
            <a:ext cx="4245000" cy="1420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1300">
                <a:solidFill>
                  <a:schemeClr val="dk2"/>
                </a:solidFill>
                <a:highlight>
                  <a:srgbClr val="FFFFFF"/>
                </a:highlight>
                <a:latin typeface="Nunito"/>
                <a:ea typeface="Nunito"/>
                <a:cs typeface="Nunito"/>
                <a:sym typeface="Nunito"/>
              </a:rPr>
              <a:t>This approach leads to faster learning rates since normalization ensures there’s no activation value that’s too high or too low, as well as allowing each layer to learn independently of the others.</a:t>
            </a:r>
            <a:endParaRPr>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 in NN</a:t>
            </a:r>
            <a:endParaRPr/>
          </a:p>
        </p:txBody>
      </p:sp>
      <p:sp>
        <p:nvSpPr>
          <p:cNvPr id="214" name="Google Shape;214;p35"/>
          <p:cNvSpPr txBox="1"/>
          <p:nvPr>
            <p:ph idx="1" type="body"/>
          </p:nvPr>
        </p:nvSpPr>
        <p:spPr>
          <a:xfrm>
            <a:off x="202550" y="861975"/>
            <a:ext cx="8629800" cy="867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b="1" lang="en" sz="1300">
                <a:solidFill>
                  <a:srgbClr val="434343"/>
                </a:solidFill>
              </a:rPr>
              <a:t>Dropout: </a:t>
            </a:r>
            <a:r>
              <a:rPr lang="en" sz="1300">
                <a:solidFill>
                  <a:srgbClr val="434343"/>
                </a:solidFill>
              </a:rPr>
              <a:t>A fully connected layer occupies most of the parameters, and hence, neurons develop co-dependency amongst each other during training which curbs the individual power of each neuron leading to over-fitting of the training data.</a:t>
            </a:r>
            <a:endParaRPr sz="1300">
              <a:solidFill>
                <a:srgbClr val="434343"/>
              </a:solidFill>
            </a:endParaRPr>
          </a:p>
          <a:p>
            <a:pPr indent="0" lvl="0" marL="457200" rtl="0" algn="l">
              <a:spcBef>
                <a:spcPts val="1600"/>
              </a:spcBef>
              <a:spcAft>
                <a:spcPts val="0"/>
              </a:spcAft>
              <a:buNone/>
            </a:pPr>
            <a:r>
              <a:t/>
            </a:r>
            <a:endParaRPr sz="1300">
              <a:solidFill>
                <a:srgbClr val="434343"/>
              </a:solidFill>
            </a:endParaRPr>
          </a:p>
          <a:p>
            <a:pPr indent="0" lvl="0" marL="0" rtl="0" algn="l">
              <a:spcBef>
                <a:spcPts val="1600"/>
              </a:spcBef>
              <a:spcAft>
                <a:spcPts val="1600"/>
              </a:spcAft>
              <a:buNone/>
            </a:pPr>
            <a:r>
              <a:t/>
            </a:r>
            <a:endParaRPr sz="1300">
              <a:solidFill>
                <a:srgbClr val="434343"/>
              </a:solidFill>
            </a:endParaRPr>
          </a:p>
        </p:txBody>
      </p:sp>
      <p:sp>
        <p:nvSpPr>
          <p:cNvPr id="215" name="Google Shape;215;p3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6" name="Google Shape;216;p35"/>
          <p:cNvPicPr preferRelativeResize="0"/>
          <p:nvPr/>
        </p:nvPicPr>
        <p:blipFill>
          <a:blip r:embed="rId3">
            <a:alphaModFix/>
          </a:blip>
          <a:stretch>
            <a:fillRect/>
          </a:stretch>
        </p:blipFill>
        <p:spPr>
          <a:xfrm>
            <a:off x="4145250" y="2061700"/>
            <a:ext cx="4577900" cy="2442750"/>
          </a:xfrm>
          <a:prstGeom prst="rect">
            <a:avLst/>
          </a:prstGeom>
          <a:noFill/>
          <a:ln>
            <a:noFill/>
          </a:ln>
        </p:spPr>
      </p:pic>
      <p:sp>
        <p:nvSpPr>
          <p:cNvPr id="217" name="Google Shape;217;p35"/>
          <p:cNvSpPr txBox="1"/>
          <p:nvPr/>
        </p:nvSpPr>
        <p:spPr>
          <a:xfrm>
            <a:off x="202550" y="2061700"/>
            <a:ext cx="3611700" cy="255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In dropout, we randomly shut down some fraction of a layer’s neurons at each training step by zeroing out the neuron values. </a:t>
            </a:r>
            <a:endParaRPr sz="1300">
              <a:solidFill>
                <a:srgbClr val="434343"/>
              </a:solidFill>
              <a:highlight>
                <a:srgbClr val="FFFFFF"/>
              </a:highlight>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The fraction of neurons to be zeroed out is known as the dropout rate, rd. </a:t>
            </a:r>
            <a:endParaRPr sz="1300">
              <a:solidFill>
                <a:srgbClr val="434343"/>
              </a:solidFill>
              <a:highlight>
                <a:srgbClr val="FFFFFF"/>
              </a:highlight>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highlight>
                  <a:srgbClr val="FFFFFF"/>
                </a:highlight>
                <a:latin typeface="Nunito"/>
                <a:ea typeface="Nunito"/>
                <a:cs typeface="Nunito"/>
                <a:sym typeface="Nunito"/>
              </a:rPr>
              <a:t>The remaining neurons have their values multiplied by 1/(1-rd) so that the overall sum of the neuron values remains the same.</a:t>
            </a:r>
            <a:endParaRPr sz="13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a:p>
            <a:pPr indent="0" lvl="0" marL="91440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p:txBody>
      </p:sp>
      <p:sp>
        <p:nvSpPr>
          <p:cNvPr id="218" name="Google Shape;218;p35"/>
          <p:cNvSpPr txBox="1"/>
          <p:nvPr/>
        </p:nvSpPr>
        <p:spPr>
          <a:xfrm>
            <a:off x="4254325" y="4613500"/>
            <a:ext cx="45780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Source</a:t>
            </a:r>
            <a:r>
              <a:rPr b="1" lang="en" sz="800">
                <a:latin typeface="Nunito"/>
                <a:ea typeface="Nunito"/>
                <a:cs typeface="Nunito"/>
                <a:sym typeface="Nunito"/>
              </a:rPr>
              <a:t>:</a:t>
            </a:r>
            <a:r>
              <a:rPr lang="en" sz="800">
                <a:latin typeface="Nunito"/>
                <a:ea typeface="Nunito"/>
                <a:cs typeface="Nunito"/>
                <a:sym typeface="Nunito"/>
              </a:rPr>
              <a:t> </a:t>
            </a:r>
            <a:r>
              <a:rPr lang="en" sz="800">
                <a:solidFill>
                  <a:schemeClr val="dk1"/>
                </a:solidFill>
                <a:latin typeface="Nunito"/>
                <a:ea typeface="Nunito"/>
                <a:cs typeface="Nunito"/>
                <a:sym typeface="Nunito"/>
              </a:rPr>
              <a:t>(Srivastava et al. Dropout: A Simple Way to Prevent Neural Networks from Overfitting. JMLR, 2014)</a:t>
            </a:r>
            <a:endParaRPr sz="8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1324700" y="1905750"/>
            <a:ext cx="6666000" cy="133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t>Case Study</a:t>
            </a:r>
            <a:endParaRPr sz="3500"/>
          </a:p>
          <a:p>
            <a:pPr indent="0" lvl="0" marL="0" rtl="0" algn="ctr">
              <a:spcBef>
                <a:spcPts val="0"/>
              </a:spcBef>
              <a:spcAft>
                <a:spcPts val="0"/>
              </a:spcAft>
              <a:buNone/>
            </a:pPr>
            <a:r>
              <a:rPr lang="en" sz="3500"/>
              <a:t>Neural Networks</a:t>
            </a:r>
            <a:endParaRPr sz="3500"/>
          </a:p>
        </p:txBody>
      </p:sp>
      <p:sp>
        <p:nvSpPr>
          <p:cNvPr id="224" name="Google Shape;224;p3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0" name="Google Shape;230;p37"/>
          <p:cNvSpPr txBox="1"/>
          <p:nvPr/>
        </p:nvSpPr>
        <p:spPr>
          <a:xfrm>
            <a:off x="3630000" y="2002200"/>
            <a:ext cx="1884000" cy="113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4800">
                <a:solidFill>
                  <a:srgbClr val="0E39A9"/>
                </a:solidFill>
                <a:latin typeface="Nunito"/>
                <a:ea typeface="Nunito"/>
                <a:cs typeface="Nunito"/>
                <a:sym typeface="Nunito"/>
              </a:rPr>
              <a:t>CNN</a:t>
            </a:r>
            <a:endParaRPr b="1" sz="4800">
              <a:solidFill>
                <a:srgbClr val="0E39A9"/>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questions</a:t>
            </a:r>
            <a:endParaRPr/>
          </a:p>
        </p:txBody>
      </p:sp>
      <p:sp>
        <p:nvSpPr>
          <p:cNvPr id="236" name="Google Shape;236;p38"/>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Font typeface="Nunito"/>
              <a:buAutoNum type="arabicPeriod"/>
            </a:pPr>
            <a:r>
              <a:rPr lang="en"/>
              <a:t>What are convolutional neural networks and how are they different from ANNs? </a:t>
            </a:r>
            <a:endParaRPr/>
          </a:p>
          <a:p>
            <a:pPr indent="-323850" lvl="0" marL="457200" rtl="0" algn="l">
              <a:lnSpc>
                <a:spcPct val="150000"/>
              </a:lnSpc>
              <a:spcBef>
                <a:spcPts val="0"/>
              </a:spcBef>
              <a:spcAft>
                <a:spcPts val="0"/>
              </a:spcAft>
              <a:buClr>
                <a:schemeClr val="dk2"/>
              </a:buClr>
              <a:buSzPts val="1500"/>
              <a:buFont typeface="Nunito"/>
              <a:buAutoNum type="arabicPeriod"/>
            </a:pPr>
            <a:r>
              <a:rPr lang="en"/>
              <a:t>How do filters/kernels work for feature detection in CNNs?</a:t>
            </a:r>
            <a:endParaRPr/>
          </a:p>
          <a:p>
            <a:pPr indent="-323850" lvl="0" marL="457200" rtl="0" algn="l">
              <a:lnSpc>
                <a:spcPct val="150000"/>
              </a:lnSpc>
              <a:spcBef>
                <a:spcPts val="0"/>
              </a:spcBef>
              <a:spcAft>
                <a:spcPts val="0"/>
              </a:spcAft>
              <a:buClr>
                <a:schemeClr val="dk2"/>
              </a:buClr>
              <a:buSzPts val="1500"/>
              <a:buFont typeface="Nunito"/>
              <a:buAutoNum type="arabicPeriod"/>
            </a:pPr>
            <a:r>
              <a:rPr lang="en"/>
              <a:t>How do pooling, padding and stride operations work in CNNs?</a:t>
            </a:r>
            <a:endParaRPr/>
          </a:p>
          <a:p>
            <a:pPr indent="-323850" lvl="0" marL="457200" rtl="0" algn="l">
              <a:lnSpc>
                <a:spcPct val="150000"/>
              </a:lnSpc>
              <a:spcBef>
                <a:spcPts val="0"/>
              </a:spcBef>
              <a:spcAft>
                <a:spcPts val="0"/>
              </a:spcAft>
              <a:buClr>
                <a:schemeClr val="dk2"/>
              </a:buClr>
              <a:buSzPts val="1500"/>
              <a:buFont typeface="Nunito"/>
              <a:buAutoNum type="arabicPeriod"/>
            </a:pPr>
            <a:r>
              <a:rPr lang="en"/>
              <a:t>What is transfer learning and how can we use this in CNNs?</a:t>
            </a:r>
            <a:endParaRPr/>
          </a:p>
        </p:txBody>
      </p:sp>
      <p:sp>
        <p:nvSpPr>
          <p:cNvPr id="237" name="Google Shape;237;p3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Convolutional Neural Networks</a:t>
            </a:r>
            <a:endParaRPr/>
          </a:p>
          <a:p>
            <a:pPr indent="0" lvl="0" marL="0" rtl="0" algn="l">
              <a:spcBef>
                <a:spcPts val="0"/>
              </a:spcBef>
              <a:spcAft>
                <a:spcPts val="0"/>
              </a:spcAft>
              <a:buNone/>
            </a:pPr>
            <a:r>
              <a:t/>
            </a:r>
            <a:endParaRPr/>
          </a:p>
        </p:txBody>
      </p:sp>
      <p:sp>
        <p:nvSpPr>
          <p:cNvPr id="243" name="Google Shape;243;p39"/>
          <p:cNvSpPr txBox="1"/>
          <p:nvPr>
            <p:ph idx="1" type="body"/>
          </p:nvPr>
        </p:nvSpPr>
        <p:spPr>
          <a:xfrm>
            <a:off x="202550" y="861975"/>
            <a:ext cx="8629800" cy="15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CNNs are a special type of neural network designed to work with image data. CNNs use convolutional layers - hidden layers which perform convolution operations. They have some different characteristics to ANNs:</a:t>
            </a:r>
            <a:endParaRPr sz="1300"/>
          </a:p>
          <a:p>
            <a:pPr indent="-311150" lvl="0" marL="457200" rtl="0" algn="l">
              <a:spcBef>
                <a:spcPts val="1600"/>
              </a:spcBef>
              <a:spcAft>
                <a:spcPts val="0"/>
              </a:spcAft>
              <a:buSzPts val="1300"/>
              <a:buAutoNum type="arabicPeriod"/>
            </a:pPr>
            <a:r>
              <a:rPr lang="en" sz="1300"/>
              <a:t>Unlike ANNs, CNNs capture the spatial structure of the image</a:t>
            </a:r>
            <a:endParaRPr sz="1300"/>
          </a:p>
          <a:p>
            <a:pPr indent="-311150" lvl="0" marL="457200" rtl="0" algn="l">
              <a:spcBef>
                <a:spcPts val="0"/>
              </a:spcBef>
              <a:spcAft>
                <a:spcPts val="0"/>
              </a:spcAft>
              <a:buSzPts val="1300"/>
              <a:buAutoNum type="arabicPeriod"/>
            </a:pPr>
            <a:r>
              <a:rPr lang="en" sz="1300"/>
              <a:t>CNNs follow the concept of parameter sharing i.e. one filter is applied over the whole image, because of which they are much more computationally efficient.</a:t>
            </a:r>
            <a:endParaRPr sz="1300"/>
          </a:p>
          <a:p>
            <a:pPr indent="0" lvl="0" marL="0" rtl="0" algn="l">
              <a:spcBef>
                <a:spcPts val="1600"/>
              </a:spcBef>
              <a:spcAft>
                <a:spcPts val="1600"/>
              </a:spcAft>
              <a:buNone/>
            </a:pPr>
            <a:r>
              <a:t/>
            </a:r>
            <a:endParaRPr/>
          </a:p>
        </p:txBody>
      </p:sp>
      <p:sp>
        <p:nvSpPr>
          <p:cNvPr id="244" name="Google Shape;244;p3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5" name="Google Shape;245;p39"/>
          <p:cNvPicPr preferRelativeResize="0"/>
          <p:nvPr/>
        </p:nvPicPr>
        <p:blipFill>
          <a:blip r:embed="rId3">
            <a:alphaModFix/>
          </a:blip>
          <a:stretch>
            <a:fillRect/>
          </a:stretch>
        </p:blipFill>
        <p:spPr>
          <a:xfrm>
            <a:off x="140587" y="2429175"/>
            <a:ext cx="6421164" cy="2169400"/>
          </a:xfrm>
          <a:prstGeom prst="rect">
            <a:avLst/>
          </a:prstGeom>
          <a:noFill/>
          <a:ln>
            <a:noFill/>
          </a:ln>
        </p:spPr>
      </p:pic>
      <p:sp>
        <p:nvSpPr>
          <p:cNvPr id="246" name="Google Shape;246;p39"/>
          <p:cNvSpPr txBox="1"/>
          <p:nvPr/>
        </p:nvSpPr>
        <p:spPr>
          <a:xfrm>
            <a:off x="6903450" y="2429175"/>
            <a:ext cx="22404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Nunito"/>
                <a:ea typeface="Nunito"/>
                <a:cs typeface="Nunito"/>
                <a:sym typeface="Nunito"/>
              </a:rPr>
              <a:t>The first part in this architecture is the convolutional layer followed by the pooling layer and the second part is the fully connected layer. This whole architecture is called a convolutional neural network.</a:t>
            </a:r>
            <a:endParaRPr sz="1300">
              <a:solidFill>
                <a:schemeClr val="dk2"/>
              </a:solidFill>
              <a:latin typeface="Nunito"/>
              <a:ea typeface="Nunito"/>
              <a:cs typeface="Nunito"/>
              <a:sym typeface="Nunito"/>
            </a:endParaRPr>
          </a:p>
        </p:txBody>
      </p:sp>
      <p:sp>
        <p:nvSpPr>
          <p:cNvPr id="247" name="Google Shape;247;p39"/>
          <p:cNvSpPr txBox="1"/>
          <p:nvPr/>
        </p:nvSpPr>
        <p:spPr>
          <a:xfrm>
            <a:off x="7620400" y="4798175"/>
            <a:ext cx="9114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rgbClr val="0097A7"/>
                </a:solidFill>
                <a:latin typeface="Nunito"/>
                <a:ea typeface="Nunito"/>
                <a:cs typeface="Nunito"/>
                <a:sym typeface="Nunito"/>
                <a:hlinkClick r:id="rId4">
                  <a:extLst>
                    <a:ext uri="{A12FA001-AC4F-418D-AE19-62706E023703}">
                      <ahyp:hlinkClr val="tx"/>
                    </a:ext>
                  </a:extLst>
                </a:hlinkClick>
              </a:rPr>
              <a:t>Image Source</a:t>
            </a:r>
            <a:endParaRPr sz="9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convolutional layer - Filter/Kernel</a:t>
            </a:r>
            <a:endParaRPr/>
          </a:p>
          <a:p>
            <a:pPr indent="0" lvl="0" marL="0" rtl="0" algn="l">
              <a:spcBef>
                <a:spcPts val="0"/>
              </a:spcBef>
              <a:spcAft>
                <a:spcPts val="0"/>
              </a:spcAft>
              <a:buNone/>
            </a:pPr>
            <a:r>
              <a:t/>
            </a:r>
            <a:endParaRPr/>
          </a:p>
        </p:txBody>
      </p:sp>
      <p:sp>
        <p:nvSpPr>
          <p:cNvPr id="253" name="Google Shape;253;p40"/>
          <p:cNvSpPr txBox="1"/>
          <p:nvPr>
            <p:ph idx="1" type="body"/>
          </p:nvPr>
        </p:nvSpPr>
        <p:spPr>
          <a:xfrm>
            <a:off x="202550" y="861975"/>
            <a:ext cx="8629800" cy="1988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A convolution operation uses a small array of numbers called a filter/kernel on the input image.</a:t>
            </a:r>
            <a:endParaRPr sz="1300"/>
          </a:p>
          <a:p>
            <a:pPr indent="-311150" lvl="0" marL="457200" rtl="0" algn="l">
              <a:spcBef>
                <a:spcPts val="0"/>
              </a:spcBef>
              <a:spcAft>
                <a:spcPts val="0"/>
              </a:spcAft>
              <a:buSzPts val="1300"/>
              <a:buChar char="●"/>
            </a:pPr>
            <a:r>
              <a:rPr lang="en" sz="1300"/>
              <a:t>Each filter is designed to identify a specific feature in the input space of the image, such as horizontal edges, vertical edges etc.</a:t>
            </a:r>
            <a:endParaRPr sz="1300"/>
          </a:p>
          <a:p>
            <a:pPr indent="-311150" lvl="0" marL="457200" rtl="0" algn="l">
              <a:spcBef>
                <a:spcPts val="0"/>
              </a:spcBef>
              <a:spcAft>
                <a:spcPts val="0"/>
              </a:spcAft>
              <a:buSzPts val="1300"/>
              <a:buChar char="●"/>
            </a:pPr>
            <a:r>
              <a:rPr lang="en" sz="1300"/>
              <a:t>A CNN is able to successfully capture the spatial and temporal dependencies in an image through the application of relevant filters.</a:t>
            </a:r>
            <a:endParaRPr sz="1300"/>
          </a:p>
          <a:p>
            <a:pPr indent="-311150" lvl="0" marL="457200" rtl="0" algn="l">
              <a:spcBef>
                <a:spcPts val="0"/>
              </a:spcBef>
              <a:spcAft>
                <a:spcPts val="0"/>
              </a:spcAft>
              <a:buSzPts val="1300"/>
              <a:buChar char="●"/>
            </a:pPr>
            <a:r>
              <a:rPr lang="en" sz="1300"/>
              <a:t>The role of the CNN is to reduce the images into a form which is easier to process, without losing features which are important for getting a good prediction.</a:t>
            </a:r>
            <a:endParaRPr/>
          </a:p>
        </p:txBody>
      </p:sp>
      <p:sp>
        <p:nvSpPr>
          <p:cNvPr id="254" name="Google Shape;254;p4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p40"/>
          <p:cNvSpPr txBox="1"/>
          <p:nvPr/>
        </p:nvSpPr>
        <p:spPr>
          <a:xfrm>
            <a:off x="202550" y="2763875"/>
            <a:ext cx="43695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This image shows how the convolution operation works in a CNN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It uses a 3x3 filter on a 5x5 image</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resulted feature is a 3x3 image which is the convolved feature</a:t>
            </a:r>
            <a:endParaRPr/>
          </a:p>
        </p:txBody>
      </p:sp>
      <p:pic>
        <p:nvPicPr>
          <p:cNvPr id="256" name="Google Shape;256;p40"/>
          <p:cNvPicPr preferRelativeResize="0"/>
          <p:nvPr/>
        </p:nvPicPr>
        <p:blipFill rotWithShape="1">
          <a:blip r:embed="rId3">
            <a:alphaModFix/>
          </a:blip>
          <a:srcRect b="3021" l="6591" r="4693" t="8888"/>
          <a:stretch/>
        </p:blipFill>
        <p:spPr>
          <a:xfrm>
            <a:off x="5454250" y="2736650"/>
            <a:ext cx="2872600" cy="208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Pooling layer in CNNs</a:t>
            </a:r>
            <a:endParaRPr/>
          </a:p>
        </p:txBody>
      </p:sp>
      <p:sp>
        <p:nvSpPr>
          <p:cNvPr id="262" name="Google Shape;262;p41"/>
          <p:cNvSpPr txBox="1"/>
          <p:nvPr>
            <p:ph idx="1" type="body"/>
          </p:nvPr>
        </p:nvSpPr>
        <p:spPr>
          <a:xfrm>
            <a:off x="202550" y="861975"/>
            <a:ext cx="52836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highlight>
                  <a:schemeClr val="lt1"/>
                </a:highlight>
              </a:rPr>
              <a:t>After a convolution operation, we usually perform pooling to reduce the dimensions of the feature map</a:t>
            </a:r>
            <a:endParaRPr sz="1300">
              <a:highlight>
                <a:schemeClr val="lt1"/>
              </a:highlight>
            </a:endParaRPr>
          </a:p>
          <a:p>
            <a:pPr indent="-311150" lvl="0" marL="457200" rtl="0" algn="l">
              <a:spcBef>
                <a:spcPts val="0"/>
              </a:spcBef>
              <a:spcAft>
                <a:spcPts val="0"/>
              </a:spcAft>
              <a:buSzPts val="1300"/>
              <a:buChar char="●"/>
            </a:pPr>
            <a:r>
              <a:rPr lang="en" sz="1300">
                <a:highlight>
                  <a:schemeClr val="lt1"/>
                </a:highlight>
              </a:rPr>
              <a:t>It enables us to reduce the number of parameters, which both reduces the training time and the overfitting</a:t>
            </a:r>
            <a:endParaRPr sz="1300">
              <a:highlight>
                <a:schemeClr val="lt1"/>
              </a:highlight>
            </a:endParaRPr>
          </a:p>
          <a:p>
            <a:pPr indent="-311150" lvl="0" marL="457200" rtl="0" algn="l">
              <a:spcBef>
                <a:spcPts val="0"/>
              </a:spcBef>
              <a:spcAft>
                <a:spcPts val="0"/>
              </a:spcAft>
              <a:buSzPts val="1300"/>
              <a:buChar char="●"/>
            </a:pPr>
            <a:r>
              <a:rPr lang="en" sz="1300">
                <a:highlight>
                  <a:schemeClr val="lt1"/>
                </a:highlight>
              </a:rPr>
              <a:t>Pooling layers downsample each feature map independently, reducing the height and width, but keeping the depth same.</a:t>
            </a:r>
            <a:endParaRPr sz="1300">
              <a:highlight>
                <a:schemeClr val="lt1"/>
              </a:highlight>
            </a:endParaRPr>
          </a:p>
          <a:p>
            <a:pPr indent="0" lvl="0" marL="0" rtl="0" algn="l">
              <a:spcBef>
                <a:spcPts val="1600"/>
              </a:spcBef>
              <a:spcAft>
                <a:spcPts val="0"/>
              </a:spcAft>
              <a:buClr>
                <a:schemeClr val="dk1"/>
              </a:buClr>
              <a:buSzPts val="1100"/>
              <a:buFont typeface="Arial"/>
              <a:buNone/>
            </a:pPr>
            <a:r>
              <a:rPr lang="en" sz="1300">
                <a:highlight>
                  <a:schemeClr val="lt1"/>
                </a:highlight>
              </a:rPr>
              <a:t>There are two types of pooling - Max and Average</a:t>
            </a:r>
            <a:endParaRPr sz="1300">
              <a:highlight>
                <a:schemeClr val="lt1"/>
              </a:highlight>
            </a:endParaRPr>
          </a:p>
          <a:p>
            <a:pPr indent="-311150" lvl="0" marL="457200" rtl="0" algn="l">
              <a:spcBef>
                <a:spcPts val="1600"/>
              </a:spcBef>
              <a:spcAft>
                <a:spcPts val="0"/>
              </a:spcAft>
              <a:buSzPts val="1300"/>
              <a:buChar char="●"/>
            </a:pPr>
            <a:r>
              <a:rPr lang="en" sz="1300">
                <a:highlight>
                  <a:schemeClr val="lt1"/>
                </a:highlight>
              </a:rPr>
              <a:t>Max pooling just takes the maximum value whereas average pooling takes the average value in the pooling window</a:t>
            </a:r>
            <a:endParaRPr sz="1300">
              <a:highlight>
                <a:schemeClr val="lt1"/>
              </a:highlight>
            </a:endParaRPr>
          </a:p>
          <a:p>
            <a:pPr indent="-311150" lvl="0" marL="457200" rtl="0" algn="l">
              <a:spcBef>
                <a:spcPts val="0"/>
              </a:spcBef>
              <a:spcAft>
                <a:spcPts val="0"/>
              </a:spcAft>
              <a:buSzPts val="1300"/>
              <a:buChar char="●"/>
            </a:pPr>
            <a:r>
              <a:rPr lang="en" sz="1300">
                <a:highlight>
                  <a:schemeClr val="lt1"/>
                </a:highlight>
              </a:rPr>
              <a:t>Contrary to the convolution operation, pooling has no parameters. </a:t>
            </a:r>
            <a:endParaRPr sz="1300">
              <a:highlight>
                <a:schemeClr val="lt1"/>
              </a:highlight>
            </a:endParaRPr>
          </a:p>
          <a:p>
            <a:pPr indent="-311150" lvl="0" marL="457200" rtl="0" algn="l">
              <a:spcBef>
                <a:spcPts val="0"/>
              </a:spcBef>
              <a:spcAft>
                <a:spcPts val="0"/>
              </a:spcAft>
              <a:buSzPts val="1300"/>
              <a:buChar char="●"/>
            </a:pPr>
            <a:r>
              <a:rPr lang="en" sz="1300">
                <a:highlight>
                  <a:schemeClr val="lt1"/>
                </a:highlight>
              </a:rPr>
              <a:t>In these gifs, we can see how both max and average pooling work</a:t>
            </a:r>
            <a:endParaRPr sz="1300">
              <a:highlight>
                <a:schemeClr val="lt1"/>
              </a:highlight>
            </a:endParaRPr>
          </a:p>
          <a:p>
            <a:pPr indent="0" lvl="0" marL="0" rtl="0" algn="l">
              <a:spcBef>
                <a:spcPts val="1600"/>
              </a:spcBef>
              <a:spcAft>
                <a:spcPts val="1600"/>
              </a:spcAft>
              <a:buNone/>
            </a:pPr>
            <a:r>
              <a:t/>
            </a:r>
            <a:endParaRPr/>
          </a:p>
        </p:txBody>
      </p:sp>
      <p:sp>
        <p:nvSpPr>
          <p:cNvPr id="263" name="Google Shape;263;p4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4" name="Google Shape;264;p41"/>
          <p:cNvPicPr preferRelativeResize="0"/>
          <p:nvPr/>
        </p:nvPicPr>
        <p:blipFill rotWithShape="1">
          <a:blip r:embed="rId3">
            <a:alphaModFix/>
          </a:blip>
          <a:srcRect b="8855" l="6848" r="5800" t="10713"/>
          <a:stretch/>
        </p:blipFill>
        <p:spPr>
          <a:xfrm>
            <a:off x="5486075" y="902450"/>
            <a:ext cx="3294925" cy="1899925"/>
          </a:xfrm>
          <a:prstGeom prst="rect">
            <a:avLst/>
          </a:prstGeom>
          <a:noFill/>
          <a:ln>
            <a:noFill/>
          </a:ln>
        </p:spPr>
      </p:pic>
      <p:pic>
        <p:nvPicPr>
          <p:cNvPr id="265" name="Google Shape;265;p41"/>
          <p:cNvPicPr preferRelativeResize="0"/>
          <p:nvPr/>
        </p:nvPicPr>
        <p:blipFill>
          <a:blip r:embed="rId4">
            <a:alphaModFix/>
          </a:blip>
          <a:stretch>
            <a:fillRect/>
          </a:stretch>
        </p:blipFill>
        <p:spPr>
          <a:xfrm>
            <a:off x="5868000" y="2842851"/>
            <a:ext cx="2743875" cy="202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ctrTitle"/>
          </p:nvPr>
        </p:nvSpPr>
        <p:spPr>
          <a:xfrm>
            <a:off x="2070450" y="1896275"/>
            <a:ext cx="5003100" cy="90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Padding &amp; Stride in CNNs</a:t>
            </a:r>
            <a:endParaRPr/>
          </a:p>
        </p:txBody>
      </p:sp>
      <p:sp>
        <p:nvSpPr>
          <p:cNvPr id="271" name="Google Shape;271;p42"/>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Stride</a:t>
            </a:r>
            <a:r>
              <a:rPr lang="en" sz="1300"/>
              <a:t> specifies how much we move the filter at each step. By default the value of the stride is 1 and is represented by the first figure in the previous slide.</a:t>
            </a:r>
            <a:endParaRPr sz="1300"/>
          </a:p>
          <a:p>
            <a:pPr indent="-311150" lvl="0" marL="457200" rtl="0" algn="l">
              <a:spcBef>
                <a:spcPts val="0"/>
              </a:spcBef>
              <a:spcAft>
                <a:spcPts val="0"/>
              </a:spcAft>
              <a:buSzPts val="1300"/>
              <a:buChar char="●"/>
            </a:pPr>
            <a:r>
              <a:rPr lang="en" sz="1300"/>
              <a:t>We can also increase the value of stride if we want less overlap between the filters. It also makes the resulting feature map smaller since we are skipping over some locations. </a:t>
            </a:r>
            <a:endParaRPr sz="1300"/>
          </a:p>
          <a:p>
            <a:pPr indent="-311150" lvl="0" marL="457200" rtl="0" algn="l">
              <a:spcBef>
                <a:spcPts val="0"/>
              </a:spcBef>
              <a:spcAft>
                <a:spcPts val="0"/>
              </a:spcAft>
              <a:buSzPts val="1300"/>
              <a:buChar char="●"/>
            </a:pPr>
            <a:r>
              <a:rPr lang="en" sz="1300"/>
              <a:t>The second figure in the previous slide demonstrates the stride 2.</a:t>
            </a:r>
            <a:endParaRPr sz="1300"/>
          </a:p>
          <a:p>
            <a:pPr indent="0" lvl="0" marL="0" rtl="0" algn="l">
              <a:spcBef>
                <a:spcPts val="1600"/>
              </a:spcBef>
              <a:spcAft>
                <a:spcPts val="0"/>
              </a:spcAft>
              <a:buClr>
                <a:schemeClr val="dk1"/>
              </a:buClr>
              <a:buSzPts val="1100"/>
              <a:buFont typeface="Arial"/>
              <a:buNone/>
            </a:pPr>
            <a:r>
              <a:rPr lang="en" sz="1300"/>
              <a:t>We see that after using stride, the size of the feature map is smaller than the input. If we want to maintain the same dimensions, we can use </a:t>
            </a:r>
            <a:r>
              <a:rPr b="1" lang="en" sz="1300"/>
              <a:t>padding</a:t>
            </a:r>
            <a:r>
              <a:rPr lang="en" sz="1300"/>
              <a:t> to surround the input with zeros.</a:t>
            </a:r>
            <a:endParaRPr sz="1300"/>
          </a:p>
          <a:p>
            <a:pPr indent="-311150" lvl="0" marL="457200" rtl="0" algn="l">
              <a:spcBef>
                <a:spcPts val="1600"/>
              </a:spcBef>
              <a:spcAft>
                <a:spcPts val="0"/>
              </a:spcAft>
              <a:buSzPts val="1300"/>
              <a:buChar char="●"/>
            </a:pPr>
            <a:r>
              <a:rPr lang="en" sz="1300"/>
              <a:t>The grey area around the input in the third figure is the padding. </a:t>
            </a:r>
            <a:endParaRPr sz="1300"/>
          </a:p>
          <a:p>
            <a:pPr indent="-311150" lvl="0" marL="457200" rtl="0" algn="l">
              <a:spcBef>
                <a:spcPts val="0"/>
              </a:spcBef>
              <a:spcAft>
                <a:spcPts val="0"/>
              </a:spcAft>
              <a:buSzPts val="1300"/>
              <a:buChar char="●"/>
            </a:pPr>
            <a:r>
              <a:rPr lang="en" sz="1300"/>
              <a:t>We either pad with zeros or the values on the edge, to match the dimensions of the feature map with the input.</a:t>
            </a:r>
            <a:endParaRPr sz="1300"/>
          </a:p>
          <a:p>
            <a:pPr indent="-311150" lvl="0" marL="457200" rtl="0" algn="l">
              <a:spcBef>
                <a:spcPts val="0"/>
              </a:spcBef>
              <a:spcAft>
                <a:spcPts val="0"/>
              </a:spcAft>
              <a:buSzPts val="1300"/>
              <a:buChar char="●"/>
            </a:pPr>
            <a:r>
              <a:rPr lang="en" sz="1300"/>
              <a:t>Padding is commonly used in CNNs to preserve the size of the feature maps, otherwise they would shrink at each layer, which is not desirable.</a:t>
            </a:r>
            <a:endParaRPr/>
          </a:p>
        </p:txBody>
      </p:sp>
      <p:sp>
        <p:nvSpPr>
          <p:cNvPr id="272" name="Google Shape;272;p42"/>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Learning</a:t>
            </a:r>
            <a:endParaRPr/>
          </a:p>
        </p:txBody>
      </p:sp>
      <p:sp>
        <p:nvSpPr>
          <p:cNvPr id="278" name="Google Shape;278;p43"/>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Nunito"/>
              <a:buChar char="●"/>
            </a:pPr>
            <a:r>
              <a:rPr lang="en" sz="1300"/>
              <a:t>If you are using a specific NN architecture that has been trained before, you can use these pretrained parameters/weights instead of random initialization to solve your problem</a:t>
            </a:r>
            <a:endParaRPr sz="1300"/>
          </a:p>
          <a:p>
            <a:pPr indent="-311150" lvl="0" marL="457200" rtl="0" algn="l">
              <a:spcBef>
                <a:spcPts val="0"/>
              </a:spcBef>
              <a:spcAft>
                <a:spcPts val="0"/>
              </a:spcAft>
              <a:buSzPts val="1300"/>
              <a:buFont typeface="Nunito"/>
              <a:buChar char="●"/>
            </a:pPr>
            <a:r>
              <a:rPr lang="en" sz="1300"/>
              <a:t>It can help you boost the performance of the NN.</a:t>
            </a:r>
            <a:endParaRPr sz="1300"/>
          </a:p>
          <a:p>
            <a:pPr indent="-311150" lvl="0" marL="457200" rtl="0" algn="l">
              <a:spcBef>
                <a:spcPts val="0"/>
              </a:spcBef>
              <a:spcAft>
                <a:spcPts val="0"/>
              </a:spcAft>
              <a:buSzPts val="1300"/>
              <a:buFont typeface="Nunito"/>
              <a:buChar char="●"/>
            </a:pPr>
            <a:r>
              <a:rPr lang="en" sz="1300"/>
              <a:t>The pretrained models might have trained on large datasets like ImageNet, and taken a lot of time to learn those parameters/weights with optimized hyperparameters. This can save you a lot of time.</a:t>
            </a:r>
            <a:endParaRPr sz="1300"/>
          </a:p>
          <a:p>
            <a:pPr indent="-311150" lvl="0" marL="457200" rtl="0" algn="l">
              <a:spcBef>
                <a:spcPts val="0"/>
              </a:spcBef>
              <a:spcAft>
                <a:spcPts val="0"/>
              </a:spcAft>
              <a:buSzPts val="1300"/>
              <a:buFont typeface="Nunito"/>
              <a:buChar char="●"/>
            </a:pPr>
            <a:r>
              <a:rPr lang="en" sz="1300"/>
              <a:t>If you have enough data, you can fine tune all the layers in your pretrained network but don't random initialize the parameters, leave the learned parameters as they are and learn from there.</a:t>
            </a:r>
            <a:endParaRPr/>
          </a:p>
        </p:txBody>
      </p:sp>
      <p:sp>
        <p:nvSpPr>
          <p:cNvPr id="279" name="Google Shape;279;p43"/>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0" name="Google Shape;280;p43"/>
          <p:cNvPicPr preferRelativeResize="0"/>
          <p:nvPr/>
        </p:nvPicPr>
        <p:blipFill rotWithShape="1">
          <a:blip r:embed="rId3">
            <a:alphaModFix/>
          </a:blip>
          <a:srcRect b="0" l="0" r="0" t="0"/>
          <a:stretch/>
        </p:blipFill>
        <p:spPr>
          <a:xfrm>
            <a:off x="2214657" y="2773424"/>
            <a:ext cx="4605593" cy="211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idx="1" type="body"/>
          </p:nvPr>
        </p:nvSpPr>
        <p:spPr>
          <a:xfrm>
            <a:off x="2265725" y="1831500"/>
            <a:ext cx="4369500" cy="1480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800">
                <a:solidFill>
                  <a:srgbClr val="0E39A9"/>
                </a:solidFill>
              </a:rPr>
              <a:t>Case Study CNN</a:t>
            </a:r>
            <a:endParaRPr b="1" sz="4800">
              <a:solidFill>
                <a:srgbClr val="0E39A9"/>
              </a:solidFill>
            </a:endParaRPr>
          </a:p>
        </p:txBody>
      </p:sp>
      <p:sp>
        <p:nvSpPr>
          <p:cNvPr id="286" name="Google Shape;286;p44"/>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70129" y="6703219"/>
            <a:ext cx="15008700" cy="697800"/>
          </a:xfrm>
          <a:prstGeom prst="rect">
            <a:avLst/>
          </a:prstGeom>
          <a:noFill/>
          <a:ln>
            <a:noFill/>
          </a:ln>
        </p:spPr>
        <p:txBody>
          <a:bodyPr anchorCtr="0" anchor="t" bIns="0" lIns="0" spcFirstLastPara="1" rIns="0" wrap="square" tIns="12850">
            <a:noAutofit/>
          </a:bodyPr>
          <a:lstStyle/>
          <a:p>
            <a:pPr indent="0" lvl="0" marL="0" rtl="0" algn="l">
              <a:lnSpc>
                <a:spcPct val="100000"/>
              </a:lnSpc>
              <a:spcBef>
                <a:spcPts val="0"/>
              </a:spcBef>
              <a:spcAft>
                <a:spcPts val="0"/>
              </a:spcAft>
              <a:buNone/>
            </a:pPr>
            <a:r>
              <a:t/>
            </a:r>
            <a:endParaRPr/>
          </a:p>
        </p:txBody>
      </p:sp>
      <p:sp>
        <p:nvSpPr>
          <p:cNvPr id="294" name="Google Shape;294;p45"/>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covered so far </a:t>
            </a:r>
            <a:endParaRPr/>
          </a:p>
        </p:txBody>
      </p:sp>
      <p:sp>
        <p:nvSpPr>
          <p:cNvPr id="116" name="Google Shape;116;p25"/>
          <p:cNvSpPr txBox="1"/>
          <p:nvPr>
            <p:ph idx="1" type="body"/>
          </p:nvPr>
        </p:nvSpPr>
        <p:spPr>
          <a:xfrm>
            <a:off x="202550" y="861975"/>
            <a:ext cx="8629800" cy="370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434343"/>
              </a:buClr>
              <a:buSzPts val="1300"/>
              <a:buChar char="●"/>
            </a:pPr>
            <a:r>
              <a:rPr lang="en" sz="1300">
                <a:solidFill>
                  <a:srgbClr val="434343"/>
                </a:solidFill>
              </a:rPr>
              <a:t>Neural Networks</a:t>
            </a:r>
            <a:endParaRPr sz="1300">
              <a:solidFill>
                <a:srgbClr val="434343"/>
              </a:solidFill>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General Intro</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Reminder of nonlinear features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Single unit and activation functions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Multiple layers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Architecture</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Cross Entropy Loss</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Gradient descent</a:t>
            </a:r>
            <a:endParaRPr sz="1100">
              <a:solidFill>
                <a:srgbClr val="434343"/>
              </a:solidFill>
              <a:highlight>
                <a:srgbClr val="FFFFFF"/>
              </a:highlight>
            </a:endParaRPr>
          </a:p>
          <a:p>
            <a:pPr indent="-298450" lvl="1" marL="914400" rtl="0" algn="l">
              <a:spcBef>
                <a:spcPts val="0"/>
              </a:spcBef>
              <a:spcAft>
                <a:spcPts val="0"/>
              </a:spcAft>
              <a:buClr>
                <a:srgbClr val="434343"/>
              </a:buClr>
              <a:buSzPts val="1100"/>
              <a:buChar char="○"/>
            </a:pPr>
            <a:r>
              <a:rPr lang="en" sz="1100">
                <a:solidFill>
                  <a:srgbClr val="434343"/>
                </a:solidFill>
                <a:highlight>
                  <a:srgbClr val="FFFFFF"/>
                </a:highlight>
              </a:rPr>
              <a:t>Basic Training Algorithms, SGD, Minibatch</a:t>
            </a:r>
            <a:endParaRPr sz="1100">
              <a:solidFill>
                <a:srgbClr val="434343"/>
              </a:solidFill>
            </a:endParaRPr>
          </a:p>
        </p:txBody>
      </p:sp>
      <p:sp>
        <p:nvSpPr>
          <p:cNvPr id="117" name="Google Shape;117;p25"/>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questions</a:t>
            </a:r>
            <a:endParaRPr/>
          </a:p>
        </p:txBody>
      </p:sp>
      <p:sp>
        <p:nvSpPr>
          <p:cNvPr id="123" name="Google Shape;123;p26"/>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4" name="Google Shape;124;p26"/>
          <p:cNvSpPr txBox="1"/>
          <p:nvPr/>
        </p:nvSpPr>
        <p:spPr>
          <a:xfrm>
            <a:off x="393775" y="1036525"/>
            <a:ext cx="8125800" cy="22857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120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a neural network and what do different layers in an NN represent?</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an activation function and what are the different types of activation functions?</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do forward and back propagation mean in neural networks?</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What is the gradient descent algorithm and how does it work?</a:t>
            </a:r>
            <a:endParaRPr sz="1500">
              <a:solidFill>
                <a:srgbClr val="434343"/>
              </a:solidFill>
              <a:latin typeface="Nunito"/>
              <a:ea typeface="Nunito"/>
              <a:cs typeface="Nunito"/>
              <a:sym typeface="Nunito"/>
            </a:endParaRPr>
          </a:p>
          <a:p>
            <a:pPr indent="-323850" lvl="0" marL="457200" rtl="0" algn="l">
              <a:lnSpc>
                <a:spcPct val="150000"/>
              </a:lnSpc>
              <a:spcBef>
                <a:spcPts val="0"/>
              </a:spcBef>
              <a:spcAft>
                <a:spcPts val="0"/>
              </a:spcAft>
              <a:buClr>
                <a:srgbClr val="434343"/>
              </a:buClr>
              <a:buSzPts val="1500"/>
              <a:buFont typeface="Nunito"/>
              <a:buAutoNum type="arabicPeriod"/>
            </a:pPr>
            <a:r>
              <a:rPr lang="en" sz="1500">
                <a:solidFill>
                  <a:srgbClr val="434343"/>
                </a:solidFill>
                <a:latin typeface="Nunito"/>
                <a:ea typeface="Nunito"/>
                <a:cs typeface="Nunito"/>
                <a:sym typeface="Nunito"/>
              </a:rPr>
              <a:t>How do we reduce overfitting in neural networks?</a:t>
            </a:r>
            <a:endParaRPr sz="1500">
              <a:solidFill>
                <a:srgbClr val="434343"/>
              </a:solidFill>
              <a:latin typeface="Nunito"/>
              <a:ea typeface="Nunito"/>
              <a:cs typeface="Nunito"/>
              <a:sym typeface="Nunito"/>
            </a:endParaRPr>
          </a:p>
          <a:p>
            <a:pPr indent="0" lvl="0" marL="0" rtl="0" algn="l">
              <a:lnSpc>
                <a:spcPct val="150000"/>
              </a:lnSpc>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130" name="Google Shape;130;p27"/>
          <p:cNvSpPr txBox="1"/>
          <p:nvPr>
            <p:ph idx="1" type="body"/>
          </p:nvPr>
        </p:nvSpPr>
        <p:spPr>
          <a:xfrm>
            <a:off x="202550" y="861975"/>
            <a:ext cx="8629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rPr>
              <a:t>Artificial Neural Networks (ANNs) are inspired by biological neural networks and employ a collection of interconnected artificial neurons to extract the patterns from given data.</a:t>
            </a:r>
            <a:endParaRPr sz="1300">
              <a:solidFill>
                <a:srgbClr val="434343"/>
              </a:solidFill>
            </a:endParaRPr>
          </a:p>
          <a:p>
            <a:pPr indent="0" lvl="0" marL="0" rtl="0" algn="l">
              <a:lnSpc>
                <a:spcPct val="115000"/>
              </a:lnSpc>
              <a:spcBef>
                <a:spcPts val="0"/>
              </a:spcBef>
              <a:spcAft>
                <a:spcPts val="0"/>
              </a:spcAft>
              <a:buNone/>
            </a:pPr>
            <a:r>
              <a:t/>
            </a:r>
            <a:endParaRPr sz="1300">
              <a:solidFill>
                <a:srgbClr val="434343"/>
              </a:solidFill>
            </a:endParaRPr>
          </a:p>
        </p:txBody>
      </p:sp>
      <p:sp>
        <p:nvSpPr>
          <p:cNvPr id="131" name="Google Shape;131;p27"/>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2" name="Google Shape;132;p27"/>
          <p:cNvPicPr preferRelativeResize="0"/>
          <p:nvPr/>
        </p:nvPicPr>
        <p:blipFill rotWithShape="1">
          <a:blip r:embed="rId3">
            <a:alphaModFix/>
          </a:blip>
          <a:srcRect b="0" l="0" r="0" t="0"/>
          <a:stretch/>
        </p:blipFill>
        <p:spPr>
          <a:xfrm>
            <a:off x="5682000" y="2178475"/>
            <a:ext cx="3103300" cy="2125550"/>
          </a:xfrm>
          <a:prstGeom prst="rect">
            <a:avLst/>
          </a:prstGeom>
          <a:noFill/>
          <a:ln>
            <a:noFill/>
          </a:ln>
        </p:spPr>
      </p:pic>
      <p:sp>
        <p:nvSpPr>
          <p:cNvPr id="133" name="Google Shape;133;p27"/>
          <p:cNvSpPr txBox="1"/>
          <p:nvPr/>
        </p:nvSpPr>
        <p:spPr>
          <a:xfrm>
            <a:off x="7294925" y="4886100"/>
            <a:ext cx="9474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a:t>
            </a:r>
            <a:r>
              <a:rPr lang="en" sz="900" u="sng">
                <a:solidFill>
                  <a:schemeClr val="hlink"/>
                </a:solidFill>
                <a:latin typeface="Nunito"/>
                <a:ea typeface="Nunito"/>
                <a:cs typeface="Nunito"/>
                <a:sym typeface="Nunito"/>
                <a:hlinkClick r:id="rId5"/>
              </a:rPr>
              <a:t>Source</a:t>
            </a:r>
            <a:endParaRPr sz="900">
              <a:latin typeface="Nunito"/>
              <a:ea typeface="Nunito"/>
              <a:cs typeface="Nunito"/>
              <a:sym typeface="Nunito"/>
            </a:endParaRPr>
          </a:p>
        </p:txBody>
      </p:sp>
      <p:sp>
        <p:nvSpPr>
          <p:cNvPr id="134" name="Google Shape;134;p27"/>
          <p:cNvSpPr txBox="1"/>
          <p:nvPr/>
        </p:nvSpPr>
        <p:spPr>
          <a:xfrm>
            <a:off x="202550" y="1434675"/>
            <a:ext cx="5326200" cy="351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34343"/>
                </a:solidFill>
                <a:latin typeface="Nunito"/>
                <a:ea typeface="Nunito"/>
                <a:cs typeface="Nunito"/>
                <a:sym typeface="Nunito"/>
              </a:rPr>
              <a:t>It consists of three types of layers:</a:t>
            </a:r>
            <a:endParaRPr sz="13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Input layer</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dimensions of the input vector (one node for each dimension)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Hidden layer(s)</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the intermediary nodes that divide the input space into regions with (soft) boundaries</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Given enough hidden nodes, we can model an arbitrary input-output relation</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It takes in a set of weighted input and produces output through an </a:t>
            </a:r>
            <a:r>
              <a:rPr i="1" lang="en" sz="1300">
                <a:solidFill>
                  <a:srgbClr val="434343"/>
                </a:solidFill>
                <a:latin typeface="Nunito"/>
                <a:ea typeface="Nunito"/>
                <a:cs typeface="Nunito"/>
                <a:sym typeface="Nunito"/>
              </a:rPr>
              <a:t>activation function</a:t>
            </a:r>
            <a:endParaRPr b="1" i="1"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b="1" lang="en" sz="1300">
                <a:solidFill>
                  <a:srgbClr val="434343"/>
                </a:solidFill>
                <a:latin typeface="Nunito"/>
                <a:ea typeface="Nunito"/>
                <a:cs typeface="Nunito"/>
                <a:sym typeface="Nunito"/>
              </a:rPr>
              <a:t>Output layer</a:t>
            </a:r>
            <a:endParaRPr b="1"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Represents the output of the neural network</a:t>
            </a:r>
            <a:endParaRPr sz="1300">
              <a:solidFill>
                <a:srgbClr val="434343"/>
              </a:solidFill>
              <a:latin typeface="Nunito"/>
              <a:ea typeface="Nunito"/>
              <a:cs typeface="Nunito"/>
              <a:sym typeface="Nunito"/>
            </a:endParaRPr>
          </a:p>
          <a:p>
            <a:pPr indent="-311150" lvl="1" marL="9144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Mostly, it doesn't have an activation function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40" name="Google Shape;140;p28"/>
          <p:cNvSpPr txBox="1"/>
          <p:nvPr>
            <p:ph idx="1" type="body"/>
          </p:nvPr>
        </p:nvSpPr>
        <p:spPr>
          <a:xfrm>
            <a:off x="202550" y="861975"/>
            <a:ext cx="5172300" cy="20913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00"/>
              </a:spcBef>
              <a:spcAft>
                <a:spcPts val="0"/>
              </a:spcAft>
              <a:buClr>
                <a:srgbClr val="434343"/>
              </a:buClr>
              <a:buSzPts val="1300"/>
              <a:buChar char="●"/>
            </a:pPr>
            <a:r>
              <a:rPr lang="en" sz="1300">
                <a:solidFill>
                  <a:srgbClr val="434343"/>
                </a:solidFill>
              </a:rPr>
              <a:t>An artificial neural network works in three steps</a:t>
            </a:r>
            <a:endParaRPr sz="1300">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First, it multiplies the input signals with corresponding weights</a:t>
            </a:r>
            <a:endParaRPr>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Second, it adds the weighted signals together</a:t>
            </a:r>
            <a:endParaRPr>
              <a:solidFill>
                <a:srgbClr val="434343"/>
              </a:solidFill>
            </a:endParaRPr>
          </a:p>
          <a:p>
            <a:pPr indent="-311150" lvl="1" marL="914400" rtl="0" algn="l">
              <a:lnSpc>
                <a:spcPct val="115000"/>
              </a:lnSpc>
              <a:spcBef>
                <a:spcPts val="0"/>
              </a:spcBef>
              <a:spcAft>
                <a:spcPts val="0"/>
              </a:spcAft>
              <a:buClr>
                <a:srgbClr val="434343"/>
              </a:buClr>
              <a:buSzPts val="1300"/>
              <a:buChar char="○"/>
            </a:pPr>
            <a:r>
              <a:rPr lang="en">
                <a:solidFill>
                  <a:srgbClr val="434343"/>
                </a:solidFill>
              </a:rPr>
              <a:t>Third, it converts the result into another value using a mathematical transformation </a:t>
            </a:r>
            <a:r>
              <a:rPr lang="en">
                <a:solidFill>
                  <a:srgbClr val="434343"/>
                </a:solidFill>
              </a:rPr>
              <a:t>(activation function)</a:t>
            </a:r>
            <a:endParaRPr>
              <a:solidFill>
                <a:srgbClr val="434343"/>
              </a:solidFill>
            </a:endParaRPr>
          </a:p>
          <a:p>
            <a:pPr indent="-311150" lvl="0" marL="457200" rtl="0" algn="l">
              <a:lnSpc>
                <a:spcPct val="115000"/>
              </a:lnSpc>
              <a:spcBef>
                <a:spcPts val="0"/>
              </a:spcBef>
              <a:spcAft>
                <a:spcPts val="0"/>
              </a:spcAft>
              <a:buClr>
                <a:srgbClr val="434343"/>
              </a:buClr>
              <a:buSzPts val="1300"/>
              <a:buChar char="●"/>
            </a:pPr>
            <a:r>
              <a:rPr lang="en" sz="1300">
                <a:solidFill>
                  <a:srgbClr val="434343"/>
                </a:solidFill>
              </a:rPr>
              <a:t>For the third step, there are multiple mathematical functions available that can be used for the activation function.</a:t>
            </a:r>
            <a:endParaRPr sz="1300">
              <a:solidFill>
                <a:srgbClr val="434343"/>
              </a:solidFill>
            </a:endParaRPr>
          </a:p>
          <a:p>
            <a:pPr indent="0" lvl="0" marL="0" rtl="0" algn="l">
              <a:lnSpc>
                <a:spcPct val="115000"/>
              </a:lnSpc>
              <a:spcBef>
                <a:spcPts val="0"/>
              </a:spcBef>
              <a:spcAft>
                <a:spcPts val="1600"/>
              </a:spcAft>
              <a:buNone/>
            </a:pPr>
            <a:r>
              <a:t/>
            </a:r>
            <a:endParaRPr sz="1300">
              <a:solidFill>
                <a:srgbClr val="434343"/>
              </a:solidFill>
            </a:endParaRPr>
          </a:p>
        </p:txBody>
      </p:sp>
      <p:sp>
        <p:nvSpPr>
          <p:cNvPr id="141" name="Google Shape;141;p28"/>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42" name="Google Shape;142;p28"/>
          <p:cNvSpPr txBox="1"/>
          <p:nvPr/>
        </p:nvSpPr>
        <p:spPr>
          <a:xfrm>
            <a:off x="0" y="4829100"/>
            <a:ext cx="10038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Nunito"/>
                <a:ea typeface="Nunito"/>
                <a:cs typeface="Nunito"/>
                <a:sym typeface="Nunito"/>
              </a:rPr>
              <a:t>Source:</a:t>
            </a:r>
            <a:r>
              <a:rPr lang="en" sz="800">
                <a:latin typeface="Nunito"/>
                <a:ea typeface="Nunito"/>
                <a:cs typeface="Nunito"/>
                <a:sym typeface="Nunito"/>
              </a:rPr>
              <a:t> </a:t>
            </a:r>
            <a:r>
              <a:rPr lang="en" sz="800" u="sng">
                <a:solidFill>
                  <a:schemeClr val="hlink"/>
                </a:solidFill>
                <a:latin typeface="Nunito"/>
                <a:ea typeface="Nunito"/>
                <a:cs typeface="Nunito"/>
                <a:sym typeface="Nunito"/>
                <a:hlinkClick r:id="rId3"/>
              </a:rPr>
              <a:t>Quora</a:t>
            </a:r>
            <a:endParaRPr sz="800">
              <a:latin typeface="Nunito"/>
              <a:ea typeface="Nunito"/>
              <a:cs typeface="Nunito"/>
              <a:sym typeface="Nunito"/>
            </a:endParaRPr>
          </a:p>
        </p:txBody>
      </p:sp>
      <p:sp>
        <p:nvSpPr>
          <p:cNvPr id="143" name="Google Shape;143;p28"/>
          <p:cNvSpPr txBox="1"/>
          <p:nvPr/>
        </p:nvSpPr>
        <p:spPr>
          <a:xfrm>
            <a:off x="202550" y="3089313"/>
            <a:ext cx="8629800" cy="131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purpose of the activation function is to act like a switch for the neuron.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activation function is critical to the overall functioning of the neural network.  Without it, the whole neural network will mathematically become equivalent to one single neuron!</a:t>
            </a:r>
            <a:endParaRPr sz="1300">
              <a:solidFill>
                <a:srgbClr val="434343"/>
              </a:solidFill>
              <a:latin typeface="Nunito"/>
              <a:ea typeface="Nunito"/>
              <a:cs typeface="Nunito"/>
              <a:sym typeface="Nunito"/>
            </a:endParaRPr>
          </a:p>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activation function is one of the critical components that give neural networks the ability to deal with complex problems, by tackling the nonlinearity of the patterns in the data.</a:t>
            </a:r>
            <a:endParaRPr sz="1300">
              <a:latin typeface="Nunito"/>
              <a:ea typeface="Nunito"/>
              <a:cs typeface="Nunito"/>
              <a:sym typeface="Nunito"/>
            </a:endParaRPr>
          </a:p>
        </p:txBody>
      </p:sp>
      <p:pic>
        <p:nvPicPr>
          <p:cNvPr id="144" name="Google Shape;144;p28"/>
          <p:cNvPicPr preferRelativeResize="0"/>
          <p:nvPr/>
        </p:nvPicPr>
        <p:blipFill>
          <a:blip r:embed="rId4">
            <a:alphaModFix/>
          </a:blip>
          <a:stretch>
            <a:fillRect/>
          </a:stretch>
        </p:blipFill>
        <p:spPr>
          <a:xfrm>
            <a:off x="5482900" y="1095826"/>
            <a:ext cx="3349450" cy="16783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activation functions</a:t>
            </a:r>
            <a:endParaRPr/>
          </a:p>
        </p:txBody>
      </p:sp>
      <p:sp>
        <p:nvSpPr>
          <p:cNvPr id="150" name="Google Shape;150;p29"/>
          <p:cNvSpPr txBox="1"/>
          <p:nvPr>
            <p:ph idx="1" type="body"/>
          </p:nvPr>
        </p:nvSpPr>
        <p:spPr>
          <a:xfrm>
            <a:off x="202550" y="861975"/>
            <a:ext cx="8629800" cy="12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These are some activation functions that are generally used in neural networks:</a:t>
            </a:r>
            <a:endParaRPr sz="1300"/>
          </a:p>
          <a:p>
            <a:pPr indent="-311150" lvl="0" marL="457200" rtl="0" algn="l">
              <a:spcBef>
                <a:spcPts val="1600"/>
              </a:spcBef>
              <a:spcAft>
                <a:spcPts val="0"/>
              </a:spcAft>
              <a:buSzPts val="1300"/>
              <a:buAutoNum type="arabicPeriod"/>
            </a:pPr>
            <a:r>
              <a:rPr lang="en" sz="1300"/>
              <a:t>The Sigmoid function</a:t>
            </a:r>
            <a:endParaRPr sz="1300"/>
          </a:p>
          <a:p>
            <a:pPr indent="-311150" lvl="0" marL="457200" rtl="0" algn="l">
              <a:spcBef>
                <a:spcPts val="0"/>
              </a:spcBef>
              <a:spcAft>
                <a:spcPts val="0"/>
              </a:spcAft>
              <a:buSzPts val="1300"/>
              <a:buAutoNum type="arabicPeriod"/>
            </a:pPr>
            <a:r>
              <a:rPr lang="en" sz="1300"/>
              <a:t>The Tanh function</a:t>
            </a:r>
            <a:endParaRPr sz="1300"/>
          </a:p>
          <a:p>
            <a:pPr indent="-311150" lvl="0" marL="457200" rtl="0" algn="l">
              <a:spcBef>
                <a:spcPts val="0"/>
              </a:spcBef>
              <a:spcAft>
                <a:spcPts val="0"/>
              </a:spcAft>
              <a:buSzPts val="1300"/>
              <a:buAutoNum type="arabicPeriod"/>
            </a:pPr>
            <a:r>
              <a:rPr lang="en" sz="1300"/>
              <a:t>The ReLU (Rectified Linear Unit) function</a:t>
            </a:r>
            <a:endParaRPr sz="1300"/>
          </a:p>
        </p:txBody>
      </p:sp>
      <p:sp>
        <p:nvSpPr>
          <p:cNvPr id="151" name="Google Shape;151;p29"/>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52" name="Google Shape;152;p29"/>
          <p:cNvGrpSpPr/>
          <p:nvPr/>
        </p:nvGrpSpPr>
        <p:grpSpPr>
          <a:xfrm>
            <a:off x="666268" y="2217900"/>
            <a:ext cx="7766373" cy="1888733"/>
            <a:chOff x="381000" y="1600769"/>
            <a:chExt cx="8288552" cy="2049406"/>
          </a:xfrm>
        </p:grpSpPr>
        <p:pic>
          <p:nvPicPr>
            <p:cNvPr id="153" name="Google Shape;153;p29"/>
            <p:cNvPicPr preferRelativeResize="0"/>
            <p:nvPr/>
          </p:nvPicPr>
          <p:blipFill rotWithShape="1">
            <a:blip r:embed="rId3">
              <a:alphaModFix/>
            </a:blip>
            <a:srcRect b="0" l="0" r="0" t="0"/>
            <a:stretch/>
          </p:blipFill>
          <p:spPr>
            <a:xfrm>
              <a:off x="381000" y="1600769"/>
              <a:ext cx="2463634" cy="1581912"/>
            </a:xfrm>
            <a:prstGeom prst="rect">
              <a:avLst/>
            </a:prstGeom>
            <a:noFill/>
            <a:ln>
              <a:noFill/>
            </a:ln>
          </p:spPr>
        </p:pic>
        <p:pic>
          <p:nvPicPr>
            <p:cNvPr id="154" name="Google Shape;154;p29"/>
            <p:cNvPicPr preferRelativeResize="0"/>
            <p:nvPr/>
          </p:nvPicPr>
          <p:blipFill rotWithShape="1">
            <a:blip r:embed="rId4">
              <a:alphaModFix/>
            </a:blip>
            <a:srcRect b="0" l="0" r="0" t="0"/>
            <a:stretch/>
          </p:blipFill>
          <p:spPr>
            <a:xfrm>
              <a:off x="3419676" y="1600769"/>
              <a:ext cx="2512449" cy="1581912"/>
            </a:xfrm>
            <a:prstGeom prst="rect">
              <a:avLst/>
            </a:prstGeom>
            <a:noFill/>
            <a:ln>
              <a:noFill/>
            </a:ln>
          </p:spPr>
        </p:pic>
        <p:pic>
          <p:nvPicPr>
            <p:cNvPr id="155" name="Google Shape;155;p29"/>
            <p:cNvPicPr preferRelativeResize="0"/>
            <p:nvPr/>
          </p:nvPicPr>
          <p:blipFill rotWithShape="1">
            <a:blip r:embed="rId5">
              <a:alphaModFix/>
            </a:blip>
            <a:srcRect b="0" l="0" r="0" t="0"/>
            <a:stretch/>
          </p:blipFill>
          <p:spPr>
            <a:xfrm>
              <a:off x="6324600" y="1600769"/>
              <a:ext cx="2344952" cy="1581912"/>
            </a:xfrm>
            <a:prstGeom prst="rect">
              <a:avLst/>
            </a:prstGeom>
            <a:noFill/>
            <a:ln>
              <a:noFill/>
            </a:ln>
          </p:spPr>
        </p:pic>
        <p:sp>
          <p:nvSpPr>
            <p:cNvPr id="156" name="Google Shape;156;p29"/>
            <p:cNvSpPr txBox="1"/>
            <p:nvPr/>
          </p:nvSpPr>
          <p:spPr>
            <a:xfrm>
              <a:off x="1186663"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Sigmoid</a:t>
              </a:r>
              <a:endParaRPr i="0" sz="1300" u="none" cap="none" strike="noStrike">
                <a:solidFill>
                  <a:schemeClr val="dk2"/>
                </a:solidFill>
                <a:latin typeface="Nunito"/>
                <a:ea typeface="Nunito"/>
                <a:cs typeface="Nunito"/>
                <a:sym typeface="Nunito"/>
              </a:endParaRPr>
            </a:p>
          </p:txBody>
        </p:sp>
        <p:sp>
          <p:nvSpPr>
            <p:cNvPr id="157" name="Google Shape;157;p29"/>
            <p:cNvSpPr txBox="1"/>
            <p:nvPr/>
          </p:nvSpPr>
          <p:spPr>
            <a:xfrm>
              <a:off x="4249750"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Tanh</a:t>
              </a:r>
              <a:endParaRPr i="0" sz="1300" u="none" cap="none" strike="noStrike">
                <a:solidFill>
                  <a:schemeClr val="dk2"/>
                </a:solidFill>
                <a:latin typeface="Nunito"/>
                <a:ea typeface="Nunito"/>
                <a:cs typeface="Nunito"/>
                <a:sym typeface="Nunito"/>
              </a:endParaRPr>
            </a:p>
          </p:txBody>
        </p:sp>
        <p:sp>
          <p:nvSpPr>
            <p:cNvPr id="158" name="Google Shape;158;p29"/>
            <p:cNvSpPr txBox="1"/>
            <p:nvPr/>
          </p:nvSpPr>
          <p:spPr>
            <a:xfrm>
              <a:off x="7070926" y="3265575"/>
              <a:ext cx="852300" cy="38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300" u="none" cap="none" strike="noStrike">
                  <a:solidFill>
                    <a:schemeClr val="dk2"/>
                  </a:solidFill>
                  <a:latin typeface="Nunito"/>
                  <a:ea typeface="Nunito"/>
                  <a:cs typeface="Nunito"/>
                  <a:sym typeface="Nunito"/>
                </a:rPr>
                <a:t>ReLU</a:t>
              </a:r>
              <a:endParaRPr i="0" sz="1300" u="none" cap="none" strike="noStrike">
                <a:solidFill>
                  <a:schemeClr val="dk2"/>
                </a:solidFill>
                <a:latin typeface="Nunito"/>
                <a:ea typeface="Nunito"/>
                <a:cs typeface="Nunito"/>
                <a:sym typeface="Nunito"/>
              </a:endParaRPr>
            </a:p>
          </p:txBody>
        </p:sp>
      </p:grpSp>
      <p:sp>
        <p:nvSpPr>
          <p:cNvPr id="159" name="Google Shape;159;p29"/>
          <p:cNvSpPr txBox="1"/>
          <p:nvPr/>
        </p:nvSpPr>
        <p:spPr>
          <a:xfrm>
            <a:off x="7354650" y="4926325"/>
            <a:ext cx="9114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6"/>
              </a:rPr>
              <a:t>Image </a:t>
            </a:r>
            <a:r>
              <a:rPr lang="en" sz="900" u="sng">
                <a:solidFill>
                  <a:schemeClr val="hlink"/>
                </a:solidFill>
                <a:latin typeface="Nunito"/>
                <a:ea typeface="Nunito"/>
                <a:cs typeface="Nunito"/>
                <a:sym typeface="Nunito"/>
                <a:hlinkClick r:id="rId7"/>
              </a:rPr>
              <a:t>Source</a:t>
            </a:r>
            <a:endParaRPr sz="900">
              <a:latin typeface="Nunito"/>
              <a:ea typeface="Nunito"/>
              <a:cs typeface="Nunito"/>
              <a:sym typeface="Nunito"/>
            </a:endParaRPr>
          </a:p>
        </p:txBody>
      </p:sp>
      <p:sp>
        <p:nvSpPr>
          <p:cNvPr id="160" name="Google Shape;160;p29"/>
          <p:cNvSpPr txBox="1"/>
          <p:nvPr/>
        </p:nvSpPr>
        <p:spPr>
          <a:xfrm>
            <a:off x="585650" y="4230098"/>
            <a:ext cx="2072400" cy="572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0 to 1</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Gives </a:t>
            </a:r>
            <a:r>
              <a:rPr lang="en" sz="1300">
                <a:solidFill>
                  <a:schemeClr val="dk2"/>
                </a:solidFill>
                <a:latin typeface="Nunito"/>
                <a:ea typeface="Nunito"/>
                <a:cs typeface="Nunito"/>
                <a:sym typeface="Nunito"/>
              </a:rPr>
              <a:t>probabilities</a:t>
            </a:r>
            <a:endParaRPr sz="1300">
              <a:solidFill>
                <a:schemeClr val="dk2"/>
              </a:solidFill>
              <a:latin typeface="Nunito"/>
              <a:ea typeface="Nunito"/>
              <a:cs typeface="Nunito"/>
              <a:sym typeface="Nunito"/>
            </a:endParaRPr>
          </a:p>
        </p:txBody>
      </p:sp>
      <p:sp>
        <p:nvSpPr>
          <p:cNvPr id="161" name="Google Shape;161;p29"/>
          <p:cNvSpPr txBox="1"/>
          <p:nvPr/>
        </p:nvSpPr>
        <p:spPr>
          <a:xfrm>
            <a:off x="3341300" y="4230100"/>
            <a:ext cx="2642400" cy="572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-1 to 1</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More steeper than sigmoid</a:t>
            </a:r>
            <a:endParaRPr sz="1300">
              <a:solidFill>
                <a:schemeClr val="dk2"/>
              </a:solidFill>
              <a:latin typeface="Nunito"/>
              <a:ea typeface="Nunito"/>
              <a:cs typeface="Nunito"/>
              <a:sym typeface="Nunito"/>
            </a:endParaRPr>
          </a:p>
        </p:txBody>
      </p:sp>
      <p:sp>
        <p:nvSpPr>
          <p:cNvPr id="162" name="Google Shape;162;p29"/>
          <p:cNvSpPr txBox="1"/>
          <p:nvPr/>
        </p:nvSpPr>
        <p:spPr>
          <a:xfrm>
            <a:off x="6124500" y="4187200"/>
            <a:ext cx="3019500" cy="658500"/>
          </a:xfrm>
          <a:prstGeom prst="rect">
            <a:avLst/>
          </a:prstGeom>
          <a:noFill/>
          <a:ln>
            <a:noFill/>
          </a:ln>
        </p:spPr>
        <p:txBody>
          <a:bodyPr anchorCtr="0" anchor="t" bIns="91425" lIns="91425" spcFirstLastPara="1" rIns="91425" wrap="square" tIns="91425">
            <a:noAutofit/>
          </a:bodyPr>
          <a:lstStyle/>
          <a:p>
            <a:pPr indent="-25400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Range : 0 to ∞</a:t>
            </a:r>
            <a:endParaRPr sz="1300">
              <a:solidFill>
                <a:schemeClr val="dk2"/>
              </a:solidFill>
              <a:latin typeface="Nunito"/>
              <a:ea typeface="Nunito"/>
              <a:cs typeface="Nunito"/>
              <a:sym typeface="Nunito"/>
            </a:endParaRPr>
          </a:p>
          <a:p>
            <a:pPr indent="-25400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Less computationally expensive</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 Propagation</a:t>
            </a:r>
            <a:endParaRPr/>
          </a:p>
        </p:txBody>
      </p:sp>
      <p:sp>
        <p:nvSpPr>
          <p:cNvPr id="168" name="Google Shape;168;p30"/>
          <p:cNvSpPr txBox="1"/>
          <p:nvPr>
            <p:ph idx="1" type="body"/>
          </p:nvPr>
        </p:nvSpPr>
        <p:spPr>
          <a:xfrm>
            <a:off x="202550" y="861975"/>
            <a:ext cx="8629800" cy="2014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 the forward propagation, the input data is propagated forward from the input layer through the hidden layer until it reaches the final/output layer where predictions are made.</a:t>
            </a:r>
            <a:endParaRPr sz="1300"/>
          </a:p>
          <a:p>
            <a:pPr indent="-311150" lvl="0" marL="457200" rtl="0" algn="l">
              <a:spcBef>
                <a:spcPts val="0"/>
              </a:spcBef>
              <a:spcAft>
                <a:spcPts val="0"/>
              </a:spcAft>
              <a:buSzPts val="1300"/>
              <a:buChar char="●"/>
            </a:pPr>
            <a:r>
              <a:rPr lang="en" sz="1300"/>
              <a:t>At every layer, data gets transformed in three steps in every neuron</a:t>
            </a:r>
            <a:endParaRPr sz="1300"/>
          </a:p>
          <a:p>
            <a:pPr indent="-311150" lvl="1" marL="914400" rtl="0" algn="l">
              <a:spcBef>
                <a:spcPts val="0"/>
              </a:spcBef>
              <a:spcAft>
                <a:spcPts val="0"/>
              </a:spcAft>
              <a:buSzPts val="1300"/>
              <a:buChar char="○"/>
            </a:pPr>
            <a:r>
              <a:rPr lang="en"/>
              <a:t>Sum weighted input at every neuron by multiplying 𝑋 by the hidden weight 𝑊ℎ and the bias</a:t>
            </a:r>
            <a:endParaRPr/>
          </a:p>
          <a:p>
            <a:pPr indent="-311150" lvl="1" marL="914400" rtl="0" algn="l">
              <a:spcBef>
                <a:spcPts val="0"/>
              </a:spcBef>
              <a:spcAft>
                <a:spcPts val="0"/>
              </a:spcAft>
              <a:buSzPts val="1300"/>
              <a:buChar char="○"/>
            </a:pPr>
            <a:r>
              <a:rPr lang="en"/>
              <a:t>Apply the activation function on the sum</a:t>
            </a:r>
            <a:endParaRPr/>
          </a:p>
          <a:p>
            <a:pPr indent="-311150" lvl="1" marL="914400" rtl="0" algn="l">
              <a:spcBef>
                <a:spcPts val="0"/>
              </a:spcBef>
              <a:spcAft>
                <a:spcPts val="0"/>
              </a:spcAft>
              <a:buSzPts val="1300"/>
              <a:buChar char="○"/>
            </a:pPr>
            <a:r>
              <a:rPr lang="en"/>
              <a:t>Pass the result to all the neurons in the next layer</a:t>
            </a:r>
            <a:endParaRPr/>
          </a:p>
          <a:p>
            <a:pPr indent="-311150" lvl="0" marL="457200" rtl="0" algn="l">
              <a:spcBef>
                <a:spcPts val="0"/>
              </a:spcBef>
              <a:spcAft>
                <a:spcPts val="0"/>
              </a:spcAft>
              <a:buSzPts val="1300"/>
              <a:buChar char="●"/>
            </a:pPr>
            <a:r>
              <a:rPr lang="en" sz="1300"/>
              <a:t>The last layer is the output layer, which may have a sigmoid function (for binary classification) or a softmax function (if the network is a multi-class classifier). The output layer gives the predictions of the neural network.</a:t>
            </a:r>
            <a:endParaRPr sz="1300"/>
          </a:p>
          <a:p>
            <a:pPr indent="0" lvl="0" marL="0" rtl="0" algn="l">
              <a:spcBef>
                <a:spcPts val="0"/>
              </a:spcBef>
              <a:spcAft>
                <a:spcPts val="1600"/>
              </a:spcAft>
              <a:buNone/>
            </a:pPr>
            <a:r>
              <a:t/>
            </a:r>
            <a:endParaRPr sz="1300"/>
          </a:p>
        </p:txBody>
      </p:sp>
      <p:sp>
        <p:nvSpPr>
          <p:cNvPr id="169" name="Google Shape;169;p30"/>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0" name="Google Shape;170;p30"/>
          <p:cNvPicPr preferRelativeResize="0"/>
          <p:nvPr/>
        </p:nvPicPr>
        <p:blipFill>
          <a:blip r:embed="rId3">
            <a:alphaModFix/>
          </a:blip>
          <a:stretch>
            <a:fillRect/>
          </a:stretch>
        </p:blipFill>
        <p:spPr>
          <a:xfrm>
            <a:off x="5593374" y="3184712"/>
            <a:ext cx="3129775" cy="1128775"/>
          </a:xfrm>
          <a:prstGeom prst="rect">
            <a:avLst/>
          </a:prstGeom>
          <a:noFill/>
          <a:ln>
            <a:noFill/>
          </a:ln>
        </p:spPr>
      </p:pic>
      <p:sp>
        <p:nvSpPr>
          <p:cNvPr id="171" name="Google Shape;171;p30"/>
          <p:cNvSpPr txBox="1"/>
          <p:nvPr/>
        </p:nvSpPr>
        <p:spPr>
          <a:xfrm>
            <a:off x="202550" y="3090150"/>
            <a:ext cx="5126400" cy="1317900"/>
          </a:xfrm>
          <a:prstGeom prst="rect">
            <a:avLst/>
          </a:prstGeom>
          <a:noFill/>
          <a:ln>
            <a:noFill/>
          </a:ln>
        </p:spPr>
        <p:txBody>
          <a:bodyPr anchorCtr="0" anchor="t" bIns="91425" lIns="91425" spcFirstLastPara="1" rIns="91425" wrap="square" tIns="91425">
            <a:noAutofit/>
          </a:bodyPr>
          <a:lstStyle/>
          <a:p>
            <a:pPr indent="0" lvl="0" marL="0" marR="12700" rtl="0" algn="l">
              <a:lnSpc>
                <a:spcPct val="115000"/>
              </a:lnSpc>
              <a:spcBef>
                <a:spcPts val="100"/>
              </a:spcBef>
              <a:spcAft>
                <a:spcPts val="0"/>
              </a:spcAft>
              <a:buClr>
                <a:schemeClr val="dk1"/>
              </a:buClr>
              <a:buSzPts val="1100"/>
              <a:buFont typeface="Arial"/>
              <a:buNone/>
            </a:pPr>
            <a:r>
              <a:rPr lang="en" sz="1300">
                <a:solidFill>
                  <a:schemeClr val="dk2"/>
                </a:solidFill>
                <a:latin typeface="Nunito"/>
                <a:ea typeface="Nunito"/>
                <a:cs typeface="Nunito"/>
                <a:sym typeface="Nunito"/>
              </a:rPr>
              <a:t>After getting the predictions, we use an optimization algorithm that </a:t>
            </a:r>
            <a:r>
              <a:rPr lang="en" sz="1300">
                <a:solidFill>
                  <a:schemeClr val="dk2"/>
                </a:solidFill>
                <a:latin typeface="Nunito"/>
                <a:ea typeface="Nunito"/>
                <a:cs typeface="Nunito"/>
                <a:sym typeface="Nunito"/>
              </a:rPr>
              <a:t>helps us to </a:t>
            </a:r>
            <a:r>
              <a:rPr b="1" i="1" lang="en" sz="1300">
                <a:solidFill>
                  <a:schemeClr val="dk2"/>
                </a:solidFill>
                <a:latin typeface="Nunito"/>
                <a:ea typeface="Nunito"/>
                <a:cs typeface="Nunito"/>
                <a:sym typeface="Nunito"/>
              </a:rPr>
              <a:t>minimize </a:t>
            </a:r>
            <a:r>
              <a:rPr lang="en" sz="1300">
                <a:solidFill>
                  <a:schemeClr val="dk2"/>
                </a:solidFill>
                <a:latin typeface="Nunito"/>
                <a:ea typeface="Nunito"/>
                <a:cs typeface="Nunito"/>
                <a:sym typeface="Nunito"/>
              </a:rPr>
              <a:t>error (cost) function </a:t>
            </a:r>
            <a:r>
              <a:rPr b="1" lang="en" sz="1300">
                <a:solidFill>
                  <a:schemeClr val="dk2"/>
                </a:solidFill>
                <a:latin typeface="Nunito"/>
                <a:ea typeface="Nunito"/>
                <a:cs typeface="Nunito"/>
                <a:sym typeface="Nunito"/>
              </a:rPr>
              <a:t>E(x) </a:t>
            </a:r>
            <a:r>
              <a:rPr lang="en" sz="1300">
                <a:solidFill>
                  <a:schemeClr val="dk2"/>
                </a:solidFill>
                <a:latin typeface="Nunito"/>
                <a:ea typeface="Nunito"/>
                <a:cs typeface="Nunito"/>
                <a:sym typeface="Nunito"/>
              </a:rPr>
              <a:t>which is simply a mathematical function dependent on the model’s </a:t>
            </a:r>
            <a:r>
              <a:rPr b="1" lang="en" sz="1300">
                <a:solidFill>
                  <a:schemeClr val="dk2"/>
                </a:solidFill>
                <a:latin typeface="Nunito"/>
                <a:ea typeface="Nunito"/>
                <a:cs typeface="Nunito"/>
                <a:sym typeface="Nunito"/>
              </a:rPr>
              <a:t>learnable parameters </a:t>
            </a:r>
            <a:r>
              <a:rPr lang="en" sz="1300">
                <a:solidFill>
                  <a:schemeClr val="dk2"/>
                </a:solidFill>
                <a:latin typeface="Nunito"/>
                <a:ea typeface="Nunito"/>
                <a:cs typeface="Nunito"/>
                <a:sym typeface="Nunito"/>
              </a:rPr>
              <a:t>which are used in computing the target values (</a:t>
            </a:r>
            <a:r>
              <a:rPr b="1" lang="en" sz="1300">
                <a:solidFill>
                  <a:schemeClr val="dk2"/>
                </a:solidFill>
                <a:latin typeface="Nunito"/>
                <a:ea typeface="Nunito"/>
                <a:cs typeface="Nunito"/>
                <a:sym typeface="Nunito"/>
              </a:rPr>
              <a:t>Y</a:t>
            </a:r>
            <a:r>
              <a:rPr lang="en" sz="1300">
                <a:solidFill>
                  <a:schemeClr val="dk2"/>
                </a:solidFill>
                <a:latin typeface="Nunito"/>
                <a:ea typeface="Nunito"/>
                <a:cs typeface="Nunito"/>
                <a:sym typeface="Nunito"/>
              </a:rPr>
              <a:t>) from the set of </a:t>
            </a:r>
            <a:r>
              <a:rPr i="1" lang="en" sz="1300">
                <a:solidFill>
                  <a:schemeClr val="dk2"/>
                </a:solidFill>
                <a:latin typeface="Nunito"/>
                <a:ea typeface="Nunito"/>
                <a:cs typeface="Nunito"/>
                <a:sym typeface="Nunito"/>
              </a:rPr>
              <a:t>predictors </a:t>
            </a:r>
            <a:r>
              <a:rPr lang="en" sz="1300">
                <a:solidFill>
                  <a:schemeClr val="dk2"/>
                </a:solidFill>
                <a:latin typeface="Nunito"/>
                <a:ea typeface="Nunito"/>
                <a:cs typeface="Nunito"/>
                <a:sym typeface="Nunito"/>
              </a:rPr>
              <a:t>(</a:t>
            </a:r>
            <a:r>
              <a:rPr b="1" lang="en" sz="1300">
                <a:solidFill>
                  <a:schemeClr val="dk2"/>
                </a:solidFill>
                <a:latin typeface="Nunito"/>
                <a:ea typeface="Nunito"/>
                <a:cs typeface="Nunito"/>
                <a:sym typeface="Nunito"/>
              </a:rPr>
              <a:t>X</a:t>
            </a:r>
            <a:r>
              <a:rPr lang="en" sz="1300">
                <a:solidFill>
                  <a:schemeClr val="dk2"/>
                </a:solidFill>
                <a:latin typeface="Nunito"/>
                <a:ea typeface="Nunito"/>
                <a:cs typeface="Nunito"/>
                <a:sym typeface="Nunito"/>
              </a:rPr>
              <a:t>) used in the model.</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02550" y="289279"/>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Propagation</a:t>
            </a:r>
            <a:endParaRPr/>
          </a:p>
        </p:txBody>
      </p:sp>
      <p:sp>
        <p:nvSpPr>
          <p:cNvPr id="177" name="Google Shape;177;p31"/>
          <p:cNvSpPr txBox="1"/>
          <p:nvPr>
            <p:ph idx="1" type="body"/>
          </p:nvPr>
        </p:nvSpPr>
        <p:spPr>
          <a:xfrm>
            <a:off x="202550" y="861975"/>
            <a:ext cx="8629800" cy="1355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Back propagation is the process of learning that the neural network employs to re-calibrate the weights at every layer and every node to minimize the error in the output layer</a:t>
            </a:r>
            <a:endParaRPr sz="1300"/>
          </a:p>
          <a:p>
            <a:pPr indent="-311150" lvl="0" marL="457200" rtl="0" algn="l">
              <a:lnSpc>
                <a:spcPct val="115000"/>
              </a:lnSpc>
              <a:spcBef>
                <a:spcPts val="0"/>
              </a:spcBef>
              <a:spcAft>
                <a:spcPts val="0"/>
              </a:spcAft>
              <a:buSzPts val="1300"/>
              <a:buChar char="●"/>
            </a:pPr>
            <a:r>
              <a:rPr lang="en" sz="1300"/>
              <a:t>During the first pass of forward propagation, the weights are random numbers</a:t>
            </a:r>
            <a:endParaRPr sz="1300"/>
          </a:p>
          <a:p>
            <a:pPr indent="-311150" lvl="0" marL="457200" rtl="0" algn="l">
              <a:lnSpc>
                <a:spcPct val="115000"/>
              </a:lnSpc>
              <a:spcBef>
                <a:spcPts val="0"/>
              </a:spcBef>
              <a:spcAft>
                <a:spcPts val="0"/>
              </a:spcAft>
              <a:buSzPts val="1300"/>
              <a:buChar char="●"/>
            </a:pPr>
            <a:r>
              <a:rPr lang="en" sz="1300"/>
              <a:t>The output of the first iteration is not always accurate. The difference between actual value / class and predicted value / class is the error</a:t>
            </a:r>
            <a:endParaRPr sz="1300"/>
          </a:p>
        </p:txBody>
      </p:sp>
      <p:sp>
        <p:nvSpPr>
          <p:cNvPr id="178" name="Google Shape;178;p31"/>
          <p:cNvSpPr txBox="1"/>
          <p:nvPr>
            <p:ph idx="12" type="sldNum"/>
          </p:nvPr>
        </p:nvSpPr>
        <p:spPr>
          <a:xfrm>
            <a:off x="8832299" y="4946907"/>
            <a:ext cx="365400" cy="21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9" name="Google Shape;179;p31"/>
          <p:cNvPicPr preferRelativeResize="0"/>
          <p:nvPr/>
        </p:nvPicPr>
        <p:blipFill rotWithShape="1">
          <a:blip r:embed="rId3">
            <a:alphaModFix/>
          </a:blip>
          <a:srcRect b="0" l="0" r="0" t="0"/>
          <a:stretch/>
        </p:blipFill>
        <p:spPr>
          <a:xfrm>
            <a:off x="5277648" y="2101700"/>
            <a:ext cx="3689550" cy="2567200"/>
          </a:xfrm>
          <a:prstGeom prst="rect">
            <a:avLst/>
          </a:prstGeom>
          <a:noFill/>
          <a:ln>
            <a:noFill/>
          </a:ln>
        </p:spPr>
      </p:pic>
      <p:sp>
        <p:nvSpPr>
          <p:cNvPr id="180" name="Google Shape;180;p31"/>
          <p:cNvSpPr txBox="1"/>
          <p:nvPr/>
        </p:nvSpPr>
        <p:spPr>
          <a:xfrm>
            <a:off x="202550" y="2011750"/>
            <a:ext cx="5075100" cy="2747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All the nodes in all the preceding layers contribute to error and hence need to get their share of the error and correct their weights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This process of allocating a proportion of the error (error gradient) to all the nodes in the previous layer is called the back propagation</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goal of back propagation is to adjust weights in proportion to the error contribution and in iterative process identify the optimal combination of weights</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At each layer, at each node, the gradient descent algorithm is applied to adjust the weights</a:t>
            </a:r>
            <a:endParaRPr>
              <a:solidFill>
                <a:schemeClr val="dk2"/>
              </a:solidFill>
              <a:latin typeface="Nunito"/>
              <a:ea typeface="Nunito"/>
              <a:cs typeface="Nunito"/>
              <a:sym typeface="Nunito"/>
            </a:endParaRPr>
          </a:p>
        </p:txBody>
      </p:sp>
      <p:sp>
        <p:nvSpPr>
          <p:cNvPr id="181" name="Google Shape;181;p31"/>
          <p:cNvSpPr txBox="1"/>
          <p:nvPr/>
        </p:nvSpPr>
        <p:spPr>
          <a:xfrm>
            <a:off x="7277500" y="4870100"/>
            <a:ext cx="8934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hlink"/>
                </a:solidFill>
                <a:latin typeface="Nunito"/>
                <a:ea typeface="Nunito"/>
                <a:cs typeface="Nunito"/>
                <a:sym typeface="Nunito"/>
                <a:hlinkClick r:id="rId4"/>
              </a:rPr>
              <a:t>Image Source</a:t>
            </a:r>
            <a:endParaRPr sz="9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