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1pPr>
    <a:lvl2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2pPr>
    <a:lvl3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3pPr>
    <a:lvl4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4pPr>
    <a:lvl5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5pPr>
    <a:lvl6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6pPr>
    <a:lvl7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7pPr>
    <a:lvl8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8pPr>
    <a:lvl9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solidFill>
                <a:schemeClr val="accent1">
                  <a:hueOff val="420094"/>
                  <a:satOff val="-1465"/>
                  <a:lumOff val="-19139"/>
                </a:schemeClr>
              </a:solidFill>
              <a:prstDash val="solid"/>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rgbClr val="237AB0"/>
              </a:solidFill>
              <a:prstDash val="solid"/>
              <a:miter lim="400000"/>
            </a:ln>
          </a:left>
          <a:right>
            <a:ln w="12700" cap="flat">
              <a:solidFill>
                <a:srgbClr val="237AB0"/>
              </a:solidFill>
              <a:prstDash val="solid"/>
              <a:miter lim="400000"/>
            </a:ln>
          </a:right>
          <a:top>
            <a:ln w="254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rgbClr val="237AB0"/>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solidFill>
                <a:schemeClr val="accent1">
                  <a:hueOff val="420094"/>
                  <a:satOff val="-1465"/>
                  <a:lumOff val="-19139"/>
                </a:schemeClr>
              </a:solidFill>
              <a:prstDash val="solid"/>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b="def" i="def"/>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b="def" i="def"/>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3" name="Author and Date"/>
          <p:cNvSpPr txBox="1"/>
          <p:nvPr>
            <p:ph type="body" sz="quarter" idx="13"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14" name="Presentation Title"/>
          <p:cNvSpPr txBox="1"/>
          <p:nvPr>
            <p:ph type="title" hasCustomPrompt="1"/>
          </p:nvPr>
        </p:nvSpPr>
        <p:spPr>
          <a:prstGeom prst="rect">
            <a:avLst/>
          </a:prstGeom>
        </p:spPr>
        <p:txBody>
          <a:bodyPr/>
          <a:lstStyle/>
          <a:p>
            <a:pPr/>
            <a:r>
              <a:t>Presentation Title</a:t>
            </a:r>
          </a:p>
        </p:txBody>
      </p:sp>
      <p:sp>
        <p:nvSpPr>
          <p:cNvPr id="15"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8" name="Body Level One…"/>
          <p:cNvSpPr txBox="1"/>
          <p:nvPr>
            <p:ph type="body" sz="quarter" idx="1" hasCustomPrompt="1"/>
          </p:nvPr>
        </p:nvSpPr>
        <p:spPr>
          <a:xfrm>
            <a:off x="1727200" y="5281886"/>
            <a:ext cx="20929600" cy="3136901"/>
          </a:xfrm>
          <a:prstGeom prst="rect">
            <a:avLst/>
          </a:prstGeom>
        </p:spPr>
        <p:txBody>
          <a:bodyPr anchor="ctr"/>
          <a:lstStyle>
            <a:lvl1pPr>
              <a:lnSpc>
                <a:spcPct val="80000"/>
              </a:lnSpc>
              <a:defRPr spc="-86" sz="8600">
                <a:solidFill>
                  <a:srgbClr val="4A4A4A"/>
                </a:solidFill>
                <a:latin typeface="Publico Headline Roman"/>
                <a:ea typeface="Publico Headline Roman"/>
                <a:cs typeface="Publico Headline Roman"/>
                <a:sym typeface="Publico Headline Roman"/>
              </a:defRPr>
            </a:lvl1pPr>
            <a:lvl2pPr>
              <a:lnSpc>
                <a:spcPct val="80000"/>
              </a:lnSpc>
              <a:defRPr spc="-86" sz="8600">
                <a:solidFill>
                  <a:srgbClr val="4A4A4A"/>
                </a:solidFill>
                <a:latin typeface="Publico Headline Roman"/>
                <a:ea typeface="Publico Headline Roman"/>
                <a:cs typeface="Publico Headline Roman"/>
                <a:sym typeface="Publico Headline Roman"/>
              </a:defRPr>
            </a:lvl2pPr>
            <a:lvl3pPr>
              <a:lnSpc>
                <a:spcPct val="80000"/>
              </a:lnSpc>
              <a:defRPr spc="-86" sz="8600">
                <a:solidFill>
                  <a:srgbClr val="4A4A4A"/>
                </a:solidFill>
                <a:latin typeface="Publico Headline Roman"/>
                <a:ea typeface="Publico Headline Roman"/>
                <a:cs typeface="Publico Headline Roman"/>
                <a:sym typeface="Publico Headline Roman"/>
              </a:defRPr>
            </a:lvl3pPr>
            <a:lvl4pPr>
              <a:lnSpc>
                <a:spcPct val="80000"/>
              </a:lnSpc>
              <a:defRPr spc="-86" sz="8600">
                <a:solidFill>
                  <a:srgbClr val="4A4A4A"/>
                </a:solidFill>
                <a:latin typeface="Publico Headline Roman"/>
                <a:ea typeface="Publico Headline Roman"/>
                <a:cs typeface="Publico Headline Roman"/>
                <a:sym typeface="Publico Headline Roman"/>
              </a:defRPr>
            </a:lvl4pPr>
            <a:lvl5pPr>
              <a:lnSpc>
                <a:spcPct val="80000"/>
              </a:lnSpc>
              <a:defRPr spc="-86" sz="8600">
                <a:solidFill>
                  <a:srgbClr val="4A4A4A"/>
                </a:solidFill>
                <a:latin typeface="Publico Headline Roman"/>
                <a:ea typeface="Publico Headline Roman"/>
                <a:cs typeface="Publico Headline Roman"/>
                <a:sym typeface="Publico Headline Roman"/>
              </a:defRPr>
            </a:lvl5pPr>
          </a:lstStyle>
          <a:p>
            <a:pPr/>
            <a:r>
              <a:t>Statement</a:t>
            </a:r>
          </a:p>
          <a:p>
            <a:pPr lvl="1"/>
            <a:r>
              <a:t/>
            </a:r>
          </a:p>
          <a:p>
            <a:pPr lvl="2"/>
            <a:r>
              <a:t/>
            </a:r>
          </a:p>
          <a:p>
            <a:pPr lvl="3"/>
            <a:r>
              <a:t/>
            </a:r>
          </a:p>
          <a:p>
            <a:pPr lvl="4"/>
            <a:r>
              <a:t/>
            </a:r>
          </a:p>
        </p:txBody>
      </p:sp>
      <p:sp>
        <p:nvSpPr>
          <p:cNvPr id="109"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227AAF"/>
        </a:solidFill>
      </p:bgPr>
    </p:bg>
    <p:spTree>
      <p:nvGrpSpPr>
        <p:cNvPr id="1" name=""/>
        <p:cNvGrpSpPr/>
        <p:nvPr/>
      </p:nvGrpSpPr>
      <p:grpSpPr>
        <a:xfrm>
          <a:off x="0" y="0"/>
          <a:ext cx="0" cy="0"/>
          <a:chOff x="0" y="0"/>
          <a:chExt cx="0" cy="0"/>
        </a:xfrm>
      </p:grpSpPr>
      <p:sp>
        <p:nvSpPr>
          <p:cNvPr id="116" name="Fact information"/>
          <p:cNvSpPr txBox="1"/>
          <p:nvPr>
            <p:ph type="body" sz="quarter" idx="13"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pPr/>
            <a:r>
              <a:t>Fact information</a:t>
            </a:r>
          </a:p>
        </p:txBody>
      </p:sp>
      <p:sp>
        <p:nvSpPr>
          <p:cNvPr id="117" name="Line"/>
          <p:cNvSpPr/>
          <p:nvPr/>
        </p:nvSpPr>
        <p:spPr>
          <a:xfrm>
            <a:off x="863600" y="12852400"/>
            <a:ext cx="22656801" cy="0"/>
          </a:xfrm>
          <a:prstGeom prst="line">
            <a:avLst/>
          </a:prstGeom>
          <a:ln w="12700">
            <a:solidFill>
              <a:srgbClr val="EFEBD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118" name="Line"/>
          <p:cNvSpPr/>
          <p:nvPr/>
        </p:nvSpPr>
        <p:spPr>
          <a:xfrm>
            <a:off x="863600" y="889000"/>
            <a:ext cx="22656801" cy="0"/>
          </a:xfrm>
          <a:prstGeom prst="line">
            <a:avLst/>
          </a:prstGeom>
          <a:ln w="50800">
            <a:solidFill>
              <a:srgbClr val="EFEBD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119" name="Body Level One…"/>
          <p:cNvSpPr txBox="1"/>
          <p:nvPr>
            <p:ph type="body" idx="1" hasCustomPrompt="1"/>
          </p:nvPr>
        </p:nvSpPr>
        <p:spPr>
          <a:xfrm>
            <a:off x="1727200" y="1098623"/>
            <a:ext cx="20929600" cy="7461177"/>
          </a:xfrm>
          <a:prstGeom prst="rect">
            <a:avLst/>
          </a:prstGeom>
        </p:spPr>
        <p:txBody>
          <a:bodyPr anchor="b"/>
          <a:lstStyle>
            <a:lvl1pPr>
              <a:lnSpc>
                <a:spcPct val="70000"/>
              </a:lnSpc>
              <a:defRPr b="1" spc="-300" sz="30000">
                <a:solidFill>
                  <a:srgbClr val="FFFFFF"/>
                </a:solidFill>
                <a:latin typeface="Publico Headline Roman"/>
                <a:ea typeface="Publico Headline Roman"/>
                <a:cs typeface="Publico Headline Roman"/>
                <a:sym typeface="Publico Headline Roman"/>
              </a:defRPr>
            </a:lvl1pPr>
            <a:lvl2pPr>
              <a:lnSpc>
                <a:spcPct val="70000"/>
              </a:lnSpc>
              <a:defRPr b="1" spc="-300" sz="30000">
                <a:solidFill>
                  <a:srgbClr val="FFFFFF"/>
                </a:solidFill>
                <a:latin typeface="Publico Headline Roman"/>
                <a:ea typeface="Publico Headline Roman"/>
                <a:cs typeface="Publico Headline Roman"/>
                <a:sym typeface="Publico Headline Roman"/>
              </a:defRPr>
            </a:lvl2pPr>
            <a:lvl3pPr>
              <a:lnSpc>
                <a:spcPct val="70000"/>
              </a:lnSpc>
              <a:defRPr b="1" spc="-300" sz="30000">
                <a:solidFill>
                  <a:srgbClr val="FFFFFF"/>
                </a:solidFill>
                <a:latin typeface="Publico Headline Roman"/>
                <a:ea typeface="Publico Headline Roman"/>
                <a:cs typeface="Publico Headline Roman"/>
                <a:sym typeface="Publico Headline Roman"/>
              </a:defRPr>
            </a:lvl3pPr>
            <a:lvl4pPr>
              <a:lnSpc>
                <a:spcPct val="70000"/>
              </a:lnSpc>
              <a:defRPr b="1" spc="-300" sz="30000">
                <a:solidFill>
                  <a:srgbClr val="FFFFFF"/>
                </a:solidFill>
                <a:latin typeface="Publico Headline Roman"/>
                <a:ea typeface="Publico Headline Roman"/>
                <a:cs typeface="Publico Headline Roman"/>
                <a:sym typeface="Publico Headline Roman"/>
              </a:defRPr>
            </a:lvl4pPr>
            <a:lvl5pPr>
              <a:lnSpc>
                <a:spcPct val="70000"/>
              </a:lnSpc>
              <a:defRPr b="1" spc="-300" sz="30000">
                <a:solidFill>
                  <a:srgbClr val="FFFFFF"/>
                </a:solidFill>
                <a:latin typeface="Publico Headline Roman"/>
                <a:ea typeface="Publico Headline Roman"/>
                <a:cs typeface="Publico Headline Roman"/>
                <a:sym typeface="Publico Headline Roman"/>
              </a:defRPr>
            </a:lvl5pPr>
          </a:lstStyle>
          <a:p>
            <a:pPr/>
            <a:r>
              <a:t>100%</a:t>
            </a:r>
          </a:p>
          <a:p>
            <a:pPr lvl="1"/>
            <a:r>
              <a:t/>
            </a:r>
          </a:p>
          <a:p>
            <a:pPr lvl="2"/>
            <a:r>
              <a:t/>
            </a:r>
          </a:p>
          <a:p>
            <a:pPr lvl="3"/>
            <a:r>
              <a:t/>
            </a:r>
          </a:p>
          <a:p>
            <a:pPr lvl="4"/>
            <a:r>
              <a:t/>
            </a:r>
          </a:p>
        </p:txBody>
      </p:sp>
      <p:sp>
        <p:nvSpPr>
          <p:cNvPr id="120"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7" name="Image"/>
          <p:cNvSpPr/>
          <p:nvPr>
            <p:ph type="pic" idx="13"/>
          </p:nvPr>
        </p:nvSpPr>
        <p:spPr>
          <a:xfrm>
            <a:off x="-25400" y="-5359400"/>
            <a:ext cx="24422100" cy="24422100"/>
          </a:xfrm>
          <a:prstGeom prst="rect">
            <a:avLst/>
          </a:prstGeom>
        </p:spPr>
        <p:txBody>
          <a:bodyPr lIns="91439" tIns="45719" rIns="91439" bIns="45719">
            <a:noAutofit/>
          </a:bodyPr>
          <a:lstStyle/>
          <a:p>
            <a:pPr/>
          </a:p>
        </p:txBody>
      </p:sp>
      <p:sp>
        <p:nvSpPr>
          <p:cNvPr id="128" name="Body Level One…"/>
          <p:cNvSpPr txBox="1"/>
          <p:nvPr>
            <p:ph type="body" sz="quarter" idx="1" hasCustomPrompt="1"/>
          </p:nvPr>
        </p:nvSpPr>
        <p:spPr>
          <a:xfrm>
            <a:off x="1409700" y="2119884"/>
            <a:ext cx="10775585" cy="1936416"/>
          </a:xfrm>
          <a:prstGeom prst="rect">
            <a:avLst/>
          </a:prstGeom>
        </p:spPr>
        <p:txBody>
          <a:bodyPr/>
          <a:lstStyle>
            <a:lvl1pPr>
              <a:defRPr spc="-58" sz="5800">
                <a:solidFill>
                  <a:srgbClr val="247AB0"/>
                </a:solidFill>
                <a:latin typeface="Publico Headline Roman"/>
                <a:ea typeface="Publico Headline Roman"/>
                <a:cs typeface="Publico Headline Roman"/>
                <a:sym typeface="Publico Headline Roman"/>
              </a:defRPr>
            </a:lvl1pPr>
            <a:lvl2pPr>
              <a:defRPr spc="-58" sz="5800">
                <a:solidFill>
                  <a:srgbClr val="247AB0"/>
                </a:solidFill>
                <a:latin typeface="Publico Headline Roman"/>
                <a:ea typeface="Publico Headline Roman"/>
                <a:cs typeface="Publico Headline Roman"/>
                <a:sym typeface="Publico Headline Roman"/>
              </a:defRPr>
            </a:lvl2pPr>
            <a:lvl3pPr>
              <a:defRPr spc="-58" sz="5800">
                <a:solidFill>
                  <a:srgbClr val="247AB0"/>
                </a:solidFill>
                <a:latin typeface="Publico Headline Roman"/>
                <a:ea typeface="Publico Headline Roman"/>
                <a:cs typeface="Publico Headline Roman"/>
                <a:sym typeface="Publico Headline Roman"/>
              </a:defRPr>
            </a:lvl3pPr>
            <a:lvl4pPr>
              <a:defRPr spc="-58" sz="5800">
                <a:solidFill>
                  <a:srgbClr val="247AB0"/>
                </a:solidFill>
                <a:latin typeface="Publico Headline Roman"/>
                <a:ea typeface="Publico Headline Roman"/>
                <a:cs typeface="Publico Headline Roman"/>
                <a:sym typeface="Publico Headline Roman"/>
              </a:defRPr>
            </a:lvl4pPr>
            <a:lvl5pPr>
              <a:defRPr spc="-58" sz="5800">
                <a:solidFill>
                  <a:srgbClr val="247AB0"/>
                </a:solidFill>
                <a:latin typeface="Publico Headline Roman"/>
                <a:ea typeface="Publico Headline Roman"/>
                <a:cs typeface="Publico Headline Roman"/>
                <a:sym typeface="Publico Headline Roman"/>
              </a:defRPr>
            </a:lvl5pPr>
          </a:lstStyle>
          <a:p>
            <a:pPr/>
            <a:r>
              <a:t>“Notable Quote”</a:t>
            </a:r>
          </a:p>
          <a:p>
            <a:pPr lvl="1"/>
            <a:r>
              <a:t/>
            </a:r>
          </a:p>
          <a:p>
            <a:pPr lvl="2"/>
            <a:r>
              <a:t/>
            </a:r>
          </a:p>
          <a:p>
            <a:pPr lvl="3"/>
            <a:r>
              <a:t/>
            </a:r>
          </a:p>
          <a:p>
            <a:pPr lvl="4"/>
            <a:r>
              <a:t/>
            </a:r>
          </a:p>
        </p:txBody>
      </p:sp>
      <p:sp>
        <p:nvSpPr>
          <p:cNvPr id="129" name="Line"/>
          <p:cNvSpPr/>
          <p:nvPr/>
        </p:nvSpPr>
        <p:spPr>
          <a:xfrm>
            <a:off x="863600" y="889000"/>
            <a:ext cx="22656801"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130" name="Line"/>
          <p:cNvSpPr/>
          <p:nvPr/>
        </p:nvSpPr>
        <p:spPr>
          <a:xfrm>
            <a:off x="863600" y="12852400"/>
            <a:ext cx="22656801"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131" name="Attribution"/>
          <p:cNvSpPr txBox="1"/>
          <p:nvPr>
            <p:ph type="body" sz="quarter" idx="14"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2400">
                <a:solidFill>
                  <a:srgbClr val="227AAF"/>
                </a:solidFill>
                <a:latin typeface="Publico Text Semibold"/>
                <a:ea typeface="Publico Text Semibold"/>
                <a:cs typeface="Publico Text Semibold"/>
                <a:sym typeface="Publico Text Semibold"/>
              </a:defRPr>
            </a:lvl1pPr>
          </a:lstStyle>
          <a:p>
            <a:pPr/>
            <a:r>
              <a:t>Attribution</a:t>
            </a:r>
          </a:p>
        </p:txBody>
      </p:sp>
      <p:sp>
        <p:nvSpPr>
          <p:cNvPr id="13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39" name="Image"/>
          <p:cNvSpPr/>
          <p:nvPr>
            <p:ph type="pic" sz="quarter" idx="13"/>
          </p:nvPr>
        </p:nvSpPr>
        <p:spPr>
          <a:xfrm>
            <a:off x="14727242" y="5618197"/>
            <a:ext cx="7877462" cy="7877463"/>
          </a:xfrm>
          <a:prstGeom prst="rect">
            <a:avLst/>
          </a:prstGeom>
        </p:spPr>
        <p:txBody>
          <a:bodyPr lIns="91439" tIns="45719" rIns="91439" bIns="45719">
            <a:noAutofit/>
          </a:bodyPr>
          <a:lstStyle/>
          <a:p>
            <a:pPr/>
          </a:p>
        </p:txBody>
      </p:sp>
      <p:sp>
        <p:nvSpPr>
          <p:cNvPr id="140" name="609701706_939x626.jpg"/>
          <p:cNvSpPr/>
          <p:nvPr>
            <p:ph type="pic" sz="quarter" idx="14"/>
          </p:nvPr>
        </p:nvSpPr>
        <p:spPr>
          <a:xfrm>
            <a:off x="14700215" y="1511300"/>
            <a:ext cx="7943851" cy="5295900"/>
          </a:xfrm>
          <a:prstGeom prst="rect">
            <a:avLst/>
          </a:prstGeom>
        </p:spPr>
        <p:txBody>
          <a:bodyPr lIns="91439" tIns="45719" rIns="91439" bIns="45719">
            <a:noAutofit/>
          </a:bodyPr>
          <a:lstStyle/>
          <a:p>
            <a:pPr/>
          </a:p>
        </p:txBody>
      </p:sp>
      <p:sp>
        <p:nvSpPr>
          <p:cNvPr id="141" name="139465515_1890x1620.jpg"/>
          <p:cNvSpPr/>
          <p:nvPr>
            <p:ph type="pic" idx="15"/>
          </p:nvPr>
        </p:nvSpPr>
        <p:spPr>
          <a:xfrm>
            <a:off x="1778000" y="1346200"/>
            <a:ext cx="12852400" cy="11016343"/>
          </a:xfrm>
          <a:prstGeom prst="rect">
            <a:avLst/>
          </a:prstGeom>
        </p:spPr>
        <p:txBody>
          <a:bodyPr lIns="91439" tIns="45719" rIns="91439" bIns="45719">
            <a:noAutofit/>
          </a:bodyPr>
          <a:lstStyle/>
          <a:p>
            <a:pPr/>
          </a:p>
        </p:txBody>
      </p:sp>
      <p:sp>
        <p:nvSpPr>
          <p:cNvPr id="14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9" name="Image"/>
          <p:cNvSpPr/>
          <p:nvPr>
            <p:ph type="pic" idx="13"/>
          </p:nvPr>
        </p:nvSpPr>
        <p:spPr>
          <a:xfrm>
            <a:off x="1727200" y="-1422400"/>
            <a:ext cx="21310600" cy="15989300"/>
          </a:xfrm>
          <a:prstGeom prst="rect">
            <a:avLst/>
          </a:prstGeom>
        </p:spPr>
        <p:txBody>
          <a:bodyPr lIns="91439" tIns="45719" rIns="91439" bIns="45719">
            <a:noAutofit/>
          </a:bodyPr>
          <a:lstStyle/>
          <a:p>
            <a:pPr/>
          </a:p>
        </p:txBody>
      </p:sp>
      <p:sp>
        <p:nvSpPr>
          <p:cNvPr id="150"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7"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3" name="178465776_2880x1920.jpg"/>
          <p:cNvSpPr/>
          <p:nvPr>
            <p:ph type="pic" idx="13"/>
          </p:nvPr>
        </p:nvSpPr>
        <p:spPr>
          <a:xfrm>
            <a:off x="-1" y="-2527300"/>
            <a:ext cx="24384001" cy="16256000"/>
          </a:xfrm>
          <a:prstGeom prst="rect">
            <a:avLst/>
          </a:prstGeom>
        </p:spPr>
        <p:txBody>
          <a:bodyPr lIns="91439" tIns="45719" rIns="91439" bIns="45719">
            <a:noAutofit/>
          </a:bodyPr>
          <a:lstStyle/>
          <a:p>
            <a:pPr/>
          </a:p>
        </p:txBody>
      </p:sp>
      <p:sp>
        <p:nvSpPr>
          <p:cNvPr id="24" name="Body Level One…"/>
          <p:cNvSpPr txBox="1"/>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a:spcBef>
                <a:spcPts val="2000"/>
              </a:spcBef>
              <a:defRPr>
                <a:solidFill>
                  <a:srgbClr val="F0EBE0"/>
                </a:solidFill>
              </a:defRPr>
            </a:lvl3pPr>
            <a:lvl4pPr>
              <a:spcBef>
                <a:spcPts val="2000"/>
              </a:spcBef>
              <a:defRPr>
                <a:solidFill>
                  <a:srgbClr val="F0EBE0"/>
                </a:solidFill>
              </a:defRPr>
            </a:lvl4pPr>
            <a:lvl5pPr>
              <a:spcBef>
                <a:spcPts val="2000"/>
              </a:spcBef>
              <a:defRPr>
                <a:solidFill>
                  <a:srgbClr val="F0EBE0"/>
                </a:solidFill>
              </a:defRPr>
            </a:lvl5pPr>
          </a:lstStyle>
          <a:p>
            <a:pPr/>
            <a:r>
              <a:t>Presentation Subtitle</a:t>
            </a:r>
          </a:p>
          <a:p>
            <a:pPr lvl="1"/>
            <a:r>
              <a:t/>
            </a:r>
          </a:p>
          <a:p>
            <a:pPr lvl="2"/>
            <a:r>
              <a:t/>
            </a:r>
          </a:p>
          <a:p>
            <a:pPr lvl="3"/>
            <a:r>
              <a:t/>
            </a:r>
          </a:p>
          <a:p>
            <a:pPr lvl="4"/>
            <a:r>
              <a:t/>
            </a:r>
          </a:p>
        </p:txBody>
      </p:sp>
      <p:sp>
        <p:nvSpPr>
          <p:cNvPr id="25" name="Presentation Title"/>
          <p:cNvSpPr txBox="1"/>
          <p:nvPr>
            <p:ph type="title" hasCustomPrompt="1"/>
          </p:nvPr>
        </p:nvSpPr>
        <p:spPr>
          <a:xfrm>
            <a:off x="1727200" y="7817246"/>
            <a:ext cx="20929600" cy="2799954"/>
          </a:xfrm>
          <a:prstGeom prst="rect">
            <a:avLst/>
          </a:prstGeom>
        </p:spPr>
        <p:txBody>
          <a:bodyPr/>
          <a:lstStyle>
            <a:lvl1pPr>
              <a:defRPr>
                <a:solidFill>
                  <a:srgbClr val="FFFFFF"/>
                </a:solidFill>
              </a:defRPr>
            </a:lvl1pPr>
          </a:lstStyle>
          <a:p>
            <a:pPr/>
            <a:r>
              <a:t>Presentation Title</a:t>
            </a:r>
          </a:p>
        </p:txBody>
      </p:sp>
      <p:sp>
        <p:nvSpPr>
          <p:cNvPr id="26" name="Author and Date"/>
          <p:cNvSpPr txBox="1"/>
          <p:nvPr>
            <p:ph type="body" sz="quarter" idx="14" hasCustomPrompt="1"/>
          </p:nvPr>
        </p:nvSpPr>
        <p:spPr>
          <a:xfrm>
            <a:off x="1727200" y="1003300"/>
            <a:ext cx="20929600" cy="480060"/>
          </a:xfrm>
          <a:prstGeom prst="rect">
            <a:avLst/>
          </a:prstGeom>
        </p:spPr>
        <p:txBody>
          <a:bodyPr anchor="ctr"/>
          <a:lstStyle>
            <a:lvl1pPr defTabSz="685800">
              <a:lnSpc>
                <a:spcPct val="100000"/>
              </a:lnSpc>
              <a:defRPr b="1" cap="all" spc="0" sz="2000">
                <a:solidFill>
                  <a:srgbClr val="F0EBE0"/>
                </a:solidFill>
              </a:defRPr>
            </a:lvl1pPr>
          </a:lstStyle>
          <a:p>
            <a:pPr/>
            <a:r>
              <a:t>Author and Date</a:t>
            </a:r>
          </a:p>
        </p:txBody>
      </p:sp>
      <p:sp>
        <p:nvSpPr>
          <p:cNvPr id="27"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28"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29"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6" name="139465515_1890x1620.jpg"/>
          <p:cNvSpPr/>
          <p:nvPr>
            <p:ph type="pic" idx="13"/>
          </p:nvPr>
        </p:nvSpPr>
        <p:spPr>
          <a:xfrm>
            <a:off x="-3352800" y="0"/>
            <a:ext cx="16002000" cy="13716000"/>
          </a:xfrm>
          <a:prstGeom prst="rect">
            <a:avLst/>
          </a:prstGeom>
        </p:spPr>
        <p:txBody>
          <a:bodyPr lIns="91439" tIns="45719" rIns="91439" bIns="45719">
            <a:noAutofit/>
          </a:bodyPr>
          <a:lstStyle/>
          <a:p>
            <a:pPr/>
          </a:p>
        </p:txBody>
      </p:sp>
      <p:sp>
        <p:nvSpPr>
          <p:cNvPr id="37"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38" name="Body Level One…"/>
          <p:cNvSpPr txBox="1"/>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pPr/>
            <a:r>
              <a:t>Slide Subtitle</a:t>
            </a:r>
          </a:p>
          <a:p>
            <a:pPr lvl="1"/>
            <a:r>
              <a:t/>
            </a:r>
          </a:p>
          <a:p>
            <a:pPr lvl="2"/>
            <a:r>
              <a:t/>
            </a:r>
          </a:p>
          <a:p>
            <a:pPr lvl="3"/>
            <a:r>
              <a:t/>
            </a:r>
          </a:p>
          <a:p>
            <a:pPr lvl="4"/>
            <a:r>
              <a:t/>
            </a:r>
          </a:p>
        </p:txBody>
      </p:sp>
      <p:sp>
        <p:nvSpPr>
          <p:cNvPr id="39" name="Author and Date"/>
          <p:cNvSpPr txBox="1"/>
          <p:nvPr>
            <p:ph type="body" sz="quarter" idx="14" hasCustomPrompt="1"/>
          </p:nvPr>
        </p:nvSpPr>
        <p:spPr>
          <a:xfrm>
            <a:off x="13665200" y="3746500"/>
            <a:ext cx="9271000" cy="482600"/>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40" name="Line"/>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41" name="Line"/>
          <p:cNvSpPr/>
          <p:nvPr/>
        </p:nvSpPr>
        <p:spPr>
          <a:xfrm>
            <a:off x="13665200" y="95250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4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9" name="Slide Title"/>
          <p:cNvSpPr txBox="1"/>
          <p:nvPr>
            <p:ph type="title" hasCustomPrompt="1"/>
          </p:nvPr>
        </p:nvSpPr>
        <p:spPr>
          <a:xfrm>
            <a:off x="1727200" y="1739900"/>
            <a:ext cx="20929600" cy="3225356"/>
          </a:xfrm>
          <a:prstGeom prst="rect">
            <a:avLst/>
          </a:prstGeom>
        </p:spPr>
        <p:txBody>
          <a:bodyPr anchor="t"/>
          <a:lstStyle/>
          <a:p>
            <a:pPr/>
            <a:r>
              <a:t>Slide Title</a:t>
            </a:r>
          </a:p>
        </p:txBody>
      </p:sp>
      <p:sp>
        <p:nvSpPr>
          <p:cNvPr id="50" name="Author and Date"/>
          <p:cNvSpPr txBox="1"/>
          <p:nvPr>
            <p:ph type="body" sz="quarter" idx="13"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51" name="Body Level One…"/>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5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9" name="Body Level One…"/>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0"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7" name="Body Level One…"/>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8" name="139465515_1890x1620.jpg"/>
          <p:cNvSpPr/>
          <p:nvPr>
            <p:ph type="pic" idx="13"/>
          </p:nvPr>
        </p:nvSpPr>
        <p:spPr>
          <a:xfrm>
            <a:off x="-3352800" y="0"/>
            <a:ext cx="16002000" cy="13716000"/>
          </a:xfrm>
          <a:prstGeom prst="rect">
            <a:avLst/>
          </a:prstGeom>
        </p:spPr>
        <p:txBody>
          <a:bodyPr lIns="91439" tIns="45719" rIns="91439" bIns="45719">
            <a:noAutofit/>
          </a:bodyPr>
          <a:lstStyle/>
          <a:p>
            <a:pPr/>
          </a:p>
        </p:txBody>
      </p:sp>
      <p:sp>
        <p:nvSpPr>
          <p:cNvPr id="69"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70" name="Author and Date"/>
          <p:cNvSpPr txBox="1"/>
          <p:nvPr>
            <p:ph type="body" sz="quarter" idx="14"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71" name="Line"/>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72" name="Line"/>
          <p:cNvSpPr/>
          <p:nvPr/>
        </p:nvSpPr>
        <p:spPr>
          <a:xfrm>
            <a:off x="13665200" y="70104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73"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rgbClr val="227AAF"/>
        </a:solidFill>
      </p:bgPr>
    </p:bg>
    <p:spTree>
      <p:nvGrpSpPr>
        <p:cNvPr id="1" name=""/>
        <p:cNvGrpSpPr/>
        <p:nvPr/>
      </p:nvGrpSpPr>
      <p:grpSpPr>
        <a:xfrm>
          <a:off x="0" y="0"/>
          <a:ext cx="0" cy="0"/>
          <a:chOff x="0" y="0"/>
          <a:chExt cx="0" cy="0"/>
        </a:xfrm>
      </p:grpSpPr>
      <p:sp>
        <p:nvSpPr>
          <p:cNvPr id="80" name="Section Title"/>
          <p:cNvSpPr txBox="1"/>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pPr/>
            <a:r>
              <a:t>Section Title</a:t>
            </a:r>
          </a:p>
        </p:txBody>
      </p:sp>
      <p:sp>
        <p:nvSpPr>
          <p:cNvPr id="81" name="Line"/>
          <p:cNvSpPr/>
          <p:nvPr/>
        </p:nvSpPr>
        <p:spPr>
          <a:xfrm>
            <a:off x="863600" y="12852400"/>
            <a:ext cx="22656801" cy="0"/>
          </a:xfrm>
          <a:prstGeom prst="line">
            <a:avLst/>
          </a:prstGeom>
          <a:ln w="12700">
            <a:solidFill>
              <a:srgbClr val="EFEBD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82" name="Line"/>
          <p:cNvSpPr/>
          <p:nvPr/>
        </p:nvSpPr>
        <p:spPr>
          <a:xfrm>
            <a:off x="863600" y="889000"/>
            <a:ext cx="22656801" cy="0"/>
          </a:xfrm>
          <a:prstGeom prst="line">
            <a:avLst/>
          </a:prstGeom>
          <a:ln w="50800">
            <a:solidFill>
              <a:srgbClr val="EFEBD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83"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0" name="Slide Title"/>
          <p:cNvSpPr txBox="1"/>
          <p:nvPr>
            <p:ph type="title" hasCustomPrompt="1"/>
          </p:nvPr>
        </p:nvSpPr>
        <p:spPr>
          <a:xfrm>
            <a:off x="1727200" y="1739900"/>
            <a:ext cx="20929600" cy="3229571"/>
          </a:xfrm>
          <a:prstGeom prst="rect">
            <a:avLst/>
          </a:prstGeom>
        </p:spPr>
        <p:txBody>
          <a:bodyPr anchor="t"/>
          <a:lstStyle/>
          <a:p>
            <a:pPr/>
            <a:r>
              <a:t>Slide Title</a:t>
            </a:r>
          </a:p>
        </p:txBody>
      </p:sp>
      <p:sp>
        <p:nvSpPr>
          <p:cNvPr id="91" name="Author and Date"/>
          <p:cNvSpPr txBox="1"/>
          <p:nvPr>
            <p:ph type="body" sz="quarter" idx="13"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9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9" name="Agenda Title"/>
          <p:cNvSpPr txBox="1"/>
          <p:nvPr>
            <p:ph type="title" hasCustomPrompt="1"/>
          </p:nvPr>
        </p:nvSpPr>
        <p:spPr>
          <a:xfrm>
            <a:off x="1727200" y="1739900"/>
            <a:ext cx="20929600" cy="3300115"/>
          </a:xfrm>
          <a:prstGeom prst="rect">
            <a:avLst/>
          </a:prstGeom>
        </p:spPr>
        <p:txBody>
          <a:bodyPr anchor="t"/>
          <a:lstStyle/>
          <a:p>
            <a:pPr/>
            <a:r>
              <a:t>Agenda Title</a:t>
            </a:r>
          </a:p>
        </p:txBody>
      </p:sp>
      <p:sp>
        <p:nvSpPr>
          <p:cNvPr id="100" name="Body Level One…"/>
          <p:cNvSpPr txBox="1"/>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5pPr>
          </a:lstStyle>
          <a:p>
            <a:pPr/>
            <a:r>
              <a:t>Agenda Topics</a:t>
            </a:r>
          </a:p>
          <a:p>
            <a:pPr lvl="1"/>
            <a:r>
              <a:t/>
            </a:r>
          </a:p>
          <a:p>
            <a:pPr lvl="2"/>
            <a:r>
              <a:t/>
            </a:r>
          </a:p>
          <a:p>
            <a:pPr lvl="3"/>
            <a:r>
              <a:t/>
            </a:r>
          </a:p>
          <a:p>
            <a:pPr lvl="4"/>
            <a:r>
              <a:t/>
            </a:r>
          </a:p>
        </p:txBody>
      </p:sp>
      <p:sp>
        <p:nvSpPr>
          <p:cNvPr id="101"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EBE0"/>
        </a:solid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3" name="Line"/>
          <p:cNvSpPr/>
          <p:nvPr/>
        </p:nvSpPr>
        <p:spPr>
          <a:xfrm>
            <a:off x="863600" y="889000"/>
            <a:ext cx="22656801"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4" name="Line"/>
          <p:cNvSpPr/>
          <p:nvPr/>
        </p:nvSpPr>
        <p:spPr>
          <a:xfrm>
            <a:off x="863600" y="12852400"/>
            <a:ext cx="22656801"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5" name="Body Level One…"/>
          <p:cNvSpPr txBox="1"/>
          <p:nvPr>
            <p:ph type="body" idx="1" hasCustomPrompt="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Subtitle</a:t>
            </a:r>
          </a:p>
          <a:p>
            <a:pPr lvl="1"/>
            <a:r>
              <a:t/>
            </a:r>
          </a:p>
          <a:p>
            <a:pPr lvl="2"/>
            <a:r>
              <a:t/>
            </a:r>
          </a:p>
          <a:p>
            <a:pPr lvl="3"/>
            <a:r>
              <a:t/>
            </a:r>
          </a:p>
          <a:p>
            <a:pPr lvl="4"/>
            <a:r>
              <a:t/>
            </a:r>
          </a:p>
        </p:txBody>
      </p:sp>
      <p:sp>
        <p:nvSpPr>
          <p:cNvPr id="6" name="Slide Number"/>
          <p:cNvSpPr txBox="1"/>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algn="ctr" defTabSz="821531">
              <a:lnSpc>
                <a:spcPct val="100000"/>
              </a:lnSpc>
              <a:spcBef>
                <a:spcPts val="0"/>
              </a:spcBef>
              <a:tabLst/>
              <a:defRPr sz="1800">
                <a:solidFill>
                  <a:srgbClr val="227AA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1pPr>
      <a:lvl2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2pPr>
      <a:lvl3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3pPr>
      <a:lvl4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4pPr>
      <a:lvl5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5pPr>
      <a:lvl6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6pPr>
      <a:lvl7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7pPr>
      <a:lvl8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8pPr>
      <a:lvl9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1pPr>
      <a:lvl2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2pPr>
      <a:lvl3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3pPr>
      <a:lvl4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4pPr>
      <a:lvl5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5pPr>
      <a:lvl6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6pPr>
      <a:lvl7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7pPr>
      <a:lvl8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8pPr>
      <a:lvl9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1pPr>
      <a:lvl2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2pPr>
      <a:lvl3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3pPr>
      <a:lvl4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4pPr>
      <a:lvl5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5pPr>
      <a:lvl6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6pPr>
      <a:lvl7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7pPr>
      <a:lvl8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8pPr>
      <a:lvl9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en.wikipedia.org/wiki/List_of_postal_codes_of_Canada:_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Image" descr="Image"/>
          <p:cNvPicPr>
            <a:picLocks noChangeAspect="1"/>
          </p:cNvPicPr>
          <p:nvPr>
            <p:ph type="pic" idx="13"/>
          </p:nvPr>
        </p:nvPicPr>
        <p:blipFill>
          <a:blip r:embed="rId2">
            <a:extLst/>
          </a:blip>
          <a:srcRect l="0" t="15546" r="0" b="78"/>
          <a:stretch>
            <a:fillRect/>
          </a:stretch>
        </p:blipFill>
        <p:spPr>
          <a:xfrm>
            <a:off x="-1" y="0"/>
            <a:ext cx="24384001" cy="13716000"/>
          </a:xfrm>
          <a:prstGeom prst="rect">
            <a:avLst/>
          </a:prstGeom>
        </p:spPr>
      </p:pic>
      <p:sp>
        <p:nvSpPr>
          <p:cNvPr id="167" name="Capstone Project"/>
          <p:cNvSpPr txBox="1"/>
          <p:nvPr>
            <p:ph type="body" sz="quarter" idx="1"/>
          </p:nvPr>
        </p:nvSpPr>
        <p:spPr>
          <a:prstGeom prst="rect">
            <a:avLst/>
          </a:prstGeom>
        </p:spPr>
        <p:txBody>
          <a:bodyPr/>
          <a:lstStyle>
            <a:lvl1pPr>
              <a:lnSpc>
                <a:spcPct val="80000"/>
              </a:lnSpc>
              <a:spcBef>
                <a:spcPts val="0"/>
              </a:spcBef>
              <a:defRPr spc="-86" sz="8600">
                <a:solidFill>
                  <a:srgbClr val="FFFFFF"/>
                </a:solidFill>
                <a:latin typeface="+mn-lt"/>
                <a:ea typeface="+mn-ea"/>
                <a:cs typeface="+mn-cs"/>
                <a:sym typeface="Publico Headline Black"/>
              </a:defRPr>
            </a:lvl1pPr>
          </a:lstStyle>
          <a:p>
            <a:pPr/>
            <a:r>
              <a:t>Capstone Project </a:t>
            </a:r>
          </a:p>
        </p:txBody>
      </p:sp>
      <p:sp>
        <p:nvSpPr>
          <p:cNvPr id="168" name="The Battle of Neighborhoods"/>
          <p:cNvSpPr txBox="1"/>
          <p:nvPr>
            <p:ph type="title"/>
          </p:nvPr>
        </p:nvSpPr>
        <p:spPr>
          <a:prstGeom prst="rect">
            <a:avLst/>
          </a:prstGeom>
        </p:spPr>
        <p:txBody>
          <a:bodyPr/>
          <a:lstStyle/>
          <a:p>
            <a:pPr/>
            <a:r>
              <a:t>The Battle of Neighborhoods</a:t>
            </a:r>
          </a:p>
        </p:txBody>
      </p:sp>
      <p:sp>
        <p:nvSpPr>
          <p:cNvPr id="169" name="D K , Toronto 2020"/>
          <p:cNvSpPr txBox="1"/>
          <p:nvPr>
            <p:ph type="body" idx="14"/>
          </p:nvPr>
        </p:nvSpPr>
        <p:spPr>
          <a:prstGeom prst="rect">
            <a:avLst/>
          </a:prstGeom>
          <a:extLst>
            <a:ext uri="{C572A759-6A51-4108-AA02-DFA0A04FC94B}">
              <ma14:wrappingTextBoxFlag xmlns:ma14="http://schemas.microsoft.com/office/mac/drawingml/2011/main" val="1"/>
            </a:ext>
          </a:extLst>
        </p:spPr>
        <p:txBody>
          <a:bodyPr/>
          <a:lstStyle/>
          <a:p>
            <a:pPr/>
            <a:r>
              <a:t>D K , Toronto 2020</a:t>
            </a:r>
          </a:p>
        </p:txBody>
      </p:sp>
      <p:sp>
        <p:nvSpPr>
          <p:cNvPr id="170"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
        <p:nvSpPr>
          <p:cNvPr id="171"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algn="ctr">
              <a:lnSpc>
                <a:spcPct val="100000"/>
              </a:lnSpc>
              <a:spcBef>
                <a:spcPts val="0"/>
              </a:spcBef>
              <a:defRPr cap="all" sz="1800">
                <a:solidFill>
                  <a:srgbClr val="FFFFFF"/>
                </a:solidFill>
                <a:latin typeface="Publico Text Roman"/>
                <a:ea typeface="Publico Text Roman"/>
                <a:cs typeface="Publico Text Roman"/>
                <a:sym typeface="Publico Text Roman"/>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Agenda"/>
          <p:cNvSpPr txBox="1"/>
          <p:nvPr>
            <p:ph type="title"/>
          </p:nvPr>
        </p:nvSpPr>
        <p:spPr>
          <a:prstGeom prst="rect">
            <a:avLst/>
          </a:prstGeom>
        </p:spPr>
        <p:txBody>
          <a:bodyPr/>
          <a:lstStyle/>
          <a:p>
            <a:pPr/>
            <a:r>
              <a:t>Agenda</a:t>
            </a:r>
          </a:p>
        </p:txBody>
      </p:sp>
      <p:sp>
        <p:nvSpPr>
          <p:cNvPr id="174" name="1. Introduction: Business Problem…"/>
          <p:cNvSpPr txBox="1"/>
          <p:nvPr>
            <p:ph type="body" idx="1"/>
          </p:nvPr>
        </p:nvSpPr>
        <p:spPr>
          <a:xfrm>
            <a:off x="1727199" y="4575864"/>
            <a:ext cx="20929602" cy="6639595"/>
          </a:xfrm>
          <a:prstGeom prst="rect">
            <a:avLst/>
          </a:prstGeom>
        </p:spPr>
        <p:txBody>
          <a:bodyPr/>
          <a:lstStyle/>
          <a:p>
            <a:pPr/>
            <a:r>
              <a:t>1. Introduction: Business Problem</a:t>
            </a:r>
          </a:p>
          <a:p>
            <a:pPr/>
            <a:r>
              <a:t>2. Data Section</a:t>
            </a:r>
          </a:p>
          <a:p>
            <a:pPr/>
            <a:r>
              <a:t>3. Methodology</a:t>
            </a:r>
          </a:p>
          <a:p>
            <a:pPr/>
            <a:r>
              <a:t>4. Results</a:t>
            </a:r>
          </a:p>
          <a:p>
            <a:pPr/>
            <a:r>
              <a:t>5. Discussion and 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Introduction: Business Problem"/>
          <p:cNvSpPr txBox="1"/>
          <p:nvPr>
            <p:ph type="title"/>
          </p:nvPr>
        </p:nvSpPr>
        <p:spPr>
          <a:prstGeom prst="rect">
            <a:avLst/>
          </a:prstGeom>
        </p:spPr>
        <p:txBody>
          <a:bodyPr/>
          <a:lstStyle/>
          <a:p>
            <a:pPr/>
            <a:r>
              <a:t>Introduction: Business Problem</a:t>
            </a:r>
          </a:p>
        </p:txBody>
      </p:sp>
      <p:sp>
        <p:nvSpPr>
          <p:cNvPr id="177" name="The purpose of this project is to help people in exploring housing options in close neighborhood of hockey arena in Toronto.…"/>
          <p:cNvSpPr txBox="1"/>
          <p:nvPr>
            <p:ph type="body" sz="half" idx="1"/>
          </p:nvPr>
        </p:nvSpPr>
        <p:spPr>
          <a:xfrm>
            <a:off x="2079861" y="4962425"/>
            <a:ext cx="20929601" cy="6169125"/>
          </a:xfrm>
          <a:prstGeom prst="rect">
            <a:avLst/>
          </a:prstGeom>
        </p:spPr>
        <p:txBody>
          <a:bodyPr/>
          <a:lstStyle/>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r>
              <a:t>The purpose of this project is to help people in exploring housing options in close neighborhood of hockey arena in Toronto.</a:t>
            </a:r>
          </a:p>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p>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r>
              <a:t>Vast majority of families in Toronto have children who practice professional hokey. In a busy and traffic-congested city like Toronto, it is important to have a good connection with hokey arena to save time for traveling between home and practice numerous times a week. Having a hockey arena in a close neighborhood provides opportunity for families with college or professional players to save time and money.</a:t>
            </a:r>
          </a:p>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p>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r>
              <a:t>This project will help people to get awareness of the area and neighborhood before moving to a new city or relocating to a new neighborhood, knowing that it meets their requirement.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Data"/>
          <p:cNvSpPr txBox="1"/>
          <p:nvPr>
            <p:ph type="title"/>
          </p:nvPr>
        </p:nvSpPr>
        <p:spPr>
          <a:prstGeom prst="rect">
            <a:avLst/>
          </a:prstGeom>
        </p:spPr>
        <p:txBody>
          <a:bodyPr/>
          <a:lstStyle/>
          <a:p>
            <a:pPr/>
            <a:r>
              <a:t>Data</a:t>
            </a:r>
          </a:p>
        </p:txBody>
      </p:sp>
      <p:sp>
        <p:nvSpPr>
          <p:cNvPr id="180" name="Fundamental data for the project consisting of Postal Code, Borough, and Neighborhood will be scrapped from wikipedia.…"/>
          <p:cNvSpPr txBox="1"/>
          <p:nvPr>
            <p:ph type="body" idx="1"/>
          </p:nvPr>
        </p:nvSpPr>
        <p:spPr>
          <a:xfrm>
            <a:off x="1727200" y="4417323"/>
            <a:ext cx="20929600" cy="6714228"/>
          </a:xfrm>
          <a:prstGeom prst="rect">
            <a:avLst/>
          </a:prstGeom>
        </p:spPr>
        <p:txBody>
          <a:bodyPr/>
          <a:lstStyle/>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r>
              <a:t>Fundamental data for the project consisting of Postal Code, Borough, and Neighborhood will be scrapped from wikipedia.</a:t>
            </a:r>
          </a:p>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r>
              <a:t>Data Link: </a:t>
            </a:r>
            <a:r>
              <a:rPr u="sng">
                <a:hlinkClick r:id="rId2" invalidUrl="" action="" tgtFrame="" tooltip="" history="1" highlightClick="0" endSnd="0"/>
              </a:rPr>
              <a:t>https://en.wikipedia.org/wiki/List_of_postal_codes_of_Canada:_M</a:t>
            </a:r>
            <a:r>
              <a:t> </a:t>
            </a:r>
            <a:br/>
            <a:r>
              <a:t>Will use Toronto dataset which we scrapped from wikipedia on Week 3. Dataset consisting of latitude and longitude, zip codes.</a:t>
            </a:r>
          </a:p>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r>
              <a:t>Foursquare API Data: The cleansed data will then be used alongside Foursquare data, which is readily available.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r>
              <a:t>Foursquare location data will be leveraged to compare neighborhoods in Toronto with close access to hockey area.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Methodology"/>
          <p:cNvSpPr txBox="1"/>
          <p:nvPr>
            <p:ph type="title"/>
          </p:nvPr>
        </p:nvSpPr>
        <p:spPr>
          <a:prstGeom prst="rect">
            <a:avLst/>
          </a:prstGeom>
        </p:spPr>
        <p:txBody>
          <a:bodyPr/>
          <a:lstStyle/>
          <a:p>
            <a:pPr/>
            <a:r>
              <a:t>Methodology</a:t>
            </a:r>
          </a:p>
        </p:txBody>
      </p:sp>
      <p:sp>
        <p:nvSpPr>
          <p:cNvPr id="183" name="Data Analysis and Location Data:…"/>
          <p:cNvSpPr txBox="1"/>
          <p:nvPr>
            <p:ph type="body" idx="1"/>
          </p:nvPr>
        </p:nvSpPr>
        <p:spPr>
          <a:xfrm>
            <a:off x="1727199" y="3716646"/>
            <a:ext cx="20929602" cy="7498813"/>
          </a:xfrm>
          <a:prstGeom prst="rect">
            <a:avLst/>
          </a:prstGeom>
        </p:spPr>
        <p:txBody>
          <a:bodyPr/>
          <a:lstStyle/>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b="1" sz="2632">
                <a:latin typeface="Avenir Next Regular"/>
                <a:ea typeface="Avenir Next Regular"/>
                <a:cs typeface="Avenir Next Regular"/>
                <a:sym typeface="Avenir Next Regular"/>
              </a:defRPr>
            </a:pPr>
            <a:r>
              <a:t>Data Analysis and Location Data:</a:t>
            </a:r>
          </a:p>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sz="2632"/>
            </a:pPr>
            <a:r>
              <a:t>Foursquare location data will be leveraged to explore or compare districts around Paris.</a:t>
            </a:r>
          </a:p>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sz="2632"/>
            </a:pPr>
            <a:r>
              <a:t>Data manipulation and analysis to derive subsets of the initial data.</a:t>
            </a:r>
          </a:p>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sz="2632"/>
            </a:pPr>
            <a:r>
              <a:t>Identifying the high traffic areas using data visualisation and tatistical nalysis.</a:t>
            </a:r>
          </a:p>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sz="2632"/>
            </a:pPr>
          </a:p>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b="1" sz="2632">
                <a:latin typeface="Avenir Next Regular"/>
                <a:ea typeface="Avenir Next Regular"/>
                <a:cs typeface="Avenir Next Regular"/>
                <a:sym typeface="Avenir Next Regular"/>
              </a:defRPr>
            </a:pPr>
            <a:r>
              <a:t>Visualization:</a:t>
            </a:r>
          </a:p>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sz="2632"/>
            </a:pPr>
            <a:r>
              <a:t>Analysis and plotting visualizations.</a:t>
            </a:r>
          </a:p>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sz="2632"/>
            </a:pPr>
            <a:r>
              <a:t>Data visualization using various mapping libraries.</a:t>
            </a:r>
          </a:p>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sz="2632"/>
            </a:pPr>
          </a:p>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b="1" sz="2632">
                <a:latin typeface="Avenir Next Regular"/>
                <a:ea typeface="Avenir Next Regular"/>
                <a:cs typeface="Avenir Next Regular"/>
                <a:sym typeface="Avenir Next Regular"/>
              </a:defRPr>
            </a:pPr>
            <a:r>
              <a:t>Clustering Approach:</a:t>
            </a:r>
          </a:p>
          <a:p>
            <a:pPr defTabSz="914400">
              <a:spcBef>
                <a:spcPts val="1100"/>
              </a:spcBef>
              <a:tabLst>
                <a:tab pos="165100" algn="l"/>
                <a:tab pos="330200" algn="l"/>
                <a:tab pos="495300" algn="l"/>
                <a:tab pos="660400" algn="l"/>
                <a:tab pos="825500" algn="l"/>
                <a:tab pos="990600" algn="l"/>
                <a:tab pos="1168400" algn="l"/>
                <a:tab pos="1333500" algn="l"/>
                <a:tab pos="1498600" algn="l"/>
                <a:tab pos="1663700" algn="l"/>
                <a:tab pos="1828800" algn="l"/>
                <a:tab pos="1993900" algn="l"/>
              </a:tabLst>
              <a:defRPr sz="2632"/>
            </a:pPr>
            <a: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Results"/>
          <p:cNvSpPr txBox="1"/>
          <p:nvPr>
            <p:ph type="title"/>
          </p:nvPr>
        </p:nvSpPr>
        <p:spPr>
          <a:prstGeom prst="rect">
            <a:avLst/>
          </a:prstGeom>
        </p:spPr>
        <p:txBody>
          <a:bodyPr/>
          <a:lstStyle/>
          <a:p>
            <a:pPr/>
            <a:r>
              <a:t>Results</a:t>
            </a:r>
          </a:p>
        </p:txBody>
      </p:sp>
      <p:sp>
        <p:nvSpPr>
          <p:cNvPr id="186" name="Comparing the maps we can notice the neigborhoods in Toronto which are close to hockey arena are Victoria Village and Humewood-Cedarvale lockated on the north side of the city.…"/>
          <p:cNvSpPr txBox="1"/>
          <p:nvPr>
            <p:ph type="body" sz="half" idx="1"/>
          </p:nvPr>
        </p:nvSpPr>
        <p:spPr>
          <a:xfrm>
            <a:off x="1727200" y="4564646"/>
            <a:ext cx="20929601" cy="6172201"/>
          </a:xfrm>
          <a:prstGeom prst="rect">
            <a:avLst/>
          </a:prstGeom>
        </p:spPr>
        <p:txBody>
          <a:bodyPr/>
          <a:lstStyle/>
          <a:p>
            <a:pPr defTabSz="914400">
              <a:spcBef>
                <a:spcPts val="1700"/>
              </a:spcBef>
              <a:tabLst>
                <a:tab pos="254000" algn="l"/>
                <a:tab pos="508000" algn="l"/>
                <a:tab pos="762000" algn="l"/>
                <a:tab pos="1016000" algn="l"/>
                <a:tab pos="1270000" algn="l"/>
                <a:tab pos="1524000" algn="l"/>
                <a:tab pos="1790700" algn="l"/>
                <a:tab pos="2044700" algn="l"/>
                <a:tab pos="2298700" algn="l"/>
                <a:tab pos="2552700" algn="l"/>
                <a:tab pos="2806700" algn="l"/>
                <a:tab pos="3060700" algn="l"/>
              </a:tabLst>
              <a:defRPr sz="4032"/>
            </a:pPr>
            <a:r>
              <a:t>Comparing the maps we can notice the neigborhoods in Toronto which are close to hockey arena are Victoria Village and Humewood-Cedarvale lockated on the north side of the city.</a:t>
            </a:r>
          </a:p>
          <a:p>
            <a:pPr defTabSz="914400">
              <a:spcBef>
                <a:spcPts val="1700"/>
              </a:spcBef>
              <a:tabLst>
                <a:tab pos="254000" algn="l"/>
                <a:tab pos="508000" algn="l"/>
                <a:tab pos="762000" algn="l"/>
                <a:tab pos="1016000" algn="l"/>
                <a:tab pos="1270000" algn="l"/>
                <a:tab pos="1524000" algn="l"/>
                <a:tab pos="1790700" algn="l"/>
                <a:tab pos="2044700" algn="l"/>
                <a:tab pos="2298700" algn="l"/>
                <a:tab pos="2552700" algn="l"/>
                <a:tab pos="2806700" algn="l"/>
                <a:tab pos="3060700" algn="l"/>
              </a:tabLst>
              <a:defRPr sz="4032"/>
            </a:pPr>
          </a:p>
          <a:p>
            <a:pPr defTabSz="914400">
              <a:spcBef>
                <a:spcPts val="1700"/>
              </a:spcBef>
              <a:tabLst>
                <a:tab pos="254000" algn="l"/>
                <a:tab pos="508000" algn="l"/>
                <a:tab pos="762000" algn="l"/>
                <a:tab pos="1016000" algn="l"/>
                <a:tab pos="1270000" algn="l"/>
                <a:tab pos="1524000" algn="l"/>
                <a:tab pos="1790700" algn="l"/>
                <a:tab pos="2044700" algn="l"/>
                <a:tab pos="2298700" algn="l"/>
                <a:tab pos="2552700" algn="l"/>
                <a:tab pos="2806700" algn="l"/>
                <a:tab pos="3060700" algn="l"/>
              </a:tabLst>
              <a:defRPr sz="4032"/>
            </a:pPr>
            <a:r>
              <a:t>Recommended zones should therefore be considered only as a starting point for more detailed analysis which could eventually result in location which has not only no nearby competition but also other factors taken into account and all other relevant conditions met.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Screen Shot 2020-06-02 at 4.38.34 PM.png" descr="Screen Shot 2020-06-02 at 4.38.34 PM.png"/>
          <p:cNvPicPr>
            <a:picLocks noChangeAspect="1"/>
          </p:cNvPicPr>
          <p:nvPr/>
        </p:nvPicPr>
        <p:blipFill>
          <a:blip r:embed="rId2">
            <a:extLst/>
          </a:blip>
          <a:stretch>
            <a:fillRect/>
          </a:stretch>
        </p:blipFill>
        <p:spPr>
          <a:xfrm>
            <a:off x="1537172" y="3237640"/>
            <a:ext cx="20412874" cy="2154570"/>
          </a:xfrm>
          <a:prstGeom prst="rect">
            <a:avLst/>
          </a:prstGeom>
          <a:ln w="12700">
            <a:miter lim="400000"/>
          </a:ln>
        </p:spPr>
      </p:pic>
      <p:sp>
        <p:nvSpPr>
          <p:cNvPr id="189" name="Neigborhoods in Toronto with hockey arena"/>
          <p:cNvSpPr txBox="1"/>
          <p:nvPr/>
        </p:nvSpPr>
        <p:spPr>
          <a:xfrm>
            <a:off x="3371546" y="5922608"/>
            <a:ext cx="17247927"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00000"/>
              </a:lnSpc>
              <a:defRPr sz="4100"/>
            </a:lvl1pPr>
          </a:lstStyle>
          <a:p>
            <a:pPr/>
            <a:r>
              <a:t>Neigborhoods in Toronto with hockey arena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Screen Shot 2020-06-02 at 4.37.53 PM.png" descr="Screen Shot 2020-06-02 at 4.37.53 PM.png"/>
          <p:cNvPicPr>
            <a:picLocks noChangeAspect="1"/>
          </p:cNvPicPr>
          <p:nvPr/>
        </p:nvPicPr>
        <p:blipFill>
          <a:blip r:embed="rId2">
            <a:extLst/>
          </a:blip>
          <a:stretch>
            <a:fillRect/>
          </a:stretch>
        </p:blipFill>
        <p:spPr>
          <a:xfrm>
            <a:off x="1679384" y="1316688"/>
            <a:ext cx="12719002" cy="10273039"/>
          </a:xfrm>
          <a:prstGeom prst="rect">
            <a:avLst/>
          </a:prstGeom>
          <a:ln w="12700">
            <a:miter lim="400000"/>
          </a:ln>
        </p:spPr>
      </p:pic>
      <p:sp>
        <p:nvSpPr>
          <p:cNvPr id="192" name="Location of hockey arenas in…"/>
          <p:cNvSpPr txBox="1"/>
          <p:nvPr/>
        </p:nvSpPr>
        <p:spPr>
          <a:xfrm>
            <a:off x="15408938" y="2521180"/>
            <a:ext cx="6264555" cy="3131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Location of hockey arenas in </a:t>
            </a:r>
          </a:p>
          <a:p>
            <a:pPr/>
            <a:r>
              <a:t>Victoria Village (left) and </a:t>
            </a:r>
          </a:p>
          <a:p>
            <a:pPr/>
            <a:r>
              <a:t>Humewood-Cedarvale (right)</a:t>
            </a:r>
          </a:p>
          <a:p>
            <a:pPr/>
            <a: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Discussion and Conclussion"/>
          <p:cNvSpPr txBox="1"/>
          <p:nvPr>
            <p:ph type="title"/>
          </p:nvPr>
        </p:nvSpPr>
        <p:spPr>
          <a:prstGeom prst="rect">
            <a:avLst/>
          </a:prstGeom>
        </p:spPr>
        <p:txBody>
          <a:bodyPr/>
          <a:lstStyle/>
          <a:p>
            <a:pPr/>
            <a:r>
              <a:t>Discussion and Conclussion</a:t>
            </a:r>
          </a:p>
        </p:txBody>
      </p:sp>
      <p:sp>
        <p:nvSpPr>
          <p:cNvPr id="195" name="Results of the project shows clearly that the neighborhoods with the close coonection to the hockey arenas are located on the suberbs of the city of Toronto. It might be assisiated with the high trafffic demands during sport events. The suburb home locat"/>
          <p:cNvSpPr txBox="1"/>
          <p:nvPr>
            <p:ph type="body" idx="1"/>
          </p:nvPr>
        </p:nvSpPr>
        <p:spPr>
          <a:xfrm>
            <a:off x="1727200" y="4242468"/>
            <a:ext cx="20929600" cy="6889082"/>
          </a:xfrm>
          <a:prstGeom prst="rect">
            <a:avLst/>
          </a:prstGeom>
        </p:spPr>
        <p:txBody>
          <a:bodyPr/>
          <a:lstStyle/>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r>
              <a:t>Results of the project shows clearly that the neighborhoods with the close coonection to the hockey arenas are located on the suberbs of the city of Toronto. It might be assisiated with the high trafffic demands during sport events. The suburb home location are more popular among families, thus the requirement for hockey facilities might be linked to the advantage of living away from the downtown. </a:t>
            </a:r>
          </a:p>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r>
              <a:t>Purpose of this project was to identify Toronto neighborhoods close to hockey arena for people who are connected to the intense schedule of practicing. By calculating hockey arenas in the city this reports aims to aid stakeholders in narrowing down the search for optimal location for a new home. </a:t>
            </a:r>
          </a:p>
          <a:p>
            <a:pPr marL="477773" indent="-477773" defTabSz="914400">
              <a:spcBef>
                <a:spcPts val="23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sz="3564"/>
            </a:pPr>
            <a:r>
              <a:t>Clustering of those locations was then performed in order to create major zones of interest (containing greatest number of potential locations) and addresses of those zone centers were created to be used as starting points for final exploration by stakeholders.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6_FeatureStory">
  <a:themeElements>
    <a:clrScheme name="26_FeatureStory">
      <a:dk1>
        <a:srgbClr val="4A4A4A"/>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18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18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