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9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4" r:id="rId49"/>
    <p:sldId id="305" r:id="rId50"/>
    <p:sldId id="306" r:id="rId51"/>
    <p:sldId id="303" r:id="rId52"/>
    <p:sldId id="307" r:id="rId53"/>
    <p:sldId id="308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3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0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w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wmf"/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21823-FC79-4830-AA45-B6B679C9D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C97D0E-386B-4F5F-8470-3C76C8DB0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997333-641F-4F7D-88C5-BD5664D0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3F7-8214-4918-A86B-E56E6A94A5A9}" type="datetimeFigureOut">
              <a:rPr lang="ru-RU" smtClean="0"/>
              <a:t>25.04.2020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0D2E37-0AD2-4FD4-9C39-B088EA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65E167-0455-4077-9DC1-5B70BC52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39FF-CD67-459E-8D1F-ADD0623AD4E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63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B415FE-E0FE-4677-981F-62841563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B5BD8F-EA62-4A21-97EE-A44D0C864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FAFD81-32A4-4B8E-9E80-21146429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3F7-8214-4918-A86B-E56E6A94A5A9}" type="datetimeFigureOut">
              <a:rPr lang="ru-RU" smtClean="0"/>
              <a:t>25.04.2020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D6ACBD-9B66-4832-977A-B5C0469F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810AFB-5523-4C37-97BD-43EDFFE8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39FF-CD67-459E-8D1F-ADD0623AD4E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52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0F776EC-0217-4A49-BEEE-81C058A13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9576FA-7B30-413F-9A63-2617C23D5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C539FD-3F9B-4D01-874C-F66A7690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3F7-8214-4918-A86B-E56E6A94A5A9}" type="datetimeFigureOut">
              <a:rPr lang="ru-RU" smtClean="0"/>
              <a:t>25.04.2020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7A0906-A24E-4077-9A65-9D040482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ED9F95-E421-415F-BD86-BE0FB4AF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39FF-CD67-459E-8D1F-ADD0623AD4E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998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B4477-03D9-42C9-8687-32594481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F3C519-8D2A-4CD7-A083-DAAE8D827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59D0C8-C112-4D50-A466-2079D522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3F7-8214-4918-A86B-E56E6A94A5A9}" type="datetimeFigureOut">
              <a:rPr lang="ru-RU" smtClean="0"/>
              <a:t>25.04.2020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E0F60B-724C-467C-9F18-ED5034A2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FEB4A-2C76-46AD-B18F-32B290F5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39FF-CD67-459E-8D1F-ADD0623AD4E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004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FFB7C-EEDB-433B-9B2E-7EE62BDC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E6F669-7F6F-47D0-97CC-B5F66AAF2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DC460F-EDA1-424C-BE9B-BC169B9B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3F7-8214-4918-A86B-E56E6A94A5A9}" type="datetimeFigureOut">
              <a:rPr lang="ru-RU" smtClean="0"/>
              <a:t>25.04.2020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70CEC4-87BE-4B90-91C8-5A09CC32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87EF6B-7EA9-40CD-8AC8-7C88B88E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39FF-CD67-459E-8D1F-ADD0623AD4E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73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FB542-668C-4A51-8552-D8FA6ADD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04170E-BD77-446E-BA37-A0FB1F994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4E8B71-2273-4E9A-B84C-4D3EED7FB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352DAC-1F24-41C1-918C-08D581CD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3F7-8214-4918-A86B-E56E6A94A5A9}" type="datetimeFigureOut">
              <a:rPr lang="ru-RU" smtClean="0"/>
              <a:t>25.04.2020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D44FDC-C447-4DF0-A919-2E1D0371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296E4B-BF22-4436-8E50-5E5CEAF3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39FF-CD67-459E-8D1F-ADD0623AD4E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51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6208D-CE6A-4C4E-8F42-B521EACA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998317-24B5-4B8B-A764-1EB54553A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904B06-6804-4E50-AC51-CA6D3233C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44BF60-DE66-4909-B957-E268A8A44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5BDA28-70CB-473F-819D-B36A4E8FF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9D1B915-DE1E-46DF-B0AE-A8EB2AAA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3F7-8214-4918-A86B-E56E6A94A5A9}" type="datetimeFigureOut">
              <a:rPr lang="ru-RU" smtClean="0"/>
              <a:t>25.04.2020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9832389-1A40-4494-9EF5-CD2D94F8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222780-5D9B-42FD-8A23-1085CC86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39FF-CD67-459E-8D1F-ADD0623AD4E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27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87B512-C7AE-419F-9611-1988975B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1954A9-FAF3-455B-992B-B77AE107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3F7-8214-4918-A86B-E56E6A94A5A9}" type="datetimeFigureOut">
              <a:rPr lang="ru-RU" smtClean="0"/>
              <a:t>25.04.2020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2C125-0977-4F4D-BD5B-5807CD46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C2C238-45C2-403A-B3B8-4B5AF8B6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39FF-CD67-459E-8D1F-ADD0623AD4E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43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1EC6FCA-F703-461D-9775-6F17A50F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3F7-8214-4918-A86B-E56E6A94A5A9}" type="datetimeFigureOut">
              <a:rPr lang="ru-RU" smtClean="0"/>
              <a:t>25.04.2020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3670881-84C0-4B4B-8B28-CB0470EC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18850D-6090-4B92-863F-6AD58C1D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39FF-CD67-459E-8D1F-ADD0623AD4E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89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EF83D-EDF9-45CF-AEAE-B99D43C7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4B4A78-4756-47C0-9500-650EB3591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0638E4-45A2-4CB3-8CC4-7BBF283AE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1494DD-9EC3-480E-8DAB-2CEB59A9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3F7-8214-4918-A86B-E56E6A94A5A9}" type="datetimeFigureOut">
              <a:rPr lang="ru-RU" smtClean="0"/>
              <a:t>25.04.2020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83CA2B-79F6-48AF-81F0-7ADF4199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C01EE5-3D12-4BCA-9E7B-FE17A620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39FF-CD67-459E-8D1F-ADD0623AD4E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48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B8A30-75CE-4AE7-9FC1-AE522646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CB03D0-33E3-453E-B111-F13DAB24E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AFB9D6-C827-42C9-BD5D-4AC3284E8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7402E9-C3F8-458F-AAE5-F810F7D2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A3F7-8214-4918-A86B-E56E6A94A5A9}" type="datetimeFigureOut">
              <a:rPr lang="ru-RU" smtClean="0"/>
              <a:t>25.04.2020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8A9486-2347-4E6E-82EE-02718E92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B1B8F5-5F29-4882-9369-CB5A5AA3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39FF-CD67-459E-8D1F-ADD0623AD4E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66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3E218-4B49-4FA6-B4B4-6B2DF618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2BDF4A-A25B-420B-98F1-BE1E73A71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5288C7-016B-4E97-AEE5-30A6899DC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FA3F7-8214-4918-A86B-E56E6A94A5A9}" type="datetimeFigureOut">
              <a:rPr lang="ru-RU" smtClean="0"/>
              <a:t>25.04.2020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1328C5-4B2E-4702-99F4-D2D5A0600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DD5940-CE34-46FA-BD37-6177BFFA0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939FF-CD67-459E-8D1F-ADD0623AD4E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33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3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3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3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4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5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5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5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5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5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6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0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7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6.png"/><Relationship Id="rId5" Type="http://schemas.openxmlformats.org/officeDocument/2006/relationships/image" Target="../media/image74.emf"/><Relationship Id="rId4" Type="http://schemas.openxmlformats.org/officeDocument/2006/relationships/oleObject" Target="../embeddings/oleObject7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74.emf"/><Relationship Id="rId4" Type="http://schemas.openxmlformats.org/officeDocument/2006/relationships/oleObject" Target="../embeddings/oleObject7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74.emf"/><Relationship Id="rId4" Type="http://schemas.openxmlformats.org/officeDocument/2006/relationships/oleObject" Target="../embeddings/oleObject79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85.wmf"/><Relationship Id="rId4" Type="http://schemas.openxmlformats.org/officeDocument/2006/relationships/oleObject" Target="../embeddings/oleObject8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8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92.png"/><Relationship Id="rId5" Type="http://schemas.openxmlformats.org/officeDocument/2006/relationships/image" Target="../media/image91.wmf"/><Relationship Id="rId4" Type="http://schemas.openxmlformats.org/officeDocument/2006/relationships/oleObject" Target="../embeddings/oleObject82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B6D7E0-D1A9-4157-9322-066E3033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0"/>
            <a:ext cx="6914965" cy="689575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1F4E6E-B3B6-4068-89A0-6453CE2A7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035" y="631"/>
            <a:ext cx="6914965" cy="689575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D4E3D-5DE8-4D8F-8608-2E243E9CD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417" y="5933385"/>
            <a:ext cx="4574959" cy="915075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 12</a:t>
            </a: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-13</a:t>
            </a:r>
            <a:endParaRPr lang="ru-RU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630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890F7B7-7B16-409A-9556-76BD90B9E1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3294" y="345629"/>
          <a:ext cx="10285412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8" name="Equation" r:id="rId3" imgW="10285607" imgH="1778464" progId="Equation.DSMT4">
                  <p:embed/>
                </p:oleObj>
              </mc:Choice>
              <mc:Fallback>
                <p:oleObj name="Equation" r:id="rId3" imgW="10285607" imgH="1778464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A890F7B7-7B16-409A-9556-76BD90B9E1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3294" y="345629"/>
                        <a:ext cx="10285412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15AF0B1A-3CE1-4053-A517-74F06C2799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118453"/>
              </p:ext>
            </p:extLst>
          </p:nvPr>
        </p:nvGraphicFramePr>
        <p:xfrm>
          <a:off x="2774328" y="2540000"/>
          <a:ext cx="6643344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9" name="Equation" r:id="rId5" imgW="2184120" imgH="583920" progId="Equation.DSMT4">
                  <p:embed/>
                </p:oleObj>
              </mc:Choice>
              <mc:Fallback>
                <p:oleObj name="Equation" r:id="rId5" imgW="2184120" imgH="58392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15AF0B1A-3CE1-4053-A517-74F06C2799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4328" y="2540000"/>
                        <a:ext cx="6643344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A28E7293-3E42-41E6-9316-B6BDFC7E0C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504290"/>
              </p:ext>
            </p:extLst>
          </p:nvPr>
        </p:nvGraphicFramePr>
        <p:xfrm>
          <a:off x="4039133" y="5073079"/>
          <a:ext cx="7979848" cy="151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" name="Equation" r:id="rId7" imgW="6027570" imgH="1143041" progId="Equation.DSMT4">
                  <p:embed/>
                </p:oleObj>
              </mc:Choice>
              <mc:Fallback>
                <p:oleObj name="Equation" r:id="rId7" imgW="6027570" imgH="1143041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A28E7293-3E42-41E6-9316-B6BDFC7E0C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9133" y="5073079"/>
                        <a:ext cx="7979848" cy="1513166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77C9F1-8F6C-4762-9227-FF6FF560C7B9}"/>
              </a:ext>
            </a:extLst>
          </p:cNvPr>
          <p:cNvSpPr/>
          <p:nvPr/>
        </p:nvSpPr>
        <p:spPr>
          <a:xfrm>
            <a:off x="133167" y="2173698"/>
            <a:ext cx="1193020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567A69C-8B91-4D55-9499-C53C7CF2E1CE}"/>
              </a:ext>
            </a:extLst>
          </p:cNvPr>
          <p:cNvSpPr/>
          <p:nvPr/>
        </p:nvSpPr>
        <p:spPr>
          <a:xfrm>
            <a:off x="124291" y="4487662"/>
            <a:ext cx="1193020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5BDD7A-C525-4F28-A951-87DB4FB84C2B}"/>
              </a:ext>
            </a:extLst>
          </p:cNvPr>
          <p:cNvSpPr txBox="1"/>
          <p:nvPr/>
        </p:nvSpPr>
        <p:spPr>
          <a:xfrm flipH="1">
            <a:off x="267659" y="4942711"/>
            <a:ext cx="36296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ФДТ --</a:t>
            </a:r>
          </a:p>
          <a:p>
            <a:r>
              <a:rPr lang="ru-RU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Флуктуационно</a:t>
            </a:r>
            <a:r>
              <a:rPr lang="ru-R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Диссипативная Теорема</a:t>
            </a:r>
            <a:r>
              <a:rPr lang="ru-RU" sz="2400" dirty="0"/>
              <a:t> (д-во на лекции):</a:t>
            </a:r>
          </a:p>
        </p:txBody>
      </p:sp>
    </p:spTree>
    <p:extLst>
      <p:ext uri="{BB962C8B-B14F-4D97-AF65-F5344CB8AC3E}">
        <p14:creationId xmlns:p14="http://schemas.microsoft.com/office/powerpoint/2010/main" val="298454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90B8E-FE5C-4888-ADBF-B850E905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Вернемся к задаче про коррелятор координаты броуновской частицы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46ACA8B-4C8C-4BA3-9B89-8F23488625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930901"/>
              </p:ext>
            </p:extLst>
          </p:nvPr>
        </p:nvGraphicFramePr>
        <p:xfrm>
          <a:off x="1195387" y="1925212"/>
          <a:ext cx="98012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0" name="Equation" r:id="rId3" imgW="3924000" imgH="279360" progId="Equation.DSMT4">
                  <p:embed/>
                </p:oleObj>
              </mc:Choice>
              <mc:Fallback>
                <p:oleObj name="Equation" r:id="rId3" imgW="3924000" imgH="27936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217B0511-721E-4378-82CA-092A113C6A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5387" y="1925212"/>
                        <a:ext cx="9801225" cy="6985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D538E5B-3C0C-4AC7-AA2C-3F0219BA3906}"/>
              </a:ext>
            </a:extLst>
          </p:cNvPr>
          <p:cNvSpPr txBox="1">
            <a:spLocks/>
          </p:cNvSpPr>
          <p:nvPr/>
        </p:nvSpPr>
        <p:spPr>
          <a:xfrm>
            <a:off x="838199" y="2908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Исследуем поведение корреляторов: 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21750ACB-B538-49E8-8B6D-085EE01CFA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312828"/>
              </p:ext>
            </p:extLst>
          </p:nvPr>
        </p:nvGraphicFramePr>
        <p:xfrm>
          <a:off x="2139949" y="4089293"/>
          <a:ext cx="7912100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1" name="Equation" r:id="rId5" imgW="1841400" imgH="253800" progId="Equation.DSMT4">
                  <p:embed/>
                </p:oleObj>
              </mc:Choice>
              <mc:Fallback>
                <p:oleObj name="Equation" r:id="rId5" imgW="1841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9949" y="4089293"/>
                        <a:ext cx="7912100" cy="1090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09EAE062-55F9-458A-91A8-10873DD256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640312"/>
              </p:ext>
            </p:extLst>
          </p:nvPr>
        </p:nvGraphicFramePr>
        <p:xfrm>
          <a:off x="2468563" y="5270500"/>
          <a:ext cx="7256462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2" name="Equation" r:id="rId7" imgW="1688760" imgH="253800" progId="Equation.DSMT4">
                  <p:embed/>
                </p:oleObj>
              </mc:Choice>
              <mc:Fallback>
                <p:oleObj name="Equation" r:id="rId7" imgW="1688760" imgH="25380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21750ACB-B538-49E8-8B6D-085EE01CFA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8563" y="5270500"/>
                        <a:ext cx="7256462" cy="1090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50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09E3263-A7EA-42FE-86B5-0F441792B1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487848"/>
              </p:ext>
            </p:extLst>
          </p:nvPr>
        </p:nvGraphicFramePr>
        <p:xfrm>
          <a:off x="220328" y="85956"/>
          <a:ext cx="11751341" cy="3103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0" name="Equation" r:id="rId3" imgW="3606480" imgH="952200" progId="Equation.DSMT4">
                  <p:embed/>
                </p:oleObj>
              </mc:Choice>
              <mc:Fallback>
                <p:oleObj name="Equation" r:id="rId3" imgW="3606480" imgH="952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328" y="85956"/>
                        <a:ext cx="11751341" cy="3103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E559A124-4E9B-465C-8F32-922BB579AA84}"/>
              </a:ext>
            </a:extLst>
          </p:cNvPr>
          <p:cNvSpPr/>
          <p:nvPr/>
        </p:nvSpPr>
        <p:spPr>
          <a:xfrm>
            <a:off x="3623567" y="3189303"/>
            <a:ext cx="4944862" cy="7168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0729E390-65BE-44AE-A865-4E4572072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537865"/>
              </p:ext>
            </p:extLst>
          </p:nvPr>
        </p:nvGraphicFramePr>
        <p:xfrm>
          <a:off x="2856153" y="4116542"/>
          <a:ext cx="6306682" cy="1185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1" name="Equation" r:id="rId5" imgW="1282680" imgH="241200" progId="Equation.DSMT4">
                  <p:embed/>
                </p:oleObj>
              </mc:Choice>
              <mc:Fallback>
                <p:oleObj name="Equation" r:id="rId5" imgW="1282680" imgH="24120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C09E3263-A7EA-42FE-86B5-0F441792B1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56153" y="4116542"/>
                        <a:ext cx="6306682" cy="1185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0B8ADC7D-A08B-4951-80FA-994FF1D165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087060"/>
              </p:ext>
            </p:extLst>
          </p:nvPr>
        </p:nvGraphicFramePr>
        <p:xfrm>
          <a:off x="1450975" y="5418138"/>
          <a:ext cx="9117013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2" name="Equation" r:id="rId7" imgW="1854000" imgH="279360" progId="Equation.DSMT4">
                  <p:embed/>
                </p:oleObj>
              </mc:Choice>
              <mc:Fallback>
                <p:oleObj name="Equation" r:id="rId7" imgW="1854000" imgH="27936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0729E390-65BE-44AE-A865-4E4572072A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50975" y="5418138"/>
                        <a:ext cx="9117013" cy="1373187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8971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5C35EA7-602C-4D3C-BAF8-F28D57997A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509682"/>
              </p:ext>
            </p:extLst>
          </p:nvPr>
        </p:nvGraphicFramePr>
        <p:xfrm>
          <a:off x="2424751" y="132456"/>
          <a:ext cx="7015849" cy="1367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name="Equation" r:id="rId3" imgW="2019240" imgH="393480" progId="Equation.DSMT4">
                  <p:embed/>
                </p:oleObj>
              </mc:Choice>
              <mc:Fallback>
                <p:oleObj name="Equation" r:id="rId3" imgW="2019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4751" y="132456"/>
                        <a:ext cx="7015849" cy="1367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2D8277E9-820D-4148-949E-A06EB8A3D5FC}"/>
              </a:ext>
            </a:extLst>
          </p:cNvPr>
          <p:cNvSpPr/>
          <p:nvPr/>
        </p:nvSpPr>
        <p:spPr>
          <a:xfrm>
            <a:off x="4172505" y="1855434"/>
            <a:ext cx="3107184" cy="1287262"/>
          </a:xfrm>
          <a:prstGeom prst="downArrow">
            <a:avLst>
              <a:gd name="adj1" fmla="val 50000"/>
              <a:gd name="adj2" fmla="val 40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F617E992-FA8D-4527-A023-2AF4F4287E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305927"/>
              </p:ext>
            </p:extLst>
          </p:nvPr>
        </p:nvGraphicFramePr>
        <p:xfrm>
          <a:off x="403264" y="3308386"/>
          <a:ext cx="10857348" cy="168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" name="Equation" r:id="rId5" imgW="4431960" imgH="685800" progId="Equation.DSMT4">
                  <p:embed/>
                </p:oleObj>
              </mc:Choice>
              <mc:Fallback>
                <p:oleObj name="Equation" r:id="rId5" imgW="4431960" imgH="68580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F5C35EA7-602C-4D3C-BAF8-F28D57997A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264" y="3308386"/>
                        <a:ext cx="10857348" cy="168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503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3D56A-0280-479E-95D4-2A7BB607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 итоге, 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C9FC382-4C5D-4FA2-B22E-8965838168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345624"/>
              </p:ext>
            </p:extLst>
          </p:nvPr>
        </p:nvGraphicFramePr>
        <p:xfrm>
          <a:off x="1279525" y="2130780"/>
          <a:ext cx="10074275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3" imgW="2552400" imgH="863280" progId="Equation.DSMT4">
                  <p:embed/>
                </p:oleObj>
              </mc:Choice>
              <mc:Fallback>
                <p:oleObj name="Equation" r:id="rId3" imgW="2552400" imgH="86328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F617E992-FA8D-4527-A023-2AF4F4287E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9525" y="2130780"/>
                        <a:ext cx="10074275" cy="340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2902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E5E2E-50A9-4664-80E7-0925CAB9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Поверим в то, что квантовые операторы тоже удовлетворяют </a:t>
            </a:r>
            <a:r>
              <a:rPr lang="ru-RU" dirty="0" err="1"/>
              <a:t>ур</a:t>
            </a:r>
            <a:r>
              <a:rPr lang="ru-RU" dirty="0"/>
              <a:t>. Ланжевена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9A7114E-0C10-41B5-86C7-6708641E63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902205"/>
              </p:ext>
            </p:extLst>
          </p:nvPr>
        </p:nvGraphicFramePr>
        <p:xfrm>
          <a:off x="2697332" y="1863725"/>
          <a:ext cx="700881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8" name="Equation" r:id="rId3" imgW="1854000" imgH="203040" progId="Equation.DSMT4">
                  <p:embed/>
                </p:oleObj>
              </mc:Choice>
              <mc:Fallback>
                <p:oleObj name="Equation" r:id="rId3" imgW="1854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7332" y="1863725"/>
                        <a:ext cx="7008813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5FE77D7-D2FC-4F20-84FD-CE1442FB39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051404"/>
              </p:ext>
            </p:extLst>
          </p:nvPr>
        </p:nvGraphicFramePr>
        <p:xfrm>
          <a:off x="2073485" y="3025220"/>
          <a:ext cx="7481678" cy="1910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9" name="Equation" r:id="rId5" imgW="2286000" imgH="583920" progId="Equation.DSMT4">
                  <p:embed/>
                </p:oleObj>
              </mc:Choice>
              <mc:Fallback>
                <p:oleObj name="Equation" r:id="rId5" imgW="228600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3485" y="3025220"/>
                        <a:ext cx="7481678" cy="1910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D002713-886A-4FF3-8701-7FEBF3909A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528968"/>
              </p:ext>
            </p:extLst>
          </p:nvPr>
        </p:nvGraphicFramePr>
        <p:xfrm>
          <a:off x="838200" y="5066269"/>
          <a:ext cx="10488613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0" name="Equation" r:id="rId7" imgW="2768400" imgH="482400" progId="Equation.DSMT4">
                  <p:embed/>
                </p:oleObj>
              </mc:Choice>
              <mc:Fallback>
                <p:oleObj name="Equation" r:id="rId7" imgW="27684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5066269"/>
                        <a:ext cx="10488613" cy="182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FD47E57-E08E-4E43-B0BC-60946CDE122A}"/>
              </a:ext>
            </a:extLst>
          </p:cNvPr>
          <p:cNvSpPr/>
          <p:nvPr/>
        </p:nvSpPr>
        <p:spPr>
          <a:xfrm>
            <a:off x="62144" y="4978267"/>
            <a:ext cx="120381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0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E5E2E-50A9-4664-80E7-0925CAB9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Поверим в то, что квантовые операторы тоже удовлетворяют </a:t>
            </a:r>
            <a:r>
              <a:rPr lang="ru-RU" dirty="0" err="1"/>
              <a:t>ур</a:t>
            </a:r>
            <a:r>
              <a:rPr lang="ru-RU" dirty="0"/>
              <a:t>. Ланжевена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9A7114E-0C10-41B5-86C7-6708641E63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7332" y="1863725"/>
          <a:ext cx="700881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9" name="Equation" r:id="rId3" imgW="1854000" imgH="203040" progId="Equation.DSMT4">
                  <p:embed/>
                </p:oleObj>
              </mc:Choice>
              <mc:Fallback>
                <p:oleObj name="Equation" r:id="rId3" imgW="1854000" imgH="20304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79A7114E-0C10-41B5-86C7-6708641E63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7332" y="1863725"/>
                        <a:ext cx="7008813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5FE77D7-D2FC-4F20-84FD-CE1442FB39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62909"/>
              </p:ext>
            </p:extLst>
          </p:nvPr>
        </p:nvGraphicFramePr>
        <p:xfrm>
          <a:off x="2460899" y="2849789"/>
          <a:ext cx="7481678" cy="1910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0" name="Equation" r:id="rId5" imgW="2286000" imgH="583920" progId="Equation.DSMT4">
                  <p:embed/>
                </p:oleObj>
              </mc:Choice>
              <mc:Fallback>
                <p:oleObj name="Equation" r:id="rId5" imgW="2286000" imgH="58392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05FE77D7-D2FC-4F20-84FD-CE1442FB39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0899" y="2849789"/>
                        <a:ext cx="7481678" cy="1910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D002713-886A-4FF3-8701-7FEBF3909A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5066269"/>
          <a:ext cx="10488613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" name="Equation" r:id="rId7" imgW="2768400" imgH="482400" progId="Equation.DSMT4">
                  <p:embed/>
                </p:oleObj>
              </mc:Choice>
              <mc:Fallback>
                <p:oleObj name="Equation" r:id="rId7" imgW="2768400" imgH="48240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5D002713-886A-4FF3-8701-7FEBF3909A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5066269"/>
                        <a:ext cx="10488613" cy="182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FD47E57-E08E-4E43-B0BC-60946CDE122A}"/>
              </a:ext>
            </a:extLst>
          </p:cNvPr>
          <p:cNvSpPr/>
          <p:nvPr/>
        </p:nvSpPr>
        <p:spPr>
          <a:xfrm>
            <a:off x="62144" y="4978267"/>
            <a:ext cx="120381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24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E5E2E-50A9-4664-80E7-0925CAB9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Поверим в то, что квантовые операторы тоже удовлетворяют </a:t>
            </a:r>
            <a:r>
              <a:rPr lang="ru-RU" dirty="0" err="1"/>
              <a:t>ур</a:t>
            </a:r>
            <a:r>
              <a:rPr lang="ru-RU" dirty="0"/>
              <a:t>. Ланжевена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9A7114E-0C10-41B5-86C7-6708641E63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7332" y="1863725"/>
          <a:ext cx="700881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1" name="Equation" r:id="rId3" imgW="1854000" imgH="203040" progId="Equation.DSMT4">
                  <p:embed/>
                </p:oleObj>
              </mc:Choice>
              <mc:Fallback>
                <p:oleObj name="Equation" r:id="rId3" imgW="1854000" imgH="20304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79A7114E-0C10-41B5-86C7-6708641E63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7332" y="1863725"/>
                        <a:ext cx="7008813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5FE77D7-D2FC-4F20-84FD-CE1442FB39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667982"/>
              </p:ext>
            </p:extLst>
          </p:nvPr>
        </p:nvGraphicFramePr>
        <p:xfrm>
          <a:off x="211138" y="2765425"/>
          <a:ext cx="1189355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2" name="Equation" r:id="rId5" imgW="3365280" imgH="583920" progId="Equation.DSMT4">
                  <p:embed/>
                </p:oleObj>
              </mc:Choice>
              <mc:Fallback>
                <p:oleObj name="Equation" r:id="rId5" imgW="3365280" imgH="58392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05FE77D7-D2FC-4F20-84FD-CE1442FB39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138" y="2765425"/>
                        <a:ext cx="11893550" cy="206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D002713-886A-4FF3-8701-7FEBF3909A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432153"/>
              </p:ext>
            </p:extLst>
          </p:nvPr>
        </p:nvGraphicFramePr>
        <p:xfrm>
          <a:off x="838200" y="5066269"/>
          <a:ext cx="10488613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3" name="Equation" r:id="rId7" imgW="2768400" imgH="482400" progId="Equation.DSMT4">
                  <p:embed/>
                </p:oleObj>
              </mc:Choice>
              <mc:Fallback>
                <p:oleObj name="Equation" r:id="rId7" imgW="2768400" imgH="48240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5D002713-886A-4FF3-8701-7FEBF3909A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5066269"/>
                        <a:ext cx="10488613" cy="182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FD47E57-E08E-4E43-B0BC-60946CDE122A}"/>
              </a:ext>
            </a:extLst>
          </p:cNvPr>
          <p:cNvSpPr/>
          <p:nvPr/>
        </p:nvSpPr>
        <p:spPr>
          <a:xfrm>
            <a:off x="62144" y="4978267"/>
            <a:ext cx="120381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967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C5558DC-9F1E-45D6-9759-B119A10B0E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394158"/>
              </p:ext>
            </p:extLst>
          </p:nvPr>
        </p:nvGraphicFramePr>
        <p:xfrm>
          <a:off x="2114550" y="107950"/>
          <a:ext cx="7964488" cy="226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2" name="Equation" r:id="rId3" imgW="2057400" imgH="583920" progId="Equation.DSMT4">
                  <p:embed/>
                </p:oleObj>
              </mc:Choice>
              <mc:Fallback>
                <p:oleObj name="Equation" r:id="rId3" imgW="205740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4550" y="107950"/>
                        <a:ext cx="7964488" cy="2262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D9C2C49-8871-47E7-8535-41CCED6A6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051950"/>
              </p:ext>
            </p:extLst>
          </p:nvPr>
        </p:nvGraphicFramePr>
        <p:xfrm>
          <a:off x="3452073" y="2818651"/>
          <a:ext cx="4522787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3" name="Equation" r:id="rId5" imgW="1168200" imgH="393480" progId="Equation.DSMT4">
                  <p:embed/>
                </p:oleObj>
              </mc:Choice>
              <mc:Fallback>
                <p:oleObj name="Equation" r:id="rId5" imgW="1168200" imgH="39348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DC5558DC-9F1E-45D6-9759-B119A10B0E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52073" y="2818651"/>
                        <a:ext cx="4522787" cy="1525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3DAC6B08-AB11-404F-96B0-57D128A0DC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697839"/>
              </p:ext>
            </p:extLst>
          </p:nvPr>
        </p:nvGraphicFramePr>
        <p:xfrm>
          <a:off x="3135251" y="5224816"/>
          <a:ext cx="5603875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4" name="Equation" r:id="rId7" imgW="1447560" imgH="393480" progId="Equation.DSMT4">
                  <p:embed/>
                </p:oleObj>
              </mc:Choice>
              <mc:Fallback>
                <p:oleObj name="Equation" r:id="rId7" imgW="1447560" imgH="39348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DD9C2C49-8871-47E7-8535-41CCED6A6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5251" y="5224816"/>
                        <a:ext cx="5603875" cy="1525588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2EA41901-F31A-49E9-8A04-88B51F75DE62}"/>
              </a:ext>
            </a:extLst>
          </p:cNvPr>
          <p:cNvSpPr/>
          <p:nvPr/>
        </p:nvSpPr>
        <p:spPr>
          <a:xfrm>
            <a:off x="5133759" y="4412202"/>
            <a:ext cx="1606858" cy="577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8193963A-4FD4-4C8A-B3FF-823D083B4215}"/>
              </a:ext>
            </a:extLst>
          </p:cNvPr>
          <p:cNvSpPr/>
          <p:nvPr/>
        </p:nvSpPr>
        <p:spPr>
          <a:xfrm>
            <a:off x="5104166" y="2407501"/>
            <a:ext cx="1606858" cy="577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632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9E80379-4595-4140-A302-5DE024025A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317582"/>
              </p:ext>
            </p:extLst>
          </p:nvPr>
        </p:nvGraphicFramePr>
        <p:xfrm>
          <a:off x="3669078" y="429977"/>
          <a:ext cx="4571249" cy="1243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2" name="Equation" r:id="rId3" imgW="1447560" imgH="393480" progId="Equation.DSMT4">
                  <p:embed/>
                </p:oleObj>
              </mc:Choice>
              <mc:Fallback>
                <p:oleObj name="Equation" r:id="rId3" imgW="1447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9078" y="429977"/>
                        <a:ext cx="4571249" cy="1243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A6815F4-3847-41C1-BB9F-DE42268B6C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102311"/>
              </p:ext>
            </p:extLst>
          </p:nvPr>
        </p:nvGraphicFramePr>
        <p:xfrm>
          <a:off x="3435529" y="2735779"/>
          <a:ext cx="5320940" cy="1386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3" name="Equation" r:id="rId5" imgW="1803240" imgH="469800" progId="Equation.DSMT4">
                  <p:embed/>
                </p:oleObj>
              </mc:Choice>
              <mc:Fallback>
                <p:oleObj name="Equation" r:id="rId5" imgW="1803240" imgH="46980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49E80379-4595-4140-A302-5DE024025A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5529" y="2735779"/>
                        <a:ext cx="5320940" cy="1386442"/>
                      </a:xfrm>
                      <a:prstGeom prst="rect">
                        <a:avLst/>
                      </a:prstGeom>
                      <a:ln w="28575"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BBE69F19-ABA4-4B53-9AEB-7C17334A6B51}"/>
              </a:ext>
            </a:extLst>
          </p:cNvPr>
          <p:cNvSpPr/>
          <p:nvPr/>
        </p:nvSpPr>
        <p:spPr>
          <a:xfrm>
            <a:off x="5708342" y="1927506"/>
            <a:ext cx="781235" cy="648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34927D4-D273-4B35-AE16-59C0C5417C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009408"/>
              </p:ext>
            </p:extLst>
          </p:nvPr>
        </p:nvGraphicFramePr>
        <p:xfrm>
          <a:off x="2699325" y="5107712"/>
          <a:ext cx="6793349" cy="1283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4" name="Equation" r:id="rId7" imgW="2286000" imgH="431640" progId="Equation.DSMT4">
                  <p:embed/>
                </p:oleObj>
              </mc:Choice>
              <mc:Fallback>
                <p:oleObj name="Equation" r:id="rId7" imgW="2286000" imgH="43164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A28E7293-3E42-41E6-9316-B6BDFC7E0C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9325" y="5107712"/>
                        <a:ext cx="6793349" cy="1283109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5C6C829-62C8-4834-9C60-C94FD4E1B935}"/>
              </a:ext>
            </a:extLst>
          </p:cNvPr>
          <p:cNvSpPr/>
          <p:nvPr/>
        </p:nvSpPr>
        <p:spPr>
          <a:xfrm>
            <a:off x="124287" y="4376691"/>
            <a:ext cx="11993732" cy="14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18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69B66-6F35-4650-9B50-5FFCD6C3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Уравнение Ланжевена (</a:t>
            </a:r>
            <a:r>
              <a:rPr lang="en-US" dirty="0"/>
              <a:t>m</a:t>
            </a:r>
            <a:r>
              <a:rPr lang="ru-RU" dirty="0"/>
              <a:t>=1)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43800FC-2D9A-4D9F-A82E-936B0EAE41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15001"/>
              </p:ext>
            </p:extLst>
          </p:nvPr>
        </p:nvGraphicFramePr>
        <p:xfrm>
          <a:off x="3864868" y="1840381"/>
          <a:ext cx="4129393" cy="100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Equation" r:id="rId3" imgW="838080" imgH="203040" progId="Equation.DSMT4">
                  <p:embed/>
                </p:oleObj>
              </mc:Choice>
              <mc:Fallback>
                <p:oleObj name="Equation" r:id="rId3" imgW="838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4868" y="1840381"/>
                        <a:ext cx="4129393" cy="1001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E325419-BF36-45CA-A8DC-7DE0D0483E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935761"/>
              </p:ext>
            </p:extLst>
          </p:nvPr>
        </p:nvGraphicFramePr>
        <p:xfrm>
          <a:off x="2561431" y="3618482"/>
          <a:ext cx="7069137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Equation" r:id="rId5" imgW="1434960" imgH="406080" progId="Equation.DSMT4">
                  <p:embed/>
                </p:oleObj>
              </mc:Choice>
              <mc:Fallback>
                <p:oleObj name="Equation" r:id="rId5" imgW="1434960" imgH="40608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F43800FC-2D9A-4D9F-A82E-936B0EAE41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1431" y="3618482"/>
                        <a:ext cx="7069137" cy="200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1552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074B46E-C139-45B9-AA77-87CB1A6EFE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736785"/>
              </p:ext>
            </p:extLst>
          </p:nvPr>
        </p:nvGraphicFramePr>
        <p:xfrm>
          <a:off x="2699325" y="207238"/>
          <a:ext cx="6793349" cy="1283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0" name="Equation" r:id="rId3" imgW="2286000" imgH="431640" progId="Equation.DSMT4">
                  <p:embed/>
                </p:oleObj>
              </mc:Choice>
              <mc:Fallback>
                <p:oleObj name="Equation" r:id="rId3" imgW="2286000" imgH="43164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D34927D4-D273-4B35-AE16-59C0C5417C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9325" y="207238"/>
                        <a:ext cx="6793349" cy="1283109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F3B9146-5CE4-4646-8EF5-3D7A547499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92131"/>
              </p:ext>
            </p:extLst>
          </p:nvPr>
        </p:nvGraphicFramePr>
        <p:xfrm>
          <a:off x="3435529" y="1883522"/>
          <a:ext cx="5320940" cy="1386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1" name="Equation" r:id="rId5" imgW="1803240" imgH="469800" progId="Equation.DSMT4">
                  <p:embed/>
                </p:oleObj>
              </mc:Choice>
              <mc:Fallback>
                <p:oleObj name="Equation" r:id="rId5" imgW="1803240" imgH="46980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DA6815F4-3847-41C1-BB9F-DE42268B6C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5529" y="1883522"/>
                        <a:ext cx="5320940" cy="1386442"/>
                      </a:xfrm>
                      <a:prstGeom prst="rect">
                        <a:avLst/>
                      </a:prstGeom>
                      <a:ln w="28575"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6E127FA-A087-4C51-A491-9F44B01B58D2}"/>
              </a:ext>
            </a:extLst>
          </p:cNvPr>
          <p:cNvSpPr/>
          <p:nvPr/>
        </p:nvSpPr>
        <p:spPr>
          <a:xfrm>
            <a:off x="0" y="3639845"/>
            <a:ext cx="12192000" cy="150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3F6F6F16-30A5-4D1E-A9C7-B289AE2A47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006616"/>
              </p:ext>
            </p:extLst>
          </p:nvPr>
        </p:nvGraphicFramePr>
        <p:xfrm>
          <a:off x="1533525" y="3854450"/>
          <a:ext cx="9661525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2" name="Equation" r:id="rId7" imgW="3251160" imgH="990360" progId="Equation.DSMT4">
                  <p:embed/>
                </p:oleObj>
              </mc:Choice>
              <mc:Fallback>
                <p:oleObj name="Equation" r:id="rId7" imgW="3251160" imgH="99036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9074B46E-C139-45B9-AA77-87CB1A6EFE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33525" y="3854450"/>
                        <a:ext cx="9661525" cy="294005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2653533-FEEF-46E0-8276-C403DAC95256}"/>
              </a:ext>
            </a:extLst>
          </p:cNvPr>
          <p:cNvSpPr txBox="1"/>
          <p:nvPr/>
        </p:nvSpPr>
        <p:spPr>
          <a:xfrm>
            <a:off x="541538" y="525626"/>
            <a:ext cx="1233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ФДТ:</a:t>
            </a:r>
          </a:p>
        </p:txBody>
      </p:sp>
    </p:spTree>
    <p:extLst>
      <p:ext uri="{BB962C8B-B14F-4D97-AF65-F5344CB8AC3E}">
        <p14:creationId xmlns:p14="http://schemas.microsoft.com/office/powerpoint/2010/main" val="1922686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9026F-7F01-49CA-8F1E-2E66D327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02"/>
            <a:ext cx="10515600" cy="886626"/>
          </a:xfrm>
        </p:spPr>
        <p:txBody>
          <a:bodyPr/>
          <a:lstStyle/>
          <a:p>
            <a:pPr algn="ctr"/>
            <a:r>
              <a:rPr lang="ru-RU" dirty="0"/>
              <a:t>Подведем Итоги: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FCFFA6E-3C08-4BF3-9F4F-E4DAC390F5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552765"/>
              </p:ext>
            </p:extLst>
          </p:nvPr>
        </p:nvGraphicFramePr>
        <p:xfrm>
          <a:off x="1610253" y="2269724"/>
          <a:ext cx="9313027" cy="1565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7" name="Equation" r:id="rId3" imgW="2946240" imgH="495000" progId="Equation.DSMT4">
                  <p:embed/>
                </p:oleObj>
              </mc:Choice>
              <mc:Fallback>
                <p:oleObj name="Equation" r:id="rId3" imgW="29462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0253" y="2269724"/>
                        <a:ext cx="9313027" cy="1565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F8A9F54-0760-4C6E-B73A-48452B1C0F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666172"/>
              </p:ext>
            </p:extLst>
          </p:nvPr>
        </p:nvGraphicFramePr>
        <p:xfrm>
          <a:off x="1185862" y="5018103"/>
          <a:ext cx="98202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8" name="Equation" r:id="rId5" imgW="9820813" imgH="719306" progId="Equation.DSMT4">
                  <p:embed/>
                </p:oleObj>
              </mc:Choice>
              <mc:Fallback>
                <p:oleObj name="Equation" r:id="rId5" imgW="9820813" imgH="7193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5862" y="5018103"/>
                        <a:ext cx="9820275" cy="71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3702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9026F-7F01-49CA-8F1E-2E66D327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02"/>
            <a:ext cx="10515600" cy="886626"/>
          </a:xfrm>
        </p:spPr>
        <p:txBody>
          <a:bodyPr/>
          <a:lstStyle/>
          <a:p>
            <a:pPr algn="ctr"/>
            <a:r>
              <a:rPr lang="ru-RU" dirty="0"/>
              <a:t>Тогда получим: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FCFFA6E-3C08-4BF3-9F4F-E4DAC390F5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720132"/>
              </p:ext>
            </p:extLst>
          </p:nvPr>
        </p:nvGraphicFramePr>
        <p:xfrm>
          <a:off x="1439485" y="1812031"/>
          <a:ext cx="9313027" cy="1565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0" name="Equation" r:id="rId3" imgW="2946240" imgH="495000" progId="Equation.DSMT4">
                  <p:embed/>
                </p:oleObj>
              </mc:Choice>
              <mc:Fallback>
                <p:oleObj name="Equation" r:id="rId3" imgW="2946240" imgH="49500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9FCFFA6E-3C08-4BF3-9F4F-E4DAC390F5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9485" y="1812031"/>
                        <a:ext cx="9313027" cy="1565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F8A9F54-0760-4C6E-B73A-48452B1C0F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017774"/>
              </p:ext>
            </p:extLst>
          </p:nvPr>
        </p:nvGraphicFramePr>
        <p:xfrm>
          <a:off x="338137" y="4263193"/>
          <a:ext cx="11515725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1" name="Equation" r:id="rId5" imgW="4038480" imgH="761760" progId="Equation.DSMT4">
                  <p:embed/>
                </p:oleObj>
              </mc:Choice>
              <mc:Fallback>
                <p:oleObj name="Equation" r:id="rId5" imgW="4038480" imgH="76176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9F8A9F54-0760-4C6E-B73A-48452B1C0F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8137" y="4263193"/>
                        <a:ext cx="11515725" cy="2171700"/>
                      </a:xfrm>
                      <a:prstGeom prst="rect">
                        <a:avLst/>
                      </a:prstGeom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4032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87FEA-CC4C-4B18-A4DC-59412ABB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По своему физическому смыслу, интеграл вещественный. Поэтому нас интересует</a:t>
            </a:r>
            <a:r>
              <a:rPr lang="en-US" sz="3600" dirty="0"/>
              <a:t> </a:t>
            </a:r>
            <a:r>
              <a:rPr lang="ru-RU" sz="3600" dirty="0"/>
              <a:t>интеграл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160A101-594A-49B5-A921-431F7D6B1A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644649"/>
              </p:ext>
            </p:extLst>
          </p:nvPr>
        </p:nvGraphicFramePr>
        <p:xfrm>
          <a:off x="152400" y="1956510"/>
          <a:ext cx="11825417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6" name="Equation" r:id="rId3" imgW="4305240" imgH="482400" progId="Equation.DSMT4">
                  <p:embed/>
                </p:oleObj>
              </mc:Choice>
              <mc:Fallback>
                <p:oleObj name="Equation" r:id="rId3" imgW="4305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956510"/>
                        <a:ext cx="11825417" cy="1325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5998F8-B0AA-4FAE-94B8-BAD5BBDE690B}"/>
              </a:ext>
            </a:extLst>
          </p:cNvPr>
          <p:cNvSpPr txBox="1">
            <a:spLocks/>
          </p:cNvSpPr>
          <p:nvPr/>
        </p:nvSpPr>
        <p:spPr>
          <a:xfrm>
            <a:off x="214544" y="3358381"/>
            <a:ext cx="12192000" cy="778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solidFill>
                  <a:srgbClr val="FF0000"/>
                </a:solidFill>
              </a:rPr>
              <a:t>В пределе высоких температур,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5A0F735-5F6F-4779-90C7-9540516017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981547"/>
              </p:ext>
            </p:extLst>
          </p:nvPr>
        </p:nvGraphicFramePr>
        <p:xfrm>
          <a:off x="4491037" y="4136995"/>
          <a:ext cx="3209925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7" name="Equation" r:id="rId5" imgW="1168200" imgH="431640" progId="Equation.DSMT4">
                  <p:embed/>
                </p:oleObj>
              </mc:Choice>
              <mc:Fallback>
                <p:oleObj name="Equation" r:id="rId5" imgW="1168200" imgH="43164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8160A101-594A-49B5-A921-431F7D6B1A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1037" y="4136995"/>
                        <a:ext cx="3209925" cy="118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01D2EBE2-CAC9-4CF7-AEE0-2B57EED85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629589"/>
              </p:ext>
            </p:extLst>
          </p:nvPr>
        </p:nvGraphicFramePr>
        <p:xfrm>
          <a:off x="1020761" y="5456153"/>
          <a:ext cx="10150475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8" name="Equation" r:id="rId7" imgW="3695400" imgH="469800" progId="Equation.DSMT4">
                  <p:embed/>
                </p:oleObj>
              </mc:Choice>
              <mc:Fallback>
                <p:oleObj name="Equation" r:id="rId7" imgW="3695400" imgH="46980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8160A101-594A-49B5-A921-431F7D6B1A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0761" y="5456153"/>
                        <a:ext cx="10150475" cy="1290637"/>
                      </a:xfrm>
                      <a:prstGeom prst="rect">
                        <a:avLst/>
                      </a:prstGeom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4620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D6DB8D1-D18B-4204-BBDF-F62D30D8E0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980780"/>
              </p:ext>
            </p:extLst>
          </p:nvPr>
        </p:nvGraphicFramePr>
        <p:xfrm>
          <a:off x="390544" y="701337"/>
          <a:ext cx="11552955" cy="1331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6" name="Equation" r:id="rId3" imgW="4076640" imgH="469800" progId="Equation.DSMT4">
                  <p:embed/>
                </p:oleObj>
              </mc:Choice>
              <mc:Fallback>
                <p:oleObj name="Equation" r:id="rId3" imgW="40766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544" y="701337"/>
                        <a:ext cx="11552955" cy="1331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F9D976BD-D867-4B1C-ABE7-3878F00718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464210"/>
              </p:ext>
            </p:extLst>
          </p:nvPr>
        </p:nvGraphicFramePr>
        <p:xfrm>
          <a:off x="575954" y="3153053"/>
          <a:ext cx="11482387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7" name="Equation" r:id="rId5" imgW="4051080" imgH="939600" progId="Equation.DSMT4">
                  <p:embed/>
                </p:oleObj>
              </mc:Choice>
              <mc:Fallback>
                <p:oleObj name="Equation" r:id="rId5" imgW="4051080" imgH="93960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AD6DB8D1-D18B-4204-BBDF-F62D30D8E0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5954" y="3153053"/>
                        <a:ext cx="11482387" cy="266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7539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D6DB8D1-D18B-4204-BBDF-F62D30D8E0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945967"/>
              </p:ext>
            </p:extLst>
          </p:nvPr>
        </p:nvGraphicFramePr>
        <p:xfrm>
          <a:off x="390544" y="701337"/>
          <a:ext cx="11552955" cy="1331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6" name="Equation" r:id="rId3" imgW="4076640" imgH="469800" progId="Equation.DSMT4">
                  <p:embed/>
                </p:oleObj>
              </mc:Choice>
              <mc:Fallback>
                <p:oleObj name="Equation" r:id="rId3" imgW="4076640" imgH="46980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AD6DB8D1-D18B-4204-BBDF-F62D30D8E0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544" y="701337"/>
                        <a:ext cx="11552955" cy="1331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F9D976BD-D867-4B1C-ABE7-3878F00718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063261"/>
              </p:ext>
            </p:extLst>
          </p:nvPr>
        </p:nvGraphicFramePr>
        <p:xfrm>
          <a:off x="911225" y="2454275"/>
          <a:ext cx="10367963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7" name="Equation" r:id="rId5" imgW="3657600" imgH="419040" progId="Equation.DSMT4">
                  <p:embed/>
                </p:oleObj>
              </mc:Choice>
              <mc:Fallback>
                <p:oleObj name="Equation" r:id="rId5" imgW="3657600" imgH="41904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F9D976BD-D867-4B1C-ABE7-3878F00718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1225" y="2454275"/>
                        <a:ext cx="10367963" cy="118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4A4A5D65-D20B-408E-B5E8-6924641C93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10331"/>
              </p:ext>
            </p:extLst>
          </p:nvPr>
        </p:nvGraphicFramePr>
        <p:xfrm>
          <a:off x="3952875" y="5216525"/>
          <a:ext cx="442753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8" name="Equation" r:id="rId7" imgW="1562040" imgH="419040" progId="Equation.DSMT4">
                  <p:embed/>
                </p:oleObj>
              </mc:Choice>
              <mc:Fallback>
                <p:oleObj name="Equation" r:id="rId7" imgW="1562040" imgH="41904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F9D976BD-D867-4B1C-ABE7-3878F00718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2875" y="5216525"/>
                        <a:ext cx="4427538" cy="118745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Стрелка: вниз 1">
            <a:extLst>
              <a:ext uri="{FF2B5EF4-FFF2-40B4-BE49-F238E27FC236}">
                <a16:creationId xmlns:a16="http://schemas.microsoft.com/office/drawing/2014/main" id="{2AEF2326-7478-4C82-B5ED-C46F003B56E8}"/>
              </a:ext>
            </a:extLst>
          </p:cNvPr>
          <p:cNvSpPr/>
          <p:nvPr/>
        </p:nvSpPr>
        <p:spPr>
          <a:xfrm>
            <a:off x="5594410" y="3923930"/>
            <a:ext cx="1145220" cy="790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864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85F3392-DB40-48AE-A215-B20CD2FE79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413916"/>
              </p:ext>
            </p:extLst>
          </p:nvPr>
        </p:nvGraphicFramePr>
        <p:xfrm>
          <a:off x="3872706" y="347294"/>
          <a:ext cx="4446587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9" name="Equation" r:id="rId3" imgW="4447052" imgH="1207123" progId="Equation.DSMT4">
                  <p:embed/>
                </p:oleObj>
              </mc:Choice>
              <mc:Fallback>
                <p:oleObj name="Equation" r:id="rId3" imgW="4447052" imgH="120712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72706" y="347294"/>
                        <a:ext cx="4446587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191AE55-C4BE-4E78-B7E5-57368452C9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826669"/>
              </p:ext>
            </p:extLst>
          </p:nvPr>
        </p:nvGraphicFramePr>
        <p:xfrm>
          <a:off x="984250" y="3100388"/>
          <a:ext cx="10223500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0" name="Equation" r:id="rId5" imgW="2908080" imgH="393480" progId="Equation.DSMT4">
                  <p:embed/>
                </p:oleObj>
              </mc:Choice>
              <mc:Fallback>
                <p:oleObj name="Equation" r:id="rId5" imgW="2908080" imgH="39348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B85F3392-DB40-48AE-A215-B20CD2FE79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4250" y="3100388"/>
                        <a:ext cx="10223500" cy="1382712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E1AD2656-E41F-48DD-A702-E188AAACC134}"/>
              </a:ext>
            </a:extLst>
          </p:cNvPr>
          <p:cNvSpPr/>
          <p:nvPr/>
        </p:nvSpPr>
        <p:spPr>
          <a:xfrm>
            <a:off x="5536706" y="1882066"/>
            <a:ext cx="1118587" cy="7989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A2E03FB2-5C0D-4391-8768-51FB79ADB4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021161"/>
              </p:ext>
            </p:extLst>
          </p:nvPr>
        </p:nvGraphicFramePr>
        <p:xfrm>
          <a:off x="2016642" y="5428030"/>
          <a:ext cx="7923220" cy="1082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1" name="Equation" r:id="rId7" imgW="2044440" imgH="279360" progId="Equation.DSMT4">
                  <p:embed/>
                </p:oleObj>
              </mc:Choice>
              <mc:Fallback>
                <p:oleObj name="Equation" r:id="rId7" imgW="2044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16642" y="5428030"/>
                        <a:ext cx="7923220" cy="1082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709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601AF-CC20-41DA-9B54-18E91D96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2450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 пределе малых </a:t>
            </a:r>
            <a:r>
              <a:rPr lang="en-US" dirty="0"/>
              <a:t>t </a:t>
            </a:r>
            <a:r>
              <a:rPr lang="ru-RU" dirty="0"/>
              <a:t>получаем баллистическое движение…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6293F1A-A2B1-4BF3-8A90-B919354527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114024"/>
              </p:ext>
            </p:extLst>
          </p:nvPr>
        </p:nvGraphicFramePr>
        <p:xfrm>
          <a:off x="2071013" y="1553015"/>
          <a:ext cx="8049971" cy="1089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Equation" r:id="rId3" imgW="2908080" imgH="393480" progId="Equation.DSMT4">
                  <p:embed/>
                </p:oleObj>
              </mc:Choice>
              <mc:Fallback>
                <p:oleObj name="Equation" r:id="rId3" imgW="2908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1013" y="1553015"/>
                        <a:ext cx="8049971" cy="1089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D48C244E-2D88-4E07-8D69-F90B92556A66}"/>
              </a:ext>
            </a:extLst>
          </p:cNvPr>
          <p:cNvSpPr/>
          <p:nvPr/>
        </p:nvSpPr>
        <p:spPr>
          <a:xfrm>
            <a:off x="5487877" y="2848634"/>
            <a:ext cx="1216241" cy="1089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1A835290-9080-4630-A221-62F80D260C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083670"/>
              </p:ext>
            </p:extLst>
          </p:nvPr>
        </p:nvGraphicFramePr>
        <p:xfrm>
          <a:off x="565147" y="4265966"/>
          <a:ext cx="11061700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name="Equation" r:id="rId5" imgW="4457520" imgH="838080" progId="Equation.DSMT4">
                  <p:embed/>
                </p:oleObj>
              </mc:Choice>
              <mc:Fallback>
                <p:oleObj name="Equation" r:id="rId5" imgW="4457520" imgH="83808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56293F1A-A2B1-4BF3-8A90-B919354527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5147" y="4265966"/>
                        <a:ext cx="11061700" cy="2078037"/>
                      </a:xfrm>
                      <a:prstGeom prst="rect">
                        <a:avLst/>
                      </a:prstGeom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4808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601AF-CC20-41DA-9B54-18E91D96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12450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 пределе больших </a:t>
            </a:r>
            <a:r>
              <a:rPr lang="en-US" dirty="0"/>
              <a:t>t </a:t>
            </a:r>
            <a:r>
              <a:rPr lang="ru-RU" dirty="0"/>
              <a:t>получаем диффузию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6293F1A-A2B1-4BF3-8A90-B919354527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1013" y="1553015"/>
          <a:ext cx="8049971" cy="1089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8" name="Equation" r:id="rId3" imgW="2908080" imgH="393480" progId="Equation.DSMT4">
                  <p:embed/>
                </p:oleObj>
              </mc:Choice>
              <mc:Fallback>
                <p:oleObj name="Equation" r:id="rId3" imgW="2908080" imgH="39348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56293F1A-A2B1-4BF3-8A90-B919354527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1013" y="1553015"/>
                        <a:ext cx="8049971" cy="1089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D48C244E-2D88-4E07-8D69-F90B92556A66}"/>
              </a:ext>
            </a:extLst>
          </p:cNvPr>
          <p:cNvSpPr/>
          <p:nvPr/>
        </p:nvSpPr>
        <p:spPr>
          <a:xfrm>
            <a:off x="5487877" y="2848634"/>
            <a:ext cx="1216241" cy="1089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1A835290-9080-4630-A221-62F80D260C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974458"/>
              </p:ext>
            </p:extLst>
          </p:nvPr>
        </p:nvGraphicFramePr>
        <p:xfrm>
          <a:off x="2479405" y="4633204"/>
          <a:ext cx="7233189" cy="1767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9" name="Equation" r:id="rId5" imgW="2387520" imgH="583920" progId="Equation.DSMT4">
                  <p:embed/>
                </p:oleObj>
              </mc:Choice>
              <mc:Fallback>
                <p:oleObj name="Equation" r:id="rId5" imgW="2387520" imgH="58392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1A835290-9080-4630-A221-62F80D260C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9405" y="4633204"/>
                        <a:ext cx="7233189" cy="1767596"/>
                      </a:xfrm>
                      <a:prstGeom prst="rect">
                        <a:avLst/>
                      </a:prstGeom>
                      <a:ln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4880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D6F5D-23ED-4486-8163-9C05AA62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Подведем итоги: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255AD8E-4053-4AF2-8D2F-9D73AC2A4C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636042"/>
              </p:ext>
            </p:extLst>
          </p:nvPr>
        </p:nvGraphicFramePr>
        <p:xfrm>
          <a:off x="330447" y="2626571"/>
          <a:ext cx="11531105" cy="2238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Equation" r:id="rId3" imgW="4317840" imgH="838080" progId="Equation.DSMT4">
                  <p:embed/>
                </p:oleObj>
              </mc:Choice>
              <mc:Fallback>
                <p:oleObj name="Equation" r:id="rId3" imgW="431784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447" y="2626571"/>
                        <a:ext cx="11531105" cy="2238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41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C19DF-548F-4184-95B6-1D96B3C8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Нас интересует коррелятор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549F347-B5E3-49F1-B3AF-E24641C1F8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186847"/>
              </p:ext>
            </p:extLst>
          </p:nvPr>
        </p:nvGraphicFramePr>
        <p:xfrm>
          <a:off x="3218500" y="1561992"/>
          <a:ext cx="5447683" cy="914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Equation" r:id="rId3" imgW="1663560" imgH="279360" progId="Equation.DSMT4">
                  <p:embed/>
                </p:oleObj>
              </mc:Choice>
              <mc:Fallback>
                <p:oleObj name="Equation" r:id="rId3" imgW="1663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8500" y="1561992"/>
                        <a:ext cx="5447683" cy="914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D84564B-C679-43F2-BD9E-67351D149A07}"/>
              </a:ext>
            </a:extLst>
          </p:cNvPr>
          <p:cNvSpPr txBox="1">
            <a:spLocks/>
          </p:cNvSpPr>
          <p:nvPr/>
        </p:nvSpPr>
        <p:spPr>
          <a:xfrm>
            <a:off x="894645" y="30109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Усреднение понимается так: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27BC2CC9-7A3F-4C4B-AB58-64EF7DD1C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142717"/>
              </p:ext>
            </p:extLst>
          </p:nvPr>
        </p:nvGraphicFramePr>
        <p:xfrm>
          <a:off x="1233913" y="4584654"/>
          <a:ext cx="9837065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Equation" r:id="rId5" imgW="3581280" imgH="482400" progId="Equation.DSMT4">
                  <p:embed/>
                </p:oleObj>
              </mc:Choice>
              <mc:Fallback>
                <p:oleObj name="Equation" r:id="rId5" imgW="35812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3913" y="4584654"/>
                        <a:ext cx="9837065" cy="1325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9351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CB3DB-1D0B-4771-B9EC-D3A50D43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3329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/>
              <a:t>Найдем коррелятор скорости</a:t>
            </a:r>
            <a:br>
              <a:rPr lang="en-US" sz="5400" dirty="0"/>
            </a:br>
            <a:r>
              <a:rPr lang="en-US" sz="5400" dirty="0"/>
              <a:t>(</a:t>
            </a:r>
            <a:r>
              <a:rPr lang="ru-RU" sz="5400" dirty="0"/>
              <a:t>классический предел)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5981FE0-DFFF-4551-84CD-44BD8265EC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169225"/>
              </p:ext>
            </p:extLst>
          </p:nvPr>
        </p:nvGraphicFramePr>
        <p:xfrm>
          <a:off x="3822674" y="2258859"/>
          <a:ext cx="4546649" cy="1653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quation" r:id="rId3" imgW="698400" imgH="253800" progId="Equation.DSMT4">
                  <p:embed/>
                </p:oleObj>
              </mc:Choice>
              <mc:Fallback>
                <p:oleObj name="Equation" r:id="rId3" imgW="698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2674" y="2258859"/>
                        <a:ext cx="4546649" cy="1653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4079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96C0A6C-1EC6-4693-939F-F3D4E6FCCA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57375"/>
              </p:ext>
            </p:extLst>
          </p:nvPr>
        </p:nvGraphicFramePr>
        <p:xfrm>
          <a:off x="752549" y="425709"/>
          <a:ext cx="10686902" cy="2480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Equation" r:id="rId3" imgW="4101840" imgH="952200" progId="Equation.DSMT4">
                  <p:embed/>
                </p:oleObj>
              </mc:Choice>
              <mc:Fallback>
                <p:oleObj name="Equation" r:id="rId3" imgW="4101840" imgH="952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2549" y="425709"/>
                        <a:ext cx="10686902" cy="2480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4CA03D9-B9A4-4AAD-80F2-161F34C803D9}"/>
              </a:ext>
            </a:extLst>
          </p:cNvPr>
          <p:cNvSpPr txBox="1"/>
          <p:nvPr/>
        </p:nvSpPr>
        <p:spPr>
          <a:xfrm>
            <a:off x="2405849" y="3429000"/>
            <a:ext cx="654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Корреляторы зависят от </a:t>
            </a:r>
            <a:r>
              <a:rPr lang="en-US" sz="3600" dirty="0"/>
              <a:t>t-t’!!!</a:t>
            </a:r>
            <a:endParaRPr lang="ru-RU" sz="3600" dirty="0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A3AD61B0-1C09-43E0-B30E-607C716021DB}"/>
              </a:ext>
            </a:extLst>
          </p:cNvPr>
          <p:cNvSpPr/>
          <p:nvPr/>
        </p:nvSpPr>
        <p:spPr>
          <a:xfrm>
            <a:off x="5353235" y="4323425"/>
            <a:ext cx="1340528" cy="1003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814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96C0A6C-1EC6-4693-939F-F3D4E6FCCA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549" y="425709"/>
          <a:ext cx="10686902" cy="2480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name="Equation" r:id="rId3" imgW="4101840" imgH="952200" progId="Equation.DSMT4">
                  <p:embed/>
                </p:oleObj>
              </mc:Choice>
              <mc:Fallback>
                <p:oleObj name="Equation" r:id="rId3" imgW="4101840" imgH="95220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696C0A6C-1EC6-4693-939F-F3D4E6FCCA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2549" y="425709"/>
                        <a:ext cx="10686902" cy="2480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4CA03D9-B9A4-4AAD-80F2-161F34C803D9}"/>
              </a:ext>
            </a:extLst>
          </p:cNvPr>
          <p:cNvSpPr txBox="1"/>
          <p:nvPr/>
        </p:nvSpPr>
        <p:spPr>
          <a:xfrm>
            <a:off x="2405849" y="3429000"/>
            <a:ext cx="6542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Корреляторы зависят от </a:t>
            </a:r>
            <a:r>
              <a:rPr lang="en-US" sz="3600" dirty="0"/>
              <a:t>t-t’!!!</a:t>
            </a:r>
            <a:endParaRPr lang="ru-RU" sz="3600" dirty="0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A3AD61B0-1C09-43E0-B30E-607C716021DB}"/>
              </a:ext>
            </a:extLst>
          </p:cNvPr>
          <p:cNvSpPr/>
          <p:nvPr/>
        </p:nvSpPr>
        <p:spPr>
          <a:xfrm>
            <a:off x="5353235" y="4323425"/>
            <a:ext cx="1340528" cy="1003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84976050-70E6-4F91-83B2-2C16F893E7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419413"/>
              </p:ext>
            </p:extLst>
          </p:nvPr>
        </p:nvGraphicFramePr>
        <p:xfrm>
          <a:off x="1802647" y="5508100"/>
          <a:ext cx="7741776" cy="1221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" name="Equation" r:id="rId5" imgW="4267080" imgH="672840" progId="Equation.DSMT4">
                  <p:embed/>
                </p:oleObj>
              </mc:Choice>
              <mc:Fallback>
                <p:oleObj name="Equation" r:id="rId5" imgW="426708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02647" y="5508100"/>
                        <a:ext cx="7741776" cy="1221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8372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FD1F3-3F4D-4A6F-B3E4-0AA7EE07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Итак, коррелятор скорости равен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ADA4EC4-1B17-43B7-B676-B7E65C7BD8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632578"/>
              </p:ext>
            </p:extLst>
          </p:nvPr>
        </p:nvGraphicFramePr>
        <p:xfrm>
          <a:off x="1236377" y="2103437"/>
          <a:ext cx="971924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6" name="Equation" r:id="rId3" imgW="3327120" imgH="419040" progId="Equation.DSMT4">
                  <p:embed/>
                </p:oleObj>
              </mc:Choice>
              <mc:Fallback>
                <p:oleObj name="Equation" r:id="rId3" imgW="3327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6377" y="2103437"/>
                        <a:ext cx="9719245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ABAE3C8-DD7C-4B3A-B6A5-64B2972AD5E2}"/>
              </a:ext>
            </a:extLst>
          </p:cNvPr>
          <p:cNvSpPr txBox="1">
            <a:spLocks/>
          </p:cNvSpPr>
          <p:nvPr/>
        </p:nvSpPr>
        <p:spPr>
          <a:xfrm>
            <a:off x="981723" y="37417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В нашей задаче: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630034D5-83E2-403A-97A7-8B166642FD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318038"/>
              </p:ext>
            </p:extLst>
          </p:nvPr>
        </p:nvGraphicFramePr>
        <p:xfrm>
          <a:off x="617538" y="4794250"/>
          <a:ext cx="10956925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7" name="Equation" r:id="rId5" imgW="4317840" imgH="812520" progId="Equation.DSMT4">
                  <p:embed/>
                </p:oleObj>
              </mc:Choice>
              <mc:Fallback>
                <p:oleObj name="Equation" r:id="rId5" imgW="431784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538" y="4794250"/>
                        <a:ext cx="10956925" cy="206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2811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FD1F3-3F4D-4A6F-B3E4-0AA7EE07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Итак, коррелятор скорости равен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ADA4EC4-1B17-43B7-B676-B7E65C7BD8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967798"/>
              </p:ext>
            </p:extLst>
          </p:nvPr>
        </p:nvGraphicFramePr>
        <p:xfrm>
          <a:off x="1236377" y="1764963"/>
          <a:ext cx="971924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4" name="Equation" r:id="rId3" imgW="3327120" imgH="419040" progId="Equation.DSMT4">
                  <p:embed/>
                </p:oleObj>
              </mc:Choice>
              <mc:Fallback>
                <p:oleObj name="Equation" r:id="rId3" imgW="3327120" imgH="41904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CADA4EC4-1B17-43B7-B676-B7E65C7BD8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6377" y="1764963"/>
                        <a:ext cx="9719245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ABAE3C8-DD7C-4B3A-B6A5-64B2972AD5E2}"/>
              </a:ext>
            </a:extLst>
          </p:cNvPr>
          <p:cNvSpPr txBox="1">
            <a:spLocks/>
          </p:cNvSpPr>
          <p:nvPr/>
        </p:nvSpPr>
        <p:spPr>
          <a:xfrm>
            <a:off x="838199" y="31354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Заметим, что (это проверьте сами):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0CEF7E0C-41F6-4A7A-9583-5FDAE37E8E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128178"/>
              </p:ext>
            </p:extLst>
          </p:nvPr>
        </p:nvGraphicFramePr>
        <p:xfrm>
          <a:off x="3443286" y="4685915"/>
          <a:ext cx="5305425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5" name="Equation" r:id="rId5" imgW="1815840" imgH="469800" progId="Equation.DSMT4">
                  <p:embed/>
                </p:oleObj>
              </mc:Choice>
              <mc:Fallback>
                <p:oleObj name="Equation" r:id="rId5" imgW="1815840" imgH="46980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CADA4EC4-1B17-43B7-B676-B7E65C7BD8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3286" y="4685915"/>
                        <a:ext cx="5305425" cy="1373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7365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692EA-29EA-44E6-98FD-C8874074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Задача 13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DD28E2-5E65-4F85-A259-07BEA3F8E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620" y="1952938"/>
            <a:ext cx="5958759" cy="413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65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692EA-29EA-44E6-98FD-C8874074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Задача 13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1F94E-1DDA-4786-B9AA-DC10AEA12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45A172-2764-45E3-977C-4C3548AEF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619"/>
            <a:ext cx="12192000" cy="52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45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03268-6684-4A95-BBE7-CADE66F5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99A685-EEC7-40CD-9F67-D2F94AE9E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C4B908-1859-4C99-8D0C-0F02202D0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5" y="1"/>
            <a:ext cx="10847351" cy="686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26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3F22CE-AABD-4A57-BC67-A7479076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3" y="3835153"/>
            <a:ext cx="12202682" cy="495817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0D920F-72B3-4554-B96B-8D92DBCC8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458" y="0"/>
            <a:ext cx="4315083" cy="6907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19257E-590C-4D91-B247-E800426F9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327" y="713065"/>
            <a:ext cx="11010505" cy="24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5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3F22CE-AABD-4A57-BC67-A7479076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3" y="3835153"/>
            <a:ext cx="12202682" cy="495817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0D920F-72B3-4554-B96B-8D92DBCC8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458" y="0"/>
            <a:ext cx="4315083" cy="6907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19257E-590C-4D91-B247-E800426F9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327" y="713065"/>
            <a:ext cx="11010505" cy="2493261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607F32E-48FE-48FD-A805-4638B3B92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1876" y="3497389"/>
            <a:ext cx="6977780" cy="1134529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06140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9FED8-16E0-46F5-93CB-F37C2E1F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49"/>
            <a:ext cx="10515600" cy="697883"/>
          </a:xfrm>
        </p:spPr>
        <p:txBody>
          <a:bodyPr/>
          <a:lstStyle/>
          <a:p>
            <a:pPr algn="ctr"/>
            <a:r>
              <a:rPr lang="ru-RU" dirty="0"/>
              <a:t>Раскроем скобки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575D76E-7EF2-420E-B1F9-E7AB480FDD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508" y="954434"/>
          <a:ext cx="10785465" cy="697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" name="Equation" r:id="rId3" imgW="4317840" imgH="279360" progId="Equation.DSMT4">
                  <p:embed/>
                </p:oleObj>
              </mc:Choice>
              <mc:Fallback>
                <p:oleObj name="Equation" r:id="rId3" imgW="4317840" imgH="27936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7575D76E-7EF2-420E-B1F9-E7AB480FDD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508" y="954434"/>
                        <a:ext cx="10785465" cy="697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A27572F-5070-4C13-9F9E-F265BDF126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832365"/>
              </p:ext>
            </p:extLst>
          </p:nvPr>
        </p:nvGraphicFramePr>
        <p:xfrm>
          <a:off x="1317627" y="1658544"/>
          <a:ext cx="98012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" name="Equation" r:id="rId5" imgW="3924000" imgH="279360" progId="Equation.DSMT4">
                  <p:embed/>
                </p:oleObj>
              </mc:Choice>
              <mc:Fallback>
                <p:oleObj name="Equation" r:id="rId5" imgW="3924000" imgH="27936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2A27572F-5070-4C13-9F9E-F265BDF126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7627" y="1658544"/>
                        <a:ext cx="9801225" cy="6985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AC2AF922-10A8-4E76-87A1-E7AF99BF3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233031"/>
              </p:ext>
            </p:extLst>
          </p:nvPr>
        </p:nvGraphicFramePr>
        <p:xfrm>
          <a:off x="1275841" y="2989301"/>
          <a:ext cx="9610725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" name="Equation" r:id="rId7" imgW="3848040" imgH="1511280" progId="Equation.DSMT4">
                  <p:embed/>
                </p:oleObj>
              </mc:Choice>
              <mc:Fallback>
                <p:oleObj name="Equation" r:id="rId7" imgW="3848040" imgH="151128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AC2AF922-10A8-4E76-87A1-E7AF99BF3B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5841" y="2989301"/>
                        <a:ext cx="9610725" cy="377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928C8C-B54C-4934-BF59-2C19969A6538}"/>
              </a:ext>
            </a:extLst>
          </p:cNvPr>
          <p:cNvSpPr/>
          <p:nvPr/>
        </p:nvSpPr>
        <p:spPr>
          <a:xfrm>
            <a:off x="88777" y="2519928"/>
            <a:ext cx="1198485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21170A-A047-4F42-A896-790415FF93EE}"/>
                  </a:ext>
                </a:extLst>
              </p:cNvPr>
              <p:cNvSpPr txBox="1"/>
              <p:nvPr/>
            </p:nvSpPr>
            <p:spPr>
              <a:xfrm>
                <a:off x="5078028" y="2568871"/>
                <a:ext cx="32847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З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десь </m:t>
                    </m:r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21170A-A047-4F42-A896-790415FF9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028" y="2568871"/>
                <a:ext cx="3284738" cy="461665"/>
              </a:xfrm>
              <a:prstGeom prst="rect">
                <a:avLst/>
              </a:prstGeom>
              <a:blipFill>
                <a:blip r:embed="rId9"/>
                <a:stretch>
                  <a:fillRect l="-2783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793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6BC36-BE2A-4DAB-BD72-E5E3F2DA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D789C3-8300-452A-A8E2-EF3E01C9C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1" y="407"/>
            <a:ext cx="12178909" cy="3745966"/>
          </a:xfrm>
          <a:prstGeom prst="rect">
            <a:avLst/>
          </a:prstGeom>
        </p:spPr>
      </p:pic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D2A055D-8730-40EB-9EB8-DB3056C20C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06499"/>
              </p:ext>
            </p:extLst>
          </p:nvPr>
        </p:nvGraphicFramePr>
        <p:xfrm>
          <a:off x="3005530" y="4388791"/>
          <a:ext cx="6194030" cy="1559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Equation" r:id="rId4" imgW="1714320" imgH="431640" progId="Equation.DSMT4">
                  <p:embed/>
                </p:oleObj>
              </mc:Choice>
              <mc:Fallback>
                <p:oleObj name="Equation" r:id="rId4" imgW="17143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05530" y="4388791"/>
                        <a:ext cx="6194030" cy="1559978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1240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10FA7CB-9C00-4038-BFB0-515E23B2D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795" y="5849925"/>
            <a:ext cx="6850143" cy="10080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DB22D-5FF4-45BD-83F2-C8D8DCE8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08062F-012C-4050-B685-B822BEBD4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939542" cy="2014007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683E6297-6135-4F83-8223-2A7297D7CA28}"/>
              </a:ext>
            </a:extLst>
          </p:cNvPr>
          <p:cNvSpPr/>
          <p:nvPr/>
        </p:nvSpPr>
        <p:spPr>
          <a:xfrm>
            <a:off x="0" y="2175029"/>
            <a:ext cx="12192000" cy="186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309230-52B2-4CF3-A8E8-3FA62ED06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977" y="2522482"/>
            <a:ext cx="6977780" cy="113452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A92C3D-F9B8-42EC-BC60-0A28C6A93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32733"/>
            <a:ext cx="12178909" cy="374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1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7FF16-DB35-4876-849B-994C994D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2FF95B-0BE4-4E97-8C0C-A0CD91C4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D567A1-C4AE-4E24-9246-A401DAA50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500326"/>
            <a:ext cx="12191999" cy="6308648"/>
          </a:xfrm>
          <a:prstGeom prst="rect">
            <a:avLst/>
          </a:prstGeom>
        </p:spPr>
      </p:pic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650E501-4A78-48E6-B8AC-36038A386C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177311"/>
              </p:ext>
            </p:extLst>
          </p:nvPr>
        </p:nvGraphicFramePr>
        <p:xfrm>
          <a:off x="7747693" y="3933532"/>
          <a:ext cx="4373286" cy="1111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Equation" r:id="rId4" imgW="6213344" imgH="1579017" progId="Equation.DSMT4">
                  <p:embed/>
                </p:oleObj>
              </mc:Choice>
              <mc:Fallback>
                <p:oleObj name="Equation" r:id="rId4" imgW="6213344" imgH="157901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47693" y="3933532"/>
                        <a:ext cx="4373286" cy="1111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203376-01A3-4EFE-85EF-F9FC71A23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2301" y="71668"/>
            <a:ext cx="9244952" cy="132556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E0CE677-88B6-482F-8C13-D900B53C97CC}"/>
              </a:ext>
            </a:extLst>
          </p:cNvPr>
          <p:cNvSpPr/>
          <p:nvPr/>
        </p:nvSpPr>
        <p:spPr>
          <a:xfrm>
            <a:off x="0" y="1562470"/>
            <a:ext cx="12192000" cy="6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1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7FF16-DB35-4876-849B-994C994D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2FF95B-0BE4-4E97-8C0C-A0CD91C4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D567A1-C4AE-4E24-9246-A401DAA50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1999" cy="6308648"/>
          </a:xfrm>
          <a:prstGeom prst="rect">
            <a:avLst/>
          </a:prstGeom>
        </p:spPr>
      </p:pic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650E501-4A78-48E6-B8AC-36038A386C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8714" y="2317242"/>
          <a:ext cx="4373286" cy="1111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Equation" r:id="rId4" imgW="6213344" imgH="1579017" progId="Equation.DSMT4">
                  <p:embed/>
                </p:oleObj>
              </mc:Choice>
              <mc:Fallback>
                <p:oleObj name="Equation" r:id="rId4" imgW="6213344" imgH="1579017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4650E501-4A78-48E6-B8AC-36038A386C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18714" y="2317242"/>
                        <a:ext cx="4373286" cy="1111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933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7FF16-DB35-4876-849B-994C994D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2FF95B-0BE4-4E97-8C0C-A0CD91C4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D567A1-C4AE-4E24-9246-A401DAA50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1999" cy="6308648"/>
          </a:xfrm>
          <a:prstGeom prst="rect">
            <a:avLst/>
          </a:prstGeom>
        </p:spPr>
      </p:pic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650E501-4A78-48E6-B8AC-36038A386C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49172"/>
              </p:ext>
            </p:extLst>
          </p:nvPr>
        </p:nvGraphicFramePr>
        <p:xfrm>
          <a:off x="7818714" y="2565500"/>
          <a:ext cx="4373286" cy="1111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6" name="Equation" r:id="rId4" imgW="6213344" imgH="1579017" progId="Equation.DSMT4">
                  <p:embed/>
                </p:oleObj>
              </mc:Choice>
              <mc:Fallback>
                <p:oleObj name="Equation" r:id="rId4" imgW="6213344" imgH="1579017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4650E501-4A78-48E6-B8AC-36038A386C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18714" y="2565500"/>
                        <a:ext cx="4373286" cy="1111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7153130-25F6-4687-BF62-2CD6B84ED0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472344"/>
              </p:ext>
            </p:extLst>
          </p:nvPr>
        </p:nvGraphicFramePr>
        <p:xfrm>
          <a:off x="682655" y="268296"/>
          <a:ext cx="9704219" cy="22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7" name="Equation" r:id="rId6" imgW="4368600" imgH="990360" progId="Equation.DSMT4">
                  <p:embed/>
                </p:oleObj>
              </mc:Choice>
              <mc:Fallback>
                <p:oleObj name="Equation" r:id="rId6" imgW="436860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2655" y="268296"/>
                        <a:ext cx="9704219" cy="220037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3582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D282FD-C616-4451-8940-F17246582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40" y="62144"/>
            <a:ext cx="9645749" cy="103688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2921C3-E2C6-450A-8335-E3D28AC6F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63" y="1021142"/>
            <a:ext cx="11913833" cy="475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10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D5B9B-6E40-4DC9-91B7-0E6DDEA0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6163"/>
          </a:xfrm>
        </p:spPr>
        <p:txBody>
          <a:bodyPr/>
          <a:lstStyle/>
          <a:p>
            <a:pPr algn="ctr"/>
            <a:r>
              <a:rPr lang="ru-RU" dirty="0"/>
              <a:t>Предварительный итог: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2A0297-E576-4EFA-B746-4C529BE50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1078"/>
            <a:ext cx="12192000" cy="35223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9197B2-A4EA-4ABB-ACDB-AAD9C2D7D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961" y="5170783"/>
            <a:ext cx="9422078" cy="120258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23540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E7B9AB-3A24-4529-93B5-CEC88AF8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101"/>
            <a:ext cx="12191999" cy="566089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3E2519C-1E78-4B2C-9900-77B3D7E2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Случайные силы</a:t>
            </a:r>
          </a:p>
        </p:txBody>
      </p:sp>
    </p:spTree>
    <p:extLst>
      <p:ext uri="{BB962C8B-B14F-4D97-AF65-F5344CB8AC3E}">
        <p14:creationId xmlns:p14="http://schemas.microsoft.com/office/powerpoint/2010/main" val="20130947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E7B9AB-3A24-4529-93B5-CEC88AF8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101"/>
            <a:ext cx="12191999" cy="566089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3E2519C-1E78-4B2C-9900-77B3D7E2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Случайные силы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3D458C-923C-439A-8E75-1DAA15E0F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522664"/>
            <a:ext cx="12187585" cy="155556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604818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3E2519C-1E78-4B2C-9900-77B3D7E2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8123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Случайные силы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32C9C5E-AB02-408E-9B35-1B414320F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79" y="1085556"/>
            <a:ext cx="11342642" cy="577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9FED8-16E0-46F5-93CB-F37C2E1F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49"/>
            <a:ext cx="10515600" cy="697883"/>
          </a:xfrm>
        </p:spPr>
        <p:txBody>
          <a:bodyPr/>
          <a:lstStyle/>
          <a:p>
            <a:pPr algn="ctr"/>
            <a:r>
              <a:rPr lang="ru-RU" dirty="0"/>
              <a:t>Раскроем скобки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71EA23C-C368-4033-86FF-BAE0DD326C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285528"/>
              </p:ext>
            </p:extLst>
          </p:nvPr>
        </p:nvGraphicFramePr>
        <p:xfrm>
          <a:off x="1197772" y="5554624"/>
          <a:ext cx="10040938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Equation" r:id="rId3" imgW="2755800" imgH="330120" progId="Equation.DSMT4">
                  <p:embed/>
                </p:oleObj>
              </mc:Choice>
              <mc:Fallback>
                <p:oleObj name="Equation" r:id="rId3" imgW="27558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7772" y="5554624"/>
                        <a:ext cx="10040938" cy="1201737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725761-DD91-482E-BCB2-059D094F560E}"/>
              </a:ext>
            </a:extLst>
          </p:cNvPr>
          <p:cNvSpPr txBox="1"/>
          <p:nvPr/>
        </p:nvSpPr>
        <p:spPr>
          <a:xfrm>
            <a:off x="5610687" y="4908293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Вывод: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242096-2147-4336-9A3F-B98C549D717D}"/>
              </a:ext>
            </a:extLst>
          </p:cNvPr>
          <p:cNvSpPr/>
          <p:nvPr/>
        </p:nvSpPr>
        <p:spPr>
          <a:xfrm>
            <a:off x="97654" y="4810639"/>
            <a:ext cx="12011488" cy="79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217B0511-721E-4378-82CA-092A113C6A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471447"/>
              </p:ext>
            </p:extLst>
          </p:nvPr>
        </p:nvGraphicFramePr>
        <p:xfrm>
          <a:off x="1298034" y="1738781"/>
          <a:ext cx="98012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Equation" r:id="rId5" imgW="3924000" imgH="279360" progId="Equation.DSMT4">
                  <p:embed/>
                </p:oleObj>
              </mc:Choice>
              <mc:Fallback>
                <p:oleObj name="Equation" r:id="rId5" imgW="3924000" imgH="27936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2A27572F-5070-4C13-9F9E-F265BDF126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8034" y="1738781"/>
                        <a:ext cx="9801225" cy="6985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80637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8C156B-B08A-4C4D-AD30-09780C11F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262"/>
            <a:ext cx="12171181" cy="442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561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8C156B-B08A-4C4D-AD30-09780C11F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6921"/>
            <a:ext cx="12171181" cy="4421079"/>
          </a:xfrm>
          <a:prstGeom prst="rect">
            <a:avLst/>
          </a:prstGeom>
        </p:spPr>
      </p:pic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A0F7867-54D1-40D6-A003-328AAE7DD4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117246"/>
              </p:ext>
            </p:extLst>
          </p:nvPr>
        </p:nvGraphicFramePr>
        <p:xfrm>
          <a:off x="20819" y="180384"/>
          <a:ext cx="12150362" cy="4773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4" imgW="4978080" imgH="1955520" progId="Equation.DSMT4">
                  <p:embed/>
                </p:oleObj>
              </mc:Choice>
              <mc:Fallback>
                <p:oleObj name="Equation" r:id="rId4" imgW="4978080" imgH="1955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19" y="180384"/>
                        <a:ext cx="12150362" cy="4773356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65534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19F99E-B4E7-41A4-8B3B-ABB1ED77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63" y="115410"/>
            <a:ext cx="11633307" cy="20773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634B85-0D35-40B6-8FCC-7363A820E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77" y="2468375"/>
            <a:ext cx="11161632" cy="420319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2D5AF98-BABA-4B3D-AFC2-FF73FF967463}"/>
              </a:ext>
            </a:extLst>
          </p:cNvPr>
          <p:cNvSpPr/>
          <p:nvPr/>
        </p:nvSpPr>
        <p:spPr>
          <a:xfrm>
            <a:off x="0" y="2272683"/>
            <a:ext cx="12192000" cy="7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6543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19F99E-B4E7-41A4-8B3B-ABB1ED774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63" y="115410"/>
            <a:ext cx="11633307" cy="20773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634B85-0D35-40B6-8FCC-7363A820E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77" y="2468375"/>
            <a:ext cx="11161632" cy="420319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2D5AF98-BABA-4B3D-AFC2-FF73FF967463}"/>
              </a:ext>
            </a:extLst>
          </p:cNvPr>
          <p:cNvSpPr/>
          <p:nvPr/>
        </p:nvSpPr>
        <p:spPr>
          <a:xfrm>
            <a:off x="0" y="2272683"/>
            <a:ext cx="12192000" cy="7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143A9C34-DBFE-47C9-AD39-33F6281841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313145"/>
              </p:ext>
            </p:extLst>
          </p:nvPr>
        </p:nvGraphicFramePr>
        <p:xfrm>
          <a:off x="3200838" y="2468375"/>
          <a:ext cx="6194030" cy="1559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Equation" r:id="rId5" imgW="1714320" imgH="431640" progId="Equation.DSMT4">
                  <p:embed/>
                </p:oleObj>
              </mc:Choice>
              <mc:Fallback>
                <p:oleObj name="Equation" r:id="rId5" imgW="1714320" imgH="43164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2D2A055D-8730-40EB-9EB8-DB3056C20C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0838" y="2468375"/>
                        <a:ext cx="6194030" cy="155997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24085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74F10-97D2-4E11-A242-80F9BB84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190AC-DB9A-4774-A242-61EF9C1D9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ACCDBF-E206-407A-BEDA-A002BB221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01"/>
            <a:ext cx="12192000" cy="660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864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49EC7-1265-4943-B648-F1936624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40A16B-2924-48A6-9C72-B71AAF841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5732"/>
            <a:ext cx="12226930" cy="295226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3E7262-7EF3-4913-A265-25C114803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99"/>
            <a:ext cx="12192000" cy="2606131"/>
          </a:xfrm>
          <a:prstGeom prst="rect">
            <a:avLst/>
          </a:prstGeom>
        </p:spPr>
      </p:pic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69ECD659-3E80-4DEA-8A11-63FD147E903D}"/>
              </a:ext>
            </a:extLst>
          </p:cNvPr>
          <p:cNvSpPr/>
          <p:nvPr/>
        </p:nvSpPr>
        <p:spPr>
          <a:xfrm>
            <a:off x="4607511" y="2530136"/>
            <a:ext cx="3382392" cy="11185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9546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49EC7-1265-4943-B648-F1936624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3E7262-7EF3-4913-A265-25C114803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99"/>
            <a:ext cx="12192000" cy="2606131"/>
          </a:xfrm>
          <a:prstGeom prst="rect">
            <a:avLst/>
          </a:prstGeom>
        </p:spPr>
      </p:pic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69ECD659-3E80-4DEA-8A11-63FD147E903D}"/>
              </a:ext>
            </a:extLst>
          </p:cNvPr>
          <p:cNvSpPr/>
          <p:nvPr/>
        </p:nvSpPr>
        <p:spPr>
          <a:xfrm>
            <a:off x="4607511" y="2323159"/>
            <a:ext cx="3382392" cy="1325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4A988895-5EBD-46F3-94CF-8AA83E6357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42966"/>
              </p:ext>
            </p:extLst>
          </p:nvPr>
        </p:nvGraphicFramePr>
        <p:xfrm>
          <a:off x="0" y="3674930"/>
          <a:ext cx="12192000" cy="2059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Equation" r:id="rId4" imgW="5562360" imgH="939600" progId="Equation.DSMT4">
                  <p:embed/>
                </p:oleObj>
              </mc:Choice>
              <mc:Fallback>
                <p:oleObj name="Equation" r:id="rId4" imgW="556236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3674930"/>
                        <a:ext cx="12192000" cy="2059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2A653F-AFBE-44FF-B9E1-88C2D4207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5975" y="5406502"/>
            <a:ext cx="9077553" cy="143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453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F8DEB-96A5-4367-8A90-2B9B4772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Выводы из задачи 13   </a:t>
            </a:r>
            <a:br>
              <a:rPr lang="ru-RU" dirty="0"/>
            </a:br>
            <a:r>
              <a:rPr lang="ru-RU" dirty="0"/>
              <a:t>Частица, взаимодействующая с бесконечной системой осцилляторов, получает силу трения и </a:t>
            </a:r>
            <a:br>
              <a:rPr lang="ru-RU" dirty="0"/>
            </a:br>
            <a:r>
              <a:rPr lang="ru-RU" dirty="0"/>
              <a:t>случайные силы…</a:t>
            </a:r>
            <a:br>
              <a:rPr lang="ru-RU" dirty="0"/>
            </a:br>
            <a:r>
              <a:rPr lang="ru-RU" dirty="0"/>
              <a:t>Что мы сделали… Усреднили по степеням свободы осцилляторов, но не стали усреднять по координатам частицы. Когда так можно делать? Когда осцилляторы – «термостат». Т.е. Мы пренебрегли возмущением системы осцилляторов со стороны частицы. Осцилляторы всегда равновесные!!! Они могут поглотить сколько угодно энергии частицы…</a:t>
            </a:r>
          </a:p>
        </p:txBody>
      </p:sp>
    </p:spTree>
    <p:extLst>
      <p:ext uri="{BB962C8B-B14F-4D97-AF65-F5344CB8AC3E}">
        <p14:creationId xmlns:p14="http://schemas.microsoft.com/office/powerpoint/2010/main" val="183985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FD4CF-4747-49D1-886E-EA826E27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03"/>
            <a:ext cx="10515600" cy="212062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Введем обозначение </a:t>
            </a:r>
            <a:br>
              <a:rPr lang="ru-RU" dirty="0"/>
            </a:br>
            <a:r>
              <a:rPr lang="ru-RU" dirty="0"/>
              <a:t>для корреляционных функций</a:t>
            </a:r>
            <a:br>
              <a:rPr lang="en-US" dirty="0"/>
            </a:br>
            <a:r>
              <a:rPr lang="ru-RU" dirty="0"/>
              <a:t>двух операторов </a:t>
            </a:r>
            <a:br>
              <a:rPr lang="ru-RU" dirty="0"/>
            </a:br>
            <a:r>
              <a:rPr lang="ru-RU" dirty="0"/>
              <a:t>(в представлении </a:t>
            </a:r>
            <a:r>
              <a:rPr lang="ru-RU" dirty="0" err="1"/>
              <a:t>гейзенберга</a:t>
            </a:r>
            <a:r>
              <a:rPr lang="ru-RU" dirty="0"/>
              <a:t>):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12E7AE6-0CCD-4245-9470-8DB4A5838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372746"/>
              </p:ext>
            </p:extLst>
          </p:nvPr>
        </p:nvGraphicFramePr>
        <p:xfrm>
          <a:off x="1301750" y="3429000"/>
          <a:ext cx="10052050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Equation" r:id="rId3" imgW="3288960" imgH="583920" progId="Equation.DSMT4">
                  <p:embed/>
                </p:oleObj>
              </mc:Choice>
              <mc:Fallback>
                <p:oleObj name="Equation" r:id="rId3" imgW="32889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1750" y="3429000"/>
                        <a:ext cx="10052050" cy="178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953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FD4CF-4747-49D1-886E-EA826E27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03"/>
            <a:ext cx="10515600" cy="212062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Введем обозначение </a:t>
            </a:r>
            <a:br>
              <a:rPr lang="ru-RU" dirty="0"/>
            </a:br>
            <a:r>
              <a:rPr lang="ru-RU" dirty="0"/>
              <a:t>для корреляционных функций</a:t>
            </a:r>
            <a:br>
              <a:rPr lang="en-US" dirty="0"/>
            </a:br>
            <a:r>
              <a:rPr lang="ru-RU" dirty="0"/>
              <a:t>двух операторов </a:t>
            </a:r>
            <a:br>
              <a:rPr lang="ru-RU" dirty="0"/>
            </a:br>
            <a:r>
              <a:rPr lang="ru-RU" dirty="0"/>
              <a:t>(в представлении </a:t>
            </a:r>
            <a:r>
              <a:rPr lang="ru-RU" dirty="0" err="1"/>
              <a:t>гейзенберга</a:t>
            </a:r>
            <a:r>
              <a:rPr lang="ru-RU" dirty="0"/>
              <a:t>):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12E7AE6-0CCD-4245-9470-8DB4A5838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410903"/>
              </p:ext>
            </p:extLst>
          </p:nvPr>
        </p:nvGraphicFramePr>
        <p:xfrm>
          <a:off x="1260872" y="2327429"/>
          <a:ext cx="10053637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Equation" r:id="rId3" imgW="3288960" imgH="583920" progId="Equation.DSMT4">
                  <p:embed/>
                </p:oleObj>
              </mc:Choice>
              <mc:Fallback>
                <p:oleObj name="Equation" r:id="rId3" imgW="3288960" imgH="58392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612E7AE6-0CCD-4245-9470-8DB4A58389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0872" y="2327429"/>
                        <a:ext cx="10053637" cy="178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1935AE0-CC99-4DCF-9693-9BC0E174E867}"/>
              </a:ext>
            </a:extLst>
          </p:cNvPr>
          <p:cNvSpPr/>
          <p:nvPr/>
        </p:nvSpPr>
        <p:spPr>
          <a:xfrm>
            <a:off x="88777" y="4190260"/>
            <a:ext cx="12020365" cy="150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01C4AD8D-B255-4DC7-A3B0-7DE17CC24F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56360"/>
              </p:ext>
            </p:extLst>
          </p:nvPr>
        </p:nvGraphicFramePr>
        <p:xfrm>
          <a:off x="1202030" y="5022422"/>
          <a:ext cx="1028700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Equation" r:id="rId5" imgW="3365280" imgH="583920" progId="Equation.DSMT4">
                  <p:embed/>
                </p:oleObj>
              </mc:Choice>
              <mc:Fallback>
                <p:oleObj name="Equation" r:id="rId5" imgW="3365280" imgH="58392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612E7AE6-0CCD-4245-9470-8DB4A58389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2030" y="5022422"/>
                        <a:ext cx="10287000" cy="178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9BF974D-0DCE-4D86-B875-83EB65DF1362}"/>
              </a:ext>
            </a:extLst>
          </p:cNvPr>
          <p:cNvSpPr txBox="1">
            <a:spLocks/>
          </p:cNvSpPr>
          <p:nvPr/>
        </p:nvSpPr>
        <p:spPr>
          <a:xfrm>
            <a:off x="0" y="4422837"/>
            <a:ext cx="12192000" cy="708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При усреднении по равновесной матрице плотности:</a:t>
            </a:r>
          </a:p>
        </p:txBody>
      </p:sp>
    </p:spTree>
    <p:extLst>
      <p:ext uri="{BB962C8B-B14F-4D97-AF65-F5344CB8AC3E}">
        <p14:creationId xmlns:p14="http://schemas.microsoft.com/office/powerpoint/2010/main" val="310269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7ABA33B-1B39-4122-A66C-8C69CE9B34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407420"/>
              </p:ext>
            </p:extLst>
          </p:nvPr>
        </p:nvGraphicFramePr>
        <p:xfrm>
          <a:off x="380877" y="1957402"/>
          <a:ext cx="11669713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Equation" r:id="rId3" imgW="4038480" imgH="1612800" progId="Equation.DSMT4">
                  <p:embed/>
                </p:oleObj>
              </mc:Choice>
              <mc:Fallback>
                <p:oleObj name="Equation" r:id="rId3" imgW="4038480" imgH="16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877" y="1957402"/>
                        <a:ext cx="11669713" cy="466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8C30CCA-A0ED-4943-93BE-AA9BFD8856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386500"/>
              </p:ext>
            </p:extLst>
          </p:nvPr>
        </p:nvGraphicFramePr>
        <p:xfrm>
          <a:off x="2637696" y="239698"/>
          <a:ext cx="6747913" cy="92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" name="Equation" r:id="rId5" imgW="2044440" imgH="279360" progId="Equation.DSMT4">
                  <p:embed/>
                </p:oleObj>
              </mc:Choice>
              <mc:Fallback>
                <p:oleObj name="Equation" r:id="rId5" imgW="2044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7696" y="239698"/>
                        <a:ext cx="6747913" cy="9220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2C55A0C-834D-4F79-8EB1-355525937310}"/>
              </a:ext>
            </a:extLst>
          </p:cNvPr>
          <p:cNvSpPr/>
          <p:nvPr/>
        </p:nvSpPr>
        <p:spPr>
          <a:xfrm>
            <a:off x="115410" y="1420427"/>
            <a:ext cx="11967099" cy="5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A0980C-5D82-4A21-99D2-AADAF81BA0AB}"/>
                  </a:ext>
                </a:extLst>
              </p:cNvPr>
              <p:cNvSpPr txBox="1"/>
              <p:nvPr/>
            </p:nvSpPr>
            <p:spPr>
              <a:xfrm>
                <a:off x="4900474" y="1547681"/>
                <a:ext cx="32847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На этом слайде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A0980C-5D82-4A21-99D2-AADAF81BA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474" y="1547681"/>
                <a:ext cx="3284738" cy="461665"/>
              </a:xfrm>
              <a:prstGeom prst="rect">
                <a:avLst/>
              </a:prstGeom>
              <a:blipFill>
                <a:blip r:embed="rId7"/>
                <a:stretch>
                  <a:fillRect l="-2968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82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890F7B7-7B16-409A-9556-76BD90B9E1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641172"/>
              </p:ext>
            </p:extLst>
          </p:nvPr>
        </p:nvGraphicFramePr>
        <p:xfrm>
          <a:off x="953294" y="345629"/>
          <a:ext cx="10285412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8" name="Equation" r:id="rId3" imgW="10285607" imgH="1778464" progId="Equation.DSMT4">
                  <p:embed/>
                </p:oleObj>
              </mc:Choice>
              <mc:Fallback>
                <p:oleObj name="Equation" r:id="rId3" imgW="10285607" imgH="177846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3294" y="345629"/>
                        <a:ext cx="10285412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935C0325-AFB7-444F-A587-7B7594877607}"/>
              </a:ext>
            </a:extLst>
          </p:cNvPr>
          <p:cNvSpPr/>
          <p:nvPr/>
        </p:nvSpPr>
        <p:spPr>
          <a:xfrm>
            <a:off x="4456590" y="2201662"/>
            <a:ext cx="2858610" cy="630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15AF0B1A-3CE1-4053-A517-74F06C2799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279348"/>
              </p:ext>
            </p:extLst>
          </p:nvPr>
        </p:nvGraphicFramePr>
        <p:xfrm>
          <a:off x="2682788" y="3137024"/>
          <a:ext cx="6643344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" name="Equation" r:id="rId5" imgW="2184120" imgH="583920" progId="Equation.DSMT4">
                  <p:embed/>
                </p:oleObj>
              </mc:Choice>
              <mc:Fallback>
                <p:oleObj name="Equation" r:id="rId5" imgW="2184120" imgH="58392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A890F7B7-7B16-409A-9556-76BD90B9E1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2788" y="3137024"/>
                        <a:ext cx="6643344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A28E7293-3E42-41E6-9316-B6BDFC7E0C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527091"/>
              </p:ext>
            </p:extLst>
          </p:nvPr>
        </p:nvGraphicFramePr>
        <p:xfrm>
          <a:off x="4039133" y="5220071"/>
          <a:ext cx="7979848" cy="1513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" name="Equation" r:id="rId7" imgW="6027570" imgH="1143041" progId="Equation.DSMT4">
                  <p:embed/>
                </p:oleObj>
              </mc:Choice>
              <mc:Fallback>
                <p:oleObj name="Equation" r:id="rId7" imgW="6027570" imgH="114304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9133" y="5220071"/>
                        <a:ext cx="7979848" cy="1513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77645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302</Words>
  <Application>Microsoft Office PowerPoint</Application>
  <PresentationFormat>Широкоэкранный</PresentationFormat>
  <Paragraphs>42</Paragraphs>
  <Slides>57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Тема Office</vt:lpstr>
      <vt:lpstr>Equation</vt:lpstr>
      <vt:lpstr>MathType 7.0 Equation</vt:lpstr>
      <vt:lpstr>Задачи 12-13</vt:lpstr>
      <vt:lpstr>Уравнение Ланжевена (m=1)</vt:lpstr>
      <vt:lpstr>Нас интересует коррелятор</vt:lpstr>
      <vt:lpstr>Раскроем скобки</vt:lpstr>
      <vt:lpstr>Раскроем скобки</vt:lpstr>
      <vt:lpstr>Введем обозначение  для корреляционных функций двух операторов  (в представлении гейзенберга):</vt:lpstr>
      <vt:lpstr>Введем обозначение  для корреляционных функций двух операторов  (в представлении гейзенберга):</vt:lpstr>
      <vt:lpstr>Презентация PowerPoint</vt:lpstr>
      <vt:lpstr>Презентация PowerPoint</vt:lpstr>
      <vt:lpstr>Презентация PowerPoint</vt:lpstr>
      <vt:lpstr>Вернемся к задаче про коррелятор координаты броуновской частицы</vt:lpstr>
      <vt:lpstr>Презентация PowerPoint</vt:lpstr>
      <vt:lpstr>Презентация PowerPoint</vt:lpstr>
      <vt:lpstr>В итоге, </vt:lpstr>
      <vt:lpstr>Поверим в то, что квантовые операторы тоже удовлетворяют ур. Ланжевена</vt:lpstr>
      <vt:lpstr>Поверим в то, что квантовые операторы тоже удовлетворяют ур. Ланжевена</vt:lpstr>
      <vt:lpstr>Поверим в то, что квантовые операторы тоже удовлетворяют ур. Ланжевена</vt:lpstr>
      <vt:lpstr>Презентация PowerPoint</vt:lpstr>
      <vt:lpstr>Презентация PowerPoint</vt:lpstr>
      <vt:lpstr>Презентация PowerPoint</vt:lpstr>
      <vt:lpstr>Подведем Итоги:</vt:lpstr>
      <vt:lpstr>Тогда получим:</vt:lpstr>
      <vt:lpstr>По своему физическому смыслу, интеграл вещественный. Поэтому нас интересует интеграл</vt:lpstr>
      <vt:lpstr>Презентация PowerPoint</vt:lpstr>
      <vt:lpstr>Презентация PowerPoint</vt:lpstr>
      <vt:lpstr>Презентация PowerPoint</vt:lpstr>
      <vt:lpstr>В пределе малых t получаем баллистическое движение…</vt:lpstr>
      <vt:lpstr>В пределе больших t получаем диффузию</vt:lpstr>
      <vt:lpstr>Подведем итоги:</vt:lpstr>
      <vt:lpstr>Найдем коррелятор скорости (классический предел)</vt:lpstr>
      <vt:lpstr>Презентация PowerPoint</vt:lpstr>
      <vt:lpstr>Презентация PowerPoint</vt:lpstr>
      <vt:lpstr>Итак, коррелятор скорости равен</vt:lpstr>
      <vt:lpstr>Итак, коррелятор скорости равен</vt:lpstr>
      <vt:lpstr>Задача 13</vt:lpstr>
      <vt:lpstr>Задача 13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Предварительный итог:</vt:lpstr>
      <vt:lpstr>Случайные силы</vt:lpstr>
      <vt:lpstr>Случайные силы</vt:lpstr>
      <vt:lpstr>Случайные силы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 из задачи 13    Частица, взаимодействующая с бесконечной системой осцилляторов, получает силу трения и  случайные силы… Что мы сделали… Усреднили по степеням свободы осцилляторов, но не стали усреднять по координатам частицы. Когда так можно делать? Когда осцилляторы – «термостат». Т.е. Мы пренебрегли возмущением системы осцилляторов со стороны частицы. Осцилляторы всегда равновесные!!! Они могут поглотить сколько угодно энергии частицы…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12</dc:title>
  <dc:creator>nms</dc:creator>
  <cp:lastModifiedBy>nms</cp:lastModifiedBy>
  <cp:revision>72</cp:revision>
  <dcterms:created xsi:type="dcterms:W3CDTF">2020-04-24T06:47:15Z</dcterms:created>
  <dcterms:modified xsi:type="dcterms:W3CDTF">2020-04-25T10:50:21Z</dcterms:modified>
</cp:coreProperties>
</file>