
<file path=[Content_Types].xml><?xml version="1.0" encoding="utf-8"?>
<Types xmlns="http://schemas.openxmlformats.org/package/2006/content-types">
  <Default Extension="wmf" ContentType="image/x-wmf"/>
  <Default Extension="vml" ContentType="application/vnd.openxmlformats-officedocument.vmlDrawing"/>
  <Default Extension="bin" ContentType="application/vnd.openxmlformats-officedocument.oleObject"/>
  <Default Extension="xml" ContentType="application/xml"/>
  <Default Extension="png" ContentType="image/png"/>
  <Default Extension="jpeg" ContentType="image/jpeg"/>
  <Default Extension="rels" ContentType="application/vnd.openxmlformats-package.relationship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drawings/vmlDrawing5.vml" ContentType="application/vnd.openxmlformats-officedocument.vmlDrawing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slides/slide16.xml" ContentType="application/vnd.openxmlformats-officedocument.presentationml.slide+xml"/>
  <Override PartName="/ppt/drawings/vmlDrawing2.vml" ContentType="application/vnd.openxmlformats-officedocument.vmlDrawing"/>
  <Override PartName="/ppt/slides/slide11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20.xml" ContentType="application/vnd.openxmlformats-officedocument.presentationml.slide+xml"/>
  <Override PartName="/ppt/viewProps.xml" ContentType="application/vnd.openxmlformats-officedocument.presentationml.viewProps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drawings/vmlDrawing1.vml" ContentType="application/vnd.openxmlformats-officedocument.vmlDrawing"/>
  <Override PartName="/ppt/slides/slide1.xml" ContentType="application/vnd.openxmlformats-officedocument.presentationml.slide+xml"/>
  <Override PartName="/ppt/drawings/vmlDrawing3.vml" ContentType="application/vnd.openxmlformats-officedocument.vmlDrawing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rtl="0" algn="l" eaLnBrk="1" latinLnBrk="0" hangingPunct="1" marL="0" indent="0" defTabSz="914400">
      <a:lnSpc>
        <a:spcPct val="100000"/>
      </a:lnSpc>
      <a:defRPr lang="ru-RU" altLang="en-US" smtClean="0" b="0" i="0" strike="noStrike" u="none" sz="1800" kern="1200">
        <a:solidFill>
          <a:schemeClr val="tx1"/>
        </a:solidFill>
        <a:latin typeface="+mn-lt"/>
        <a:ea typeface="+mn-ea"/>
        <a:cs typeface="+mn-cs"/>
      </a:defRPr>
    </a:lvl1pPr>
    <a:lvl2pPr lvl="1" rtl="0" algn="l" eaLnBrk="1" latinLnBrk="0" hangingPunct="1" marL="457200" indent="0" defTabSz="914400">
      <a:lnSpc>
        <a:spcPct val="100000"/>
      </a:lnSpc>
      <a:defRPr lang="ru-RU" altLang="en-US" smtClean="0" b="0" i="0" strike="noStrike" u="none" sz="1800" kern="1200">
        <a:solidFill>
          <a:schemeClr val="tx1"/>
        </a:solidFill>
        <a:latin typeface="+mn-lt"/>
        <a:ea typeface="+mn-ea"/>
        <a:cs typeface="+mn-cs"/>
      </a:defRPr>
    </a:lvl2pPr>
    <a:lvl3pPr lvl="2" rtl="0" algn="l" eaLnBrk="1" latinLnBrk="0" hangingPunct="1" marL="914400" indent="0" defTabSz="914400">
      <a:lnSpc>
        <a:spcPct val="100000"/>
      </a:lnSpc>
      <a:defRPr lang="ru-RU" altLang="en-US" smtClean="0" b="0" i="0" strike="noStrike" u="none" sz="1800" kern="1200">
        <a:solidFill>
          <a:schemeClr val="tx1"/>
        </a:solidFill>
        <a:latin typeface="+mn-lt"/>
        <a:ea typeface="+mn-ea"/>
        <a:cs typeface="+mn-cs"/>
      </a:defRPr>
    </a:lvl3pPr>
    <a:lvl4pPr lvl="3" rtl="0" algn="l" eaLnBrk="1" latinLnBrk="0" hangingPunct="1" marL="1371600" indent="0" defTabSz="914400">
      <a:lnSpc>
        <a:spcPct val="100000"/>
      </a:lnSpc>
      <a:defRPr lang="ru-RU" altLang="en-US" smtClean="0" b="0" i="0" strike="noStrike" u="none" sz="1800" kern="1200">
        <a:solidFill>
          <a:schemeClr val="tx1"/>
        </a:solidFill>
        <a:latin typeface="+mn-lt"/>
        <a:ea typeface="+mn-ea"/>
        <a:cs typeface="+mn-cs"/>
      </a:defRPr>
    </a:lvl4pPr>
    <a:lvl5pPr lvl="4" rtl="0" algn="l" eaLnBrk="1" latinLnBrk="0" hangingPunct="1" marL="1828800" indent="0" defTabSz="914400">
      <a:lnSpc>
        <a:spcPct val="100000"/>
      </a:lnSpc>
      <a:defRPr lang="ru-RU" altLang="en-US" smtClean="0" b="0" i="0" strike="noStrike" u="none" sz="1800" kern="1200">
        <a:solidFill>
          <a:schemeClr val="tx1"/>
        </a:solidFill>
        <a:latin typeface="+mn-lt"/>
        <a:ea typeface="+mn-ea"/>
        <a:cs typeface="+mn-cs"/>
      </a:defRPr>
    </a:lvl5pPr>
    <a:lvl6pPr lvl="5" rtl="0" algn="l" eaLnBrk="1" latinLnBrk="0" hangingPunct="1" marL="2286000" indent="0" defTabSz="914400">
      <a:lnSpc>
        <a:spcPct val="100000"/>
      </a:lnSpc>
      <a:defRPr lang="ru-RU" altLang="en-US" smtClean="0" b="0" i="0" strike="noStrike" u="none" sz="1800" kern="1200">
        <a:solidFill>
          <a:schemeClr val="tx1"/>
        </a:solidFill>
        <a:latin typeface="+mn-lt"/>
        <a:ea typeface="+mn-ea"/>
        <a:cs typeface="+mn-cs"/>
      </a:defRPr>
    </a:lvl6pPr>
    <a:lvl7pPr lvl="6" rtl="0" algn="l" eaLnBrk="1" latinLnBrk="0" hangingPunct="1" marL="2743200" indent="0" defTabSz="914400">
      <a:lnSpc>
        <a:spcPct val="100000"/>
      </a:lnSpc>
      <a:defRPr lang="ru-RU" altLang="en-US" smtClean="0" b="0" i="0" strike="noStrike" u="none" sz="1800" kern="1200">
        <a:solidFill>
          <a:schemeClr val="tx1"/>
        </a:solidFill>
        <a:latin typeface="+mn-lt"/>
        <a:ea typeface="+mn-ea"/>
        <a:cs typeface="+mn-cs"/>
      </a:defRPr>
    </a:lvl7pPr>
    <a:lvl8pPr lvl="7" rtl="0" algn="l" eaLnBrk="1" latinLnBrk="0" hangingPunct="1" marL="3200400" indent="0" defTabSz="914400">
      <a:lnSpc>
        <a:spcPct val="100000"/>
      </a:lnSpc>
      <a:defRPr lang="ru-RU" altLang="en-US" smtClean="0" b="0" i="0" strike="noStrike" u="none" sz="1800" kern="1200">
        <a:solidFill>
          <a:schemeClr val="tx1"/>
        </a:solidFill>
        <a:latin typeface="+mn-lt"/>
        <a:ea typeface="+mn-ea"/>
        <a:cs typeface="+mn-cs"/>
      </a:defRPr>
    </a:lvl8pPr>
    <a:lvl9pPr lvl="8" rtl="0" algn="l" eaLnBrk="1" latinLnBrk="0" hangingPunct="1" marL="3657600" indent="0" defTabSz="914400">
      <a:lnSpc>
        <a:spcPct val="100000"/>
      </a:lnSpc>
      <a:defRPr lang="ru-RU" altLang="en-US" smtClean="0" b="0" i="0" strike="noStrike" u="none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 ?><Relationships xmlns="http://schemas.openxmlformats.org/package/2006/relationships"><Relationship Id="rId20" Type="http://schemas.openxmlformats.org/officeDocument/2006/relationships/slide" Target="slides/slide19.xml" TargetMode="Internal" /><Relationship Id="rId22" Type="http://schemas.openxmlformats.org/officeDocument/2006/relationships/presProps" Target="presProps.xml" TargetMode="Internal" /><Relationship Id="rId21" Type="http://schemas.openxmlformats.org/officeDocument/2006/relationships/slide" Target="slides/slide20.xml" TargetMode="Internal" /><Relationship Id="rId24" Type="http://schemas.openxmlformats.org/officeDocument/2006/relationships/theme" Target="theme/theme1.xml" TargetMode="Internal" /><Relationship Id="rId23" Type="http://schemas.openxmlformats.org/officeDocument/2006/relationships/viewProps" Target="viewProps.xml" TargetMode="Internal" /><Relationship Id="rId1" Type="http://schemas.openxmlformats.org/officeDocument/2006/relationships/slideMaster" Target="slideMasters/slideMaster1.xml" TargetMode="Internal" /><Relationship Id="rId2" Type="http://schemas.openxmlformats.org/officeDocument/2006/relationships/slide" Target="slides/slide1.xml" TargetMode="Internal" /><Relationship Id="rId3" Type="http://schemas.openxmlformats.org/officeDocument/2006/relationships/slide" Target="slides/slide2.xml" TargetMode="Internal" /><Relationship Id="rId4" Type="http://schemas.openxmlformats.org/officeDocument/2006/relationships/slide" Target="slides/slide3.xml" TargetMode="Internal" /><Relationship Id="rId9" Type="http://schemas.openxmlformats.org/officeDocument/2006/relationships/slide" Target="slides/slide8.xml" TargetMode="Internal" /><Relationship Id="rId25" Type="http://schemas.openxmlformats.org/officeDocument/2006/relationships/tableStyles" Target="tableStyles.xml" TargetMode="Internal" /><Relationship Id="rId5" Type="http://schemas.openxmlformats.org/officeDocument/2006/relationships/slide" Target="slides/slide4.xml" TargetMode="Internal" /><Relationship Id="rId6" Type="http://schemas.openxmlformats.org/officeDocument/2006/relationships/slide" Target="slides/slide5.xml" TargetMode="Internal" /><Relationship Id="rId7" Type="http://schemas.openxmlformats.org/officeDocument/2006/relationships/slide" Target="slides/slide6.xml" TargetMode="Internal" /><Relationship Id="rId8" Type="http://schemas.openxmlformats.org/officeDocument/2006/relationships/slide" Target="slides/slide7.xml" TargetMode="Internal" /><Relationship Id="rId11" Type="http://schemas.openxmlformats.org/officeDocument/2006/relationships/slide" Target="slides/slide10.xml" TargetMode="Internal" /><Relationship Id="rId10" Type="http://schemas.openxmlformats.org/officeDocument/2006/relationships/slide" Target="slides/slide9.xml" TargetMode="Internal" /><Relationship Id="rId13" Type="http://schemas.openxmlformats.org/officeDocument/2006/relationships/slide" Target="slides/slide12.xml" TargetMode="Internal" /><Relationship Id="rId12" Type="http://schemas.openxmlformats.org/officeDocument/2006/relationships/slide" Target="slides/slide11.xml" TargetMode="Internal" /><Relationship Id="rId15" Type="http://schemas.openxmlformats.org/officeDocument/2006/relationships/slide" Target="slides/slide14.xml" TargetMode="Internal" /><Relationship Id="rId14" Type="http://schemas.openxmlformats.org/officeDocument/2006/relationships/slide" Target="slides/slide13.xml" TargetMode="Internal" /><Relationship Id="rId17" Type="http://schemas.openxmlformats.org/officeDocument/2006/relationships/slide" Target="slides/slide16.xml" TargetMode="Internal" /><Relationship Id="rId16" Type="http://schemas.openxmlformats.org/officeDocument/2006/relationships/slide" Target="slides/slide15.xml" TargetMode="Internal" /><Relationship Id="rId19" Type="http://schemas.openxmlformats.org/officeDocument/2006/relationships/slide" Target="slides/slide18.xml" TargetMode="Internal" /><Relationship Id="rId18" Type="http://schemas.openxmlformats.org/officeDocument/2006/relationships/slide" Target="slides/slide17.xml" TargetMode="Interna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4.wmf"/></Relationships>
</file>

<file path=ppt/drawings/_rels/vmlDrawing4.vml.rels><?xml version='1.0' encoding='UTF-8' standalone='yes' ?><Relationships xmlns="http://schemas.openxmlformats.org/package/2006/relationships"><Relationship Id="rId1" Type="http://schemas.openxmlformats.org/officeDocument/2006/relationships/image" Target="../media/image14.wmf" TargetMode="Internal" /><Relationship Id="rId2" Type="http://schemas.openxmlformats.org/officeDocument/2006/relationships/image" Target="../media/image4.wmf" TargetMode="Internal" /><Relationship Id="rId3" Type="http://schemas.openxmlformats.org/officeDocument/2006/relationships/image" Target="../media/image6.wmf" TargetMode="Internal" /><Relationship Id="rId4" Type="http://schemas.openxmlformats.org/officeDocument/2006/relationships/image" Target="../media/image7.wmf" TargetMode="Internal" 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8.wmf"/><Relationship Id="rId2" Type="http://schemas.openxmlformats.org/officeDocument/2006/relationships/image" Target="../media/image6.wmf"/><Relationship Id="rId1" Type="http://schemas.openxmlformats.org/officeDocument/2006/relationships/image" Target="../media/image14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1BE4-C932-448C-AA79-EEDE6B3436F1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92ED-D9AB-4C63-B720-843038C40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82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1BE4-C932-448C-AA79-EEDE6B3436F1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92ED-D9AB-4C63-B720-843038C40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17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1BE4-C932-448C-AA79-EEDE6B3436F1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92ED-D9AB-4C63-B720-843038C40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30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1BE4-C932-448C-AA79-EEDE6B3436F1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92ED-D9AB-4C63-B720-843038C40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7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1BE4-C932-448C-AA79-EEDE6B3436F1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92ED-D9AB-4C63-B720-843038C40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54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1BE4-C932-448C-AA79-EEDE6B3436F1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92ED-D9AB-4C63-B720-843038C40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87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1BE4-C932-448C-AA79-EEDE6B3436F1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92ED-D9AB-4C63-B720-843038C40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02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1BE4-C932-448C-AA79-EEDE6B3436F1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92ED-D9AB-4C63-B720-843038C40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84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1BE4-C932-448C-AA79-EEDE6B3436F1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92ED-D9AB-4C63-B720-843038C40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34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1BE4-C932-448C-AA79-EEDE6B3436F1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92ED-D9AB-4C63-B720-843038C40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96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1BE4-C932-448C-AA79-EEDE6B3436F1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92ED-D9AB-4C63-B720-843038C40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0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E1BE4-C932-448C-AA79-EEDE6B3436F1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B92ED-D9AB-4C63-B720-843038C40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40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'1.0' encoding='UTF-8' standalone='yes' ?><Relationships xmlns="http://schemas.openxmlformats.org/package/2006/relationships"><Relationship Id="rId1" Type="http://schemas.openxmlformats.org/officeDocument/2006/relationships/vmlDrawing" Target="../drawings/vmlDrawing1.vml" TargetMode="Internal" /><Relationship Id="rId2" Type="http://schemas.openxmlformats.org/officeDocument/2006/relationships/slideLayout" Target="../slideLayouts/slideLayout2.xml" TargetMode="Internal" /><Relationship Id="rId3" Type="http://schemas.openxmlformats.org/officeDocument/2006/relationships/image" Target="../media/image2.png" TargetMode="Internal" /><Relationship Id="rId4" Type="http://schemas.openxmlformats.org/officeDocument/2006/relationships/oleObject" Target="../embeddings/oleObject1.bin" TargetMode="Internal" /><Relationship Id="rId5" Type="http://schemas.openxmlformats.org/officeDocument/2006/relationships/image" Target="../media/image1.wmf" TargetMode="Internal" /><Relationship Id="rId6" Type="http://schemas.openxmlformats.org/officeDocument/2006/relationships/image" Target="../media/image3.png" TargetMode="Interna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'1.0' encoding='UTF-8' standalone='yes' ?><Relationships xmlns="http://schemas.openxmlformats.org/package/2006/relationships"><Relationship Id="rId1" Type="http://schemas.openxmlformats.org/officeDocument/2006/relationships/vmlDrawing" Target="../drawings/vmlDrawing2.vml" TargetMode="Internal" /><Relationship Id="rId2" Type="http://schemas.openxmlformats.org/officeDocument/2006/relationships/slideLayout" Target="../slideLayouts/slideLayout2.xml" TargetMode="Internal" /><Relationship Id="rId3" Type="http://schemas.openxmlformats.org/officeDocument/2006/relationships/image" Target="../media/image6.png" TargetMode="Internal" /><Relationship Id="rId4" Type="http://schemas.openxmlformats.org/officeDocument/2006/relationships/image" Target="../media/image3.png" TargetMode="Internal" /><Relationship Id="rId5" Type="http://schemas.openxmlformats.org/officeDocument/2006/relationships/oleObject" Target="../embeddings/oleObject2.bin" TargetMode="Internal" /><Relationship Id="rId6" Type="http://schemas.openxmlformats.org/officeDocument/2006/relationships/image" Target="../media/image4.wmf" TargetMode="Internal" /><Relationship Id="rId7" Type="http://schemas.openxmlformats.org/officeDocument/2006/relationships/oleObject" Target="../embeddings/oleObject3.bin" TargetMode="Internal" /><Relationship Id="rId8" Type="http://schemas.openxmlformats.org/officeDocument/2006/relationships/image" Target="../media/image5.wmf" TargetMode="Internal" /></Relationships>
</file>

<file path=ppt/slides/_rels/slide4.xml.rels><?xml version='1.0' encoding='UTF-8' standalone='yes' ?><Relationships xmlns="http://schemas.openxmlformats.org/package/2006/relationships"><Relationship Id="rId1" Type="http://schemas.openxmlformats.org/officeDocument/2006/relationships/vmlDrawing" Target="../drawings/vmlDrawing3.vml" TargetMode="Internal" /><Relationship Id="rId2" Type="http://schemas.openxmlformats.org/officeDocument/2006/relationships/slideLayout" Target="../slideLayouts/slideLayout2.xml" TargetMode="Internal" /><Relationship Id="rId3" Type="http://schemas.openxmlformats.org/officeDocument/2006/relationships/oleObject" Target="../embeddings/oleObject4.bin" TargetMode="Internal" /><Relationship Id="rId4" Type="http://schemas.openxmlformats.org/officeDocument/2006/relationships/image" Target="../media/image4.wmf" TargetMode="Internal" /><Relationship Id="rId5" Type="http://schemas.openxmlformats.org/officeDocument/2006/relationships/oleObject" Target="../embeddings/oleObject5.bin" TargetMode="Internal" /><Relationship Id="rId6" Type="http://schemas.openxmlformats.org/officeDocument/2006/relationships/image" Target="../media/image6.wmf" TargetMode="Internal" /><Relationship Id="rId7" Type="http://schemas.openxmlformats.org/officeDocument/2006/relationships/oleObject" Target="../embeddings/oleObject6.bin" TargetMode="Internal" /><Relationship Id="rId8" Type="http://schemas.openxmlformats.org/officeDocument/2006/relationships/image" Target="../media/image7.wmf" TargetMode="Interna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'1.0' encoding='UTF-8' standalone='yes' ?><Relationships xmlns="http://schemas.openxmlformats.org/package/2006/relationships"><Relationship Id="rId1" Type="http://schemas.openxmlformats.org/officeDocument/2006/relationships/slideLayout" Target="../slideLayouts/slideLayout2.xml" TargetMode="Internal" /><Relationship Id="rId2" Type="http://schemas.openxmlformats.org/officeDocument/2006/relationships/oleObject" Target="../embeddings/oleObject7.bin" TargetMode="Internal" /><Relationship Id="rId3" Type="http://schemas.openxmlformats.org/officeDocument/2006/relationships/image" Target="../media/image14.wmf" TargetMode="Internal" /><Relationship Id="rId4" Type="http://schemas.openxmlformats.org/officeDocument/2006/relationships/oleObject" Target="../embeddings/oleObject8.bin" TargetMode="Internal" /><Relationship Id="rId10" Type="http://schemas.openxmlformats.org/officeDocument/2006/relationships/vmlDrawing" Target="../drawings/vmlDrawing4.vml" TargetMode="Internal" /><Relationship Id="rId9" Type="http://schemas.openxmlformats.org/officeDocument/2006/relationships/image" Target="../media/image7.wmf" TargetMode="Internal" /><Relationship Id="rId5" Type="http://schemas.openxmlformats.org/officeDocument/2006/relationships/image" Target="../media/image4.wmf" TargetMode="Internal" /><Relationship Id="rId6" Type="http://schemas.openxmlformats.org/officeDocument/2006/relationships/oleObject" Target="../embeddings/oleObject9.bin" TargetMode="Internal" /><Relationship Id="rId7" Type="http://schemas.openxmlformats.org/officeDocument/2006/relationships/image" Target="../media/image6.wmf" TargetMode="Internal" /><Relationship Id="rId8" Type="http://schemas.openxmlformats.org/officeDocument/2006/relationships/oleObject" Target="../embeddings/oleObject10.bin" TargetMode="Internal" /></Relationships>
</file>

<file path=ppt/slides/_rels/slide9.xml.rels><?xml version='1.0' encoding='UTF-8' standalone='yes' ?><Relationships xmlns="http://schemas.openxmlformats.org/package/2006/relationships"><Relationship Id="rId11" Type="http://schemas.openxmlformats.org/officeDocument/2006/relationships/oleObject" Target="../embeddings/oleObject15.bin" TargetMode="Internal" /><Relationship Id="rId10" Type="http://schemas.openxmlformats.org/officeDocument/2006/relationships/image" Target="../media/image15.wmf" TargetMode="Internal" /><Relationship Id="rId13" Type="http://schemas.openxmlformats.org/officeDocument/2006/relationships/oleObject" Target="../embeddings/oleObject16.bin" TargetMode="Internal" /><Relationship Id="rId12" Type="http://schemas.openxmlformats.org/officeDocument/2006/relationships/image" Target="../media/image16.wmf" TargetMode="Internal" /><Relationship Id="rId1" Type="http://schemas.openxmlformats.org/officeDocument/2006/relationships/vmlDrawing" Target="../drawings/vmlDrawing5.vml" TargetMode="Internal" /><Relationship Id="rId2" Type="http://schemas.openxmlformats.org/officeDocument/2006/relationships/slideLayout" Target="../slideLayouts/slideLayout2.xml" TargetMode="Internal" /><Relationship Id="rId3" Type="http://schemas.openxmlformats.org/officeDocument/2006/relationships/oleObject" Target="../embeddings/oleObject11.bin" TargetMode="Internal" /><Relationship Id="rId4" Type="http://schemas.openxmlformats.org/officeDocument/2006/relationships/image" Target="../media/image14.wmf" TargetMode="Internal" /><Relationship Id="rId15" Type="http://schemas.openxmlformats.org/officeDocument/2006/relationships/oleObject" Target="../embeddings/oleObject17.bin" TargetMode="Internal" /><Relationship Id="rId9" Type="http://schemas.openxmlformats.org/officeDocument/2006/relationships/oleObject" Target="../embeddings/oleObject14.bin" TargetMode="Internal" /><Relationship Id="rId14" Type="http://schemas.openxmlformats.org/officeDocument/2006/relationships/image" Target="../media/image17.wmf" TargetMode="Internal" /><Relationship Id="rId16" Type="http://schemas.openxmlformats.org/officeDocument/2006/relationships/image" Target="../media/image18.wmf" TargetMode="Internal" /><Relationship Id="rId5" Type="http://schemas.openxmlformats.org/officeDocument/2006/relationships/oleObject" Target="../embeddings/oleObject12.bin" TargetMode="Internal" /><Relationship Id="rId6" Type="http://schemas.openxmlformats.org/officeDocument/2006/relationships/image" Target="../media/image6.wmf" TargetMode="Internal" /><Relationship Id="rId7" Type="http://schemas.openxmlformats.org/officeDocument/2006/relationships/oleObject" Target="../embeddings/oleObject13.bin" TargetMode="Internal" /><Relationship Id="rId8" Type="http://schemas.openxmlformats.org/officeDocument/2006/relationships/image" Target="../media/image7.wmf" TargetMode="In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Формула </a:t>
            </a:r>
            <a:r>
              <a:rPr lang="ru-RU" dirty="0" err="1" smtClean="0"/>
              <a:t>Лан</a:t>
            </a:r>
            <a:r>
              <a:rPr lang="ru-RU" dirty="0" err="1"/>
              <a:t>д</a:t>
            </a:r>
            <a:r>
              <a:rPr lang="ru-RU" dirty="0" err="1" smtClean="0"/>
              <a:t>ауэра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152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157018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 вторичного квантования </a:t>
            </a:r>
            <a:br>
              <a:rPr lang="ru-RU" dirty="0" smtClean="0"/>
            </a:br>
            <a:r>
              <a:rPr lang="ru-RU" dirty="0" smtClean="0"/>
              <a:t>и</a:t>
            </a:r>
            <a:br>
              <a:rPr lang="ru-RU" dirty="0" smtClean="0"/>
            </a:br>
            <a:r>
              <a:rPr lang="ru-RU" dirty="0" smtClean="0"/>
              <a:t>матрицы рассеяния</a:t>
            </a:r>
            <a:endParaRPr lang="ru-RU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7769" y="2708920"/>
            <a:ext cx="40862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5560" y="3645025"/>
            <a:ext cx="80010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714071"/>
            <a:ext cx="9144001" cy="1920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99656" y="1772816"/>
            <a:ext cx="65722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127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404665"/>
            <a:ext cx="9144001" cy="1920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420888"/>
            <a:ext cx="9144000" cy="278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7568" y="5589241"/>
            <a:ext cx="80010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77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3633" y="2564904"/>
            <a:ext cx="6299457" cy="96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noFill/>
          <a:ln w="111125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txBody>
          <a:bodyPr>
            <a:normAutofit/>
          </a:bodyPr>
          <a:lstStyle/>
          <a:p>
            <a:r>
              <a:rPr lang="ru-RU" dirty="0" smtClean="0"/>
              <a:t>Оператор тока в представлении вторичного квантования</a:t>
            </a:r>
            <a:endParaRPr lang="ru-RU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7648" y="4149080"/>
            <a:ext cx="5677306" cy="80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01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229600" cy="1296144"/>
          </a:xfrm>
          <a:noFill/>
          <a:ln w="111125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txBody>
          <a:bodyPr>
            <a:normAutofit fontScale="90000"/>
          </a:bodyPr>
          <a:lstStyle/>
          <a:p>
            <a:r>
              <a:rPr lang="ru-RU" dirty="0" smtClean="0"/>
              <a:t>Оператор тока в представлении вторичного квантования</a:t>
            </a:r>
            <a:endParaRPr lang="ru-RU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3792" y="1484785"/>
            <a:ext cx="3548210" cy="79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7568" y="2348880"/>
            <a:ext cx="766449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31507" y="3132138"/>
            <a:ext cx="8978761" cy="1593006"/>
          </a:xfrm>
          <a:prstGeom prst="rect">
            <a:avLst/>
          </a:prstGeom>
          <a:noFill/>
          <a:ln w="603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4869161"/>
            <a:ext cx="9144000" cy="72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79776" y="5661248"/>
            <a:ext cx="3872010" cy="288032"/>
          </a:xfrm>
          <a:prstGeom prst="rect">
            <a:avLst/>
          </a:prstGeom>
          <a:noFill/>
          <a:ln w="60325"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  <a:miter lim="800000"/>
            <a:headEnd/>
            <a:tailEnd/>
          </a:ln>
        </p:spPr>
      </p:pic>
      <p:pic>
        <p:nvPicPr>
          <p:cNvPr id="3175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39616" y="6061638"/>
            <a:ext cx="6637936" cy="79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199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700809"/>
            <a:ext cx="9065731" cy="136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229600" cy="1143000"/>
          </a:xfrm>
          <a:noFill/>
          <a:ln w="111125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txBody>
          <a:bodyPr>
            <a:normAutofit fontScale="90000"/>
          </a:bodyPr>
          <a:lstStyle/>
          <a:p>
            <a:r>
              <a:rPr lang="ru-RU" dirty="0" smtClean="0"/>
              <a:t>Оператор тока в представлении вторичного квантования</a:t>
            </a:r>
            <a:endParaRPr lang="ru-RU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3512" y="3356992"/>
            <a:ext cx="8833022" cy="648682"/>
          </a:xfrm>
          <a:prstGeom prst="rect">
            <a:avLst/>
          </a:prstGeom>
          <a:noFill/>
          <a:ln w="66675" cap="rnd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8169" y="1340768"/>
            <a:ext cx="2907267" cy="64807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03512" y="4334016"/>
            <a:ext cx="8856984" cy="2018980"/>
          </a:xfrm>
          <a:prstGeom prst="rect">
            <a:avLst/>
          </a:prstGeom>
          <a:noFill/>
          <a:ln w="114300">
            <a:gradFill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0"/>
            </a:gra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33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825608"/>
            <a:ext cx="9144000" cy="491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750152" y="3284984"/>
            <a:ext cx="91784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750152" y="0"/>
            <a:ext cx="917848" cy="2060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8832304" y="0"/>
            <a:ext cx="91784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92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9144000" cy="491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524000" y="2276872"/>
            <a:ext cx="9144000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8289" y="2266950"/>
            <a:ext cx="91154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832304" y="0"/>
            <a:ext cx="1835696" cy="40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9750152" y="1268760"/>
            <a:ext cx="91784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750152" y="3284984"/>
            <a:ext cx="91784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3512" y="4725144"/>
            <a:ext cx="8784976" cy="2002566"/>
          </a:xfrm>
          <a:prstGeom prst="rect">
            <a:avLst/>
          </a:prstGeom>
          <a:noFill/>
          <a:ln w="114300">
            <a:gradFill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0"/>
            </a:gra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000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356682"/>
            <a:ext cx="9144000" cy="350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495601" y="-99392"/>
            <a:ext cx="736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Теперь мы можем найти оператор тока: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1504" y="548680"/>
            <a:ext cx="8856984" cy="2018980"/>
          </a:xfrm>
          <a:prstGeom prst="rect">
            <a:avLst/>
          </a:prstGeom>
          <a:noFill/>
          <a:ln w="114300">
            <a:gradFill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0"/>
            </a:gra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24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Низкоэнергетическая часть оператора тока:</a:t>
            </a:r>
            <a:endParaRPr lang="ru-RU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1844825"/>
            <a:ext cx="8229600" cy="1500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2" y="3573016"/>
            <a:ext cx="9143999" cy="160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4976" y="5373217"/>
            <a:ext cx="89630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659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Средний ток</a:t>
            </a:r>
            <a:endParaRPr lang="ru-RU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569" y="3284984"/>
            <a:ext cx="79152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1334" y="1412777"/>
            <a:ext cx="8229600" cy="1500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5560" y="5013177"/>
            <a:ext cx="39814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67809" y="5877273"/>
            <a:ext cx="59531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22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4676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Теория вторичного квантования…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45"/>
              <p:cNvSpPr>
                <a:spLocks noChangeArrowheads="1"/>
              </p:cNvSpPr>
              <p:nvPr/>
            </p:nvSpPr>
            <p:spPr bwMode="auto">
              <a:xfrm>
                <a:off x="395416" y="1083798"/>
                <a:ext cx="11401168" cy="31289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ru-RU" altLang="ru-RU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Введение вторичного квантования обычно начинается с определения </a:t>
                </a:r>
                <a:r>
                  <a:rPr kumimoji="0" lang="ru-RU" altLang="ru-RU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одночастичного</a:t>
                </a:r>
                <a:r>
                  <a:rPr kumimoji="0" lang="ru-RU" altLang="ru-RU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гамильтониана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kumimoji="0" lang="ru-RU" altLang="ru-RU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описывающего невзаимодействующие тождественные частицы.</a:t>
                </a:r>
              </a:p>
              <a:p>
                <a:pPr marL="342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ru-RU" altLang="ru-RU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Такой гамильтониан представляется в виде суммы гамильтонианов отдельных частиц: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000" b="0" i="0" dirty="0" smtClean="0">
                  <a:latin typeface="Arial" panose="020B0604020202020204" pitchFamily="34" charset="0"/>
                </a:endParaRPr>
              </a:p>
              <a:p>
                <a:pPr marL="342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ru-RU" altLang="ru-RU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Ключевую роль в представлении вторичного квантования играют так называемые </a:t>
                </a:r>
                <a:r>
                  <a:rPr kumimoji="0" lang="ru-RU" altLang="ru-RU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одночастичные</a:t>
                </a:r>
                <a:r>
                  <a:rPr kumimoji="0" lang="ru-RU" altLang="ru-RU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волновые функции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 smtClean="0"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000" dirty="0" smtClean="0"/>
                  <a:t>, собственные 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Для двух частиц:</m:t>
                    </m:r>
                  </m:oMath>
                </a14:m>
                <a:endParaRPr kumimoji="0" lang="ru-RU" altLang="ru-RU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ru-RU" altLang="ru-RU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kumimoji="0" lang="ru-RU" altLang="ru-RU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416" y="1083798"/>
                <a:ext cx="11401168" cy="3128933"/>
              </a:xfrm>
              <a:prstGeom prst="rect">
                <a:avLst/>
              </a:prstGeom>
              <a:blipFill rotWithShape="0">
                <a:blip r:embed="rId3"/>
                <a:stretch>
                  <a:fillRect l="-481" t="-390" b="-144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48"/>
          <p:cNvSpPr>
            <a:spLocks noChangeArrowheads="1"/>
          </p:cNvSpPr>
          <p:nvPr/>
        </p:nvSpPr>
        <p:spPr bwMode="auto">
          <a:xfrm>
            <a:off x="1087395" y="31544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0" y="723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59"/>
          <p:cNvSpPr>
            <a:spLocks noChangeArrowheads="1"/>
          </p:cNvSpPr>
          <p:nvPr/>
        </p:nvSpPr>
        <p:spPr bwMode="auto">
          <a:xfrm>
            <a:off x="2570205" y="43227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234254"/>
              </p:ext>
            </p:extLst>
          </p:nvPr>
        </p:nvGraphicFramePr>
        <p:xfrm>
          <a:off x="3451654" y="3932384"/>
          <a:ext cx="4950941" cy="780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4" imgW="2654300" imgH="419100" progId="Equation.DSMT4">
                  <p:embed/>
                </p:oleObj>
              </mc:Choice>
              <mc:Fallback>
                <p:oleObj name="Equation" r:id="rId4" imgW="2654300" imgH="4191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654" y="3932384"/>
                        <a:ext cx="4950941" cy="7807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85" name="Picture 61" descr=" \psi(\mathbf{r}_1,\mathbf{r}_2,\ldots , \mathbf{r}_i,\ldots, \mathbf{r}_N) = &#10;\frac{1}{\sqrt{N!}}&#10;\left|&#10;   \begin{matrix} &#10;      \psi_1(\mathbf{r}_1) &amp; \psi_2(\mathbf{r}_1) &amp; \ldots &amp; \psi_i(\mathbf{r}_1) &amp; \ldots &amp; \psi_N(\mathbf{r}_1) \\&#10;      \psi_1(\mathbf{r}_2) &amp; \psi_2(\mathbf{r}_2) &amp; \ldots &amp; \psi_i(\mathbf{r}_2) &amp; \ldots &amp; \psi_N(\mathbf{r}_2) \\&#10;&amp;&amp;&amp;\vdots \\&#10;      \psi_1(\mathbf{r}_i) &amp; \psi_2(\mathbf{r}_i) &amp; \ldots &amp; \psi_i(\mathbf{r}_i) &amp; \ldots &amp; \psi_N(\mathbf{r}_i) \\&#10;&amp;&amp;&amp;\vdots \\&#10;      \psi_1(\mathbf{r}_N) &amp; \psi_2(\mathbf{r}_N) &amp; \ldots &amp; \psi_i(\mathbf{r}_N) &amp; \ldots &amp; \psi_N(\mathbf{r}_N)&#10;   \end{matrix} &#10;\right|&#10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55" y="4823228"/>
            <a:ext cx="7841337" cy="19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1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Средний ток</a:t>
            </a:r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7" y="1268760"/>
            <a:ext cx="79152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5520" y="2708921"/>
            <a:ext cx="39814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7809" y="3356993"/>
            <a:ext cx="59531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79577" y="5229201"/>
            <a:ext cx="76866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791744" y="4293096"/>
            <a:ext cx="4737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Формула Ландауэра:</a:t>
            </a:r>
          </a:p>
        </p:txBody>
      </p:sp>
    </p:spTree>
    <p:extLst>
      <p:ext uri="{BB962C8B-B14F-4D97-AF65-F5344CB8AC3E}">
        <p14:creationId xmlns:p14="http://schemas.microsoft.com/office/powerpoint/2010/main" val="268470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4676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Теория вторичного квантования…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45"/>
              <p:cNvSpPr>
                <a:spLocks noChangeArrowheads="1"/>
              </p:cNvSpPr>
              <p:nvPr/>
            </p:nvSpPr>
            <p:spPr bwMode="auto">
              <a:xfrm>
                <a:off x="395416" y="1114298"/>
                <a:ext cx="11401168" cy="2197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ru-RU" altLang="ru-RU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Такой гамильтониан представляется в виде суммы гамильтонианов отдельных частиц: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000" b="0" i="0" dirty="0" smtClean="0">
                  <a:latin typeface="Arial" panose="020B0604020202020204" pitchFamily="34" charset="0"/>
                </a:endParaRPr>
              </a:p>
              <a:p>
                <a:pPr marL="342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ru-RU" altLang="ru-RU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Ключевую роль в представлении вторичного квантования играют так называемые </a:t>
                </a:r>
                <a:r>
                  <a:rPr kumimoji="0" lang="ru-RU" altLang="ru-RU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одночастичные</a:t>
                </a:r>
                <a:r>
                  <a:rPr kumimoji="0" lang="ru-RU" altLang="ru-RU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волновые функции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 smtClean="0"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000" dirty="0" smtClean="0"/>
                  <a:t>, собственные 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Для двух частиц:</m:t>
                    </m:r>
                  </m:oMath>
                </a14:m>
                <a:endParaRPr kumimoji="0" lang="ru-RU" altLang="ru-RU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ru-RU" altLang="ru-RU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kumimoji="0" lang="ru-RU" altLang="ru-RU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416" y="1114298"/>
                <a:ext cx="11401168" cy="2197268"/>
              </a:xfrm>
              <a:prstGeom prst="rect">
                <a:avLst/>
              </a:prstGeom>
              <a:blipFill rotWithShape="0">
                <a:blip r:embed="rId3"/>
                <a:stretch>
                  <a:fillRect l="-588" t="-833" b="-208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48"/>
          <p:cNvSpPr>
            <a:spLocks noChangeArrowheads="1"/>
          </p:cNvSpPr>
          <p:nvPr/>
        </p:nvSpPr>
        <p:spPr bwMode="auto">
          <a:xfrm>
            <a:off x="1087395" y="31544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0" y="723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85" name="Picture 61" descr=" \psi(\mathbf{r}_1,\mathbf{r}_2,\ldots , \mathbf{r}_i,\ldots, \mathbf{r}_N) = &#10;\frac{1}{\sqrt{N!}}&#10;\left|&#10;   \begin{matrix} &#10;      \psi_1(\mathbf{r}_1) &amp; \psi_2(\mathbf{r}_1) &amp; \ldots &amp; \psi_i(\mathbf{r}_1) &amp; \ldots &amp; \psi_N(\mathbf{r}_1) \\&#10;      \psi_1(\mathbf{r}_2) &amp; \psi_2(\mathbf{r}_2) &amp; \ldots &amp; \psi_i(\mathbf{r}_2) &amp; \ldots &amp; \psi_N(\mathbf{r}_2) \\&#10;&amp;&amp;&amp;\vdots \\&#10;      \psi_1(\mathbf{r}_i) &amp; \psi_2(\mathbf{r}_i) &amp; \ldots &amp; \psi_i(\mathbf{r}_i) &amp; \ldots &amp; \psi_N(\mathbf{r}_i) \\&#10;&amp;&amp;&amp;\vdots \\&#10;      \psi_1(\mathbf{r}_N) &amp; \psi_2(\mathbf{r}_N) &amp; \ldots &amp; \psi_i(\mathbf{r}_N) &amp; \ldots &amp; \psi_N(\mathbf{r}_N)&#10;   \end{matrix} &#10;\right|&#10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174" y="3219608"/>
            <a:ext cx="7841337" cy="19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56154" y="55658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270257"/>
              </p:ext>
            </p:extLst>
          </p:nvPr>
        </p:nvGraphicFramePr>
        <p:xfrm>
          <a:off x="181064" y="5723017"/>
          <a:ext cx="3493179" cy="1020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5" imgW="1206360" imgH="355320" progId="Equation.DSMT4">
                  <p:embed/>
                </p:oleObj>
              </mc:Choice>
              <mc:Fallback>
                <p:oleObj name="Equation" r:id="rId5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64" y="5723017"/>
                        <a:ext cx="3493179" cy="102037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798108"/>
              </p:ext>
            </p:extLst>
          </p:nvPr>
        </p:nvGraphicFramePr>
        <p:xfrm>
          <a:off x="4823660" y="5702658"/>
          <a:ext cx="6972924" cy="1040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7" imgW="1854000" imgH="279360" progId="Equation.DSMT4">
                  <p:embed/>
                </p:oleObj>
              </mc:Choice>
              <mc:Fallback>
                <p:oleObj name="Equation" r:id="rId7" imgW="185400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3660" y="5702658"/>
                        <a:ext cx="6972924" cy="1040735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247871" y="5111051"/>
            <a:ext cx="14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Спин: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2378" y="5042662"/>
            <a:ext cx="5524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F0000"/>
                </a:solidFill>
              </a:rPr>
              <a:t>Коммутационные соотношения</a:t>
            </a:r>
            <a:r>
              <a:rPr lang="en-US" sz="2800" dirty="0" smtClean="0">
                <a:solidFill>
                  <a:srgbClr val="FF0000"/>
                </a:solidFill>
              </a:rPr>
              <a:t>???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459572"/>
              </p:ext>
            </p:extLst>
          </p:nvPr>
        </p:nvGraphicFramePr>
        <p:xfrm>
          <a:off x="4654208" y="119729"/>
          <a:ext cx="3493179" cy="1020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3" imgW="1206360" imgH="355320" progId="Equation.DSMT4">
                  <p:embed/>
                </p:oleObj>
              </mc:Choice>
              <mc:Fallback>
                <p:oleObj name="Equation" r:id="rId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208" y="119729"/>
                        <a:ext cx="3493179" cy="102037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773440"/>
              </p:ext>
            </p:extLst>
          </p:nvPr>
        </p:nvGraphicFramePr>
        <p:xfrm>
          <a:off x="71905" y="1974635"/>
          <a:ext cx="6083994" cy="3061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5" imgW="3035160" imgH="1523880" progId="Equation.DSMT4">
                  <p:embed/>
                </p:oleObj>
              </mc:Choice>
              <mc:Fallback>
                <p:oleObj name="Equation" r:id="rId5" imgW="3035160" imgH="1523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05" y="1974635"/>
                        <a:ext cx="6083994" cy="3061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210239"/>
              </p:ext>
            </p:extLst>
          </p:nvPr>
        </p:nvGraphicFramePr>
        <p:xfrm>
          <a:off x="6227804" y="1898822"/>
          <a:ext cx="5964196" cy="2918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7" imgW="3111480" imgH="1523880" progId="Equation.DSMT4">
                  <p:embed/>
                </p:oleObj>
              </mc:Choice>
              <mc:Fallback>
                <p:oleObj name="Equation" r:id="rId7" imgW="3111480" imgH="1523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804" y="1898822"/>
                        <a:ext cx="5964196" cy="29182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3505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5808" y="1343066"/>
            <a:ext cx="8309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Наш </a:t>
            </a:r>
            <a:r>
              <a:rPr lang="ru-RU" sz="2400" dirty="0" err="1" smtClean="0"/>
              <a:t>одночастичный</a:t>
            </a:r>
            <a:r>
              <a:rPr lang="ru-RU" sz="2400" dirty="0" smtClean="0"/>
              <a:t> базис --- состояния </a:t>
            </a:r>
            <a:r>
              <a:rPr lang="ru-RU" sz="2400" dirty="0" err="1" smtClean="0"/>
              <a:t>Липпмана-Швингера</a:t>
            </a:r>
            <a:r>
              <a:rPr lang="ru-RU" sz="2400" dirty="0" smtClean="0"/>
              <a:t>: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91002" y="5850272"/>
            <a:ext cx="10219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Эти состояния составляют ОРТНОРМИРОВАННЫЙ БАЗИС!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5590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52" y="470787"/>
            <a:ext cx="11710037" cy="201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4066" y="3987114"/>
            <a:ext cx="9933194" cy="696097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8816" y="5630050"/>
            <a:ext cx="8363694" cy="113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011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8738" y="92015"/>
            <a:ext cx="8595114" cy="491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8738" y="6257925"/>
            <a:ext cx="8562975" cy="60007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62061" y="5186795"/>
            <a:ext cx="6667877" cy="52698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3" name="Стрелка вниз 2"/>
          <p:cNvSpPr/>
          <p:nvPr/>
        </p:nvSpPr>
        <p:spPr>
          <a:xfrm>
            <a:off x="5890054" y="5890054"/>
            <a:ext cx="584887" cy="288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5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52" y="-64672"/>
            <a:ext cx="11710037" cy="201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4110" y="2067698"/>
            <a:ext cx="9933194" cy="696097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68181" y="3814449"/>
            <a:ext cx="9465051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066460" y="3003022"/>
            <a:ext cx="1020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Отсюда очевидно, что тогда состояния </a:t>
            </a:r>
            <a:r>
              <a:rPr lang="ru-RU" sz="2000" dirty="0" err="1" smtClean="0"/>
              <a:t>Липпмана-Швингера</a:t>
            </a:r>
            <a:r>
              <a:rPr lang="ru-RU" sz="2000" dirty="0" smtClean="0"/>
              <a:t> нормированы. </a:t>
            </a:r>
          </a:p>
          <a:p>
            <a:pPr algn="ctr"/>
            <a:r>
              <a:rPr lang="ru-RU" sz="2000" dirty="0" smtClean="0"/>
              <a:t>Доказать их ортогональность!!!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565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vert="horz" numCol="1" anchor="ctr" wrap="none">
            <a:spAutoFit/>
          </a:bodyPr>
          <a:lstStyle/>
          <a:p>
            <a:pPr rtl="0" algn="l" eaLnBrk="0" latinLnBrk="0" hangingPunct="0" fontAlgn="base" marL="0" indent="0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ru-RU" smtClean="0" b="0" i="0" strike="noStrike" u="none" sz="1100" baseline="0" normalizeH="0" cap="none">
                <a:ln>
                  <a:noFill/>
                </a:ln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altLang="ru-RU" smtClean="0" b="0" i="0" strike="noStrike" u="none" sz="1100" baseline="0" normalizeH="0" cap="none">
                <a:ln>
                  <a:noFill/>
                </a:ln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altLang="ru-RU" smtClean="0" b="0" i="0" strike="noStrike" u="none" sz="1100" baseline="0" normalizeH="0" cap="none">
                <a:ln>
                  <a:noFill/>
                </a:ln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> </a:t>
            </a:r>
          </a:p>
        </p:txBody>
      </p:sp>
      <p:graphicFrame>
        <p:nvGraphicFramePr>
          <p:cNvPr id="21507" name="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687613"/>
              </p:ext>
            </p:extLst>
          </p:nvPr>
        </p:nvGraphicFramePr>
        <p:xfrm>
          <a:off x="521970" y="5210175"/>
          <a:ext cx="1114806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2" imgW="3797280" imgH="368280" progId="Equation.DSMT4">
                  <p:embed/>
                </p:oleObj>
              </mc:Choice>
              <mc:Fallback>
                <p:oleObj name="Equation" r:id="rId2" imgW="3797280" imgH="368280" progId="Equation.DSMT4">
                  <p:embed/>
                  <p:pic>
                    <p:nvPicPr>
                      <p:cNvPr id="21507" name="Picture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2479" y="5210562"/>
                        <a:ext cx="11147042" cy="1091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Shape"/>
          <p:cNvSpPr/>
          <p:nvPr/>
        </p:nvSpPr>
        <p:spPr>
          <a:xfrm>
            <a:off x="0" y="828675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vert="horz" numCol="1" anchor="ctr" wrap="none">
            <a:spAutoFit/>
          </a:bodyPr>
          <a:lstStyle/>
          <a:p>
            <a:pPr/>
            <a:endParaRPr lang="ru-RU" altLang="en-US" smtClean="0"/>
          </a:p>
        </p:txBody>
      </p:sp>
      <p:graphicFrame>
        <p:nvGraphicFramePr>
          <p:cNvPr id="21509" name="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687613"/>
              </p:ext>
            </p:extLst>
          </p:nvPr>
        </p:nvGraphicFramePr>
        <p:xfrm>
          <a:off x="4653915" y="228600"/>
          <a:ext cx="3493770" cy="1020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4" imgW="1206360" imgH="355320" progId="Equation.DSMT4">
                  <p:embed/>
                </p:oleObj>
              </mc:Choice>
              <mc:Fallback>
                <p:oleObj name="Equation" r:id="rId4" imgW="1206360" imgH="355320" progId="Equation.DSMT4">
                  <p:embed/>
                  <p:pic>
                    <p:nvPicPr>
                      <p:cNvPr id="21509" name="Picture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4210" y="228600"/>
                        <a:ext cx="3493179" cy="1020376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687613"/>
              </p:ext>
            </p:extLst>
          </p:nvPr>
        </p:nvGraphicFramePr>
        <p:xfrm>
          <a:off x="71755" y="1974215"/>
          <a:ext cx="6084570" cy="306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6" imgW="3035160" imgH="1523880" progId="Equation.DSMT4">
                  <p:embed/>
                </p:oleObj>
              </mc:Choice>
              <mc:Fallback>
                <p:oleObj name="Equation" r:id="rId6" imgW="3035160" imgH="1523880" progId="Equation.DSMT4">
                  <p:embed/>
                  <p:pic>
                    <p:nvPicPr>
                      <p:cNvPr id="21510" name="Picture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905" y="1974635"/>
                        <a:ext cx="6083994" cy="3061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687613"/>
              </p:ext>
            </p:extLst>
          </p:nvPr>
        </p:nvGraphicFramePr>
        <p:xfrm>
          <a:off x="6227445" y="1898650"/>
          <a:ext cx="5964555" cy="291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8" imgW="3111480" imgH="1523880" progId="Equation.DSMT4">
                  <p:embed/>
                </p:oleObj>
              </mc:Choice>
              <mc:Fallback>
                <p:oleObj name="Equation" r:id="rId8" imgW="3111480" imgH="1523880" progId="Equation.DSMT4">
                  <p:embed/>
                  <p:pic>
                    <p:nvPicPr>
                      <p:cNvPr id="21511" name="Picture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27804" y="1898821"/>
                        <a:ext cx="5964196" cy="2918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Shape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vert="horz" numCol="1" anchor="ctr" wrap="none">
            <a:spAutoFit/>
          </a:bodyPr>
          <a:lstStyle/>
          <a:p>
            <a:pPr/>
            <a:endParaRPr lang="ru-RU" altLang="en-US" smtClean="0"/>
          </a:p>
        </p:txBody>
      </p:sp>
      <p:sp>
        <p:nvSpPr>
          <p:cNvPr id="21513" name="Shape"/>
          <p:cNvSpPr/>
          <p:nvPr/>
        </p:nvSpPr>
        <p:spPr>
          <a:xfrm>
            <a:off x="0" y="3505200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vert="horz" numCol="1" anchor="ctr" wrap="none">
            <a:spAutoFit/>
          </a:bodyPr>
          <a:lstStyle/>
          <a:p>
            <a:pPr rtl="0" algn="l" eaLnBrk="0" latinLnBrk="0" hangingPunct="0" fontAlgn="base" marL="0" indent="0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ru-RU" altLang="ru-RU" smtClean="0" b="0" i="0" strike="noStrike" u="none" sz="800" baseline="0" normalizeH="0" cap="none">
                <a:ln>
                  <a:noFill/>
                </a:ln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514" name="Shape"/>
          <p:cNvSpPr/>
          <p:nvPr/>
        </p:nvSpPr>
        <p:spPr>
          <a:xfrm>
            <a:off x="2374046" y="1425571"/>
            <a:ext cx="8309519" cy="461665"/>
          </a:xfrm>
          <a:prstGeom prst="rect">
            <a:avLst/>
          </a:prstGeom>
          <a:noFill/>
          <a:ln>
            <a:noFill/>
          </a:ln>
        </p:spPr>
        <p:txBody>
          <a:bodyPr anchor="t" wrap="none">
            <a:spAutoFit/>
          </a:bodyPr>
          <a:lstStyle/>
          <a:p>
            <a:pPr/>
            <a:r>
              <a:rPr lang="ru-RU" altLang="en-US" smtClean="0" sz="2400" dirty="0"/>
              <a:t>Наш</a:t>
            </a:r>
            <a:r>
              <a:rPr lang="ru-RU" altLang="en-US" smtClean="0" sz="2400" dirty="0"/>
              <a:t> </a:t>
            </a:r>
            <a:r>
              <a:rPr lang="ru-RU" altLang="en-US" smtClean="0" sz="2400" dirty="0" err="1"/>
              <a:t>одночастичный</a:t>
            </a:r>
            <a:r>
              <a:rPr lang="ru-RU" altLang="en-US" smtClean="0" sz="2400" dirty="0"/>
              <a:t> </a:t>
            </a:r>
            <a:r>
              <a:rPr lang="ru-RU" altLang="en-US" smtClean="0" sz="2400" dirty="0"/>
              <a:t>базис</a:t>
            </a:r>
            <a:r>
              <a:rPr lang="ru-RU" altLang="en-US" smtClean="0" sz="2400" dirty="0"/>
              <a:t> </a:t>
            </a:r>
            <a:r>
              <a:rPr lang="ru-RU" altLang="en-US" smtClean="0" sz="2400" dirty="0"/>
              <a:t>---</a:t>
            </a:r>
            <a:r>
              <a:rPr lang="ru-RU" altLang="en-US" smtClean="0" sz="2400" dirty="0"/>
              <a:t> </a:t>
            </a:r>
            <a:r>
              <a:rPr lang="ru-RU" altLang="en-US" smtClean="0" sz="2400" dirty="0"/>
              <a:t>состояния</a:t>
            </a:r>
            <a:r>
              <a:rPr lang="ru-RU" altLang="en-US" smtClean="0" sz="2400" dirty="0"/>
              <a:t> </a:t>
            </a:r>
            <a:r>
              <a:rPr lang="ru-RU" altLang="en-US" smtClean="0" sz="2400" dirty="0" err="1"/>
              <a:t>Липпмана</a:t>
            </a:r>
            <a:r>
              <a:rPr lang="ru-RU" altLang="en-US" smtClean="0" sz="2400" dirty="0" err="1"/>
              <a:t>-</a:t>
            </a:r>
            <a:r>
              <a:rPr lang="ru-RU" altLang="en-US" smtClean="0" sz="2400" dirty="0" err="1"/>
              <a:t>Швингера</a:t>
            </a:r>
            <a:r>
              <a:rPr lang="ru-RU" altLang="en-US" smtClean="0" sz="2400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922917"/>
              </p:ext>
            </p:extLst>
          </p:nvPr>
        </p:nvGraphicFramePr>
        <p:xfrm>
          <a:off x="448338" y="3224311"/>
          <a:ext cx="11147042" cy="1091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3" imgW="3797280" imgH="368280" progId="Equation.DSMT4">
                  <p:embed/>
                </p:oleObj>
              </mc:Choice>
              <mc:Fallback>
                <p:oleObj name="Equation" r:id="rId3" imgW="3797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38" y="3224311"/>
                        <a:ext cx="11147042" cy="1091384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4893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847603"/>
              </p:ext>
            </p:extLst>
          </p:nvPr>
        </p:nvGraphicFramePr>
        <p:xfrm>
          <a:off x="71905" y="656581"/>
          <a:ext cx="6083994" cy="3061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5" imgW="3035160" imgH="1523880" progId="Equation.DSMT4">
                  <p:embed/>
                </p:oleObj>
              </mc:Choice>
              <mc:Fallback>
                <p:oleObj name="Equation" r:id="rId5" imgW="3035160" imgH="1523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05" y="656581"/>
                        <a:ext cx="6083994" cy="3061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132424"/>
              </p:ext>
            </p:extLst>
          </p:nvPr>
        </p:nvGraphicFramePr>
        <p:xfrm>
          <a:off x="6227804" y="580768"/>
          <a:ext cx="5964196" cy="2918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7" imgW="3111480" imgH="1523880" progId="Equation.DSMT4">
                  <p:embed/>
                </p:oleObj>
              </mc:Choice>
              <mc:Fallback>
                <p:oleObj name="Equation" r:id="rId7" imgW="3111480" imgH="1523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804" y="580768"/>
                        <a:ext cx="5964196" cy="29182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21871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4046" y="107517"/>
            <a:ext cx="8309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Наш </a:t>
            </a:r>
            <a:r>
              <a:rPr lang="ru-RU" sz="2400" dirty="0" err="1" smtClean="0"/>
              <a:t>одночастичный</a:t>
            </a:r>
            <a:r>
              <a:rPr lang="ru-RU" sz="2400" dirty="0" smtClean="0"/>
              <a:t> базис --- состояния </a:t>
            </a:r>
            <a:r>
              <a:rPr lang="ru-RU" sz="2400" dirty="0" err="1" smtClean="0"/>
              <a:t>Липпмана-Швингера</a:t>
            </a:r>
            <a:r>
              <a:rPr lang="ru-RU" sz="2400" dirty="0" smtClean="0"/>
              <a:t>:</a:t>
            </a:r>
            <a:endParaRPr lang="ru-RU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69773" y="54229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190258"/>
              </p:ext>
            </p:extLst>
          </p:nvPr>
        </p:nvGraphicFramePr>
        <p:xfrm>
          <a:off x="3113902" y="4487048"/>
          <a:ext cx="6294966" cy="574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9" imgW="2819400" imgH="254000" progId="Equation.DSMT4">
                  <p:embed/>
                </p:oleObj>
              </mc:Choice>
              <mc:Fallback>
                <p:oleObj name="Equation" r:id="rId9" imgW="28194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902" y="4487048"/>
                        <a:ext cx="6294966" cy="5742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143840"/>
              </p:ext>
            </p:extLst>
          </p:nvPr>
        </p:nvGraphicFramePr>
        <p:xfrm>
          <a:off x="4358161" y="5116993"/>
          <a:ext cx="3595475" cy="543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11" imgW="1638300" imgH="241300" progId="Equation.DSMT4">
                  <p:embed/>
                </p:oleObj>
              </mc:Choice>
              <mc:Fallback>
                <p:oleObj name="Equation" r:id="rId11" imgW="16383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8161" y="5116993"/>
                        <a:ext cx="3595475" cy="5435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273643" y="59275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467330"/>
              </p:ext>
            </p:extLst>
          </p:nvPr>
        </p:nvGraphicFramePr>
        <p:xfrm>
          <a:off x="7315200" y="5914765"/>
          <a:ext cx="3745683" cy="852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13" imgW="1930400" imgH="431800" progId="Equation.DSMT4">
                  <p:embed/>
                </p:oleObj>
              </mc:Choice>
              <mc:Fallback>
                <p:oleObj name="Equation" r:id="rId13" imgW="19304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914765"/>
                        <a:ext cx="3745683" cy="8529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104252" y="64016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53680"/>
              </p:ext>
            </p:extLst>
          </p:nvPr>
        </p:nvGraphicFramePr>
        <p:xfrm>
          <a:off x="1480512" y="6111520"/>
          <a:ext cx="4354174" cy="554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15" imgW="2019300" imgH="254000" progId="Equation.DSMT4">
                  <p:embed/>
                </p:oleObj>
              </mc:Choice>
              <mc:Fallback>
                <p:oleObj name="Equation" r:id="rId15" imgW="20193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0512" y="6111520"/>
                        <a:ext cx="4354174" cy="5545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8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122</Words>
  <Application>Hancom ThinkFree Weboffice Hshow v1</Application>
  <PresentationFormat>Широкоэкранный</PresentationFormat>
  <Paragraphs>38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0</vt:i4>
      </vt:variant>
      <vt:variant>
        <vt:lpstr>슬라이드 제목</vt:lpstr>
      </vt:variant>
      <vt:variant>
        <vt:i4>20</vt:i4>
      </vt:variant>
    </vt:vector>
  </HeadingPairs>
  <TitlesOfParts>
    <vt:vector size="20" baseType="lpstr">
      <vt:lpstr>Slide 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Формула Ланауэра</dc:title>
  <dc:creator>Nikolay Chtchelkatchev</dc:creator>
  <cp:lastModifiedBy>Nikolay Chtchelkatchev</cp:lastModifiedBy>
  <cp:revision>16</cp:revision>
  <dcterms:created xsi:type="dcterms:W3CDTF">2018-10-12T15:49:24Z</dcterms:created>
  <dcterms:modified xsi:type="dcterms:W3CDTF">2020-02-08T07:05:30Z</dcterms:modified>
</cp:coreProperties>
</file>