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84" r:id="rId31"/>
    <p:sldId id="27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306B-0F7B-4F0E-A8CB-69248896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2A4A5B-5C6C-4FB9-831E-A1C62C06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1F478-A14C-4EA7-AB86-FA7EF488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24D31-2D0F-451B-9469-7F0174F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2CE122-05C6-4CEE-84DC-B1283A8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3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E5849-542C-4724-94B9-98188712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66D94-C5AA-4CEA-A425-672B4CB7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F3F1C-8AB6-4744-99BC-B8F051F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EFCF2-DE06-4463-AC97-4A5E7CD3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E69AC-E841-4CA1-B6DB-6984B6A1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7BF61E-0610-4C9F-A28A-FD505F3A4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05C269-9723-4775-BBD5-448A323B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F4004-6659-40FF-90F6-622ED918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506CE-4891-4ABF-8847-F8819221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1ABFE-70B1-453F-BB8F-B72D1B26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0389F-B54C-4AB5-956E-012B00B5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7427D-B4D7-4548-A8F5-194FBFA0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E44D84-6E99-497D-9455-5A821B3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BD1C4-2D18-4383-A1DD-A474C73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E9081-45E3-4918-B4C8-134670D6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2FDE0-15AE-494B-9976-8D05A48B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C055B-9C3C-4154-9E37-DDAE1E88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C5099-4A26-4652-9CE4-31C3E04E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67882-53D8-43AC-9257-446EEA79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70336-F9F8-4D5F-9316-D2721774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384BF-4585-4CEA-8F66-4DB78BA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7955F-193B-4C26-A35A-A96899315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FDFEA9-CC89-4718-9DC2-EAE8D571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40519-BC39-45ED-90A6-0F235867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9BA357-E340-4DB0-A9F3-8D0DBC6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0CEAFC-38E9-43DB-9204-D15DC374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3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7F6C8-DEA6-4DE4-9ECA-662C8CA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D9916C-B407-42EF-B7A8-FC6347D8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2683F8-50E4-4DDA-AEBD-F2EAB322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D2C0D5-F61D-4658-B88C-E45181095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072CE4-FE3C-486F-8864-3D1AFB9E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8C0BCD-29B6-405F-BE53-040E280D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081A63-0836-4302-BA99-5E082D9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235052-B5A9-406E-ADFF-4CF0618B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31EFF-0155-4836-9A70-650A1FA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DCC70C-D5A9-4F47-BE21-A9DB0B14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892A0B-6090-4065-A16D-222A83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8EE900-3BA3-4899-A759-50F6879A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A1C5A5-45E9-46F6-9515-29E259A0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A7EB3E-CA82-4194-A09F-28E7625C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AA836F-53B6-4D3E-8C36-E5E6CC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47F84-29B2-450A-906A-54188E0A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C7CB8-05E4-4A30-A55E-14138426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6963A-9DC6-4E14-B90D-541D6AA0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245F6-0B5D-4246-8CA9-B958A3FE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F821D-31FD-467C-9B10-61DA621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B365D-A227-4567-BA96-9F247B5B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7C23D-AAEB-4876-BF49-D0579AA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B2FDC5-64DC-4A56-8290-55E518EF5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87B81E-A08C-4221-9368-972182B3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51F14-7B2A-4044-BCF1-F3708A42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62CF7-3D0F-47C8-AD46-5F35E0DD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BC858-528A-4BBB-8823-B5E99087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8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7635E-4C90-4AAF-8C02-862E30C4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4904D-1971-418B-AC58-41D0419F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9ED64-1E6D-4555-890A-AD4A46B35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01F7-4407-43D8-8AAE-1E5B7509AD65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AE98B-EA59-4E61-832B-0FA16A10C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DFF603-BFCE-408C-89B0-3A2D643B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EA25-02CD-4797-BEFA-B8D698295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rajeshrinet.github.io/blog/2014/ising-mode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ttbierbaum.github.io/ising.js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ab.tkk.fi/opetus/s383143/kalvot/E_bdpros.pdf" TargetMode="External"/><Relationship Id="rId2" Type="http://schemas.openxmlformats.org/officeDocument/2006/relationships/hyperlink" Target="https://en.wikipedia.org/wiki/Birth%E2%80%93death_proces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ropolis%E2%80%93Hastings_algorith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.ru/upload/%D0%9B%D0%B5%D0%BA%D1%86%D0%B8%D1%8F%2010%20%D0%90%D0%BB%D0%B3%D0%BE%D1%80%D0%B8%D1%82%D0%BC%20%D0%9C%D0%B5%D1%82%D1%80%D0%BE%D0%BF%D0%BE%D0%BB%D0%B8%D1%81%D0%B0.%20%D0%9C%D0%BE%D0%B4%D0%B5%D0%BB%D0%B8%20%D0%98%D0%B7%D0%B8%D0%BD%D0%B3%D0%B0%20%D0%B8%20%D0%9F%D0%BE%D1%82%D1%82%D1%81%D0%B0.pdf" TargetMode="External"/><Relationship Id="rId2" Type="http://schemas.openxmlformats.org/officeDocument/2006/relationships/hyperlink" Target="https://mipt.ru/education/chair/theoretical_mechanics/prepodavateli/pritykin-dmitriy-arkadevic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0F4A4-0865-4015-A9EA-4E353C07A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Лекция10-семинар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43CE67-9E76-4593-8DFE-9200A7D27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Алгоритм Метрополиса, Модель </a:t>
            </a:r>
            <a:r>
              <a:rPr lang="ru-RU" dirty="0" err="1"/>
              <a:t>Изинга</a:t>
            </a:r>
            <a:r>
              <a:rPr lang="en-US" dirty="0"/>
              <a:t>, </a:t>
            </a:r>
            <a:r>
              <a:rPr lang="ru-RU" dirty="0"/>
              <a:t>задача 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9923FD-54CB-4DDA-8FBB-7374EAA8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160"/>
            <a:ext cx="3523678" cy="2624714"/>
          </a:xfrm>
          <a:prstGeom prst="rect">
            <a:avLst/>
          </a:prstGeom>
        </p:spPr>
      </p:pic>
      <p:pic>
        <p:nvPicPr>
          <p:cNvPr id="13314" name="Picture 2" descr="Coronavirus shatters trust in Iran's leaders after cases surge ...">
            <a:extLst>
              <a:ext uri="{FF2B5EF4-FFF2-40B4-BE49-F238E27FC236}">
                <a16:creationId xmlns:a16="http://schemas.microsoft.com/office/drawing/2014/main" id="{602723C8-EDC9-435F-AD7D-606D2F70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78" y="0"/>
            <a:ext cx="3523679" cy="26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ronavirus shatters trust in Iran's leaders after cases surge ...">
            <a:extLst>
              <a:ext uri="{FF2B5EF4-FFF2-40B4-BE49-F238E27FC236}">
                <a16:creationId xmlns:a16="http://schemas.microsoft.com/office/drawing/2014/main" id="{18698CCF-795D-4412-8A6B-DC9FBAD1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278371"/>
            <a:ext cx="3523679" cy="26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AA672-64FC-463C-A57C-C179714C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56" y="0"/>
            <a:ext cx="3523678" cy="26247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0F612A-94B3-4FBF-89CC-7361F502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78" y="4233286"/>
            <a:ext cx="3523678" cy="2624714"/>
          </a:xfrm>
          <a:prstGeom prst="rect">
            <a:avLst/>
          </a:prstGeom>
        </p:spPr>
      </p:pic>
      <p:pic>
        <p:nvPicPr>
          <p:cNvPr id="9" name="Picture 2" descr="Coronavirus shatters trust in Iran's leaders after cases surge ...">
            <a:extLst>
              <a:ext uri="{FF2B5EF4-FFF2-40B4-BE49-F238E27FC236}">
                <a16:creationId xmlns:a16="http://schemas.microsoft.com/office/drawing/2014/main" id="{A6C71C21-28C6-4024-B836-033DB131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355" y="4278371"/>
            <a:ext cx="3523679" cy="26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ronavirus shatters trust in Iran's leaders after cases surge ...">
            <a:extLst>
              <a:ext uri="{FF2B5EF4-FFF2-40B4-BE49-F238E27FC236}">
                <a16:creationId xmlns:a16="http://schemas.microsoft.com/office/drawing/2014/main" id="{1DE52FA8-283C-45E8-A743-6C8FA2E2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034" y="0"/>
            <a:ext cx="3523679" cy="26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FE006E-54EC-4A74-AFD9-A520E538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33" y="4285166"/>
            <a:ext cx="3523678" cy="26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88803-C4AE-4028-A5BF-A9F0A90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02" y="4106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 Метрополиса. Модель </a:t>
            </a:r>
            <a:r>
              <a:rPr lang="ru-RU" dirty="0" err="1"/>
              <a:t>Изинга</a:t>
            </a:r>
            <a:endParaRPr lang="ru-RU" dirty="0"/>
          </a:p>
        </p:txBody>
      </p:sp>
      <p:pic>
        <p:nvPicPr>
          <p:cNvPr id="4098" name="Picture 2" descr="3: Schematic representation of a configuration of the 2D Ising ...">
            <a:extLst>
              <a:ext uri="{FF2B5EF4-FFF2-40B4-BE49-F238E27FC236}">
                <a16:creationId xmlns:a16="http://schemas.microsoft.com/office/drawing/2014/main" id="{EA226A3C-E236-4EFE-8FB5-1956467D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0" y="1407224"/>
            <a:ext cx="4311206" cy="307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1AFBD1F-3640-4675-B113-3D254EC5F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82352"/>
              </p:ext>
            </p:extLst>
          </p:nvPr>
        </p:nvGraphicFramePr>
        <p:xfrm>
          <a:off x="154114" y="4342446"/>
          <a:ext cx="91821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4" imgW="4114800" imgH="1091880" progId="Equation.DSMT4">
                  <p:embed/>
                </p:oleObj>
              </mc:Choice>
              <mc:Fallback>
                <p:oleObj name="Equation" r:id="rId4" imgW="4114800" imgH="10918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1AFBD1F-3640-4675-B113-3D254EC5F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114" y="4342446"/>
                        <a:ext cx="9182100" cy="243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718DA6-E067-453A-B1AC-622B1FBBF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84767"/>
              </p:ext>
            </p:extLst>
          </p:nvPr>
        </p:nvGraphicFramePr>
        <p:xfrm>
          <a:off x="568547" y="1603162"/>
          <a:ext cx="33718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6" imgW="1688760" imgH="469800" progId="Equation.DSMT4">
                  <p:embed/>
                </p:oleObj>
              </mc:Choice>
              <mc:Fallback>
                <p:oleObj name="Equation" r:id="rId6" imgW="16887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47" y="1603162"/>
                        <a:ext cx="3371850" cy="944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A1CCE5A-5E9C-47B1-82C9-34339A505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11844"/>
              </p:ext>
            </p:extLst>
          </p:nvPr>
        </p:nvGraphicFramePr>
        <p:xfrm>
          <a:off x="521208" y="2756979"/>
          <a:ext cx="3087615" cy="113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8" imgW="939392" imgH="342751" progId="Equation.DSMT4">
                  <p:embed/>
                </p:oleObj>
              </mc:Choice>
              <mc:Fallback>
                <p:oleObj name="Equation" r:id="rId8" imgW="939392" imgH="34275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08" y="2756979"/>
                        <a:ext cx="3087615" cy="1130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8337E30-B2F8-4037-81CE-0E2F8889E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" y="14314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D8ACD2C-2250-4EF4-BE29-6B4DF3DF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" y="2361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4EAABC4-0924-4727-A9AD-D8DA91E3D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35023"/>
              </p:ext>
            </p:extLst>
          </p:nvPr>
        </p:nvGraphicFramePr>
        <p:xfrm>
          <a:off x="4726896" y="2648011"/>
          <a:ext cx="2999784" cy="7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0" imgW="1346040" imgH="342720" progId="Equation.DSMT4">
                  <p:embed/>
                </p:oleObj>
              </mc:Choice>
              <mc:Fallback>
                <p:oleObj name="Equation" r:id="rId10" imgW="1346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6896" y="2648011"/>
                        <a:ext cx="2999784" cy="7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ED29958-5FA8-454F-B9CD-9DD93048AD16}"/>
              </a:ext>
            </a:extLst>
          </p:cNvPr>
          <p:cNvSpPr txBox="1"/>
          <p:nvPr/>
        </p:nvSpPr>
        <p:spPr>
          <a:xfrm>
            <a:off x="4927682" y="1690688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Наблюдаемая физическая величина (</a:t>
            </a:r>
            <a:r>
              <a:rPr lang="en-US" dirty="0"/>
              <a:t>observable)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29F66-4571-4DBE-A6D5-D83A32E8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Алгорит</a:t>
            </a:r>
            <a:r>
              <a:rPr lang="ru-RU" dirty="0"/>
              <a:t> Метрополиса. Модель </a:t>
            </a:r>
            <a:r>
              <a:rPr lang="ru-RU" dirty="0" err="1"/>
              <a:t>Изинга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DD840-A316-466D-91D1-71514549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84356"/>
            <a:ext cx="11887200" cy="13255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Переворачивая спины в узлах можно перейти в любое состояние.</a:t>
            </a:r>
          </a:p>
          <a:p>
            <a:r>
              <a:rPr lang="ru-RU" dirty="0"/>
              <a:t>В алгоритме Метрополиса нужно выбрать </a:t>
            </a:r>
            <a:r>
              <a:rPr lang="en-US" dirty="0"/>
              <a:t>g (</a:t>
            </a:r>
            <a:r>
              <a:rPr lang="ru-RU" dirty="0"/>
              <a:t>это можно сделать произвольно, но учитывая, что результирующая цепь </a:t>
            </a:r>
            <a:r>
              <a:rPr lang="ru-RU" dirty="0" err="1"/>
              <a:t>маркова</a:t>
            </a:r>
            <a:r>
              <a:rPr lang="ru-RU" dirty="0"/>
              <a:t> должна удовлетворять всем требованиям). 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BE712B-D7D9-4BFF-ACB4-8BD1AB846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62416"/>
              </p:ext>
            </p:extLst>
          </p:nvPr>
        </p:nvGraphicFramePr>
        <p:xfrm>
          <a:off x="2068830" y="3803587"/>
          <a:ext cx="811530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2514600" imgH="609480" progId="Equation.DSMT4">
                  <p:embed/>
                </p:oleObj>
              </mc:Choice>
              <mc:Fallback>
                <p:oleObj name="Equation" r:id="rId3" imgW="25146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8830" y="3803587"/>
                        <a:ext cx="8115300" cy="19669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02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29F66-4571-4DBE-A6D5-D83A32E8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Алгоримт</a:t>
            </a:r>
            <a:r>
              <a:rPr lang="ru-RU" dirty="0"/>
              <a:t> Метрополиса. Модель </a:t>
            </a:r>
            <a:r>
              <a:rPr lang="ru-RU" dirty="0" err="1"/>
              <a:t>Изинга</a:t>
            </a:r>
            <a:r>
              <a:rPr lang="ru-RU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BE712B-D7D9-4BFF-ACB4-8BD1AB846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94748"/>
              </p:ext>
            </p:extLst>
          </p:nvPr>
        </p:nvGraphicFramePr>
        <p:xfrm>
          <a:off x="2223611" y="2249107"/>
          <a:ext cx="811530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2514600" imgH="609480" progId="Equation.DSMT4">
                  <p:embed/>
                </p:oleObj>
              </mc:Choice>
              <mc:Fallback>
                <p:oleObj name="Equation" r:id="rId3" imgW="2514600" imgH="609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3BE712B-D7D9-4BFF-ACB4-8BD1AB846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3611" y="2249107"/>
                        <a:ext cx="8115300" cy="19669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E3BB279-399E-4834-9B5D-29DD192EB254}"/>
              </a:ext>
            </a:extLst>
          </p:cNvPr>
          <p:cNvSpPr/>
          <p:nvPr/>
        </p:nvSpPr>
        <p:spPr>
          <a:xfrm>
            <a:off x="4956048" y="4326066"/>
            <a:ext cx="1892808" cy="1115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CDC18C7-FD1E-451A-8107-8B7B100E2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37176"/>
              </p:ext>
            </p:extLst>
          </p:nvPr>
        </p:nvGraphicFramePr>
        <p:xfrm>
          <a:off x="1301750" y="5549900"/>
          <a:ext cx="87645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3403440" imgH="507960" progId="Equation.DSMT4">
                  <p:embed/>
                </p:oleObj>
              </mc:Choice>
              <mc:Fallback>
                <p:oleObj name="Equation" r:id="rId5" imgW="3403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1750" y="5549900"/>
                        <a:ext cx="8764588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8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2151362-23FD-4098-AB1E-53FD0FB37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47997"/>
              </p:ext>
            </p:extLst>
          </p:nvPr>
        </p:nvGraphicFramePr>
        <p:xfrm>
          <a:off x="574104" y="1960309"/>
          <a:ext cx="1062672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3" imgW="3466800" imgH="1320480" progId="Equation.DSMT4">
                  <p:embed/>
                </p:oleObj>
              </mc:Choice>
              <mc:Fallback>
                <p:oleObj name="Equation" r:id="rId3" imgW="34668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104" y="1960309"/>
                        <a:ext cx="10626725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0D27094-2ADD-42E3-991A-AE14FB37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3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8C58C-630C-4C63-871A-478D8D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210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Итак, Алгоритм для Модели </a:t>
            </a:r>
            <a:r>
              <a:rPr lang="ru-RU" dirty="0" err="1"/>
              <a:t>Изинга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5729930-D893-408A-85A5-B86CDE11778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43840" y="959168"/>
                <a:ext cx="11478768" cy="56969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507840" tIns="4761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buFontTx/>
                  <a:buAutoNum type="arabicPeriod"/>
                </a:pP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Выбрать</a:t>
                </a:r>
                <a:r>
                  <a:rPr kumimoji="0" lang="ru-RU" altLang="ru-RU" sz="3200" b="0" i="0" u="none" strike="noStrike" cap="none" normalizeH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новый</a:t>
                </a: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узел решетки согласно распределению</a:t>
                </a:r>
                <a:r>
                  <a:rPr kumimoji="0" lang="ru-RU" altLang="ru-RU" sz="3200" b="0" i="0" u="none" strike="noStrike" cap="none" normalizeH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altLang="ru-RU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d>
                    <m:r>
                      <a:rPr kumimoji="0" lang="ru-RU" altLang="ru-RU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Так как </a:t>
                </a:r>
                <a:r>
                  <a:rPr lang="en-US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g=const, </a:t>
                </a:r>
                <a:r>
                  <a:rPr lang="ru-RU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выбрать один из узлов, используя равномерное распределение случайных чисел… </a:t>
                </a:r>
              </a:p>
              <a:p>
                <a:pPr marL="0" lvl="0" indent="0">
                  <a:lnSpc>
                    <a:spcPct val="100000"/>
                  </a:lnSpc>
                  <a:buFontTx/>
                  <a:buAutoNum type="arabicPeriod"/>
                </a:pPr>
                <a:r>
                  <a:rPr lang="ru-RU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Посчитать энергию всей системы. Перевернуть спин.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3"/>
                  <a:tabLst/>
                </a:pP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Если энергия с после</a:t>
                </a:r>
                <a:r>
                  <a:rPr kumimoji="0" lang="ru-RU" altLang="ru-RU" sz="3200" b="0" i="0" u="none" strike="noStrike" cap="none" normalizeH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переворота спина</a:t>
                </a: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стала меньше, спин оставить перевернутым.</a:t>
                </a:r>
              </a:p>
              <a:p>
                <a:pPr marL="0" lvl="0" indent="0">
                  <a:lnSpc>
                    <a:spcPct val="100000"/>
                  </a:lnSpc>
                  <a:buFontTx/>
                  <a:buAutoNum type="arabicPeriod" startAt="4"/>
                </a:pPr>
                <a:r>
                  <a:rPr kumimoji="0" lang="ru-RU" altLang="ru-RU" sz="32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Если же энергия стала больше, то оставить спин перевернутым с вероятностью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3200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ru-RU" sz="3200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xp</m:t>
                    </m:r>
                    <m:d>
                      <m:dPr>
                        <m:ctrlPr>
                          <a:rPr lang="en-US" altLang="ru-RU" sz="32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ru-RU" sz="32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kumimoji="0" lang="ru-RU" altLang="ru-RU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ctrlPr>
                              <a:rPr kumimoji="0" lang="ru-RU" altLang="ru-RU" sz="32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ru-RU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ru-RU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kumimoji="0" lang="ru-RU" altLang="ru-RU" sz="3200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ru-RU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ru-RU" altLang="ru-RU" sz="3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22222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ru-RU" altLang="ru-RU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0" lang="ru-RU" altLang="ru-RU" sz="32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5"/>
                  <a:tabLst/>
                </a:pPr>
                <a:r>
                  <a:rPr lang="en-US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RU" sz="32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Повторить все снова…</a:t>
                </a:r>
                <a:endParaRPr kumimoji="0" lang="ru-RU" altLang="ru-RU" sz="32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5729930-D893-408A-85A5-B86CDE117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43840" y="959168"/>
                <a:ext cx="11478768" cy="5696994"/>
              </a:xfrm>
              <a:prstGeom prst="rect">
                <a:avLst/>
              </a:prstGeom>
              <a:blipFill>
                <a:blip r:embed="rId2"/>
                <a:stretch>
                  <a:fillRect t="-856" r="-169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63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127C-E351-4AA7-BDD5-415AACE1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Технические детали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FA8E3-6606-4B04-923E-40617279E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597025"/>
                <a:ext cx="11594592" cy="3240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altLang="ru-RU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Если же энергия стала больше, то оставить спин перевернутым с вероятностью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ru-RU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ru-RU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  <m:d>
                      <m:dPr>
                        <m:ctrlPr>
                          <a:rPr lang="en-US" alt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ru-RU" alt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ctrlPr>
                              <a:rPr lang="ru-RU" altLang="ru-RU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ru-RU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ru-RU" altLang="ru-RU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ru-RU" altLang="ru-RU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 означает: генерацию одного случайного числа </a:t>
                </a:r>
                <a:r>
                  <a:rPr lang="en-US" i="1" dirty="0"/>
                  <a:t>u</a:t>
                </a:r>
                <a:r>
                  <a:rPr lang="en-US" dirty="0"/>
                  <a:t> </a:t>
                </a:r>
                <a:r>
                  <a:rPr lang="ru-RU" dirty="0"/>
                  <a:t>из равномерного распределения</a:t>
                </a:r>
                <a:r>
                  <a:rPr lang="en-US" dirty="0"/>
                  <a:t> [0,1]. </a:t>
                </a:r>
                <a:r>
                  <a:rPr lang="ru-RU" dirty="0"/>
                  <a:t>Если </a:t>
                </a:r>
                <a:r>
                  <a:rPr lang="en-US" dirty="0"/>
                  <a:t>u&lt;p, </a:t>
                </a:r>
                <a:r>
                  <a:rPr lang="ru-RU" dirty="0"/>
                  <a:t>то оставляем спин перевернутым, если </a:t>
                </a:r>
                <a:r>
                  <a:rPr lang="en-US" dirty="0"/>
                  <a:t>1&gt;u&gt;p</a:t>
                </a:r>
                <a:r>
                  <a:rPr lang="ru-RU" dirty="0"/>
                  <a:t>, то отказываемся от переворота спина и оставляем все как было…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err="1"/>
                  <a:t>Прога</a:t>
                </a:r>
                <a:r>
                  <a:rPr lang="ru-RU" dirty="0"/>
                  <a:t> на питоне: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https://rajeshrinet.github.io/blog/2014/ising-model/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FA8E3-6606-4B04-923E-40617279E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597025"/>
                <a:ext cx="11594592" cy="3240151"/>
              </a:xfrm>
              <a:blipFill>
                <a:blip r:embed="rId3"/>
                <a:stretch>
                  <a:fillRect l="-1052" t="-3383" b="-4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>
            <a:extLst>
              <a:ext uri="{FF2B5EF4-FFF2-40B4-BE49-F238E27FC236}">
                <a16:creationId xmlns:a16="http://schemas.microsoft.com/office/drawing/2014/main" id="{1DB26B59-C3B6-4EB2-BE44-BED67C1D704B}"/>
              </a:ext>
            </a:extLst>
          </p:cNvPr>
          <p:cNvSpPr txBox="1">
            <a:spLocks/>
          </p:cNvSpPr>
          <p:nvPr/>
        </p:nvSpPr>
        <p:spPr>
          <a:xfrm>
            <a:off x="673608" y="5389880"/>
            <a:ext cx="10515600" cy="9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дальше делать с это Марковской цепью из спиновых состояний? </a:t>
            </a:r>
            <a:r>
              <a:rPr lang="ru-RU" altLang="ru-RU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Сгенирили</a:t>
            </a: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достаточно длинную цепь и чего…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32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97547C-FEB0-4CD0-8C80-984EC45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0988040" cy="2965831"/>
          </a:xfrm>
        </p:spPr>
        <p:txBody>
          <a:bodyPr>
            <a:normAutofit/>
          </a:bodyPr>
          <a:lstStyle/>
          <a:p>
            <a:r>
              <a:rPr lang="ru-RU" dirty="0"/>
              <a:t>Мы ведь знаем состояние каждого узла, волновую функцию, на каждом шаге марковской цепи. Можно на каждом шаге посчитать намагниченность, энергию, другие наблюдаемые… Далее усреднить по всей марковской цепи – это будет средняя намагниченность, средняя энергия…</a:t>
            </a:r>
          </a:p>
          <a:p>
            <a:r>
              <a:rPr lang="en-US" dirty="0">
                <a:hlinkClick r:id="rId3"/>
              </a:rPr>
              <a:t>http://mattbierbaum.github.io/ising.js/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C82946B-587C-4341-BDF4-A335FC51A1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дальше делать с это Марковской цепью из спиновых состояний? </a:t>
            </a:r>
            <a:r>
              <a:rPr lang="ru-RU" altLang="ru-RU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Сгенирили</a:t>
            </a: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достаточно длинную цепь и чего…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9F9AE3-D049-487A-9A6D-BB872743C751}"/>
              </a:ext>
            </a:extLst>
          </p:cNvPr>
          <p:cNvSpPr/>
          <p:nvPr/>
        </p:nvSpPr>
        <p:spPr>
          <a:xfrm>
            <a:off x="765048" y="4423473"/>
            <a:ext cx="10847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Термодинамические величины нужно вычислять только когда система пришла в состояние равновесия. При большом числе опытов среднее значение физической величины </a:t>
            </a:r>
            <a:r>
              <a:rPr lang="en-US" sz="2400" dirty="0"/>
              <a:t>O</a:t>
            </a:r>
            <a:r>
              <a:rPr lang="ru-RU" sz="2400" dirty="0"/>
              <a:t>, удобно считать как: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5D5282A-F14F-4E92-9838-3650A89E6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5515"/>
              </p:ext>
            </p:extLst>
          </p:nvPr>
        </p:nvGraphicFramePr>
        <p:xfrm>
          <a:off x="112457" y="5623802"/>
          <a:ext cx="11967086" cy="104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4940280" imgH="431640" progId="Equation.DSMT4">
                  <p:embed/>
                </p:oleObj>
              </mc:Choice>
              <mc:Fallback>
                <p:oleObj name="Equation" r:id="rId4" imgW="4940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457" y="5623802"/>
                        <a:ext cx="11967086" cy="1045273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75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B7A86E5-A76B-4988-8560-2C24DA918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20" y="0"/>
          <a:ext cx="11835759" cy="283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4673520" imgH="1117440" progId="Equation.DSMT4">
                  <p:embed/>
                </p:oleObj>
              </mc:Choice>
              <mc:Fallback>
                <p:oleObj name="Equation" r:id="rId3" imgW="4673520" imgH="11174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EB7A86E5-A76B-4988-8560-2C24DA918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20" y="0"/>
                        <a:ext cx="11835759" cy="2831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D1F74C-E9BD-4EAC-8481-F20573FC9104}"/>
              </a:ext>
            </a:extLst>
          </p:cNvPr>
          <p:cNvSpPr txBox="1"/>
          <p:nvPr/>
        </p:nvSpPr>
        <p:spPr>
          <a:xfrm>
            <a:off x="73152" y="379183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Обратите внимание, что при усреднении нигде явно не вылезают </a:t>
            </a:r>
            <a:r>
              <a:rPr lang="ru-RU" sz="2000" dirty="0" err="1"/>
              <a:t>Гиббсовские</a:t>
            </a:r>
            <a:r>
              <a:rPr lang="ru-RU" sz="2000" dirty="0"/>
              <a:t> весовые множители! Они учтены при построении марковской цепи! Состояния с большими весами марковская цепь посещает  чаще, чем состояния с малыми весами.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Шаги марковской цепи можно и нужно воспринимать как время… Случайные перевороты спинов в марковской цепи --  результат действия на систему случайных сил со стороны термостата. Можно и нужно искать флуктуации!</a:t>
            </a:r>
          </a:p>
        </p:txBody>
      </p:sp>
    </p:spTree>
    <p:extLst>
      <p:ext uri="{BB962C8B-B14F-4D97-AF65-F5344CB8AC3E}">
        <p14:creationId xmlns:p14="http://schemas.microsoft.com/office/powerpoint/2010/main" val="136300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D1F74C-E9BD-4EAC-8481-F20573FC9104}"/>
              </a:ext>
            </a:extLst>
          </p:cNvPr>
          <p:cNvSpPr txBox="1"/>
          <p:nvPr/>
        </p:nvSpPr>
        <p:spPr>
          <a:xfrm>
            <a:off x="0" y="19824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Обратите внимание, что при усреднении нигде явно не вылезают </a:t>
            </a:r>
            <a:r>
              <a:rPr lang="ru-RU" sz="2000" dirty="0" err="1"/>
              <a:t>Гиббсовские</a:t>
            </a:r>
            <a:r>
              <a:rPr lang="ru-RU" sz="2000" dirty="0"/>
              <a:t> весовые множители! Они учтены при построении марковской цепи! Состояния с большими весами марковская цепь посещает  чаще, чем состояния с малыми весами.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Шаги марковской цепи можно и нужно воспринимать как время… Случайные перевороты спинов в марковской цепи --  результат действия на систему случайных сил со стороны термостата. Можно и нужно искать флуктуации!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239E680-1AE8-4A01-9AA1-C465F6375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38630"/>
              </p:ext>
            </p:extLst>
          </p:nvPr>
        </p:nvGraphicFramePr>
        <p:xfrm>
          <a:off x="2737485" y="4491990"/>
          <a:ext cx="62404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2463480" imgH="507960" progId="Equation.DSMT4">
                  <p:embed/>
                </p:oleObj>
              </mc:Choice>
              <mc:Fallback>
                <p:oleObj name="Equation" r:id="rId3" imgW="2463480" imgH="5079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EB7A86E5-A76B-4988-8560-2C24DA918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7485" y="4491990"/>
                        <a:ext cx="6240463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F1A1FE-342E-45C2-BFFF-6CC082DF7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86000"/>
            <a:ext cx="12192000" cy="2286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72B495-3C2C-4090-8A42-C3CC39267314}"/>
              </a:ext>
            </a:extLst>
          </p:cNvPr>
          <p:cNvSpPr/>
          <p:nvPr/>
        </p:nvSpPr>
        <p:spPr>
          <a:xfrm>
            <a:off x="2992065" y="6170414"/>
            <a:ext cx="516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https://sci-hub.si/10.1088/1742-6596/630/1/012057</a:t>
            </a:r>
          </a:p>
        </p:txBody>
      </p:sp>
    </p:spTree>
    <p:extLst>
      <p:ext uri="{BB962C8B-B14F-4D97-AF65-F5344CB8AC3E}">
        <p14:creationId xmlns:p14="http://schemas.microsoft.com/office/powerpoint/2010/main" val="367839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B3C8F-2AA7-4A0C-AD87-98CB4791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1E91F-81B1-4F36-AD67-7D441B75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в задании вопрос, как с помощью алгоритма Метрополиса искать свободную энергию… Этот вопрос для самых-самых. Он необязателен в связи с коронавирусом. Прямо так сходу найти свободную энергию (</a:t>
            </a:r>
            <a:r>
              <a:rPr lang="ru-RU" dirty="0" err="1"/>
              <a:t>стат</a:t>
            </a:r>
            <a:r>
              <a:rPr lang="ru-RU" dirty="0"/>
              <a:t>-сумму) из марковской цепи нельзя. Придется делать термодинамическое интегрирование… Энергию мы найти можем, а где взять энтропию?</a:t>
            </a:r>
          </a:p>
        </p:txBody>
      </p:sp>
    </p:spTree>
    <p:extLst>
      <p:ext uri="{BB962C8B-B14F-4D97-AF65-F5344CB8AC3E}">
        <p14:creationId xmlns:p14="http://schemas.microsoft.com/office/powerpoint/2010/main" val="20702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21CAA4DE-435B-492D-98CA-761FB6048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77699"/>
              </p:ext>
            </p:extLst>
          </p:nvPr>
        </p:nvGraphicFramePr>
        <p:xfrm>
          <a:off x="656627" y="3277272"/>
          <a:ext cx="6065685" cy="46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2959100" imgH="228600" progId="Equation.DSMT4">
                  <p:embed/>
                </p:oleObj>
              </mc:Choice>
              <mc:Fallback>
                <p:oleObj name="Equation" r:id="rId3" imgW="29591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27" y="3277272"/>
                        <a:ext cx="6065685" cy="469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>
            <a:extLst>
              <a:ext uri="{FF2B5EF4-FFF2-40B4-BE49-F238E27FC236}">
                <a16:creationId xmlns:a16="http://schemas.microsoft.com/office/drawing/2014/main" id="{669D87DE-468B-4E04-818F-075B3665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1" y="1801920"/>
            <a:ext cx="120230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Детально обсудить происхождение условия детального баланса и алгоритм Метрополиса.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Рассмотреть одномерную модель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Изинга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Как численно найти намагниченность методом Монте-Карло?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*Сделать численный расчёт и сравнить результат с точным решением этой модели (+1 балл за работу в семестре).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Пропагатор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пуассоновского случайного процесса удовлетворяет уравнению: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778E772-CA6D-4192-9ED2-BB8E650E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07" y="3964011"/>
            <a:ext cx="4250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Решить уравнение. </a:t>
            </a:r>
            <a:r>
              <a:rPr lang="ru-RU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Показать, что </a:t>
            </a:r>
            <a:r>
              <a:rPr lang="en-US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&lt;n&gt;=</a:t>
            </a:r>
            <a:r>
              <a:rPr lang="en-US" altLang="ru-RU" dirty="0" err="1"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EA1FC72-F85B-404B-AF2B-49E892B4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1" y="4414855"/>
            <a:ext cx="119431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в) Обсудить метод динамического Монте-Карло. Как численно построить соответствующий случайный процесс по известным вероятностям переходов в единицу времени?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7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495FD-6E12-4A38-A5A2-A649467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Задача 9 из задания. Часть 2. </a:t>
            </a:r>
            <a:br>
              <a:rPr lang="ru-RU" dirty="0"/>
            </a:br>
            <a:r>
              <a:rPr lang="ru-RU" dirty="0" err="1"/>
              <a:t>Пропагатор</a:t>
            </a:r>
            <a:r>
              <a:rPr lang="ru-RU" dirty="0"/>
              <a:t> Пуассоновского случайного процесса.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BCE958-975F-4F8A-A247-9A6927BDE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35159"/>
              </p:ext>
            </p:extLst>
          </p:nvPr>
        </p:nvGraphicFramePr>
        <p:xfrm>
          <a:off x="1704975" y="1876425"/>
          <a:ext cx="87836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975" y="1876425"/>
                        <a:ext cx="8783638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EC5CC-9326-4FF9-A3AB-FCEDBCE6D075}"/>
              </a:ext>
            </a:extLst>
          </p:cNvPr>
          <p:cNvSpPr txBox="1"/>
          <p:nvPr/>
        </p:nvSpPr>
        <p:spPr>
          <a:xfrm>
            <a:off x="1302058" y="2858869"/>
            <a:ext cx="958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Будем искать решение, используя дискретное преобразование Фурье: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1F1F759-8800-4A89-8C63-456ECFA40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52670"/>
              </p:ext>
            </p:extLst>
          </p:nvPr>
        </p:nvGraphicFramePr>
        <p:xfrm>
          <a:off x="1455738" y="3321050"/>
          <a:ext cx="949166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738" y="3321050"/>
                        <a:ext cx="9491662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12319B-6ED9-4F17-BA9B-C5E4286524B5}"/>
              </a:ext>
            </a:extLst>
          </p:cNvPr>
          <p:cNvSpPr/>
          <p:nvPr/>
        </p:nvSpPr>
        <p:spPr>
          <a:xfrm>
            <a:off x="2217282" y="4985435"/>
            <a:ext cx="7803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Обычно функцию </a:t>
            </a:r>
            <a:r>
              <a:rPr lang="en-US" sz="2400" dirty="0"/>
              <a:t>G </a:t>
            </a:r>
            <a:r>
              <a:rPr lang="ru-RU" sz="2400" dirty="0"/>
              <a:t>называют производящей функцией.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539AA2C-B1F0-420D-9E58-5C119E226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38677"/>
              </p:ext>
            </p:extLst>
          </p:nvPr>
        </p:nvGraphicFramePr>
        <p:xfrm>
          <a:off x="3103563" y="5573713"/>
          <a:ext cx="60325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7" imgW="2031840" imgH="279360" progId="Equation.DSMT4">
                  <p:embed/>
                </p:oleObj>
              </mc:Choice>
              <mc:Fallback>
                <p:oleObj name="Equation" r:id="rId7" imgW="203184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ABCE958-975F-4F8A-A247-9A6927BDE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563" y="5573713"/>
                        <a:ext cx="6032500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75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54321-FC0A-4B03-A6AF-6D56D833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ru-RU" dirty="0"/>
              <a:t>Решаем уравнение на производящую функцию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2D1C1CE-8915-46BE-80DB-C8C278F29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30374"/>
              </p:ext>
            </p:extLst>
          </p:nvPr>
        </p:nvGraphicFramePr>
        <p:xfrm>
          <a:off x="2787028" y="1615736"/>
          <a:ext cx="5388705" cy="74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2031840" imgH="279360" progId="Equation.DSMT4">
                  <p:embed/>
                </p:oleObj>
              </mc:Choice>
              <mc:Fallback>
                <p:oleObj name="Equation" r:id="rId3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028" y="1615736"/>
                        <a:ext cx="5388705" cy="740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A7BC7B-8B3F-45EA-ADE6-73D91975D590}"/>
              </a:ext>
            </a:extLst>
          </p:cNvPr>
          <p:cNvSpPr txBox="1"/>
          <p:nvPr/>
        </p:nvSpPr>
        <p:spPr>
          <a:xfrm>
            <a:off x="1500326" y="2592280"/>
            <a:ext cx="652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Пропагатор</a:t>
            </a:r>
            <a:r>
              <a:rPr lang="ru-RU" sz="2800" dirty="0"/>
              <a:t> удовлетворяет условию: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23FFA07-DDA2-493F-9C1A-0D37041A9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47040"/>
              </p:ext>
            </p:extLst>
          </p:nvPr>
        </p:nvGraphicFramePr>
        <p:xfrm>
          <a:off x="1816893" y="3276600"/>
          <a:ext cx="3368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6893" y="3276600"/>
                        <a:ext cx="33686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BA18F46-3E79-41BF-87F4-C4CD79850F27}"/>
              </a:ext>
            </a:extLst>
          </p:cNvPr>
          <p:cNvSpPr/>
          <p:nvPr/>
        </p:nvSpPr>
        <p:spPr>
          <a:xfrm>
            <a:off x="5796404" y="3335990"/>
            <a:ext cx="985421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1AFC78F-C242-4ABF-825B-F63EF9BCF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58513"/>
              </p:ext>
            </p:extLst>
          </p:nvPr>
        </p:nvGraphicFramePr>
        <p:xfrm>
          <a:off x="7392661" y="3259791"/>
          <a:ext cx="2450302" cy="6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7" imgW="799920" imgH="203040" progId="Equation.DSMT4">
                  <p:embed/>
                </p:oleObj>
              </mc:Choice>
              <mc:Fallback>
                <p:oleObj name="Equation" r:id="rId7" imgW="799920" imgH="203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2D1C1CE-8915-46BE-80DB-C8C278F29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2661" y="3259791"/>
                        <a:ext cx="2450302" cy="622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0A7DAA-683E-4949-B7BC-5BE6F035A232}"/>
              </a:ext>
            </a:extLst>
          </p:cNvPr>
          <p:cNvSpPr txBox="1"/>
          <p:nvPr/>
        </p:nvSpPr>
        <p:spPr>
          <a:xfrm>
            <a:off x="2007833" y="4422993"/>
            <a:ext cx="652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Решение дифференциального уравнения с таким начальным условием: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D98463A-A67C-4BC3-8341-D636BBFEF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37367"/>
              </p:ext>
            </p:extLst>
          </p:nvPr>
        </p:nvGraphicFramePr>
        <p:xfrm>
          <a:off x="2744435" y="5637213"/>
          <a:ext cx="610393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9" imgW="1993680" imgH="279360" progId="Equation.DSMT4">
                  <p:embed/>
                </p:oleObj>
              </mc:Choice>
              <mc:Fallback>
                <p:oleObj name="Equation" r:id="rId9" imgW="1993680" imgH="2793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C1AFC78F-C242-4ABF-825B-F63EF9BCF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4435" y="5637213"/>
                        <a:ext cx="6103937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7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B2838-1D7D-44EE-9CC8-DCD1DD4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Раскладываем характеристическую функцию в ряд Тейлора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AEA0D66-AA88-483E-B41D-E0E7B7C8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94885"/>
              </p:ext>
            </p:extLst>
          </p:nvPr>
        </p:nvGraphicFramePr>
        <p:xfrm>
          <a:off x="155575" y="1574800"/>
          <a:ext cx="10574338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4012920" imgH="914400" progId="Equation.DSMT4">
                  <p:embed/>
                </p:oleObj>
              </mc:Choice>
              <mc:Fallback>
                <p:oleObj name="Equation" r:id="rId3" imgW="4012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" y="1574800"/>
                        <a:ext cx="10574338" cy="240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0D59084-8F79-4B1C-AE2C-DA4BE029C75B}"/>
              </a:ext>
            </a:extLst>
          </p:cNvPr>
          <p:cNvSpPr/>
          <p:nvPr/>
        </p:nvSpPr>
        <p:spPr>
          <a:xfrm>
            <a:off x="4971495" y="3981450"/>
            <a:ext cx="1757779" cy="80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5F0E2E1-8EA0-4816-ACC9-BEA28D7F9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77403"/>
              </p:ext>
            </p:extLst>
          </p:nvPr>
        </p:nvGraphicFramePr>
        <p:xfrm>
          <a:off x="2339975" y="4884738"/>
          <a:ext cx="6818313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2590560" imgH="711000" progId="Equation.DSMT4">
                  <p:embed/>
                </p:oleObj>
              </mc:Choice>
              <mc:Fallback>
                <p:oleObj name="Equation" r:id="rId5" imgW="259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884738"/>
                        <a:ext cx="6818313" cy="18716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62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5F0E2E1-8EA0-4816-ACC9-BEA28D7F9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630768"/>
              </p:ext>
            </p:extLst>
          </p:nvPr>
        </p:nvGraphicFramePr>
        <p:xfrm>
          <a:off x="2420938" y="2492375"/>
          <a:ext cx="68167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2590560" imgH="711000" progId="Equation.DSMT4">
                  <p:embed/>
                </p:oleObj>
              </mc:Choice>
              <mc:Fallback>
                <p:oleObj name="Equation" r:id="rId3" imgW="2590560" imgH="7110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5F0E2E1-8EA0-4816-ACC9-BEA28D7F9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938" y="2492375"/>
                        <a:ext cx="6816725" cy="18732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A8339A-F23A-45A2-BE81-CDC71155C307}"/>
              </a:ext>
            </a:extLst>
          </p:cNvPr>
          <p:cNvSpPr txBox="1"/>
          <p:nvPr/>
        </p:nvSpPr>
        <p:spPr>
          <a:xfrm>
            <a:off x="756081" y="514906"/>
            <a:ext cx="1103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Пуассоновский процесс однороден во времени. 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Он также однороден в пространстве, в том смысле, что </a:t>
            </a:r>
            <a:r>
              <a:rPr lang="ru-RU" sz="3200" dirty="0" err="1"/>
              <a:t>пропагатор</a:t>
            </a:r>
            <a:r>
              <a:rPr lang="ru-RU" sz="3200" dirty="0"/>
              <a:t> зависит только от  разности </a:t>
            </a:r>
            <a:r>
              <a:rPr lang="en-US" sz="3200" i="1" dirty="0"/>
              <a:t>n-n’</a:t>
            </a:r>
            <a:r>
              <a:rPr lang="ru-RU" sz="3200" dirty="0"/>
              <a:t>.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7F48699-91CD-4601-B108-59F7A5627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30054"/>
              </p:ext>
            </p:extLst>
          </p:nvPr>
        </p:nvGraphicFramePr>
        <p:xfrm>
          <a:off x="6742113" y="4829175"/>
          <a:ext cx="3979862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1511280" imgH="660240" progId="Equation.DSMT4">
                  <p:embed/>
                </p:oleObj>
              </mc:Choice>
              <mc:Fallback>
                <p:oleObj name="Equation" r:id="rId5" imgW="1511280" imgH="6602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5F0E2E1-8EA0-4816-ACC9-BEA28D7F9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2113" y="4829175"/>
                        <a:ext cx="3979862" cy="173831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3F8327-4297-42DD-89B1-194BAA69D959}"/>
              </a:ext>
            </a:extLst>
          </p:cNvPr>
          <p:cNvSpPr txBox="1"/>
          <p:nvPr/>
        </p:nvSpPr>
        <p:spPr>
          <a:xfrm>
            <a:off x="1429304" y="5097879"/>
            <a:ext cx="476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«Стандартное» распределение Пуассоновского процесса – частный случай </a:t>
            </a:r>
            <a:r>
              <a:rPr lang="ru-RU" sz="2400" dirty="0" err="1"/>
              <a:t>пропагатора</a:t>
            </a:r>
            <a:r>
              <a:rPr lang="ru-RU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400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8339A-F23A-45A2-BE81-CDC71155C307}"/>
              </a:ext>
            </a:extLst>
          </p:cNvPr>
          <p:cNvSpPr txBox="1"/>
          <p:nvPr/>
        </p:nvSpPr>
        <p:spPr>
          <a:xfrm>
            <a:off x="756081" y="514906"/>
            <a:ext cx="1103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Пуассоновский процесс однороден во времени. 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Он также однороден в пространстве, в том смысле, что </a:t>
            </a:r>
            <a:r>
              <a:rPr lang="ru-RU" sz="3200" dirty="0" err="1"/>
              <a:t>пропагатор</a:t>
            </a:r>
            <a:r>
              <a:rPr lang="ru-RU" sz="3200" dirty="0"/>
              <a:t> зависит только от  разности </a:t>
            </a:r>
            <a:r>
              <a:rPr lang="en-US" sz="3200" i="1" dirty="0"/>
              <a:t>n-n’</a:t>
            </a:r>
            <a:r>
              <a:rPr lang="ru-RU" sz="3200" dirty="0"/>
              <a:t>.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7F48699-91CD-4601-B108-59F7A5627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01927"/>
              </p:ext>
            </p:extLst>
          </p:nvPr>
        </p:nvGraphicFramePr>
        <p:xfrm>
          <a:off x="6672263" y="2560638"/>
          <a:ext cx="39782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1511280" imgH="660240" progId="Equation.DSMT4">
                  <p:embed/>
                </p:oleObj>
              </mc:Choice>
              <mc:Fallback>
                <p:oleObj name="Equation" r:id="rId3" imgW="151128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7F48699-91CD-4601-B108-59F7A5627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263" y="2560638"/>
                        <a:ext cx="3978275" cy="17367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3F8327-4297-42DD-89B1-194BAA69D959}"/>
              </a:ext>
            </a:extLst>
          </p:cNvPr>
          <p:cNvSpPr txBox="1"/>
          <p:nvPr/>
        </p:nvSpPr>
        <p:spPr>
          <a:xfrm>
            <a:off x="1100830" y="2754174"/>
            <a:ext cx="476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«Стандартное» распределение Пуассоновского процесса – частный случай </a:t>
            </a:r>
            <a:r>
              <a:rPr lang="ru-RU" sz="2400" dirty="0" err="1"/>
              <a:t>пропагатора</a:t>
            </a:r>
            <a:r>
              <a:rPr lang="ru-RU" sz="2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ED0B9-3A25-4E8B-ACBC-3B0C8AA6A7AD}"/>
              </a:ext>
            </a:extLst>
          </p:cNvPr>
          <p:cNvSpPr txBox="1"/>
          <p:nvPr/>
        </p:nvSpPr>
        <p:spPr>
          <a:xfrm>
            <a:off x="898123" y="5142765"/>
            <a:ext cx="476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Математическое ожидание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BFF8935-8DC1-4C98-883F-F24ECBED2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84819"/>
              </p:ext>
            </p:extLst>
          </p:nvPr>
        </p:nvGraphicFramePr>
        <p:xfrm>
          <a:off x="5478463" y="5041900"/>
          <a:ext cx="35099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5" imgW="1333440" imgH="342720" progId="Equation.DSMT4">
                  <p:embed/>
                </p:oleObj>
              </mc:Choice>
              <mc:Fallback>
                <p:oleObj name="Equation" r:id="rId5" imgW="1333440" imgH="3427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7F48699-91CD-4601-B108-59F7A5627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8463" y="5041900"/>
                        <a:ext cx="3509962" cy="9017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2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DBAA4-077E-464B-A988-B5A9940D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Обсудим кинетическое уравнение пуассоновского процесса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699FCF-713A-4743-9C4A-45EE90920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07735"/>
              </p:ext>
            </p:extLst>
          </p:nvPr>
        </p:nvGraphicFramePr>
        <p:xfrm>
          <a:off x="2982151" y="1296620"/>
          <a:ext cx="65865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1993680" imgH="228600" progId="Equation.DSMT4">
                  <p:embed/>
                </p:oleObj>
              </mc:Choice>
              <mc:Fallback>
                <p:oleObj name="Equation" r:id="rId3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151" y="1296620"/>
                        <a:ext cx="6586537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85399BF-D33F-44E4-9B20-5216CEA6A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18681"/>
              </p:ext>
            </p:extLst>
          </p:nvPr>
        </p:nvGraphicFramePr>
        <p:xfrm>
          <a:off x="1968844" y="2887216"/>
          <a:ext cx="8252724" cy="108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D699FCF-713A-4743-9C4A-45EE90920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8844" y="2887216"/>
                        <a:ext cx="8252724" cy="108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64C827-95B1-4BFE-9D73-4EBE36DA23C0}"/>
              </a:ext>
            </a:extLst>
          </p:cNvPr>
          <p:cNvSpPr txBox="1"/>
          <p:nvPr/>
        </p:nvSpPr>
        <p:spPr>
          <a:xfrm>
            <a:off x="935556" y="2051498"/>
            <a:ext cx="10319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общем случае, дискретный случайный марковский процесс удовлетворяет </a:t>
            </a:r>
          </a:p>
          <a:p>
            <a:r>
              <a:rPr lang="ru-RU" sz="2400" dirty="0" err="1"/>
              <a:t>ур</a:t>
            </a:r>
            <a:r>
              <a:rPr lang="ru-RU" sz="2400" dirty="0"/>
              <a:t>. </a:t>
            </a:r>
            <a:r>
              <a:rPr lang="ru-RU" sz="2400" dirty="0" err="1"/>
              <a:t>Чемпена</a:t>
            </a:r>
            <a:r>
              <a:rPr lang="ru-RU" sz="2400" dirty="0"/>
              <a:t>-Колмогорова: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7EAF5-744D-4449-8BC6-108C805D2E46}"/>
              </a:ext>
            </a:extLst>
          </p:cNvPr>
          <p:cNvSpPr txBox="1"/>
          <p:nvPr/>
        </p:nvSpPr>
        <p:spPr>
          <a:xfrm>
            <a:off x="301752" y="4127712"/>
            <a:ext cx="11731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случае пуассоновского процесса отличен от нуля</a:t>
            </a:r>
          </a:p>
          <a:p>
            <a:r>
              <a:rPr lang="ru-RU" sz="2400" dirty="0"/>
              <a:t>процесс «прихода» с </a:t>
            </a:r>
            <a:r>
              <a:rPr lang="en-US" sz="2400" i="1" dirty="0"/>
              <a:t>n</a:t>
            </a:r>
            <a:r>
              <a:rPr lang="en-US" sz="2400" dirty="0"/>
              <a:t>-1 </a:t>
            </a:r>
            <a:r>
              <a:rPr lang="ru-RU" sz="2400" dirty="0"/>
              <a:t>на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процесс «ухода» с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en-US" sz="2400" i="1" dirty="0"/>
              <a:t>n</a:t>
            </a:r>
            <a:r>
              <a:rPr lang="ru-RU" sz="2400" i="1" dirty="0"/>
              <a:t>+</a:t>
            </a:r>
            <a:r>
              <a:rPr lang="en-US" sz="2400" dirty="0"/>
              <a:t>1.</a:t>
            </a:r>
            <a:endParaRPr lang="ru-RU" sz="2400" dirty="0"/>
          </a:p>
          <a:p>
            <a:r>
              <a:rPr lang="ru-RU" sz="2400" dirty="0"/>
              <a:t>Переходов с </a:t>
            </a:r>
            <a:r>
              <a:rPr lang="en-US" sz="2400" dirty="0"/>
              <a:t>n </a:t>
            </a:r>
            <a:r>
              <a:rPr lang="ru-RU" sz="2400" dirty="0"/>
              <a:t>на </a:t>
            </a:r>
            <a:r>
              <a:rPr lang="en-US" sz="2400" dirty="0"/>
              <a:t>n</a:t>
            </a:r>
            <a:r>
              <a:rPr lang="ru-RU" sz="2400" dirty="0"/>
              <a:t>-</a:t>
            </a:r>
            <a:r>
              <a:rPr lang="en-US" sz="2400" dirty="0"/>
              <a:t>1 </a:t>
            </a:r>
            <a:r>
              <a:rPr lang="ru-RU" sz="2400" dirty="0"/>
              <a:t>нет!!! </a:t>
            </a:r>
          </a:p>
          <a:p>
            <a:r>
              <a:rPr lang="ru-RU" sz="2400" dirty="0"/>
              <a:t>Следствие такой асимметрии -- у Пуассоновского процесса нет стационарного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64976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F762-B1EA-4E19-8710-685579EE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12192000" cy="6751468"/>
          </a:xfrm>
        </p:spPr>
        <p:txBody>
          <a:bodyPr>
            <a:normAutofit/>
          </a:bodyPr>
          <a:lstStyle/>
          <a:p>
            <a:r>
              <a:rPr lang="ru-RU" dirty="0"/>
              <a:t>Пуассоновский процесс – частный случай </a:t>
            </a:r>
            <a:br>
              <a:rPr lang="ru-RU" dirty="0"/>
            </a:br>
            <a:r>
              <a:rPr lang="ru-RU" dirty="0"/>
              <a:t>марковских процессов типа </a:t>
            </a:r>
            <a:r>
              <a:rPr lang="en-US" dirty="0"/>
              <a:t>Birth-Death.</a:t>
            </a:r>
            <a:br>
              <a:rPr lang="en-US" dirty="0"/>
            </a:br>
            <a:r>
              <a:rPr lang="en-US" dirty="0">
                <a:hlinkClick r:id="rId2"/>
              </a:rPr>
              <a:t>https://en.wikipedia.org/wiki/Birth%E2%80%93death_process</a:t>
            </a:r>
            <a:br>
              <a:rPr lang="en-US" dirty="0"/>
            </a:br>
            <a:r>
              <a:rPr lang="ru-RU" dirty="0"/>
              <a:t>Очень хороший обзор: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hlinkClick r:id="rId3"/>
              </a:rPr>
              <a:t>https://www.netlab.tkk.fi/opetus/s383143/kalvot/E_bdpros.pdf</a:t>
            </a:r>
            <a:br>
              <a:rPr lang="ru-RU" dirty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2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E2ED21-23FE-4FB5-B406-61600C0B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27" y="109212"/>
            <a:ext cx="4301544" cy="14939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D5FAFC-0374-43DE-8BB2-C69921FD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4" y="1497169"/>
            <a:ext cx="11101589" cy="19318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29A9B-6ADB-4B42-8417-788B8D1A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609" y="3702207"/>
            <a:ext cx="7319664" cy="29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7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AE009-FFD9-4E38-9D4D-BB58F656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103437"/>
            <a:ext cx="10515600" cy="1325563"/>
          </a:xfrm>
        </p:spPr>
        <p:txBody>
          <a:bodyPr/>
          <a:lstStyle/>
          <a:p>
            <a:r>
              <a:rPr lang="ru-RU" dirty="0"/>
              <a:t>Пуассоновский процесс на языке диаграмм</a:t>
            </a:r>
            <a:br>
              <a:rPr lang="ru-RU" dirty="0"/>
            </a:br>
            <a:r>
              <a:rPr lang="ru-RU" dirty="0"/>
              <a:t>(здесь роль </a:t>
            </a:r>
            <a:r>
              <a:rPr lang="en-US" dirty="0">
                <a:latin typeface="Symbol" panose="05050102010706020507" pitchFamily="18" charset="2"/>
              </a:rPr>
              <a:t>g</a:t>
            </a:r>
            <a:r>
              <a:rPr lang="en-US" dirty="0"/>
              <a:t> </a:t>
            </a:r>
            <a:r>
              <a:rPr lang="ru-RU" dirty="0"/>
              <a:t> играет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BCF4F4-9CED-446F-AEA6-687CB789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65" y="3429000"/>
            <a:ext cx="7881870" cy="12492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6DA83-BA38-4DEA-8FC9-A316D24D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0" y="4934531"/>
            <a:ext cx="9762186" cy="15583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7F7174-19C1-4696-A240-5A53B990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81" y="378317"/>
            <a:ext cx="11925837" cy="1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A7DE-6C24-42AD-88F2-A754F2A6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38"/>
            <a:ext cx="10515600" cy="2972879"/>
          </a:xfrm>
        </p:spPr>
        <p:txBody>
          <a:bodyPr>
            <a:normAutofit fontScale="90000"/>
          </a:bodyPr>
          <a:lstStyle/>
          <a:p>
            <a:r>
              <a:rPr lang="ru-RU" dirty="0"/>
              <a:t>Осталось обсудить последний вопрос, каким алгоритмом можно сконструировать на компьютере случайный процесс, если известны вероятности переходов… Динамический Монте-Карло.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11B60-8A1B-44EC-A244-641A8EDD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14" y="2745188"/>
            <a:ext cx="5051850" cy="40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F0D7B-AB16-4A93-921A-43C3D897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Алгоритм Метрополиса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D2652-9F5F-4D34-A7CA-920C21B2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10" y="969684"/>
            <a:ext cx="11656380" cy="526244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/>
              <a:t>Представим себе, что у нас есть функция распределения случайных величин </a:t>
            </a:r>
            <a:r>
              <a:rPr lang="en-US" sz="3200" dirty="0"/>
              <a:t>P(x). </a:t>
            </a:r>
            <a:r>
              <a:rPr lang="ru-RU" sz="3200" dirty="0"/>
              <a:t>Хочется построить алгоритм, который давал бы последовательность случайных величин, соответствующих данному распределению. </a:t>
            </a:r>
          </a:p>
          <a:p>
            <a:pPr algn="just"/>
            <a:r>
              <a:rPr lang="ru-RU" sz="3200" dirty="0"/>
              <a:t>Для одномерных функций распределения есть удобные алгоритмы такого типа. Алгоритм Метрополиса не нужен. </a:t>
            </a:r>
          </a:p>
          <a:p>
            <a:pPr algn="just"/>
            <a:r>
              <a:rPr lang="ru-RU" sz="3200" dirty="0"/>
              <a:t>Но если </a:t>
            </a:r>
            <a:r>
              <a:rPr lang="en-US" sz="3200" dirty="0"/>
              <a:t>x </a:t>
            </a:r>
            <a:r>
              <a:rPr lang="ru-RU" sz="3200" dirty="0"/>
              <a:t>имеет большую размерность, тогда алгоритм Метрополиса и его аналоги становятся крайне эффективными.</a:t>
            </a:r>
            <a:endParaRPr lang="en-US" sz="3200" dirty="0"/>
          </a:p>
          <a:p>
            <a:pPr algn="just"/>
            <a:r>
              <a:rPr lang="ru-RU" sz="3200" dirty="0"/>
              <a:t>Зачем это нужно? Решаем задачу </a:t>
            </a:r>
            <a:r>
              <a:rPr lang="ru-RU" sz="3200" dirty="0" err="1"/>
              <a:t>стат</a:t>
            </a:r>
            <a:r>
              <a:rPr lang="ru-RU" sz="3200" dirty="0"/>
              <a:t>-физики, где все подчиняется распределению Гиббса… Сколько степеней свободы в </a:t>
            </a:r>
            <a:r>
              <a:rPr lang="ru-RU" sz="3200" dirty="0" err="1"/>
              <a:t>стат</a:t>
            </a:r>
            <a:r>
              <a:rPr lang="ru-RU" sz="3200" dirty="0"/>
              <a:t>-физике? Много, да…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E566E6-CE8C-4ACC-86C1-70C5E804D9C4}"/>
              </a:ext>
            </a:extLst>
          </p:cNvPr>
          <p:cNvSpPr/>
          <p:nvPr/>
        </p:nvSpPr>
        <p:spPr>
          <a:xfrm>
            <a:off x="3048000" y="61242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https://en.wikipedia.org/wiki/Metropolis%E2%80%93Hastings_algorithm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15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A7DE-6C24-42AD-88F2-A754F2A6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38"/>
            <a:ext cx="10515600" cy="2972879"/>
          </a:xfrm>
        </p:spPr>
        <p:txBody>
          <a:bodyPr>
            <a:normAutofit fontScale="90000"/>
          </a:bodyPr>
          <a:lstStyle/>
          <a:p>
            <a:r>
              <a:rPr lang="ru-RU" dirty="0"/>
              <a:t>Осталось обсудить последний вопрос, каким алгоритмом можно сконструировать на компьютере случайный процесс, если известны вероятности переходов… Динамический Монте-Карло.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D3C92-57D8-46EA-9193-4B7DCAC9679E}"/>
              </a:ext>
            </a:extLst>
          </p:cNvPr>
          <p:cNvSpPr txBox="1"/>
          <p:nvPr/>
        </p:nvSpPr>
        <p:spPr>
          <a:xfrm>
            <a:off x="399494" y="2965142"/>
            <a:ext cx="11176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n(t) – </a:t>
            </a:r>
            <a:r>
              <a:rPr lang="ru-RU" sz="2400" dirty="0"/>
              <a:t>пуассоновский случайный процесс. Пусть в момент </a:t>
            </a:r>
            <a:r>
              <a:rPr lang="en-US" sz="2400" dirty="0"/>
              <a:t>t </a:t>
            </a:r>
            <a:r>
              <a:rPr lang="ru-RU" sz="2400" dirty="0"/>
              <a:t>дискретная пуассоновская случайная величина равна </a:t>
            </a:r>
            <a:r>
              <a:rPr lang="en-US" sz="2400" dirty="0"/>
              <a:t>n(t)=N</a:t>
            </a:r>
            <a:r>
              <a:rPr lang="ru-RU" sz="2400" dirty="0"/>
              <a:t> – это некое целое число</a:t>
            </a:r>
            <a:r>
              <a:rPr lang="en-US" sz="2400" dirty="0"/>
              <a:t>. </a:t>
            </a:r>
            <a:r>
              <a:rPr lang="ru-RU" sz="2400" dirty="0"/>
              <a:t>Чтобы найти </a:t>
            </a:r>
            <a:r>
              <a:rPr lang="en-US" sz="2400" dirty="0"/>
              <a:t>n(</a:t>
            </a:r>
            <a:r>
              <a:rPr lang="en-US" sz="2400" dirty="0" err="1"/>
              <a:t>t+dt</a:t>
            </a:r>
            <a:r>
              <a:rPr lang="en-US" sz="2400" dirty="0"/>
              <a:t>)=N’, </a:t>
            </a:r>
            <a:r>
              <a:rPr lang="ru-RU" sz="2400" dirty="0"/>
              <a:t>необходимо </a:t>
            </a:r>
            <a:r>
              <a:rPr lang="ru-RU" sz="2400" dirty="0" err="1"/>
              <a:t>сгенерить</a:t>
            </a:r>
            <a:r>
              <a:rPr lang="ru-RU" sz="2400" dirty="0"/>
              <a:t> случайное число 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  <a:r>
              <a:rPr lang="ru-RU" sz="2400" dirty="0"/>
              <a:t>из равномерного распределения </a:t>
            </a:r>
            <a:r>
              <a:rPr lang="en-US" sz="2400" dirty="0"/>
              <a:t>[0,1]. </a:t>
            </a:r>
            <a:r>
              <a:rPr lang="ru-RU" sz="2400" dirty="0"/>
              <a:t>Далее, если </a:t>
            </a:r>
            <a:r>
              <a:rPr lang="en-US" sz="2400" dirty="0"/>
              <a:t>u&lt;</a:t>
            </a:r>
            <a:r>
              <a:rPr lang="en-US" sz="2400" dirty="0" err="1">
                <a:latin typeface="Symbol" panose="05050102010706020507" pitchFamily="18" charset="2"/>
              </a:rPr>
              <a:t>g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ru-RU" sz="2400" dirty="0"/>
              <a:t>то </a:t>
            </a:r>
            <a:r>
              <a:rPr lang="en-US" sz="2400" dirty="0"/>
              <a:t>N’=N+1; </a:t>
            </a:r>
            <a:r>
              <a:rPr lang="ru-RU" sz="2400" dirty="0"/>
              <a:t>если </a:t>
            </a:r>
            <a:r>
              <a:rPr lang="en-US" sz="2400" dirty="0"/>
              <a:t>u&gt;</a:t>
            </a:r>
            <a:r>
              <a:rPr lang="en-US" sz="2400" dirty="0" err="1">
                <a:latin typeface="Symbol" panose="05050102010706020507" pitchFamily="18" charset="2"/>
              </a:rPr>
              <a:t>g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ru-RU" sz="2400" dirty="0"/>
              <a:t>то </a:t>
            </a:r>
            <a:r>
              <a:rPr lang="en-US" sz="2400" dirty="0"/>
              <a:t>N’=N. </a:t>
            </a:r>
          </a:p>
          <a:p>
            <a:r>
              <a:rPr lang="ru-RU" sz="2400" dirty="0"/>
              <a:t>Почему так, </a:t>
            </a:r>
            <a:r>
              <a:rPr lang="en-US" sz="2400" dirty="0" err="1">
                <a:latin typeface="Symbol" panose="05050102010706020507" pitchFamily="18" charset="2"/>
              </a:rPr>
              <a:t>g</a:t>
            </a:r>
            <a:r>
              <a:rPr lang="en-US" sz="2400" dirty="0" err="1"/>
              <a:t>dt</a:t>
            </a:r>
            <a:r>
              <a:rPr lang="en-US" sz="2400" dirty="0"/>
              <a:t> – </a:t>
            </a:r>
            <a:r>
              <a:rPr lang="ru-RU" sz="2400" dirty="0"/>
              <a:t>вероятность перехода за время </a:t>
            </a:r>
            <a:r>
              <a:rPr lang="en-US" sz="2400" dirty="0"/>
              <a:t>dt </a:t>
            </a:r>
            <a:r>
              <a:rPr lang="ru-RU" sz="2400" dirty="0"/>
              <a:t>в состояние </a:t>
            </a:r>
            <a:r>
              <a:rPr lang="en-US" sz="2400" dirty="0"/>
              <a:t>N+1.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5E101-D306-4033-B7F1-FB9682BA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7" y="6343978"/>
            <a:ext cx="9998660" cy="478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2EE382-6BD6-43BD-BA2E-980D92D9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37" y="4989524"/>
            <a:ext cx="3240031" cy="15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5F39E-9320-4341-A80B-5AD13442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373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891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5B82D-02C2-4235-97D6-01883E74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Формальное описание алгоритма.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4DF36A-A491-450B-985F-A0210C451E95}"/>
              </a:ext>
            </a:extLst>
          </p:cNvPr>
          <p:cNvSpPr/>
          <p:nvPr/>
        </p:nvSpPr>
        <p:spPr>
          <a:xfrm>
            <a:off x="177553" y="1325563"/>
            <a:ext cx="11922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Цель алгоритма Метрополиса состоит в том, чтобы создать набор состояний в соответствии с желаемым распределением P (x).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этого алгоритм </a:t>
            </a:r>
            <a:r>
              <a:rPr lang="ru-RU" sz="2400" dirty="0" err="1"/>
              <a:t>генерит</a:t>
            </a:r>
            <a:r>
              <a:rPr lang="ru-RU" sz="2400" dirty="0"/>
              <a:t> </a:t>
            </a:r>
            <a:r>
              <a:rPr lang="ru-RU" sz="2400" u="sng" dirty="0">
                <a:solidFill>
                  <a:srgbClr val="FF0000"/>
                </a:solidFill>
              </a:rPr>
              <a:t>марковский процесс</a:t>
            </a:r>
            <a:r>
              <a:rPr lang="ru-RU" sz="2400" dirty="0"/>
              <a:t>, который асимптотически достигает стационарное распределение π(x), такое что π(x) = P (x)</a:t>
            </a:r>
            <a:r>
              <a:rPr lang="en-US" sz="2400" dirty="0"/>
              <a:t>.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 марковской цепи предъявляется требование, чтобы π(x) было единственным ее стационарным распределением. Обычно в приложениях требуют дополнительно, чтобы не возникало замкнутых циклов в системе. Система была </a:t>
            </a:r>
            <a:r>
              <a:rPr lang="ru-RU" sz="2400" dirty="0" err="1"/>
              <a:t>эргодична</a:t>
            </a:r>
            <a:r>
              <a:rPr lang="ru-RU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марковскую цепь накладывается условие, чтобы π(x) было не просто стационарным распределением, но удовлетворяло условию так называемого «детального баланса»</a:t>
            </a:r>
            <a:r>
              <a:rPr lang="en-US" sz="2400" dirty="0"/>
              <a:t>, </a:t>
            </a:r>
            <a:r>
              <a:rPr lang="ru-RU" sz="2400" dirty="0"/>
              <a:t>где </a:t>
            </a:r>
            <a:r>
              <a:rPr lang="en-US" sz="2400" dirty="0"/>
              <a:t>W(</a:t>
            </a:r>
            <a:r>
              <a:rPr lang="en-US" sz="2400" dirty="0" err="1"/>
              <a:t>x,x</a:t>
            </a:r>
            <a:r>
              <a:rPr lang="en-US" sz="2400" dirty="0"/>
              <a:t>’) – </a:t>
            </a:r>
            <a:r>
              <a:rPr lang="ru-RU" sz="2400" dirty="0"/>
              <a:t>вероятность перехода в единицу времени: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E299322-C117-4E39-8E72-42C54D39D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19707"/>
              </p:ext>
            </p:extLst>
          </p:nvPr>
        </p:nvGraphicFramePr>
        <p:xfrm>
          <a:off x="376283" y="5549806"/>
          <a:ext cx="5762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83" y="5549806"/>
                        <a:ext cx="5762625" cy="6223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53619BF-A885-4233-A695-A5962A8DC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67154"/>
              </p:ext>
            </p:extLst>
          </p:nvPr>
        </p:nvGraphicFramePr>
        <p:xfrm>
          <a:off x="7642810" y="5208648"/>
          <a:ext cx="34655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5" imgW="1130040" imgH="419040" progId="Equation.DSMT4">
                  <p:embed/>
                </p:oleObj>
              </mc:Choice>
              <mc:Fallback>
                <p:oleObj name="Equation" r:id="rId5" imgW="1130040" imgH="419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7E299322-C117-4E39-8E72-42C54D39DC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2810" y="5208648"/>
                        <a:ext cx="3465513" cy="12827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3C87E78-A896-4351-8773-71523B31AF08}"/>
              </a:ext>
            </a:extLst>
          </p:cNvPr>
          <p:cNvSpPr/>
          <p:nvPr/>
        </p:nvSpPr>
        <p:spPr>
          <a:xfrm>
            <a:off x="6372078" y="5571078"/>
            <a:ext cx="967666" cy="57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5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6F7FCD-F4B8-443E-BD9C-382817B0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7"/>
            <a:ext cx="10515600" cy="13494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Алгоритм, создающий марковскую цепь, позволяет построить правильную вероятность перехода. </a:t>
            </a:r>
          </a:p>
          <a:p>
            <a:r>
              <a:rPr lang="ru-RU" dirty="0"/>
              <a:t>Идея состоит в том, чтобы разделить переход от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i="1" dirty="0"/>
              <a:t>x’</a:t>
            </a:r>
            <a:r>
              <a:rPr lang="en-US" dirty="0"/>
              <a:t> </a:t>
            </a:r>
            <a:r>
              <a:rPr lang="ru-RU" dirty="0"/>
              <a:t>на два </a:t>
            </a:r>
            <a:r>
              <a:rPr lang="ru-RU" b="1" u="sng" dirty="0"/>
              <a:t>случайных</a:t>
            </a:r>
            <a:r>
              <a:rPr lang="ru-RU" dirty="0"/>
              <a:t> </a:t>
            </a:r>
            <a:r>
              <a:rPr lang="ru-RU" dirty="0" err="1"/>
              <a:t>подэтапа</a:t>
            </a:r>
            <a:r>
              <a:rPr lang="en-US" dirty="0"/>
              <a:t>: “</a:t>
            </a:r>
            <a:r>
              <a:rPr lang="ru-RU" dirty="0"/>
              <a:t>предложение</a:t>
            </a:r>
            <a:r>
              <a:rPr lang="en-US" dirty="0"/>
              <a:t>”</a:t>
            </a:r>
            <a:r>
              <a:rPr lang="ru-RU" dirty="0"/>
              <a:t> и </a:t>
            </a:r>
            <a:r>
              <a:rPr lang="en-US" dirty="0"/>
              <a:t>“</a:t>
            </a:r>
            <a:r>
              <a:rPr lang="ru-RU" dirty="0"/>
              <a:t>принятие-отклонение</a:t>
            </a:r>
            <a:r>
              <a:rPr lang="en-US" dirty="0"/>
              <a:t>”</a:t>
            </a:r>
            <a:r>
              <a:rPr lang="ru-RU" dirty="0"/>
              <a:t>: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A543E9-A35F-462C-8E98-DC177EE8F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98480"/>
              </p:ext>
            </p:extLst>
          </p:nvPr>
        </p:nvGraphicFramePr>
        <p:xfrm>
          <a:off x="3087688" y="1679575"/>
          <a:ext cx="6016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1676160" imgH="203040" progId="Equation.DSMT4">
                  <p:embed/>
                </p:oleObj>
              </mc:Choice>
              <mc:Fallback>
                <p:oleObj name="Equation" r:id="rId3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88" y="1679575"/>
                        <a:ext cx="60166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78FD1D48-354F-4FA5-B41F-8A850CA7F000}"/>
              </a:ext>
            </a:extLst>
          </p:cNvPr>
          <p:cNvSpPr txBox="1">
            <a:spLocks/>
          </p:cNvSpPr>
          <p:nvPr/>
        </p:nvSpPr>
        <p:spPr>
          <a:xfrm>
            <a:off x="115410" y="2343705"/>
            <a:ext cx="11993732" cy="2743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Здесь </a:t>
            </a:r>
            <a:r>
              <a:rPr lang="en-US" dirty="0"/>
              <a:t>g(</a:t>
            </a:r>
            <a:r>
              <a:rPr lang="en-US" dirty="0" err="1"/>
              <a:t>x’|x</a:t>
            </a:r>
            <a:r>
              <a:rPr lang="en-US" dirty="0"/>
              <a:t>) – </a:t>
            </a:r>
            <a:r>
              <a:rPr lang="ru-RU" dirty="0"/>
              <a:t>условная вероятность, </a:t>
            </a:r>
            <a:r>
              <a:rPr lang="en-US" dirty="0"/>
              <a:t>“</a:t>
            </a:r>
            <a:r>
              <a:rPr lang="ru-RU" dirty="0"/>
              <a:t>предложения</a:t>
            </a:r>
            <a:r>
              <a:rPr lang="en-US" dirty="0"/>
              <a:t>”</a:t>
            </a:r>
            <a:r>
              <a:rPr lang="ru-RU" dirty="0"/>
              <a:t> перейти из </a:t>
            </a:r>
            <a:r>
              <a:rPr lang="en-US" dirty="0"/>
              <a:t>x’ </a:t>
            </a:r>
            <a:r>
              <a:rPr lang="ru-RU" dirty="0"/>
              <a:t>в </a:t>
            </a:r>
            <a:r>
              <a:rPr lang="en-US" dirty="0"/>
              <a:t>x. </a:t>
            </a:r>
            <a:r>
              <a:rPr lang="ru-RU" dirty="0"/>
              <a:t>Как найти эту условную вероятность будет сказано ниже. </a:t>
            </a:r>
          </a:p>
          <a:p>
            <a:r>
              <a:rPr lang="en-US" dirty="0"/>
              <a:t>A(</a:t>
            </a:r>
            <a:r>
              <a:rPr lang="en-US" dirty="0" err="1"/>
              <a:t>x’,x</a:t>
            </a:r>
            <a:r>
              <a:rPr lang="en-US" dirty="0"/>
              <a:t>) – </a:t>
            </a:r>
            <a:r>
              <a:rPr lang="ru-RU" dirty="0"/>
              <a:t>условная вероятность принять «предложение», т.е. перейти таки из </a:t>
            </a:r>
            <a:r>
              <a:rPr lang="en-US" dirty="0"/>
              <a:t>x </a:t>
            </a:r>
            <a:r>
              <a:rPr lang="ru-RU" dirty="0"/>
              <a:t>в </a:t>
            </a:r>
            <a:r>
              <a:rPr lang="en-US" dirty="0"/>
              <a:t>x’.</a:t>
            </a:r>
          </a:p>
          <a:p>
            <a:r>
              <a:rPr lang="en-US" dirty="0"/>
              <a:t>g(</a:t>
            </a:r>
            <a:r>
              <a:rPr lang="en-US" dirty="0" err="1"/>
              <a:t>x’|x</a:t>
            </a:r>
            <a:r>
              <a:rPr lang="en-US" dirty="0"/>
              <a:t>) </a:t>
            </a:r>
            <a:r>
              <a:rPr lang="ru-RU" dirty="0"/>
              <a:t>выбирается из соображений удобства. Например, чтобы это было простое распределение, даваемое простой аналитической формулой, например, часто это </a:t>
            </a:r>
            <a:r>
              <a:rPr lang="ru-RU" dirty="0" err="1"/>
              <a:t>пропагатор</a:t>
            </a:r>
            <a:r>
              <a:rPr lang="ru-RU" dirty="0"/>
              <a:t> гауссовского случайного процесса… </a:t>
            </a:r>
          </a:p>
          <a:p>
            <a:r>
              <a:rPr lang="ru-RU" dirty="0"/>
              <a:t>Тогда </a:t>
            </a:r>
            <a:r>
              <a:rPr lang="en-US" dirty="0"/>
              <a:t>A(</a:t>
            </a:r>
            <a:r>
              <a:rPr lang="en-US" dirty="0" err="1"/>
              <a:t>x’,x</a:t>
            </a:r>
            <a:r>
              <a:rPr lang="en-US" dirty="0"/>
              <a:t>)</a:t>
            </a:r>
            <a:r>
              <a:rPr lang="ru-RU" dirty="0"/>
              <a:t> – можно найти из соотношений: </a:t>
            </a:r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6050A9C-493C-4294-9837-36E756CDA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57934"/>
              </p:ext>
            </p:extLst>
          </p:nvPr>
        </p:nvGraphicFramePr>
        <p:xfrm>
          <a:off x="716484" y="5393908"/>
          <a:ext cx="3405329" cy="12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1130040" imgH="419040" progId="Equation.DSMT4">
                  <p:embed/>
                </p:oleObj>
              </mc:Choice>
              <mc:Fallback>
                <p:oleObj name="Equation" r:id="rId5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84" y="5393908"/>
                        <a:ext cx="3405329" cy="12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538663D-2E65-445C-8832-DD9902BDCB22}"/>
              </a:ext>
            </a:extLst>
          </p:cNvPr>
          <p:cNvSpPr/>
          <p:nvPr/>
        </p:nvSpPr>
        <p:spPr>
          <a:xfrm>
            <a:off x="4696937" y="5592932"/>
            <a:ext cx="1251752" cy="87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BE3735F-9F15-4132-8025-6A50AECA7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49313"/>
              </p:ext>
            </p:extLst>
          </p:nvPr>
        </p:nvGraphicFramePr>
        <p:xfrm>
          <a:off x="6712429" y="5409737"/>
          <a:ext cx="4647242" cy="124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7" imgW="1562040" imgH="419040" progId="Equation.DSMT4">
                  <p:embed/>
                </p:oleObj>
              </mc:Choice>
              <mc:Fallback>
                <p:oleObj name="Equation" r:id="rId7" imgW="1562040" imgH="419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6050A9C-493C-4294-9837-36E756CDA6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12429" y="5409737"/>
                        <a:ext cx="4647242" cy="1246821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70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D964993-C87C-4F38-92EA-442362056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482913"/>
              </p:ext>
            </p:extLst>
          </p:nvPr>
        </p:nvGraphicFramePr>
        <p:xfrm>
          <a:off x="3760787" y="1441419"/>
          <a:ext cx="46704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4671095" imgH="1272390" progId="Equation.DSMT4">
                  <p:embed/>
                </p:oleObj>
              </mc:Choice>
              <mc:Fallback>
                <p:oleObj name="Equation" r:id="rId3" imgW="4671095" imgH="12723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787" y="1441419"/>
                        <a:ext cx="4670425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C4AF2CB3-7624-4661-8E71-C06EDD6CC603}"/>
              </a:ext>
            </a:extLst>
          </p:cNvPr>
          <p:cNvSpPr/>
          <p:nvPr/>
        </p:nvSpPr>
        <p:spPr>
          <a:xfrm>
            <a:off x="5368031" y="2823100"/>
            <a:ext cx="1455938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ABAACC2-61D2-4A17-B967-AB8F0D96D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51673"/>
              </p:ext>
            </p:extLst>
          </p:nvPr>
        </p:nvGraphicFramePr>
        <p:xfrm>
          <a:off x="3220305" y="3535288"/>
          <a:ext cx="575139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5" imgW="2065873" imgH="457184" progId="Equation.DSMT4">
                  <p:embed/>
                </p:oleObj>
              </mc:Choice>
              <mc:Fallback>
                <p:oleObj name="Equation" r:id="rId5" imgW="2065873" imgH="4571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0305" y="3535288"/>
                        <a:ext cx="5751390" cy="12731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30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71EA7-8C15-4F2E-84AF-E0B7B7EA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 «для компьютера»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220583-53B8-40EA-B9D0-F52E78CC2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2729"/>
                <a:ext cx="12192000" cy="56052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Выбрать произвольное начальное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начальный момент времени.</a:t>
                </a:r>
              </a:p>
              <a:p>
                <a:r>
                  <a:rPr lang="ru-RU" dirty="0"/>
                  <a:t>Метод итераций.</a:t>
                </a:r>
                <a:r>
                  <a:rPr lang="en-US" dirty="0"/>
                  <a:t> </a:t>
                </a:r>
                <a:r>
                  <a:rPr lang="ru-RU" dirty="0"/>
                  <a:t>Пусть в момент </a:t>
                </a:r>
                <a:r>
                  <a:rPr lang="en-US" dirty="0"/>
                  <a:t>t </a:t>
                </a:r>
                <a:r>
                  <a:rPr lang="ru-RU" dirty="0"/>
                  <a:t>состояние </a:t>
                </a:r>
                <a:r>
                  <a:rPr lang="en-US" dirty="0"/>
                  <a:t>x. </a:t>
                </a:r>
                <a:r>
                  <a:rPr lang="ru-RU" dirty="0"/>
                  <a:t>Найдем состояние в следующий момент времени.</a:t>
                </a:r>
              </a:p>
              <a:p>
                <a:pPr marL="0" indent="0">
                  <a:buNone/>
                </a:pPr>
                <a:r>
                  <a:rPr lang="en-US" dirty="0"/>
                  <a:t>	1</a:t>
                </a:r>
                <a:r>
                  <a:rPr lang="ru-RU" dirty="0"/>
                  <a:t>) </a:t>
                </a:r>
                <a:r>
                  <a:rPr lang="ru-RU" dirty="0" err="1"/>
                  <a:t>Сгенерить</a:t>
                </a:r>
                <a:r>
                  <a:rPr lang="ru-RU" dirty="0"/>
                  <a:t> на компьютере случайное состояние </a:t>
                </a:r>
                <a:r>
                  <a:rPr lang="en-US" dirty="0"/>
                  <a:t>x’</a:t>
                </a:r>
                <a:r>
                  <a:rPr lang="ru-RU" dirty="0"/>
                  <a:t>, отвечающее вероятностному распределению </a:t>
                </a:r>
                <a:r>
                  <a:rPr lang="en-US" dirty="0"/>
                  <a:t>g(</a:t>
                </a:r>
                <a:r>
                  <a:rPr lang="en-US" dirty="0" err="1"/>
                  <a:t>x’|x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	2) </a:t>
                </a:r>
                <a:r>
                  <a:rPr lang="ru-RU" dirty="0"/>
                  <a:t>Вычислить вероятность выбора </a:t>
                </a:r>
                <a:r>
                  <a:rPr lang="en-US" dirty="0"/>
                  <a:t>A(</a:t>
                </a:r>
                <a:r>
                  <a:rPr lang="en-US" dirty="0" err="1"/>
                  <a:t>x’,x</a:t>
                </a:r>
                <a:r>
                  <a:rPr lang="en-US" dirty="0"/>
                  <a:t>)</a:t>
                </a:r>
                <a:r>
                  <a:rPr lang="ru-RU" dirty="0"/>
                  <a:t> по формуле из предыдущего слайда.</a:t>
                </a:r>
              </a:p>
              <a:p>
                <a:pPr marL="0" indent="0">
                  <a:buNone/>
                </a:pPr>
                <a:r>
                  <a:rPr lang="ru-RU" dirty="0"/>
                  <a:t>	3) Сделать выбор: перейти в состояние </a:t>
                </a:r>
                <a:r>
                  <a:rPr lang="en-US" dirty="0"/>
                  <a:t>x’ </a:t>
                </a:r>
                <a:r>
                  <a:rPr lang="ru-RU" dirty="0"/>
                  <a:t>или остаться в </a:t>
                </a:r>
                <a:r>
                  <a:rPr lang="en-US" dirty="0"/>
                  <a:t>x.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	   а)Для этого, используя генератор случайных чисел, равномерно 	распределённых на </a:t>
                </a:r>
                <a:r>
                  <a:rPr lang="en-US" dirty="0"/>
                  <a:t>[0,1], </a:t>
                </a:r>
                <a:r>
                  <a:rPr lang="ru-RU" dirty="0" err="1"/>
                  <a:t>сгенерим</a:t>
                </a:r>
                <a:r>
                  <a:rPr lang="ru-RU" dirty="0"/>
                  <a:t> случайное число </a:t>
                </a:r>
                <a:r>
                  <a:rPr lang="en-US" dirty="0"/>
                  <a:t>u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	   б)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перейдем в </a:t>
                </a:r>
                <a:r>
                  <a:rPr lang="en-US" dirty="0"/>
                  <a:t>x’, </a:t>
                </a:r>
                <a:r>
                  <a:rPr lang="ru-RU" dirty="0"/>
                  <a:t>если нет, то останемся в </a:t>
                </a:r>
                <a:r>
                  <a:rPr lang="en-US" dirty="0"/>
                  <a:t>x.</a:t>
                </a:r>
              </a:p>
              <a:p>
                <a:pPr marL="0" indent="0">
                  <a:buNone/>
                </a:pPr>
                <a:r>
                  <a:rPr lang="ru-RU" dirty="0"/>
                  <a:t>Так созданная последовательность случайных чисел будет соответствовать распределению </a:t>
                </a:r>
                <a:r>
                  <a:rPr lang="en-US" dirty="0"/>
                  <a:t>P(x). </a:t>
                </a:r>
                <a:r>
                  <a:rPr lang="ru-RU" dirty="0"/>
                  <a:t>Конечно, желательно удалить часть начальных состояний, проредить последовательность, чтобы исключить корреляции… Но это уже технические детали.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D220583-53B8-40EA-B9D0-F52E78CC2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2729"/>
                <a:ext cx="12192000" cy="5605272"/>
              </a:xfrm>
              <a:blipFill>
                <a:blip r:embed="rId2"/>
                <a:stretch>
                  <a:fillRect l="-900" t="-2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81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72645-3550-4D1D-A3B6-51567070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Метрополиса. Модель </a:t>
            </a:r>
            <a:r>
              <a:rPr lang="ru-RU" dirty="0" err="1"/>
              <a:t>Изинга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DC5E-CB12-4E2D-8612-24463FB0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МФТИ</a:t>
            </a:r>
          </a:p>
          <a:p>
            <a:r>
              <a:rPr lang="ru-RU" b="1" dirty="0"/>
              <a:t>Динамические системы и методы математического моделирования</a:t>
            </a:r>
          </a:p>
          <a:p>
            <a:r>
              <a:rPr lang="ru-RU" b="1" dirty="0"/>
              <a:t>Программа курса Динамические системы и методы математического моделирования</a:t>
            </a:r>
            <a:endParaRPr lang="ru-RU" dirty="0"/>
          </a:p>
          <a:p>
            <a:br>
              <a:rPr lang="ru-RU" b="1" dirty="0"/>
            </a:br>
            <a:endParaRPr lang="ru-RU" dirty="0"/>
          </a:p>
          <a:p>
            <a:r>
              <a:rPr lang="ru-RU" b="1" dirty="0"/>
              <a:t>Лектор: </a:t>
            </a:r>
            <a:r>
              <a:rPr lang="ru-RU" b="1" dirty="0" err="1">
                <a:hlinkClick r:id="rId2"/>
              </a:rPr>
              <a:t>Притыкин</a:t>
            </a:r>
            <a:r>
              <a:rPr lang="ru-RU" b="1" dirty="0">
                <a:hlinkClick r:id="rId2"/>
              </a:rPr>
              <a:t> Дмитрий Аркадьевич</a:t>
            </a:r>
            <a:endParaRPr lang="ru-RU" dirty="0"/>
          </a:p>
          <a:p>
            <a:br>
              <a:rPr lang="ru-RU" dirty="0"/>
            </a:br>
            <a:r>
              <a:rPr lang="ru-RU" dirty="0"/>
              <a:t>Его презентации (для интересующихся) можно скачать с сайта МФТИ. Например:</a:t>
            </a:r>
          </a:p>
          <a:p>
            <a:r>
              <a:rPr lang="en-US" dirty="0">
                <a:hlinkClick r:id="rId3"/>
              </a:rPr>
              <a:t>https://mipt.ru/upload/%D0%9B%D0%B5%D0%BA%D1%86%D0%B8%D1%8F%2010%20%D0%90%D0%BB%D0%B3%D0%BE%D1%80%D0%B8%D1%82%D0%BC%20%D0%9C%D0%B5%D1%82%D1%80%D0%BE%D0%BF%D0%BE%D0%BB%D0%B8%D1%81%D0%B0.%20%D0%9C%D0%BE%D0%B4%D0%B5%D0%BB%D0%B8%20%D0%98%D0%B7%D0%B8%D0%BD%D0%B3%D0%B0%20%D0%B8%20%D0%9F%D0%BE%D1%82%D1%82%D1%81%D0%B0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71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88803-C4AE-4028-A5BF-A9F0A903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Метрополиса. Модель </a:t>
            </a:r>
            <a:r>
              <a:rPr lang="ru-RU" dirty="0" err="1"/>
              <a:t>Изинга</a:t>
            </a:r>
            <a:endParaRPr lang="ru-RU" dirty="0"/>
          </a:p>
        </p:txBody>
      </p:sp>
      <p:pic>
        <p:nvPicPr>
          <p:cNvPr id="4098" name="Picture 2" descr="3: Schematic representation of a configuration of the 2D Ising ...">
            <a:extLst>
              <a:ext uri="{FF2B5EF4-FFF2-40B4-BE49-F238E27FC236}">
                <a16:creationId xmlns:a16="http://schemas.microsoft.com/office/drawing/2014/main" id="{EA226A3C-E236-4EFE-8FB5-1956467D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0" y="1407224"/>
            <a:ext cx="4311206" cy="307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1AFBD1F-3640-4675-B113-3D254EC5F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10063"/>
              </p:ext>
            </p:extLst>
          </p:nvPr>
        </p:nvGraphicFramePr>
        <p:xfrm>
          <a:off x="304753" y="4418012"/>
          <a:ext cx="10853738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4" imgW="4863960" imgH="1091880" progId="Equation.DSMT4">
                  <p:embed/>
                </p:oleObj>
              </mc:Choice>
              <mc:Fallback>
                <p:oleObj name="Equation" r:id="rId4" imgW="48639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53" y="4418012"/>
                        <a:ext cx="10853738" cy="243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B3A40A-F224-41D6-A52F-7CCFBAB97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05785"/>
              </p:ext>
            </p:extLst>
          </p:nvPr>
        </p:nvGraphicFramePr>
        <p:xfrm>
          <a:off x="960501" y="1940306"/>
          <a:ext cx="67722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6" imgW="3035160" imgH="482400" progId="Equation.DSMT4">
                  <p:embed/>
                </p:oleObj>
              </mc:Choice>
              <mc:Fallback>
                <p:oleObj name="Equation" r:id="rId6" imgW="3035160" imgH="4824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1AFBD1F-3640-4675-B113-3D254EC5F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501" y="1940306"/>
                        <a:ext cx="6772275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232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1763</Words>
  <Application>Microsoft Office PowerPoint</Application>
  <PresentationFormat>Широкоэкранный</PresentationFormat>
  <Paragraphs>100</Paragraphs>
  <Slides>31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Тема Office</vt:lpstr>
      <vt:lpstr>Equation</vt:lpstr>
      <vt:lpstr>MathType 7.0 Equation</vt:lpstr>
      <vt:lpstr>Лекция10-семинар</vt:lpstr>
      <vt:lpstr>Презентация PowerPoint</vt:lpstr>
      <vt:lpstr>Алгоритм Метрополиса </vt:lpstr>
      <vt:lpstr>Формальное описание алгоритма.</vt:lpstr>
      <vt:lpstr>Презентация PowerPoint</vt:lpstr>
      <vt:lpstr>Презентация PowerPoint</vt:lpstr>
      <vt:lpstr>Алгоритм  «для компьютера»</vt:lpstr>
      <vt:lpstr>Алгоритм Метрополиса. Модель Изинга</vt:lpstr>
      <vt:lpstr>Алгоритм Метрополиса. Модель Изинга</vt:lpstr>
      <vt:lpstr>Алгоритм Метрополиса. Модель Изинга</vt:lpstr>
      <vt:lpstr>Алгорит Метрополиса. Модель Изинга.</vt:lpstr>
      <vt:lpstr>Алгоримт Метрополиса. Модель Изинга.</vt:lpstr>
      <vt:lpstr>Презентация PowerPoint</vt:lpstr>
      <vt:lpstr>Итак, Алгоритм для Модели Изинга</vt:lpstr>
      <vt:lpstr>Технические детали</vt:lpstr>
      <vt:lpstr>Что дальше делать с это Марковской цепью из спиновых состояний? Сгенирили мы достаточно длинную цепь и чего…</vt:lpstr>
      <vt:lpstr>Презентация PowerPoint</vt:lpstr>
      <vt:lpstr>Презентация PowerPoint</vt:lpstr>
      <vt:lpstr>Презентация PowerPoint</vt:lpstr>
      <vt:lpstr>Задача 9 из задания. Часть 2.  Пропагатор Пуассоновского случайного процесса.</vt:lpstr>
      <vt:lpstr>Решаем уравнение на производящую функцию</vt:lpstr>
      <vt:lpstr>Раскладываем характеристическую функцию в ряд Тейлора</vt:lpstr>
      <vt:lpstr>Презентация PowerPoint</vt:lpstr>
      <vt:lpstr>Презентация PowerPoint</vt:lpstr>
      <vt:lpstr>Обсудим кинетическое уравнение пуассоновского процесса</vt:lpstr>
      <vt:lpstr>Пуассоновский процесс – частный случай  марковских процессов типа Birth-Death. https://en.wikipedia.org/wiki/Birth%E2%80%93death_process Очень хороший обзор: https://www.netlab.tkk.fi/opetus/s383143/kalvot/E_bdpros.pdf </vt:lpstr>
      <vt:lpstr>Презентация PowerPoint</vt:lpstr>
      <vt:lpstr>Пуассоновский процесс на языке диаграмм (здесь роль g  играет l).</vt:lpstr>
      <vt:lpstr>Осталось обсудить последний вопрос, каким алгоритмом можно сконструировать на компьютере случайный процесс, если известны вероятности переходов… Динамический Монте-Карло.</vt:lpstr>
      <vt:lpstr>Осталось обсудить последний вопрос, каким алгоритмом можно сконструировать на компьютере случайный процесс, если известны вероятности переходов… Динамический Монте-Карло.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</dc:title>
  <dc:creator>nms</dc:creator>
  <cp:lastModifiedBy>nms</cp:lastModifiedBy>
  <cp:revision>56</cp:revision>
  <dcterms:created xsi:type="dcterms:W3CDTF">2020-04-02T16:35:01Z</dcterms:created>
  <dcterms:modified xsi:type="dcterms:W3CDTF">2020-04-04T10:34:40Z</dcterms:modified>
</cp:coreProperties>
</file>