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309" r:id="rId16"/>
    <p:sldId id="270" r:id="rId17"/>
    <p:sldId id="274" r:id="rId18"/>
    <p:sldId id="310" r:id="rId19"/>
    <p:sldId id="311" r:id="rId20"/>
    <p:sldId id="313" r:id="rId21"/>
    <p:sldId id="314" r:id="rId22"/>
    <p:sldId id="315" r:id="rId23"/>
    <p:sldId id="316" r:id="rId24"/>
    <p:sldId id="332" r:id="rId25"/>
    <p:sldId id="317" r:id="rId26"/>
    <p:sldId id="318" r:id="rId27"/>
    <p:sldId id="319" r:id="rId28"/>
    <p:sldId id="320" r:id="rId29"/>
    <p:sldId id="321" r:id="rId30"/>
    <p:sldId id="290" r:id="rId31"/>
    <p:sldId id="273" r:id="rId32"/>
    <p:sldId id="304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271" r:id="rId43"/>
    <p:sldId id="272" r:id="rId44"/>
    <p:sldId id="275" r:id="rId45"/>
    <p:sldId id="276" r:id="rId46"/>
    <p:sldId id="331" r:id="rId47"/>
    <p:sldId id="305" r:id="rId48"/>
    <p:sldId id="277" r:id="rId49"/>
    <p:sldId id="278" r:id="rId50"/>
    <p:sldId id="279" r:id="rId51"/>
    <p:sldId id="280" r:id="rId52"/>
    <p:sldId id="281" r:id="rId53"/>
    <p:sldId id="285" r:id="rId54"/>
    <p:sldId id="286" r:id="rId55"/>
    <p:sldId id="287" r:id="rId56"/>
    <p:sldId id="283" r:id="rId57"/>
    <p:sldId id="284" r:id="rId58"/>
    <p:sldId id="288" r:id="rId59"/>
    <p:sldId id="289" r:id="rId60"/>
    <p:sldId id="291" r:id="rId61"/>
    <p:sldId id="292" r:id="rId62"/>
    <p:sldId id="293" r:id="rId63"/>
    <p:sldId id="306" r:id="rId64"/>
    <p:sldId id="294" r:id="rId65"/>
    <p:sldId id="295" r:id="rId66"/>
    <p:sldId id="296" r:id="rId67"/>
    <p:sldId id="307" r:id="rId68"/>
    <p:sldId id="297" r:id="rId69"/>
    <p:sldId id="308" r:id="rId70"/>
    <p:sldId id="298" r:id="rId7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41.emf"/><Relationship Id="rId1" Type="http://schemas.openxmlformats.org/officeDocument/2006/relationships/image" Target="../media/image40.wmf"/><Relationship Id="rId4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3.wmf"/><Relationship Id="rId4" Type="http://schemas.openxmlformats.org/officeDocument/2006/relationships/image" Target="../media/image5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emf"/><Relationship Id="rId4" Type="http://schemas.openxmlformats.org/officeDocument/2006/relationships/image" Target="../media/image6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1.wmf"/><Relationship Id="rId1" Type="http://schemas.openxmlformats.org/officeDocument/2006/relationships/image" Target="../media/image7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e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wmf"/><Relationship Id="rId1" Type="http://schemas.openxmlformats.org/officeDocument/2006/relationships/image" Target="../media/image7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6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67.wmf"/><Relationship Id="rId1" Type="http://schemas.openxmlformats.org/officeDocument/2006/relationships/image" Target="../media/image26.wmf"/><Relationship Id="rId4" Type="http://schemas.openxmlformats.org/officeDocument/2006/relationships/image" Target="../media/image88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88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88.wmf"/><Relationship Id="rId5" Type="http://schemas.openxmlformats.org/officeDocument/2006/relationships/image" Target="../media/image95.wmf"/><Relationship Id="rId4" Type="http://schemas.openxmlformats.org/officeDocument/2006/relationships/image" Target="../media/image79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0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8.wmf"/><Relationship Id="rId1" Type="http://schemas.openxmlformats.org/officeDocument/2006/relationships/image" Target="../media/image9.wmf"/><Relationship Id="rId4" Type="http://schemas.openxmlformats.org/officeDocument/2006/relationships/image" Target="../media/image10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04.wmf"/><Relationship Id="rId1" Type="http://schemas.openxmlformats.org/officeDocument/2006/relationships/image" Target="../media/image115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7.wmf"/><Relationship Id="rId1" Type="http://schemas.openxmlformats.org/officeDocument/2006/relationships/image" Target="../media/image9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4A9C4-E5C3-45C5-93F0-F3A7C7DB63A0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2CFD1-F505-4BD6-821C-170F2DABA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52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2CFD1-F505-4BD6-821C-170F2DABA18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9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8CBC-9376-46E7-B213-1F9BF80FC29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9691-2CF5-4841-A32D-2485FE19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6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8CBC-9376-46E7-B213-1F9BF80FC29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9691-2CF5-4841-A32D-2485FE19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63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8CBC-9376-46E7-B213-1F9BF80FC29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9691-2CF5-4841-A32D-2485FE19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00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8CBC-9376-46E7-B213-1F9BF80FC29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9691-2CF5-4841-A32D-2485FE19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02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8CBC-9376-46E7-B213-1F9BF80FC29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9691-2CF5-4841-A32D-2485FE19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35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8CBC-9376-46E7-B213-1F9BF80FC29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9691-2CF5-4841-A32D-2485FE19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9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8CBC-9376-46E7-B213-1F9BF80FC29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9691-2CF5-4841-A32D-2485FE19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46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8CBC-9376-46E7-B213-1F9BF80FC29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9691-2CF5-4841-A32D-2485FE19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39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8CBC-9376-46E7-B213-1F9BF80FC29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9691-2CF5-4841-A32D-2485FE19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34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8CBC-9376-46E7-B213-1F9BF80FC29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9691-2CF5-4841-A32D-2485FE19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51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8CBC-9376-46E7-B213-1F9BF80FC29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99691-2CF5-4841-A32D-2485FE19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63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8CBC-9376-46E7-B213-1F9BF80FC29D}" type="datetimeFigureOut">
              <a:rPr lang="ru-RU" smtClean="0"/>
              <a:t>18.04.2020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99691-2CF5-4841-A32D-2485FE19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12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png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../embeddings/oleObject25.bin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1.wmf"/><Relationship Id="rId9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4.wmf"/><Relationship Id="rId3" Type="http://schemas.openxmlformats.org/officeDocument/2006/relationships/oleObject" Target="../embeddings/oleObject36.bin"/><Relationship Id="rId7" Type="http://schemas.openxmlformats.org/officeDocument/2006/relationships/image" Target="../media/image85.png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wmf"/><Relationship Id="rId11" Type="http://schemas.openxmlformats.org/officeDocument/2006/relationships/image" Target="../media/image33.wmf"/><Relationship Id="rId5" Type="http://schemas.openxmlformats.org/officeDocument/2006/relationships/oleObject" Target="../embeddings/oleObject37.bin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30.wmf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2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oleObject" Target="../embeddings/oleObject53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3.wmf"/><Relationship Id="rId9" Type="http://schemas.openxmlformats.org/officeDocument/2006/relationships/image" Target="../media/image4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51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6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5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62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69.w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7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7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7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65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86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8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0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2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90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8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79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0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9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9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99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00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04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06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08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110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31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15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1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19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21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24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127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21.png"/><Relationship Id="rId4" Type="http://schemas.openxmlformats.org/officeDocument/2006/relationships/image" Target="../media/image16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128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1.wmf"/><Relationship Id="rId9" Type="http://schemas.openxmlformats.org/officeDocument/2006/relationships/image" Target="../media/image23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32.png"/><Relationship Id="rId11" Type="http://schemas.openxmlformats.org/officeDocument/2006/relationships/image" Target="../media/image133.png"/><Relationship Id="rId5" Type="http://schemas.openxmlformats.org/officeDocument/2006/relationships/image" Target="../media/image131.png"/><Relationship Id="rId10" Type="http://schemas.openxmlformats.org/officeDocument/2006/relationships/image" Target="../media/image100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50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32.png"/><Relationship Id="rId11" Type="http://schemas.openxmlformats.org/officeDocument/2006/relationships/image" Target="../media/image135.png"/><Relationship Id="rId5" Type="http://schemas.openxmlformats.org/officeDocument/2006/relationships/image" Target="../media/image131.png"/><Relationship Id="rId10" Type="http://schemas.openxmlformats.org/officeDocument/2006/relationships/image" Target="../media/image134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5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13.png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png"/><Relationship Id="rId4" Type="http://schemas.openxmlformats.org/officeDocument/2006/relationships/image" Target="../media/image9.wmf"/><Relationship Id="rId9" Type="http://schemas.openxmlformats.org/officeDocument/2006/relationships/image" Target="../media/image7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37.png"/><Relationship Id="rId4" Type="http://schemas.openxmlformats.org/officeDocument/2006/relationships/image" Target="../media/image135.wmf"/><Relationship Id="rId9" Type="http://schemas.openxmlformats.org/officeDocument/2006/relationships/image" Target="../media/image1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59D278C-6A33-403E-A798-56E1DF868BE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-195135"/>
            <a:ext cx="12192001" cy="3244595"/>
            <a:chOff x="0" y="-8536"/>
            <a:chExt cx="11474230" cy="3053578"/>
          </a:xfrm>
        </p:grpSpPr>
        <p:pic>
          <p:nvPicPr>
            <p:cNvPr id="67586" name="Picture 2" descr="На кота недели медицинскую маску, чтобы он не заболел коронавирусом">
              <a:extLst>
                <a:ext uri="{FF2B5EF4-FFF2-40B4-BE49-F238E27FC236}">
                  <a16:creationId xmlns:a16="http://schemas.microsoft.com/office/drawing/2014/main" id="{935B916B-944D-4CD8-B9BB-197A7273C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8532"/>
              <a:ext cx="3824743" cy="3053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На кота недели медицинскую маску, чтобы он не заболел коронавирусом">
              <a:extLst>
                <a:ext uri="{FF2B5EF4-FFF2-40B4-BE49-F238E27FC236}">
                  <a16:creationId xmlns:a16="http://schemas.microsoft.com/office/drawing/2014/main" id="{7A4FFECD-2AF4-44C8-8211-EEA7C9FA84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4743" y="-8534"/>
              <a:ext cx="3824744" cy="3053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На кота недели медицинскую маску, чтобы он не заболел коронавирусом">
              <a:extLst>
                <a:ext uri="{FF2B5EF4-FFF2-40B4-BE49-F238E27FC236}">
                  <a16:creationId xmlns:a16="http://schemas.microsoft.com/office/drawing/2014/main" id="{E1C60216-566D-440B-AA92-ADAB69F9F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9485" y="-8536"/>
              <a:ext cx="3824745" cy="3053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219201" y="2883592"/>
            <a:ext cx="15057119" cy="933261"/>
          </a:xfrm>
        </p:spPr>
        <p:txBody>
          <a:bodyPr/>
          <a:lstStyle/>
          <a:p>
            <a:r>
              <a:rPr lang="ru-RU" dirty="0"/>
              <a:t>Лекция 11. </a:t>
            </a:r>
            <a:r>
              <a:rPr lang="ru-RU" dirty="0" err="1"/>
              <a:t>ур</a:t>
            </a:r>
            <a:r>
              <a:rPr lang="ru-RU" dirty="0"/>
              <a:t>. </a:t>
            </a:r>
            <a:r>
              <a:rPr lang="ru-RU" dirty="0" err="1"/>
              <a:t>Фоккера</a:t>
            </a:r>
            <a:r>
              <a:rPr lang="ru-RU" dirty="0"/>
              <a:t> Планка.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Уравнения </a:t>
            </a:r>
            <a:r>
              <a:rPr lang="ru-RU" dirty="0" err="1"/>
              <a:t>Фоккера</a:t>
            </a:r>
            <a:r>
              <a:rPr lang="ru-RU" dirty="0"/>
              <a:t>-планка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DE90138-D651-4A22-922A-F4DBA7D4FEF5}"/>
              </a:ext>
            </a:extLst>
          </p:cNvPr>
          <p:cNvGrpSpPr>
            <a:grpSpLocks noChangeAspect="1"/>
          </p:cNvGrpSpPr>
          <p:nvPr/>
        </p:nvGrpSpPr>
        <p:grpSpPr>
          <a:xfrm>
            <a:off x="-2" y="3602038"/>
            <a:ext cx="12192001" cy="3244595"/>
            <a:chOff x="0" y="-8536"/>
            <a:chExt cx="11474230" cy="3053578"/>
          </a:xfrm>
        </p:grpSpPr>
        <p:pic>
          <p:nvPicPr>
            <p:cNvPr id="9" name="Picture 2" descr="На кота недели медицинскую маску, чтобы он не заболел коронавирусом">
              <a:extLst>
                <a:ext uri="{FF2B5EF4-FFF2-40B4-BE49-F238E27FC236}">
                  <a16:creationId xmlns:a16="http://schemas.microsoft.com/office/drawing/2014/main" id="{0C32B9C9-1CAF-4019-B16C-87DB74479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8532"/>
              <a:ext cx="3824743" cy="3053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На кота недели медицинскую маску, чтобы он не заболел коронавирусом">
              <a:extLst>
                <a:ext uri="{FF2B5EF4-FFF2-40B4-BE49-F238E27FC236}">
                  <a16:creationId xmlns:a16="http://schemas.microsoft.com/office/drawing/2014/main" id="{BE9F46B5-E53E-4F5D-99F4-EFFD0DCCE7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4743" y="-8534"/>
              <a:ext cx="3824744" cy="3053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На кота недели медицинскую маску, чтобы он не заболел коронавирусом">
              <a:extLst>
                <a:ext uri="{FF2B5EF4-FFF2-40B4-BE49-F238E27FC236}">
                  <a16:creationId xmlns:a16="http://schemas.microsoft.com/office/drawing/2014/main" id="{D90C83F6-0EB1-47E9-BA31-0726092AF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9485" y="-8536"/>
              <a:ext cx="3824745" cy="3053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108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Итак, Уравнение </a:t>
            </a:r>
            <a:r>
              <a:rPr lang="ru-RU" dirty="0" err="1"/>
              <a:t>Фоккера</a:t>
            </a:r>
            <a:r>
              <a:rPr lang="ru-RU" dirty="0"/>
              <a:t>-Планка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11012"/>
              </p:ext>
            </p:extLst>
          </p:nvPr>
        </p:nvGraphicFramePr>
        <p:xfrm>
          <a:off x="506412" y="1805974"/>
          <a:ext cx="111791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3" imgW="4330440" imgH="419040" progId="Equation.DSMT4">
                  <p:embed/>
                </p:oleObj>
              </mc:Choice>
              <mc:Fallback>
                <p:oleObj name="Equation" r:id="rId3" imgW="4330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" y="1805974"/>
                        <a:ext cx="11179175" cy="1093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323070" y="3300198"/>
                <a:ext cx="9129584" cy="3248883"/>
              </a:xfrm>
            </p:spPr>
            <p:txBody>
              <a:bodyPr/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−Марковский случайный процесс.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Определим 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Постулируем для малых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:</a:t>
                </a: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d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d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d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n&gt;2.</a:t>
                </a:r>
                <a:endParaRPr lang="ru-RU" dirty="0"/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3070" y="3300198"/>
                <a:ext cx="9129584" cy="3248883"/>
              </a:xfrm>
              <a:blipFill rotWithShape="0">
                <a:blip r:embed="rId5"/>
                <a:stretch>
                  <a:fillRect l="-1202" t="-30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59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Уравнение Ланжевена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885868"/>
              </p:ext>
            </p:extLst>
          </p:nvPr>
        </p:nvGraphicFramePr>
        <p:xfrm>
          <a:off x="1907488" y="3504947"/>
          <a:ext cx="7640982" cy="85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" name="Equation" r:id="rId3" imgW="2286000" imgH="253800" progId="Equation.DSMT4">
                  <p:embed/>
                </p:oleObj>
              </mc:Choice>
              <mc:Fallback>
                <p:oleObj name="Equation" r:id="rId3" imgW="2286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488" y="3504947"/>
                        <a:ext cx="7640982" cy="8578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162736"/>
              </p:ext>
            </p:extLst>
          </p:nvPr>
        </p:nvGraphicFramePr>
        <p:xfrm>
          <a:off x="3209005" y="1507524"/>
          <a:ext cx="5348287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" name="Equation" r:id="rId5" imgW="1218960" imgH="393480" progId="Equation.DSMT4">
                  <p:embed/>
                </p:oleObj>
              </mc:Choice>
              <mc:Fallback>
                <p:oleObj name="Equation" r:id="rId5" imgW="1218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005" y="1507524"/>
                        <a:ext cx="5348287" cy="1712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68697"/>
              </p:ext>
            </p:extLst>
          </p:nvPr>
        </p:nvGraphicFramePr>
        <p:xfrm>
          <a:off x="974559" y="4741153"/>
          <a:ext cx="10121809" cy="1650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" name="Equation" r:id="rId7" imgW="2933640" imgH="482400" progId="Equation.DSMT4">
                  <p:embed/>
                </p:oleObj>
              </mc:Choice>
              <mc:Fallback>
                <p:oleObj name="Equation" r:id="rId7" imgW="2933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559" y="4741153"/>
                        <a:ext cx="10121809" cy="16505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767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56493"/>
              </p:ext>
            </p:extLst>
          </p:nvPr>
        </p:nvGraphicFramePr>
        <p:xfrm>
          <a:off x="1018619" y="342147"/>
          <a:ext cx="10121809" cy="1650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Equation" r:id="rId3" imgW="2933640" imgH="482400" progId="Equation.DSMT4">
                  <p:embed/>
                </p:oleObj>
              </mc:Choice>
              <mc:Fallback>
                <p:oleObj name="Equation" r:id="rId3" imgW="2933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619" y="342147"/>
                        <a:ext cx="10121809" cy="16505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242523"/>
              </p:ext>
            </p:extLst>
          </p:nvPr>
        </p:nvGraphicFramePr>
        <p:xfrm>
          <a:off x="361348" y="4946545"/>
          <a:ext cx="114363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" name="Equation" r:id="rId5" imgW="3314520" imgH="482400" progId="Equation.DSMT4">
                  <p:embed/>
                </p:oleObj>
              </mc:Choice>
              <mc:Fallback>
                <p:oleObj name="Equation" r:id="rId5" imgW="33145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48" y="4946545"/>
                        <a:ext cx="11436350" cy="165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трелка вниз 7"/>
          <p:cNvSpPr/>
          <p:nvPr/>
        </p:nvSpPr>
        <p:spPr>
          <a:xfrm>
            <a:off x="3599936" y="2809104"/>
            <a:ext cx="1631092" cy="1565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45" name="Picture 5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966" y="2104329"/>
            <a:ext cx="3640783" cy="273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82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56493"/>
              </p:ext>
            </p:extLst>
          </p:nvPr>
        </p:nvGraphicFramePr>
        <p:xfrm>
          <a:off x="1018619" y="342147"/>
          <a:ext cx="10121809" cy="1650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" name="Equation" r:id="rId3" imgW="2933640" imgH="482400" progId="Equation.DSMT4">
                  <p:embed/>
                </p:oleObj>
              </mc:Choice>
              <mc:Fallback>
                <p:oleObj name="Equation" r:id="rId3" imgW="2933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619" y="342147"/>
                        <a:ext cx="10121809" cy="16505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442958"/>
              </p:ext>
            </p:extLst>
          </p:nvPr>
        </p:nvGraphicFramePr>
        <p:xfrm>
          <a:off x="53975" y="4591050"/>
          <a:ext cx="6632575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1" name="Equation" r:id="rId5" imgW="3213000" imgH="1066680" progId="Equation.DSMT4">
                  <p:embed/>
                </p:oleObj>
              </mc:Choice>
              <mc:Fallback>
                <p:oleObj name="Equation" r:id="rId5" imgW="321300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" y="4591050"/>
                        <a:ext cx="6632575" cy="2182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трелка вниз 7"/>
          <p:cNvSpPr/>
          <p:nvPr/>
        </p:nvSpPr>
        <p:spPr>
          <a:xfrm>
            <a:off x="4629372" y="2416948"/>
            <a:ext cx="1631092" cy="1565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45" name="Picture 5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966" y="2104329"/>
            <a:ext cx="3640783" cy="273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08181" y="2922543"/>
                <a:ext cx="43041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81" y="2922543"/>
                <a:ext cx="4304127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80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924349"/>
              </p:ext>
            </p:extLst>
          </p:nvPr>
        </p:nvGraphicFramePr>
        <p:xfrm>
          <a:off x="562018" y="874498"/>
          <a:ext cx="11015662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" name="Equation" r:id="rId3" imgW="4267080" imgH="419040" progId="Equation.DSMT4">
                  <p:embed/>
                </p:oleObj>
              </mc:Choice>
              <mc:Fallback>
                <p:oleObj name="Equation" r:id="rId3" imgW="4267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18" y="874498"/>
                        <a:ext cx="11015662" cy="1093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276220"/>
              </p:ext>
            </p:extLst>
          </p:nvPr>
        </p:nvGraphicFramePr>
        <p:xfrm>
          <a:off x="153568" y="4542954"/>
          <a:ext cx="11901487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" name="Equation" r:id="rId5" imgW="4609800" imgH="469800" progId="Equation.DSMT4">
                  <p:embed/>
                </p:oleObj>
              </mc:Choice>
              <mc:Fallback>
                <p:oleObj name="Equation" r:id="rId5" imgW="46098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68" y="4542954"/>
                        <a:ext cx="11901487" cy="1227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163720" y="6077217"/>
                <a:ext cx="5811429" cy="659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3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sz="3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32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ru-RU" sz="320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sz="3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720" y="6077217"/>
                <a:ext cx="5811429" cy="6596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823866"/>
              </p:ext>
            </p:extLst>
          </p:nvPr>
        </p:nvGraphicFramePr>
        <p:xfrm>
          <a:off x="3059113" y="2522916"/>
          <a:ext cx="5794375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7" name="Equation" r:id="rId8" imgW="1320480" imgH="393480" progId="Equation.DSMT4">
                  <p:embed/>
                </p:oleObj>
              </mc:Choice>
              <mc:Fallback>
                <p:oleObj name="Equation" r:id="rId8" imgW="1320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522916"/>
                        <a:ext cx="5794375" cy="1712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единительная линия 8"/>
          <p:cNvCxnSpPr/>
          <p:nvPr/>
        </p:nvCxnSpPr>
        <p:spPr>
          <a:xfrm>
            <a:off x="109057" y="2239861"/>
            <a:ext cx="11920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3616" y="6176186"/>
            <a:ext cx="300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Гауссовский</a:t>
            </a:r>
            <a:r>
              <a:rPr lang="ru-RU" sz="2400" dirty="0"/>
              <a:t> шум: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17E6E-DF73-45AE-8387-7FED6AA344A6}"/>
              </a:ext>
            </a:extLst>
          </p:cNvPr>
          <p:cNvSpPr txBox="1"/>
          <p:nvPr/>
        </p:nvSpPr>
        <p:spPr>
          <a:xfrm flipH="1">
            <a:off x="2389443" y="121179"/>
            <a:ext cx="7429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Подведем итоги. </a:t>
            </a:r>
          </a:p>
          <a:p>
            <a:pPr algn="ctr"/>
            <a:r>
              <a:rPr lang="ru-RU" sz="2400" dirty="0"/>
              <a:t>Из </a:t>
            </a:r>
            <a:r>
              <a:rPr lang="ru-RU" sz="2400" dirty="0" err="1"/>
              <a:t>ур</a:t>
            </a:r>
            <a:r>
              <a:rPr lang="ru-RU" sz="2400" dirty="0"/>
              <a:t>. Ланжевена можно получить </a:t>
            </a:r>
            <a:r>
              <a:rPr lang="ru-RU" sz="2400" dirty="0" err="1"/>
              <a:t>ур</a:t>
            </a:r>
            <a:r>
              <a:rPr lang="ru-RU" sz="2400" dirty="0"/>
              <a:t>. </a:t>
            </a:r>
            <a:r>
              <a:rPr lang="ru-RU" sz="2400" dirty="0" err="1"/>
              <a:t>Фоккера</a:t>
            </a:r>
            <a:r>
              <a:rPr lang="ru-RU" sz="2400" dirty="0"/>
              <a:t> Планка:</a:t>
            </a:r>
          </a:p>
        </p:txBody>
      </p:sp>
    </p:spTree>
    <p:extLst>
      <p:ext uri="{BB962C8B-B14F-4D97-AF65-F5344CB8AC3E}">
        <p14:creationId xmlns:p14="http://schemas.microsoft.com/office/powerpoint/2010/main" val="159533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C76D8-7744-4566-A447-2C249F81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Примеры, иллюстрирующие связь </a:t>
            </a:r>
            <a:r>
              <a:rPr lang="ru-RU" dirty="0" err="1"/>
              <a:t>ур</a:t>
            </a:r>
            <a:r>
              <a:rPr lang="ru-RU" dirty="0"/>
              <a:t>. Ланжевена и </a:t>
            </a:r>
            <a:r>
              <a:rPr lang="ru-RU" dirty="0" err="1"/>
              <a:t>ур</a:t>
            </a:r>
            <a:r>
              <a:rPr lang="ru-RU" dirty="0"/>
              <a:t>. </a:t>
            </a:r>
            <a:r>
              <a:rPr lang="ru-RU" dirty="0" err="1"/>
              <a:t>Фоккера</a:t>
            </a:r>
            <a:r>
              <a:rPr lang="ru-RU" dirty="0"/>
              <a:t>-Планка</a:t>
            </a:r>
          </a:p>
        </p:txBody>
      </p:sp>
    </p:spTree>
    <p:extLst>
      <p:ext uri="{BB962C8B-B14F-4D97-AF65-F5344CB8AC3E}">
        <p14:creationId xmlns:p14="http://schemas.microsoft.com/office/powerpoint/2010/main" val="311270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3367" y="-34793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Примеры. Движение в </a:t>
            </a:r>
            <a:r>
              <a:rPr lang="en-US" dirty="0"/>
              <a:t>“</a:t>
            </a:r>
            <a:r>
              <a:rPr lang="ru-RU" dirty="0"/>
              <a:t>вязкой</a:t>
            </a:r>
            <a:r>
              <a:rPr lang="en-US" dirty="0"/>
              <a:t>”</a:t>
            </a:r>
            <a:r>
              <a:rPr lang="ru-RU" dirty="0"/>
              <a:t> среде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931239"/>
              </p:ext>
            </p:extLst>
          </p:nvPr>
        </p:nvGraphicFramePr>
        <p:xfrm>
          <a:off x="1886708" y="762627"/>
          <a:ext cx="8507252" cy="2957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" name="Equation" r:id="rId3" imgW="2247840" imgH="787320" progId="Equation.DSMT4">
                  <p:embed/>
                </p:oleObj>
              </mc:Choice>
              <mc:Fallback>
                <p:oleObj name="Equation" r:id="rId3" imgW="224784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6708" y="762627"/>
                        <a:ext cx="8507252" cy="2957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494075"/>
              </p:ext>
            </p:extLst>
          </p:nvPr>
        </p:nvGraphicFramePr>
        <p:xfrm>
          <a:off x="1257300" y="3916363"/>
          <a:ext cx="959167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" name="Equation" r:id="rId5" imgW="4114800" imgH="469800" progId="Equation.DSMT4">
                  <p:embed/>
                </p:oleObj>
              </mc:Choice>
              <mc:Fallback>
                <p:oleObj name="Equation" r:id="rId5" imgW="41148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916363"/>
                        <a:ext cx="9591675" cy="1109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356618"/>
              </p:ext>
            </p:extLst>
          </p:nvPr>
        </p:nvGraphicFramePr>
        <p:xfrm>
          <a:off x="327024" y="5296541"/>
          <a:ext cx="114522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" name="Equation" r:id="rId7" imgW="4851360" imgH="444240" progId="Equation.DSMT4">
                  <p:embed/>
                </p:oleObj>
              </mc:Choice>
              <mc:Fallback>
                <p:oleObj name="Equation" r:id="rId7" imgW="4851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4" y="5296541"/>
                        <a:ext cx="11452225" cy="10620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905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930966"/>
              </p:ext>
            </p:extLst>
          </p:nvPr>
        </p:nvGraphicFramePr>
        <p:xfrm>
          <a:off x="384175" y="255588"/>
          <a:ext cx="1142365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8" name="Equation" r:id="rId3" imgW="4838400" imgH="444240" progId="Equation.DSMT4">
                  <p:embed/>
                </p:oleObj>
              </mc:Choice>
              <mc:Fallback>
                <p:oleObj name="Equation" r:id="rId3" imgW="4838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255588"/>
                        <a:ext cx="11423650" cy="10620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410038"/>
              </p:ext>
            </p:extLst>
          </p:nvPr>
        </p:nvGraphicFramePr>
        <p:xfrm>
          <a:off x="1607229" y="2091380"/>
          <a:ext cx="9810888" cy="449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9" name="Equation" r:id="rId5" imgW="2831760" imgH="1282680" progId="Equation.DSMT4">
                  <p:embed/>
                </p:oleObj>
              </mc:Choice>
              <mc:Fallback>
                <p:oleObj name="Equation" r:id="rId5" imgW="2831760" imgH="1282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229" y="2091380"/>
                        <a:ext cx="9810888" cy="449889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499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8728B-DEE0-4A2B-92D3-D2488A36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Могут ли случайные силы появиться в кинетическом уравнении?</a:t>
            </a:r>
          </a:p>
        </p:txBody>
      </p:sp>
    </p:spTree>
    <p:extLst>
      <p:ext uri="{BB962C8B-B14F-4D97-AF65-F5344CB8AC3E}">
        <p14:creationId xmlns:p14="http://schemas.microsoft.com/office/powerpoint/2010/main" val="3139712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19E4E-F22C-4CEA-A44F-884F2CB6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Вернемся к задаче: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EE263C7-64D2-44EC-A17D-A23AAF078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069325"/>
              </p:ext>
            </p:extLst>
          </p:nvPr>
        </p:nvGraphicFramePr>
        <p:xfrm>
          <a:off x="3283642" y="1846301"/>
          <a:ext cx="5894003" cy="206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name="Equation" r:id="rId3" imgW="2247840" imgH="787320" progId="Equation.DSMT4">
                  <p:embed/>
                </p:oleObj>
              </mc:Choice>
              <mc:Fallback>
                <p:oleObj name="Equation" r:id="rId3" imgW="224784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3642" y="1846301"/>
                        <a:ext cx="5894003" cy="2064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86C947F-0EB5-40BE-874A-2164B28E271A}"/>
              </a:ext>
            </a:extLst>
          </p:cNvPr>
          <p:cNvSpPr txBox="1">
            <a:spLocks/>
          </p:cNvSpPr>
          <p:nvPr/>
        </p:nvSpPr>
        <p:spPr>
          <a:xfrm>
            <a:off x="972843" y="46101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Мы формально имеем дело с обыкновенным </a:t>
            </a:r>
            <a:r>
              <a:rPr lang="ru-RU" dirty="0" err="1"/>
              <a:t>диф</a:t>
            </a:r>
            <a:r>
              <a:rPr lang="ru-RU" dirty="0"/>
              <a:t>. уравнением, решения которого, как мы давно знаем, определяют марковский случайный процесс.</a:t>
            </a:r>
            <a:endParaRPr lang="en-US" dirty="0"/>
          </a:p>
          <a:p>
            <a:pPr algn="ctr"/>
            <a:r>
              <a:rPr lang="ru-RU" dirty="0"/>
              <a:t>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9692E32-6081-4F6E-9C9D-7433EE207DD8}"/>
              </a:ext>
            </a:extLst>
          </p:cNvPr>
          <p:cNvSpPr txBox="1">
            <a:spLocks/>
          </p:cNvSpPr>
          <p:nvPr/>
        </p:nvSpPr>
        <p:spPr>
          <a:xfrm>
            <a:off x="972843" y="55222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Вспомним былые лекции…</a:t>
            </a:r>
            <a:r>
              <a:rPr lang="en-US" dirty="0"/>
              <a:t> (</a:t>
            </a:r>
            <a:r>
              <a:rPr lang="ru-RU" dirty="0"/>
              <a:t>лекцию 5)</a:t>
            </a:r>
          </a:p>
        </p:txBody>
      </p:sp>
    </p:spTree>
    <p:extLst>
      <p:ext uri="{BB962C8B-B14F-4D97-AF65-F5344CB8AC3E}">
        <p14:creationId xmlns:p14="http://schemas.microsoft.com/office/powerpoint/2010/main" val="34645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Уравнение </a:t>
            </a:r>
            <a:r>
              <a:rPr lang="ru-RU" dirty="0" err="1"/>
              <a:t>Фоккера</a:t>
            </a:r>
            <a:r>
              <a:rPr lang="ru-RU" dirty="0"/>
              <a:t>-Планка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−Марковский случайный процесс.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Определим 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Постулируем для малых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:</a:t>
                </a: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d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d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d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n&gt;2.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endParaRPr lang="en-US" dirty="0"/>
              </a:p>
              <a:p>
                <a:pPr marL="514350" indent="-514350">
                  <a:buAutoNum type="arabicParenR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533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535" y="-1553"/>
            <a:ext cx="10515600" cy="7232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Детерминистический процесс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0173" y="19606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12208" y="696250"/>
          <a:ext cx="4257676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5" name="Equation" r:id="rId3" imgW="1269720" imgH="393480" progId="Equation.DSMT4">
                  <p:embed/>
                </p:oleObj>
              </mc:Choice>
              <mc:Fallback>
                <p:oleObj name="Equation" r:id="rId3" imgW="1269720" imgH="39348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08" y="696250"/>
                        <a:ext cx="4257676" cy="1309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6424209" y="955554"/>
          <a:ext cx="5304010" cy="673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6" name="Equation" r:id="rId5" imgW="1790640" imgH="228600" progId="Equation.DSMT4">
                  <p:embed/>
                </p:oleObj>
              </mc:Choice>
              <mc:Fallback>
                <p:oleObj name="Equation" r:id="rId5" imgW="1790640" imgH="2286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209" y="955554"/>
                        <a:ext cx="5304010" cy="673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947229" y="1883952"/>
                <a:ext cx="93489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решение ур. </m:t>
                      </m:r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с начальным условием: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229" y="1883952"/>
                <a:ext cx="9348906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30263" b="-194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368336" y="3784930"/>
          <a:ext cx="535463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7" name="Equation" r:id="rId8" imgW="1942920" imgH="393480" progId="Equation.DSMT4">
                  <p:embed/>
                </p:oleObj>
              </mc:Choice>
              <mc:Fallback>
                <p:oleObj name="Equation" r:id="rId8" imgW="1942920" imgH="393480" progId="Equation.DSMT4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336" y="3784930"/>
                        <a:ext cx="5354637" cy="10763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92D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212208" y="3709290"/>
          <a:ext cx="2100270" cy="1076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8" name="Equation" r:id="rId10" imgW="761760" imgH="393480" progId="Equation.DSMT4">
                  <p:embed/>
                </p:oleObj>
              </mc:Choice>
              <mc:Fallback>
                <p:oleObj name="Equation" r:id="rId10" imgW="761760" imgH="393480" progId="Equation.DSMT4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08" y="3709290"/>
                        <a:ext cx="2100270" cy="107689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92D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874885" y="5555807"/>
          <a:ext cx="45847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9" name="Equation" r:id="rId12" imgW="1663560" imgH="393480" progId="Equation.DSMT4">
                  <p:embed/>
                </p:oleObj>
              </mc:Choice>
              <mc:Fallback>
                <p:oleObj name="Equation" r:id="rId12" imgW="1663560" imgH="393480" progId="Equation.DSMT4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885" y="5555807"/>
                        <a:ext cx="4584700" cy="10763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6938308" y="5816156"/>
          <a:ext cx="33956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0" name="Equation" r:id="rId14" imgW="1231560" imgH="203040" progId="Equation.DSMT4">
                  <p:embed/>
                </p:oleObj>
              </mc:Choice>
              <mc:Fallback>
                <p:oleObj name="Equation" r:id="rId14" imgW="1231560" imgH="203040" progId="Equation.DSMT4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308" y="5816156"/>
                        <a:ext cx="3395663" cy="5556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3480744" y="2363784"/>
          <a:ext cx="5395912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1" name="Equation" r:id="rId16" imgW="1726920" imgH="393480" progId="Equation.DSMT4">
                  <p:embed/>
                </p:oleObj>
              </mc:Choice>
              <mc:Fallback>
                <p:oleObj name="Equation" r:id="rId16" imgW="1726920" imgH="393480" progId="Equation.DSMT4">
                  <p:embed/>
                  <p:pic>
                    <p:nvPicPr>
                      <p:cNvPr id="14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744" y="2363784"/>
                        <a:ext cx="5395912" cy="12461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Стрелка вправо 2"/>
          <p:cNvSpPr/>
          <p:nvPr/>
        </p:nvSpPr>
        <p:spPr>
          <a:xfrm>
            <a:off x="2664823" y="3993303"/>
            <a:ext cx="2107474" cy="452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514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Пример: Второй Закон Ньютона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715963" y="1830388"/>
          <a:ext cx="1855787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9" name="Equation" r:id="rId3" imgW="672840" imgH="838080" progId="Equation.DSMT4">
                  <p:embed/>
                </p:oleObj>
              </mc:Choice>
              <mc:Fallback>
                <p:oleObj name="Equation" r:id="rId3" imgW="672840" imgH="83808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830388"/>
                        <a:ext cx="1855787" cy="22923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973513" y="1928813"/>
          <a:ext cx="661670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0" name="Equation" r:id="rId5" imgW="2400120" imgH="685800" progId="Equation.DSMT4">
                  <p:embed/>
                </p:oleObj>
              </mc:Choice>
              <mc:Fallback>
                <p:oleObj name="Equation" r:id="rId5" imgW="2400120" imgH="68580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3" y="1928813"/>
                        <a:ext cx="6616700" cy="18764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90801" y="4561639"/>
            <a:ext cx="801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Плотность вероятности обозначим </a:t>
            </a:r>
            <a:r>
              <a:rPr lang="en-US" sz="2400" dirty="0"/>
              <a:t>p(</a:t>
            </a:r>
            <a:r>
              <a:rPr lang="en-US" sz="2400" i="1" dirty="0" err="1"/>
              <a:t>x</a:t>
            </a:r>
            <a:r>
              <a:rPr lang="en-US" sz="2400" dirty="0" err="1"/>
              <a:t>,</a:t>
            </a:r>
            <a:r>
              <a:rPr lang="en-US" sz="2400" i="1" dirty="0" err="1"/>
              <a:t>t</a:t>
            </a:r>
            <a:r>
              <a:rPr lang="en-US" sz="2400" dirty="0"/>
              <a:t>)=f(</a:t>
            </a:r>
            <a:r>
              <a:rPr lang="en-US" sz="2400" i="1" dirty="0" err="1"/>
              <a:t>r</a:t>
            </a:r>
            <a:r>
              <a:rPr lang="en-US" sz="2400" dirty="0" err="1"/>
              <a:t>,</a:t>
            </a:r>
            <a:r>
              <a:rPr lang="en-US" sz="2400" i="1" dirty="0" err="1"/>
              <a:t>p</a:t>
            </a:r>
            <a:r>
              <a:rPr lang="en-US" sz="2400" dirty="0" err="1"/>
              <a:t>,</a:t>
            </a:r>
            <a:r>
              <a:rPr lang="en-US" sz="2400" i="1" dirty="0" err="1"/>
              <a:t>t</a:t>
            </a:r>
            <a:r>
              <a:rPr lang="en-US" sz="2400" dirty="0"/>
              <a:t>). </a:t>
            </a:r>
            <a:r>
              <a:rPr lang="ru-RU" sz="2400" dirty="0"/>
              <a:t>Получаем: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925513" y="5537200"/>
          <a:ext cx="9310687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1" name="Equation" r:id="rId7" imgW="3377880" imgH="419040" progId="Equation.DSMT4">
                  <p:embed/>
                </p:oleObj>
              </mc:Choice>
              <mc:Fallback>
                <p:oleObj name="Equation" r:id="rId7" imgW="3377880" imgH="419040" progId="Equation.DSMT4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5537200"/>
                        <a:ext cx="9310687" cy="11445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816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EE263C7-64D2-44EC-A17D-A23AAF078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186561"/>
              </p:ext>
            </p:extLst>
          </p:nvPr>
        </p:nvGraphicFramePr>
        <p:xfrm>
          <a:off x="5865173" y="408373"/>
          <a:ext cx="6278275" cy="1909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1" name="Equation" r:id="rId3" imgW="2590560" imgH="787320" progId="Equation.DSMT4">
                  <p:embed/>
                </p:oleObj>
              </mc:Choice>
              <mc:Fallback>
                <p:oleObj name="Equation" r:id="rId3" imgW="2590560" imgH="78732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4EE263C7-64D2-44EC-A17D-A23AAF0782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5173" y="408373"/>
                        <a:ext cx="6278275" cy="1909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A53A2873-AF1C-494E-8666-FAB3E785E0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43346"/>
              </p:ext>
            </p:extLst>
          </p:nvPr>
        </p:nvGraphicFramePr>
        <p:xfrm>
          <a:off x="231251" y="175381"/>
          <a:ext cx="4252913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" name="Equation" r:id="rId5" imgW="4252173" imgH="1303091" progId="Equation.DSMT4">
                  <p:embed/>
                </p:oleObj>
              </mc:Choice>
              <mc:Fallback>
                <p:oleObj name="Equation" r:id="rId5" imgW="4252173" imgH="13030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251" y="175381"/>
                        <a:ext cx="4252913" cy="1303337"/>
                      </a:xfrm>
                      <a:prstGeom prst="rect">
                        <a:avLst/>
                      </a:prstGeom>
                      <a:ln>
                        <a:solidFill>
                          <a:srgbClr val="92D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7F2BDEB3-41BF-4B59-93CA-74E5F5C79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572764"/>
              </p:ext>
            </p:extLst>
          </p:nvPr>
        </p:nvGraphicFramePr>
        <p:xfrm>
          <a:off x="90428" y="1615628"/>
          <a:ext cx="535463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3" name="Equation" r:id="rId7" imgW="1942920" imgH="393480" progId="Equation.DSMT4">
                  <p:embed/>
                </p:oleObj>
              </mc:Choice>
              <mc:Fallback>
                <p:oleObj name="Equation" r:id="rId7" imgW="1942920" imgH="393480" progId="Equation.DSMT4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8" y="1615628"/>
                        <a:ext cx="5354637" cy="10763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C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B15D44-FA29-4C4F-825D-753DD9B0E49D}"/>
              </a:ext>
            </a:extLst>
          </p:cNvPr>
          <p:cNvSpPr/>
          <p:nvPr/>
        </p:nvSpPr>
        <p:spPr>
          <a:xfrm>
            <a:off x="5572218" y="3658"/>
            <a:ext cx="186431" cy="281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96D5E57-4DD6-4B5E-95EA-2AA237833095}"/>
              </a:ext>
            </a:extLst>
          </p:cNvPr>
          <p:cNvSpPr/>
          <p:nvPr/>
        </p:nvSpPr>
        <p:spPr>
          <a:xfrm>
            <a:off x="46038" y="3045041"/>
            <a:ext cx="12097410" cy="79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6BD161E-A4CE-409A-9CA4-3C77587F96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302248"/>
              </p:ext>
            </p:extLst>
          </p:nvPr>
        </p:nvGraphicFramePr>
        <p:xfrm>
          <a:off x="374912" y="4687212"/>
          <a:ext cx="11439661" cy="111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4" name="Equation" r:id="rId9" imgW="4317840" imgH="419040" progId="Equation.DSMT4">
                  <p:embed/>
                </p:oleObj>
              </mc:Choice>
              <mc:Fallback>
                <p:oleObj name="Equation" r:id="rId9" imgW="4317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4912" y="4687212"/>
                        <a:ext cx="11439661" cy="111032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11A8FE95-0880-4454-A201-201E87151440}"/>
              </a:ext>
            </a:extLst>
          </p:cNvPr>
          <p:cNvSpPr/>
          <p:nvPr/>
        </p:nvSpPr>
        <p:spPr>
          <a:xfrm>
            <a:off x="7439487" y="3476618"/>
            <a:ext cx="1225118" cy="858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F7617BEA-ACF0-47C8-AFD4-98C843B308DF}"/>
              </a:ext>
            </a:extLst>
          </p:cNvPr>
          <p:cNvSpPr/>
          <p:nvPr/>
        </p:nvSpPr>
        <p:spPr>
          <a:xfrm>
            <a:off x="5536705" y="779575"/>
            <a:ext cx="292955" cy="674595"/>
          </a:xfrm>
          <a:prstGeom prst="rightArrow">
            <a:avLst/>
          </a:prstGeom>
          <a:solidFill>
            <a:srgbClr val="FFC000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658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6BD161E-A4CE-409A-9CA4-3C77587F96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735451"/>
              </p:ext>
            </p:extLst>
          </p:nvPr>
        </p:nvGraphicFramePr>
        <p:xfrm>
          <a:off x="376169" y="319399"/>
          <a:ext cx="11439661" cy="111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2" name="Equation" r:id="rId3" imgW="4317840" imgH="419040" progId="Equation.DSMT4">
                  <p:embed/>
                </p:oleObj>
              </mc:Choice>
              <mc:Fallback>
                <p:oleObj name="Equation" r:id="rId3" imgW="4317840" imgH="4190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6BD161E-A4CE-409A-9CA4-3C77587F96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169" y="319399"/>
                        <a:ext cx="11439661" cy="111032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Стрелка: вниз 1">
            <a:extLst>
              <a:ext uri="{FF2B5EF4-FFF2-40B4-BE49-F238E27FC236}">
                <a16:creationId xmlns:a16="http://schemas.microsoft.com/office/drawing/2014/main" id="{6A71322E-C1F9-4550-A70D-17782C91464A}"/>
              </a:ext>
            </a:extLst>
          </p:cNvPr>
          <p:cNvSpPr/>
          <p:nvPr/>
        </p:nvSpPr>
        <p:spPr>
          <a:xfrm>
            <a:off x="5672831" y="1686757"/>
            <a:ext cx="949911" cy="46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89191952-0EBF-4688-8FF1-94D72BCF3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898702"/>
              </p:ext>
            </p:extLst>
          </p:nvPr>
        </p:nvGraphicFramePr>
        <p:xfrm>
          <a:off x="62145" y="2377209"/>
          <a:ext cx="12064752" cy="1158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3" name="Equation" r:id="rId5" imgW="4762440" imgH="457200" progId="Equation.DSMT4">
                  <p:embed/>
                </p:oleObj>
              </mc:Choice>
              <mc:Fallback>
                <p:oleObj name="Equation" r:id="rId5" imgW="4762440" imgH="45720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A6BD161E-A4CE-409A-9CA4-3C77587F96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145" y="2377209"/>
                        <a:ext cx="12064752" cy="1158204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08071BFC-4E50-475B-8B4E-F7942BBFD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121892"/>
              </p:ext>
            </p:extLst>
          </p:nvPr>
        </p:nvGraphicFramePr>
        <p:xfrm>
          <a:off x="570706" y="4745488"/>
          <a:ext cx="1074578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4" name="Equation" r:id="rId7" imgW="4241520" imgH="507960" progId="Equation.DSMT4">
                  <p:embed/>
                </p:oleObj>
              </mc:Choice>
              <mc:Fallback>
                <p:oleObj name="Equation" r:id="rId7" imgW="4241520" imgH="50796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89191952-0EBF-4688-8FF1-94D72BCF3E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0706" y="4745488"/>
                        <a:ext cx="10745787" cy="12858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871DB5E2-DFC5-4FE4-9713-E832688175AD}"/>
              </a:ext>
            </a:extLst>
          </p:cNvPr>
          <p:cNvSpPr/>
          <p:nvPr/>
        </p:nvSpPr>
        <p:spPr>
          <a:xfrm>
            <a:off x="5672831" y="3836633"/>
            <a:ext cx="949911" cy="461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301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2D30A67-BD04-4937-848F-AF4613F38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485316"/>
              </p:ext>
            </p:extLst>
          </p:nvPr>
        </p:nvGraphicFramePr>
        <p:xfrm>
          <a:off x="1544715" y="47180"/>
          <a:ext cx="8993079" cy="6843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Equation" r:id="rId3" imgW="4038480" imgH="3073320" progId="Equation.DSMT4">
                  <p:embed/>
                </p:oleObj>
              </mc:Choice>
              <mc:Fallback>
                <p:oleObj name="Equation" r:id="rId3" imgW="4038480" imgH="3073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4715" y="47180"/>
                        <a:ext cx="8993079" cy="6843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334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89191952-0EBF-4688-8FF1-94D72BCF3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557868"/>
              </p:ext>
            </p:extLst>
          </p:nvPr>
        </p:nvGraphicFramePr>
        <p:xfrm>
          <a:off x="63624" y="131158"/>
          <a:ext cx="12064752" cy="1158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6" name="Equation" r:id="rId3" imgW="4762440" imgH="457200" progId="Equation.DSMT4">
                  <p:embed/>
                </p:oleObj>
              </mc:Choice>
              <mc:Fallback>
                <p:oleObj name="Equation" r:id="rId3" imgW="4762440" imgH="45720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89191952-0EBF-4688-8FF1-94D72BCF3E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24" y="131158"/>
                        <a:ext cx="12064752" cy="1158204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0C88FAE-432F-462C-8F80-4C31D6946785}"/>
              </a:ext>
            </a:extLst>
          </p:cNvPr>
          <p:cNvSpPr/>
          <p:nvPr/>
        </p:nvSpPr>
        <p:spPr>
          <a:xfrm>
            <a:off x="46286" y="2126098"/>
            <a:ext cx="12064752" cy="8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DB8057C-C14D-4009-A374-DCE5D4D1F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996710"/>
              </p:ext>
            </p:extLst>
          </p:nvPr>
        </p:nvGraphicFramePr>
        <p:xfrm>
          <a:off x="133350" y="2998788"/>
          <a:ext cx="11841163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7" name="Equation" r:id="rId5" imgW="4673520" imgH="558720" progId="Equation.DSMT4">
                  <p:embed/>
                </p:oleObj>
              </mc:Choice>
              <mc:Fallback>
                <p:oleObj name="Equation" r:id="rId5" imgW="4673520" imgH="55872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08071BFC-4E50-475B-8B4E-F7942BBFD6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350" y="2998788"/>
                        <a:ext cx="11841163" cy="141446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33EF1-6CBB-4C2C-9C66-D55B5F81D906}"/>
                  </a:ext>
                </a:extLst>
              </p:cNvPr>
              <p:cNvSpPr txBox="1"/>
              <p:nvPr/>
            </p:nvSpPr>
            <p:spPr>
              <a:xfrm flipH="1">
                <a:off x="1766656" y="4481123"/>
                <a:ext cx="95434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Случайная сила </a:t>
                </a:r>
                <a:r>
                  <a:rPr lang="en-US" sz="2400" dirty="0">
                    <a:latin typeface="Symbol" panose="05050102010706020507" pitchFamily="18" charset="2"/>
                  </a:rPr>
                  <a:t>d</a:t>
                </a:r>
                <a:r>
                  <a:rPr lang="ru-RU" sz="2400" dirty="0"/>
                  <a:t>-коррелирована во времени! Усредним по флуктуациям случайной силы не везде… А только при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33EF1-6CBB-4C2C-9C66-D55B5F81D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66656" y="4481123"/>
                <a:ext cx="9543494" cy="830997"/>
              </a:xfrm>
              <a:prstGeom prst="rect">
                <a:avLst/>
              </a:prstGeom>
              <a:blipFill>
                <a:blip r:embed="rId7"/>
                <a:stretch>
                  <a:fillRect l="-1022" t="-7353" b="-1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A89E2A1E-4943-4F22-A548-8D4BDF33C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533063"/>
              </p:ext>
            </p:extLst>
          </p:nvPr>
        </p:nvGraphicFramePr>
        <p:xfrm>
          <a:off x="303213" y="5338763"/>
          <a:ext cx="11807825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8" name="Equation" r:id="rId8" imgW="4660560" imgH="558720" progId="Equation.DSMT4">
                  <p:embed/>
                </p:oleObj>
              </mc:Choice>
              <mc:Fallback>
                <p:oleObj name="Equation" r:id="rId8" imgW="4660560" imgH="55872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1DB8057C-C14D-4009-A374-DCE5D4D1F3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3213" y="5338763"/>
                        <a:ext cx="11807825" cy="141446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201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A89E2A1E-4943-4F22-A548-8D4BDF33C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500973"/>
              </p:ext>
            </p:extLst>
          </p:nvPr>
        </p:nvGraphicFramePr>
        <p:xfrm>
          <a:off x="155094" y="838366"/>
          <a:ext cx="11807825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8" name="Equation" r:id="rId3" imgW="4660560" imgH="558720" progId="Equation.DSMT4">
                  <p:embed/>
                </p:oleObj>
              </mc:Choice>
              <mc:Fallback>
                <p:oleObj name="Equation" r:id="rId3" imgW="4660560" imgH="55872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A89E2A1E-4943-4F22-A548-8D4BDF33C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094" y="838366"/>
                        <a:ext cx="11807825" cy="141446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Стрелка: вниз 1">
            <a:extLst>
              <a:ext uri="{FF2B5EF4-FFF2-40B4-BE49-F238E27FC236}">
                <a16:creationId xmlns:a16="http://schemas.microsoft.com/office/drawing/2014/main" id="{C304141F-9E5E-4984-9A19-77F3253933FA}"/>
              </a:ext>
            </a:extLst>
          </p:cNvPr>
          <p:cNvSpPr/>
          <p:nvPr/>
        </p:nvSpPr>
        <p:spPr>
          <a:xfrm>
            <a:off x="5228945" y="2861014"/>
            <a:ext cx="1482571" cy="372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69F8A26C-A123-4B8A-A996-C67E940E8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066555"/>
              </p:ext>
            </p:extLst>
          </p:nvPr>
        </p:nvGraphicFramePr>
        <p:xfrm>
          <a:off x="74132" y="4076107"/>
          <a:ext cx="1196975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" name="Equation" r:id="rId5" imgW="4724280" imgH="533160" progId="Equation.DSMT4">
                  <p:embed/>
                </p:oleObj>
              </mc:Choice>
              <mc:Fallback>
                <p:oleObj name="Equation" r:id="rId5" imgW="4724280" imgH="53316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A89E2A1E-4943-4F22-A548-8D4BDF33C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132" y="4076107"/>
                        <a:ext cx="11969750" cy="135096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162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89191952-0EBF-4688-8FF1-94D72BCF3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417074"/>
              </p:ext>
            </p:extLst>
          </p:nvPr>
        </p:nvGraphicFramePr>
        <p:xfrm>
          <a:off x="63624" y="131158"/>
          <a:ext cx="12064752" cy="1158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6" name="Equation" r:id="rId3" imgW="4762440" imgH="457200" progId="Equation.DSMT4">
                  <p:embed/>
                </p:oleObj>
              </mc:Choice>
              <mc:Fallback>
                <p:oleObj name="Equation" r:id="rId3" imgW="4762440" imgH="45720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89191952-0EBF-4688-8FF1-94D72BCF3E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24" y="131158"/>
                        <a:ext cx="12064752" cy="1158204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0C88FAE-432F-462C-8F80-4C31D6946785}"/>
              </a:ext>
            </a:extLst>
          </p:cNvPr>
          <p:cNvSpPr/>
          <p:nvPr/>
        </p:nvSpPr>
        <p:spPr>
          <a:xfrm>
            <a:off x="74613" y="2837464"/>
            <a:ext cx="12064752" cy="8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69F8A26C-A123-4B8A-A996-C67E940E8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002201"/>
              </p:ext>
            </p:extLst>
          </p:nvPr>
        </p:nvGraphicFramePr>
        <p:xfrm>
          <a:off x="122114" y="1387931"/>
          <a:ext cx="1196975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7" name="Equation" r:id="rId5" imgW="4724280" imgH="533160" progId="Equation.DSMT4">
                  <p:embed/>
                </p:oleObj>
              </mc:Choice>
              <mc:Fallback>
                <p:oleObj name="Equation" r:id="rId5" imgW="4724280" imgH="53316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69F8A26C-A123-4B8A-A996-C67E940E8B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114" y="1387931"/>
                        <a:ext cx="11969750" cy="1350963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1F5CCE7E-C7A2-493A-8B8B-F51504E0BE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833482"/>
              </p:ext>
            </p:extLst>
          </p:nvPr>
        </p:nvGraphicFramePr>
        <p:xfrm>
          <a:off x="104651" y="3169930"/>
          <a:ext cx="120046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8" name="Equation" r:id="rId7" imgW="4736880" imgH="482400" progId="Equation.DSMT4">
                  <p:embed/>
                </p:oleObj>
              </mc:Choice>
              <mc:Fallback>
                <p:oleObj name="Equation" r:id="rId7" imgW="4736880" imgH="48240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69F8A26C-A123-4B8A-A996-C67E940E8B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651" y="3169930"/>
                        <a:ext cx="12004675" cy="1223962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FB675DB4-9C3A-4A4E-9C20-B69D55CBC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293947"/>
              </p:ext>
            </p:extLst>
          </p:nvPr>
        </p:nvGraphicFramePr>
        <p:xfrm>
          <a:off x="104651" y="5040839"/>
          <a:ext cx="12034714" cy="1069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9" name="Equation" r:id="rId9" imgW="5715000" imgH="507960" progId="Equation.DSMT4">
                  <p:embed/>
                </p:oleObj>
              </mc:Choice>
              <mc:Fallback>
                <p:oleObj name="Equation" r:id="rId9" imgW="5715000" imgH="50796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69F8A26C-A123-4B8A-A996-C67E940E8B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651" y="5040839"/>
                        <a:ext cx="12034714" cy="1069241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6088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3250E26-2D90-4BDB-9C18-D9CD5A0DF6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507567"/>
              </p:ext>
            </p:extLst>
          </p:nvPr>
        </p:nvGraphicFramePr>
        <p:xfrm>
          <a:off x="2315761" y="87821"/>
          <a:ext cx="7272338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6" name="Equation" r:id="rId3" imgW="1511280" imgH="279360" progId="Equation.DSMT4">
                  <p:embed/>
                </p:oleObj>
              </mc:Choice>
              <mc:Fallback>
                <p:oleObj name="Equation" r:id="rId3" imgW="1511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5761" y="87821"/>
                        <a:ext cx="7272338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E55C68-67A6-4B5D-937A-B6711D99BE22}"/>
              </a:ext>
            </a:extLst>
          </p:cNvPr>
          <p:cNvSpPr txBox="1"/>
          <p:nvPr/>
        </p:nvSpPr>
        <p:spPr>
          <a:xfrm>
            <a:off x="2911876" y="1349406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Усреднили по флуктуациям в «прошлом». 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43A7754-214F-403B-8E26-E9C882BFD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224869"/>
              </p:ext>
            </p:extLst>
          </p:nvPr>
        </p:nvGraphicFramePr>
        <p:xfrm>
          <a:off x="101171" y="2351087"/>
          <a:ext cx="11950977" cy="2069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7" name="Equation" r:id="rId5" imgW="5867280" imgH="1015920" progId="Equation.DSMT4">
                  <p:embed/>
                </p:oleObj>
              </mc:Choice>
              <mc:Fallback>
                <p:oleObj name="Equation" r:id="rId5" imgW="586728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171" y="2351087"/>
                        <a:ext cx="11950977" cy="2069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3593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43A7754-214F-403B-8E26-E9C882BFD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517872"/>
              </p:ext>
            </p:extLst>
          </p:nvPr>
        </p:nvGraphicFramePr>
        <p:xfrm>
          <a:off x="159543" y="1397510"/>
          <a:ext cx="11872913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2" name="Equation" r:id="rId3" imgW="5829120" imgH="469800" progId="Equation.DSMT4">
                  <p:embed/>
                </p:oleObj>
              </mc:Choice>
              <mc:Fallback>
                <p:oleObj name="Equation" r:id="rId3" imgW="5829120" imgH="46980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B43A7754-214F-403B-8E26-E9C882BFD5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543" y="1397510"/>
                        <a:ext cx="11872913" cy="957262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28E444B-A236-4128-9EAF-CD8DBAF41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912238"/>
              </p:ext>
            </p:extLst>
          </p:nvPr>
        </p:nvGraphicFramePr>
        <p:xfrm>
          <a:off x="332964" y="3564742"/>
          <a:ext cx="11581991" cy="204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3" name="Equation" r:id="rId5" imgW="5740200" imgH="1015920" progId="Equation.DSMT4">
                  <p:embed/>
                </p:oleObj>
              </mc:Choice>
              <mc:Fallback>
                <p:oleObj name="Equation" r:id="rId5" imgW="5740200" imgH="101592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E3250E26-2D90-4BDB-9C18-D9CD5A0DF6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64" y="3564742"/>
                        <a:ext cx="11581991" cy="2045945"/>
                      </a:xfrm>
                      <a:prstGeom prst="rect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9936C2C-A628-4C2A-91D2-1F8905AA8C1F}"/>
              </a:ext>
            </a:extLst>
          </p:cNvPr>
          <p:cNvSpPr txBox="1"/>
          <p:nvPr/>
        </p:nvSpPr>
        <p:spPr>
          <a:xfrm>
            <a:off x="3669287" y="217503"/>
            <a:ext cx="5104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Подведем итоги:</a:t>
            </a:r>
          </a:p>
        </p:txBody>
      </p:sp>
    </p:spTree>
    <p:extLst>
      <p:ext uri="{BB962C8B-B14F-4D97-AF65-F5344CB8AC3E}">
        <p14:creationId xmlns:p14="http://schemas.microsoft.com/office/powerpoint/2010/main" val="155320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-2102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уравнения Чепмена-Колмогорова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307859"/>
              </p:ext>
            </p:extLst>
          </p:nvPr>
        </p:nvGraphicFramePr>
        <p:xfrm>
          <a:off x="2265363" y="1106237"/>
          <a:ext cx="7186612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tion" r:id="rId3" imgW="3009600" imgH="279360" progId="Equation.DSMT4">
                  <p:embed/>
                </p:oleObj>
              </mc:Choice>
              <mc:Fallback>
                <p:oleObj name="Equation" r:id="rId3" imgW="3009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1106237"/>
                        <a:ext cx="7186612" cy="674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417123"/>
              </p:ext>
            </p:extLst>
          </p:nvPr>
        </p:nvGraphicFramePr>
        <p:xfrm>
          <a:off x="2012971" y="1933420"/>
          <a:ext cx="78232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5" imgW="3276360" imgH="279360" progId="Equation.DSMT4">
                  <p:embed/>
                </p:oleObj>
              </mc:Choice>
              <mc:Fallback>
                <p:oleObj name="Equation" r:id="rId5" imgW="3276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71" y="1933420"/>
                        <a:ext cx="7823200" cy="674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7226" y="2608107"/>
            <a:ext cx="5152310" cy="424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78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902" y="-17755"/>
            <a:ext cx="12043719" cy="367407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Был вопрос, можно ли учесть силу трения </a:t>
            </a:r>
            <a:br>
              <a:rPr lang="ru-RU" dirty="0"/>
            </a:br>
            <a:r>
              <a:rPr lang="ru-RU" dirty="0"/>
              <a:t>в кинетическом уравнении. </a:t>
            </a:r>
            <a:br>
              <a:rPr lang="ru-RU" dirty="0"/>
            </a:br>
            <a:r>
              <a:rPr lang="ru-RU" dirty="0"/>
              <a:t>Ответ мы получили,</a:t>
            </a:r>
            <a:br>
              <a:rPr lang="en-US" dirty="0"/>
            </a:br>
            <a:r>
              <a:rPr lang="ru-RU" dirty="0"/>
              <a:t>дописывание силы трения к внешней силе требует добавления нетривиального диффузионного члена в кинетическое уравнение. 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897399"/>
              </p:ext>
            </p:extLst>
          </p:nvPr>
        </p:nvGraphicFramePr>
        <p:xfrm>
          <a:off x="182563" y="5751513"/>
          <a:ext cx="118141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0" name="Equation" r:id="rId3" imgW="5003640" imgH="444240" progId="Equation.DSMT4">
                  <p:embed/>
                </p:oleObj>
              </mc:Choice>
              <mc:Fallback>
                <p:oleObj name="Equation" r:id="rId3" imgW="5003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5751513"/>
                        <a:ext cx="11814175" cy="10620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845287"/>
              </p:ext>
            </p:extLst>
          </p:nvPr>
        </p:nvGraphicFramePr>
        <p:xfrm>
          <a:off x="166688" y="3715420"/>
          <a:ext cx="118427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1" name="Equation" r:id="rId5" imgW="5016240" imgH="444240" progId="Equation.DSMT4">
                  <p:embed/>
                </p:oleObj>
              </mc:Choice>
              <mc:Fallback>
                <p:oleObj name="Equation" r:id="rId5" imgW="5016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3715420"/>
                        <a:ext cx="11842750" cy="10620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трелка вниз 5"/>
          <p:cNvSpPr/>
          <p:nvPr/>
        </p:nvSpPr>
        <p:spPr>
          <a:xfrm>
            <a:off x="5637402" y="4915949"/>
            <a:ext cx="1015068" cy="72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319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864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Соотношение Эйнштейна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084927"/>
              </p:ext>
            </p:extLst>
          </p:nvPr>
        </p:nvGraphicFramePr>
        <p:xfrm>
          <a:off x="142234" y="1325563"/>
          <a:ext cx="11871326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2" name="Equation" r:id="rId4" imgW="5029200" imgH="444240" progId="Equation.DSMT4">
                  <p:embed/>
                </p:oleObj>
              </mc:Choice>
              <mc:Fallback>
                <p:oleObj name="Equation" r:id="rId4" imgW="5029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34" y="1325563"/>
                        <a:ext cx="11871326" cy="10620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361756"/>
              </p:ext>
            </p:extLst>
          </p:nvPr>
        </p:nvGraphicFramePr>
        <p:xfrm>
          <a:off x="4129240" y="2725179"/>
          <a:ext cx="3897313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3" name="Equation" r:id="rId6" imgW="1650960" imgH="482400" progId="Equation.DSMT4">
                  <p:embed/>
                </p:oleObj>
              </mc:Choice>
              <mc:Fallback>
                <p:oleObj name="Equation" r:id="rId6" imgW="16509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240" y="2725179"/>
                        <a:ext cx="3897313" cy="11541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36930"/>
              </p:ext>
            </p:extLst>
          </p:nvPr>
        </p:nvGraphicFramePr>
        <p:xfrm>
          <a:off x="2166296" y="4216871"/>
          <a:ext cx="78232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" name="Equation" r:id="rId8" imgW="3314520" imgH="431640" progId="Equation.DSMT4">
                  <p:embed/>
                </p:oleObj>
              </mc:Choice>
              <mc:Fallback>
                <p:oleObj name="Equation" r:id="rId8" imgW="3314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296" y="4216871"/>
                        <a:ext cx="7823200" cy="10334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925224"/>
              </p:ext>
            </p:extLst>
          </p:nvPr>
        </p:nvGraphicFramePr>
        <p:xfrm>
          <a:off x="895864" y="5492750"/>
          <a:ext cx="47672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5" name="Equation" r:id="rId10" imgW="2019240" imgH="457200" progId="Equation.DSMT4">
                  <p:embed/>
                </p:oleObj>
              </mc:Choice>
              <mc:Fallback>
                <p:oleObj name="Equation" r:id="rId10" imgW="2019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864" y="5492750"/>
                        <a:ext cx="4767263" cy="1092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Стрелка вправо 9"/>
          <p:cNvSpPr/>
          <p:nvPr/>
        </p:nvSpPr>
        <p:spPr>
          <a:xfrm>
            <a:off x="5791201" y="5708563"/>
            <a:ext cx="980302" cy="667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634337"/>
              </p:ext>
            </p:extLst>
          </p:nvPr>
        </p:nvGraphicFramePr>
        <p:xfrm>
          <a:off x="7474337" y="5645894"/>
          <a:ext cx="3185426" cy="939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6" name="Equation" r:id="rId12" imgW="698400" imgH="203040" progId="Equation.DSMT4">
                  <p:embed/>
                </p:oleObj>
              </mc:Choice>
              <mc:Fallback>
                <p:oleObj name="Equation" r:id="rId12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4337" y="5645894"/>
                        <a:ext cx="3185426" cy="939056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865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583B7-E828-4480-8FE8-9C9A27B2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239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Как перейти к диффузии в реальном пространстве?</a:t>
            </a:r>
            <a:br>
              <a:rPr lang="ru-RU" dirty="0"/>
            </a:br>
            <a:r>
              <a:rPr lang="ru-RU" dirty="0"/>
              <a:t>Уравнение </a:t>
            </a:r>
            <a:r>
              <a:rPr lang="ru-RU" dirty="0" err="1"/>
              <a:t>Смолуховского</a:t>
            </a:r>
            <a:r>
              <a:rPr lang="ru-RU" dirty="0"/>
              <a:t>.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22ED537-409A-4C0A-A7F6-768D958F43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814928"/>
              </p:ext>
            </p:extLst>
          </p:nvPr>
        </p:nvGraphicFramePr>
        <p:xfrm>
          <a:off x="4817246" y="4963219"/>
          <a:ext cx="23622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Equation" r:id="rId3" imgW="2362129" imgH="960262" progId="Equation.DSMT4">
                  <p:embed/>
                </p:oleObj>
              </mc:Choice>
              <mc:Fallback>
                <p:oleObj name="Equation" r:id="rId3" imgW="2362129" imgH="9602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7246" y="4963219"/>
                        <a:ext cx="2362200" cy="96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7735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B801F-BB80-4A52-A72A-4077445F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Первый способ получения </a:t>
            </a:r>
            <a:r>
              <a:rPr lang="ru-RU" dirty="0" err="1"/>
              <a:t>ур</a:t>
            </a:r>
            <a:r>
              <a:rPr lang="ru-RU" dirty="0"/>
              <a:t>. </a:t>
            </a:r>
            <a:r>
              <a:rPr lang="ru-RU" dirty="0" err="1"/>
              <a:t>Смолуховского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CD58EB3-15EF-481A-AD68-AA5CCED725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918055"/>
              </p:ext>
            </p:extLst>
          </p:nvPr>
        </p:nvGraphicFramePr>
        <p:xfrm>
          <a:off x="1435871" y="1949759"/>
          <a:ext cx="9126538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4" name="Equation" r:id="rId3" imgW="3657600" imgH="419040" progId="Equation.DSMT4">
                  <p:embed/>
                </p:oleObj>
              </mc:Choice>
              <mc:Fallback>
                <p:oleObj name="Equation" r:id="rId3" imgW="3657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5871" y="1949759"/>
                        <a:ext cx="9126538" cy="104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2C17C8-F4E8-483E-B0A1-09DA06339C96}"/>
              </a:ext>
            </a:extLst>
          </p:cNvPr>
          <p:cNvSpPr txBox="1"/>
          <p:nvPr/>
        </p:nvSpPr>
        <p:spPr>
          <a:xfrm>
            <a:off x="2682536" y="3277304"/>
            <a:ext cx="682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Сила трения больше, чем инерция…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17884CF-FC24-4EF1-A3D7-76AD8327B2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141239"/>
              </p:ext>
            </p:extLst>
          </p:nvPr>
        </p:nvGraphicFramePr>
        <p:xfrm>
          <a:off x="1722438" y="5076825"/>
          <a:ext cx="83978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5" name="Equation" r:id="rId5" imgW="3365280" imgH="419040" progId="Equation.DSMT4">
                  <p:embed/>
                </p:oleObj>
              </mc:Choice>
              <mc:Fallback>
                <p:oleObj name="Equation" r:id="rId5" imgW="3365280" imgH="419040" progId="Equation.DSMT4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7CD58EB3-15EF-481A-AD68-AA5CCED725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2438" y="5076825"/>
                        <a:ext cx="8397875" cy="104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351753CD-C40C-473E-BB07-E96D21738D4E}"/>
              </a:ext>
            </a:extLst>
          </p:cNvPr>
          <p:cNvSpPr/>
          <p:nvPr/>
        </p:nvSpPr>
        <p:spPr>
          <a:xfrm>
            <a:off x="5250456" y="4092200"/>
            <a:ext cx="1340528" cy="584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617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89A7FBE-7935-4502-99CA-92BFF6D7BD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083544"/>
              </p:ext>
            </p:extLst>
          </p:nvPr>
        </p:nvGraphicFramePr>
        <p:xfrm>
          <a:off x="1963968" y="268457"/>
          <a:ext cx="83899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0" name="Equation" r:id="rId3" imgW="8389514" imgH="1043837" progId="Equation.DSMT4">
                  <p:embed/>
                </p:oleObj>
              </mc:Choice>
              <mc:Fallback>
                <p:oleObj name="Equation" r:id="rId3" imgW="8389514" imgH="104383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3968" y="268457"/>
                        <a:ext cx="8389938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344A2947-1AB0-402B-861A-DA6B2B1D3AED}"/>
              </a:ext>
            </a:extLst>
          </p:cNvPr>
          <p:cNvSpPr/>
          <p:nvPr/>
        </p:nvSpPr>
        <p:spPr>
          <a:xfrm>
            <a:off x="5113538" y="1731145"/>
            <a:ext cx="1417468" cy="719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48F6AA3-236C-4D7C-A8AB-A43A04A4BF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522881"/>
              </p:ext>
            </p:extLst>
          </p:nvPr>
        </p:nvGraphicFramePr>
        <p:xfrm>
          <a:off x="2753834" y="1819742"/>
          <a:ext cx="2262049" cy="63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1" name="Equation" r:id="rId5" imgW="1155600" imgH="317160" progId="Equation.DSMT4">
                  <p:embed/>
                </p:oleObj>
              </mc:Choice>
              <mc:Fallback>
                <p:oleObj name="Equation" r:id="rId5" imgW="1155600" imgH="31716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834" y="1819742"/>
                        <a:ext cx="2262049" cy="6304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4BB5E9AD-16FD-4929-AE02-993C2CF38E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361362"/>
              </p:ext>
            </p:extLst>
          </p:nvPr>
        </p:nvGraphicFramePr>
        <p:xfrm>
          <a:off x="2197100" y="2840038"/>
          <a:ext cx="671671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2" name="Equation" r:id="rId7" imgW="2984400" imgH="482400" progId="Equation.DSMT4">
                  <p:embed/>
                </p:oleObj>
              </mc:Choice>
              <mc:Fallback>
                <p:oleObj name="Equation" r:id="rId7" imgW="2984400" imgH="48240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E48F6AA3-236C-4D7C-A8AB-A43A04A4BF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2840038"/>
                        <a:ext cx="6716713" cy="1103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CA4B9401-91AC-44AE-807B-020BC13157E2}"/>
              </a:ext>
            </a:extLst>
          </p:cNvPr>
          <p:cNvSpPr/>
          <p:nvPr/>
        </p:nvSpPr>
        <p:spPr>
          <a:xfrm>
            <a:off x="4896035" y="3971491"/>
            <a:ext cx="1852474" cy="719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E70E99A2-1E07-4330-A3DE-0A4DCBE78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040877"/>
              </p:ext>
            </p:extLst>
          </p:nvPr>
        </p:nvGraphicFramePr>
        <p:xfrm>
          <a:off x="1625600" y="5060950"/>
          <a:ext cx="7859713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3" name="Equation" r:id="rId9" imgW="3492360" imgH="482400" progId="Equation.DSMT4">
                  <p:embed/>
                </p:oleObj>
              </mc:Choice>
              <mc:Fallback>
                <p:oleObj name="Equation" r:id="rId9" imgW="3492360" imgH="48240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4BB5E9AD-16FD-4929-AE02-993C2CF38E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5060950"/>
                        <a:ext cx="7859713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8196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E70E99A2-1E07-4330-A3DE-0A4DCBE78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151875"/>
              </p:ext>
            </p:extLst>
          </p:nvPr>
        </p:nvGraphicFramePr>
        <p:xfrm>
          <a:off x="1980707" y="391296"/>
          <a:ext cx="7859713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9" name="Equation" r:id="rId3" imgW="3492360" imgH="482400" progId="Equation.DSMT4">
                  <p:embed/>
                </p:oleObj>
              </mc:Choice>
              <mc:Fallback>
                <p:oleObj name="Equation" r:id="rId3" imgW="3492360" imgH="48240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E70E99A2-1E07-4330-A3DE-0A4DCBE78B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707" y="391296"/>
                        <a:ext cx="7859713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A930C37E-C291-4275-8CAE-9B5AC1BED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466387"/>
              </p:ext>
            </p:extLst>
          </p:nvPr>
        </p:nvGraphicFramePr>
        <p:xfrm>
          <a:off x="142043" y="1828801"/>
          <a:ext cx="11958222" cy="1297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0" name="Equation" r:id="rId5" imgW="4914720" imgH="533160" progId="Equation.DSMT4">
                  <p:embed/>
                </p:oleObj>
              </mc:Choice>
              <mc:Fallback>
                <p:oleObj name="Equation" r:id="rId5" imgW="49147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043" y="1828801"/>
                        <a:ext cx="11958222" cy="1297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2EFC90BB-EAB6-478B-8E67-CCDA05CD11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358606"/>
              </p:ext>
            </p:extLst>
          </p:nvPr>
        </p:nvGraphicFramePr>
        <p:xfrm>
          <a:off x="1322374" y="3429000"/>
          <a:ext cx="9547251" cy="160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1" name="Equation" r:id="rId7" imgW="2869920" imgH="482400" progId="Equation.DSMT4">
                  <p:embed/>
                </p:oleObj>
              </mc:Choice>
              <mc:Fallback>
                <p:oleObj name="Equation" r:id="rId7" imgW="2869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22374" y="3429000"/>
                        <a:ext cx="9547251" cy="160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9641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E70E99A2-1E07-4330-A3DE-0A4DCBE78B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0707" y="391296"/>
          <a:ext cx="7859713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3" name="Equation" r:id="rId3" imgW="3492360" imgH="482400" progId="Equation.DSMT4">
                  <p:embed/>
                </p:oleObj>
              </mc:Choice>
              <mc:Fallback>
                <p:oleObj name="Equation" r:id="rId3" imgW="3492360" imgH="48240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E70E99A2-1E07-4330-A3DE-0A4DCBE78B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707" y="391296"/>
                        <a:ext cx="7859713" cy="110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A930C37E-C291-4275-8CAE-9B5AC1BED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043" y="1828801"/>
          <a:ext cx="11958222" cy="1297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4" name="Equation" r:id="rId5" imgW="4914720" imgH="533160" progId="Equation.DSMT4">
                  <p:embed/>
                </p:oleObj>
              </mc:Choice>
              <mc:Fallback>
                <p:oleObj name="Equation" r:id="rId5" imgW="4914720" imgH="533160" progId="Equation.DSMT4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A930C37E-C291-4275-8CAE-9B5AC1BEDB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043" y="1828801"/>
                        <a:ext cx="11958222" cy="1297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D84D94F-E916-4ECE-B66A-E9429F4FFF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78510"/>
              </p:ext>
            </p:extLst>
          </p:nvPr>
        </p:nvGraphicFramePr>
        <p:xfrm>
          <a:off x="91593" y="4181383"/>
          <a:ext cx="12008672" cy="104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5" name="Equation" r:id="rId7" imgW="5968800" imgH="520560" progId="Equation.DSMT4">
                  <p:embed/>
                </p:oleObj>
              </mc:Choice>
              <mc:Fallback>
                <p:oleObj name="Equation" r:id="rId7" imgW="59688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593" y="4181383"/>
                        <a:ext cx="12008672" cy="104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6300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E70E99A2-1E07-4330-A3DE-0A4DCBE78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610908"/>
              </p:ext>
            </p:extLst>
          </p:nvPr>
        </p:nvGraphicFramePr>
        <p:xfrm>
          <a:off x="2405528" y="5262398"/>
          <a:ext cx="6973887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1" name="Equation" r:id="rId3" imgW="3098520" imgH="583920" progId="Equation.DSMT4">
                  <p:embed/>
                </p:oleObj>
              </mc:Choice>
              <mc:Fallback>
                <p:oleObj name="Equation" r:id="rId3" imgW="3098520" imgH="58392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E70E99A2-1E07-4330-A3DE-0A4DCBE78B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528" y="5262398"/>
                        <a:ext cx="6973887" cy="13350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C56EFAAB-6F8A-48F8-8633-9B8901FB3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590705"/>
              </p:ext>
            </p:extLst>
          </p:nvPr>
        </p:nvGraphicFramePr>
        <p:xfrm>
          <a:off x="122237" y="360871"/>
          <a:ext cx="11947525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2" name="Equation" r:id="rId5" imgW="11948018" imgH="1287741" progId="Equation.DSMT4">
                  <p:embed/>
                </p:oleObj>
              </mc:Choice>
              <mc:Fallback>
                <p:oleObj name="Equation" r:id="rId5" imgW="11948018" imgH="12877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237" y="360871"/>
                        <a:ext cx="11947525" cy="1287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CF3C41C-810C-4A90-AAD2-E967360E2A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696200"/>
              </p:ext>
            </p:extLst>
          </p:nvPr>
        </p:nvGraphicFramePr>
        <p:xfrm>
          <a:off x="171862" y="2844759"/>
          <a:ext cx="11897900" cy="981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3" name="Equation" r:id="rId7" imgW="6311880" imgH="520560" progId="Equation.DSMT4">
                  <p:embed/>
                </p:oleObj>
              </mc:Choice>
              <mc:Fallback>
                <p:oleObj name="Equation" r:id="rId7" imgW="63118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1862" y="2844759"/>
                        <a:ext cx="11897900" cy="981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F185DE9-88FC-43AC-99BA-F0E1D807BD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937557"/>
              </p:ext>
            </p:extLst>
          </p:nvPr>
        </p:nvGraphicFramePr>
        <p:xfrm>
          <a:off x="2956677" y="1755788"/>
          <a:ext cx="6422738" cy="981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4" name="Equation" r:id="rId9" imgW="3162240" imgH="482400" progId="Equation.DSMT4">
                  <p:embed/>
                </p:oleObj>
              </mc:Choice>
              <mc:Fallback>
                <p:oleObj name="Equation" r:id="rId9" imgW="3162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56677" y="1755788"/>
                        <a:ext cx="6422738" cy="981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20095F5-95B8-41D4-8A39-0737CC23C256}"/>
              </a:ext>
            </a:extLst>
          </p:cNvPr>
          <p:cNvSpPr/>
          <p:nvPr/>
        </p:nvSpPr>
        <p:spPr>
          <a:xfrm>
            <a:off x="266330" y="4065973"/>
            <a:ext cx="11803432" cy="6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B4F172B9-A17C-4B94-9890-35368C56035F}"/>
              </a:ext>
            </a:extLst>
          </p:cNvPr>
          <p:cNvSpPr/>
          <p:nvPr/>
        </p:nvSpPr>
        <p:spPr>
          <a:xfrm>
            <a:off x="4842427" y="4371669"/>
            <a:ext cx="2556769" cy="651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19D5F-F43D-4F85-9BA1-719349CD1796}"/>
              </a:ext>
            </a:extLst>
          </p:cNvPr>
          <p:cNvSpPr txBox="1"/>
          <p:nvPr/>
        </p:nvSpPr>
        <p:spPr>
          <a:xfrm>
            <a:off x="7519386" y="4587370"/>
            <a:ext cx="30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Уравнение </a:t>
            </a:r>
            <a:r>
              <a:rPr lang="ru-RU" dirty="0" err="1"/>
              <a:t>Смолуховского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32187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551C1B-E9F0-4F32-A9BE-DF5400F2C313}"/>
              </a:ext>
            </a:extLst>
          </p:cNvPr>
          <p:cNvSpPr txBox="1"/>
          <p:nvPr/>
        </p:nvSpPr>
        <p:spPr>
          <a:xfrm>
            <a:off x="334692" y="2828835"/>
            <a:ext cx="12221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Проверим соотношение Эйнштейна для </a:t>
            </a:r>
            <a:r>
              <a:rPr lang="ru-RU" sz="3600" dirty="0" err="1"/>
              <a:t>ур</a:t>
            </a:r>
            <a:r>
              <a:rPr lang="ru-RU" sz="3600" dirty="0"/>
              <a:t>. </a:t>
            </a:r>
            <a:r>
              <a:rPr lang="ru-RU" sz="3600" dirty="0" err="1"/>
              <a:t>Смолуховского</a:t>
            </a:r>
            <a:r>
              <a:rPr lang="ru-RU" sz="3600" dirty="0"/>
              <a:t>. </a:t>
            </a:r>
          </a:p>
          <a:p>
            <a:pPr algn="ctr"/>
            <a:r>
              <a:rPr lang="ru-RU" sz="3600" dirty="0"/>
              <a:t>В равновесии – распределение Гиббса: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A8D5D02-2270-492A-96E9-246EBF512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801380"/>
              </p:ext>
            </p:extLst>
          </p:nvPr>
        </p:nvGraphicFramePr>
        <p:xfrm>
          <a:off x="4289121" y="4174725"/>
          <a:ext cx="3987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8" name="Equation" r:id="rId3" imgW="1688760" imgH="228600" progId="Equation.DSMT4">
                  <p:embed/>
                </p:oleObj>
              </mc:Choice>
              <mc:Fallback>
                <p:oleObj name="Equation" r:id="rId3" imgW="1688760" imgH="22860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121" y="4174725"/>
                        <a:ext cx="3987800" cy="5476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9D244EA-5F8C-4BEF-8192-648A268D62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791452"/>
              </p:ext>
            </p:extLst>
          </p:nvPr>
        </p:nvGraphicFramePr>
        <p:xfrm>
          <a:off x="2843212" y="3938524"/>
          <a:ext cx="6505575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9" name="Equation" r:id="rId5" imgW="2755800" imgH="1117440" progId="Equation.DSMT4">
                  <p:embed/>
                </p:oleObj>
              </mc:Choice>
              <mc:Fallback>
                <p:oleObj name="Equation" r:id="rId5" imgW="2755800" imgH="111744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2" y="3938524"/>
                        <a:ext cx="6505575" cy="26733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267D20D-EA18-496F-8EBB-2D18AEE7B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847087"/>
              </p:ext>
            </p:extLst>
          </p:nvPr>
        </p:nvGraphicFramePr>
        <p:xfrm>
          <a:off x="4473575" y="933450"/>
          <a:ext cx="3098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0" name="Equation" r:id="rId7" imgW="3098520" imgH="583920" progId="Equation.DSMT4">
                  <p:embed/>
                </p:oleObj>
              </mc:Choice>
              <mc:Fallback>
                <p:oleObj name="Equation" r:id="rId7" imgW="30985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73575" y="933450"/>
                        <a:ext cx="30988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3307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551C1B-E9F0-4F32-A9BE-DF5400F2C313}"/>
              </a:ext>
            </a:extLst>
          </p:cNvPr>
          <p:cNvSpPr txBox="1"/>
          <p:nvPr/>
        </p:nvSpPr>
        <p:spPr>
          <a:xfrm>
            <a:off x="371268" y="1292643"/>
            <a:ext cx="12221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Проверим соотношение Эйнштейна для </a:t>
            </a:r>
            <a:r>
              <a:rPr lang="ru-RU" sz="3600" dirty="0" err="1"/>
              <a:t>ур</a:t>
            </a:r>
            <a:r>
              <a:rPr lang="ru-RU" sz="3600" dirty="0"/>
              <a:t>. </a:t>
            </a:r>
            <a:r>
              <a:rPr lang="ru-RU" sz="3600" dirty="0" err="1"/>
              <a:t>Смолуховского</a:t>
            </a:r>
            <a:r>
              <a:rPr lang="ru-RU" sz="3600" dirty="0"/>
              <a:t>. </a:t>
            </a:r>
          </a:p>
          <a:p>
            <a:pPr algn="ctr"/>
            <a:r>
              <a:rPr lang="ru-RU" sz="3600" dirty="0"/>
              <a:t>В равновесии – распределение Гиббса: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A8D5D02-2270-492A-96E9-246EBF512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938581"/>
              </p:ext>
            </p:extLst>
          </p:nvPr>
        </p:nvGraphicFramePr>
        <p:xfrm>
          <a:off x="4102098" y="2492972"/>
          <a:ext cx="3987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2" name="Equation" r:id="rId3" imgW="1688760" imgH="228600" progId="Equation.DSMT4">
                  <p:embed/>
                </p:oleObj>
              </mc:Choice>
              <mc:Fallback>
                <p:oleObj name="Equation" r:id="rId3" imgW="1688760" imgH="228600" progId="Equation.DSMT4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6A8D5D02-2270-492A-96E9-246EBF512E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098" y="2492972"/>
                        <a:ext cx="3987800" cy="5476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9D244EA-5F8C-4BEF-8192-648A268D62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388031"/>
              </p:ext>
            </p:extLst>
          </p:nvPr>
        </p:nvGraphicFramePr>
        <p:xfrm>
          <a:off x="514350" y="3573463"/>
          <a:ext cx="11393488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3" name="Equation" r:id="rId5" imgW="4825800" imgH="787320" progId="Equation.DSMT4">
                  <p:embed/>
                </p:oleObj>
              </mc:Choice>
              <mc:Fallback>
                <p:oleObj name="Equation" r:id="rId5" imgW="4825800" imgH="78732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09D244EA-5F8C-4BEF-8192-648A268D62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573463"/>
                        <a:ext cx="11393488" cy="18843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267D20D-EA18-496F-8EBB-2D18AEE7B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330428"/>
              </p:ext>
            </p:extLst>
          </p:nvPr>
        </p:nvGraphicFramePr>
        <p:xfrm>
          <a:off x="2597942" y="72400"/>
          <a:ext cx="6996113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4" name="Equation" r:id="rId7" imgW="6995373" imgH="1356392" progId="Equation.DSMT4">
                  <p:embed/>
                </p:oleObj>
              </mc:Choice>
              <mc:Fallback>
                <p:oleObj name="Equation" r:id="rId7" imgW="6995373" imgH="1356392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0267D20D-EA18-496F-8EBB-2D18AEE7BA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7942" y="72400"/>
                        <a:ext cx="6996113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63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Детерминистический процесс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0173" y="19606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547813" y="1690688"/>
          <a:ext cx="3676650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Equation" r:id="rId3" imgW="838080" imgH="393480" progId="Equation.DSMT4">
                  <p:embed/>
                </p:oleObj>
              </mc:Choice>
              <mc:Fallback>
                <p:oleObj name="Equation" r:id="rId3" imgW="838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690688"/>
                        <a:ext cx="3676650" cy="1712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800225" y="4170363"/>
          <a:ext cx="78533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Equation" r:id="rId5" imgW="1790640" imgH="228600" progId="Equation.DSMT4">
                  <p:embed/>
                </p:oleObj>
              </mc:Choice>
              <mc:Fallback>
                <p:oleObj name="Equation" r:id="rId5" imgW="1790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170363"/>
                        <a:ext cx="7853363" cy="996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052453" y="5613357"/>
                <a:ext cx="93489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решение ур. </m:t>
                      </m:r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с начальным условием: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453" y="5613357"/>
                <a:ext cx="9348906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30263" b="-194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002163" y="2210791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731397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7720A-DFD2-4565-BB44-02F9F8B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1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Подведем Итоги: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DBF43C9-D320-4520-A9F4-07DE897C72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439181"/>
              </p:ext>
            </p:extLst>
          </p:nvPr>
        </p:nvGraphicFramePr>
        <p:xfrm>
          <a:off x="1979890" y="1428103"/>
          <a:ext cx="83978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3" name="Equation" r:id="rId3" imgW="3365280" imgH="419040" progId="Equation.DSMT4">
                  <p:embed/>
                </p:oleObj>
              </mc:Choice>
              <mc:Fallback>
                <p:oleObj name="Equation" r:id="rId3" imgW="3365280" imgH="41904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817884CF-FC24-4EF1-A3D7-76AD8327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890" y="1428103"/>
                        <a:ext cx="8397875" cy="104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54AC6EC-4721-44BE-82D9-2279D46C58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929373"/>
              </p:ext>
            </p:extLst>
          </p:nvPr>
        </p:nvGraphicFramePr>
        <p:xfrm>
          <a:off x="2388093" y="3063896"/>
          <a:ext cx="7288567" cy="1943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4" name="Equation" r:id="rId5" imgW="3047760" imgH="812520" progId="Equation.DSMT4">
                  <p:embed/>
                </p:oleObj>
              </mc:Choice>
              <mc:Fallback>
                <p:oleObj name="Equation" r:id="rId5" imgW="3047760" imgH="81252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0267D20D-EA18-496F-8EBB-2D18AEE7BA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8093" y="3063896"/>
                        <a:ext cx="7288567" cy="1943618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002CFF39-0F2B-447F-AAB5-16AC8CA2E6AC}"/>
              </a:ext>
            </a:extLst>
          </p:cNvPr>
          <p:cNvSpPr/>
          <p:nvPr/>
        </p:nvSpPr>
        <p:spPr>
          <a:xfrm>
            <a:off x="5566299" y="2474266"/>
            <a:ext cx="1331651" cy="473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7F95FF7D-347E-4B94-B289-C786CC3900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645628"/>
              </p:ext>
            </p:extLst>
          </p:nvPr>
        </p:nvGraphicFramePr>
        <p:xfrm>
          <a:off x="1567511" y="5674635"/>
          <a:ext cx="96250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5" name="Equation" r:id="rId7" imgW="4076640" imgH="203040" progId="Equation.DSMT4">
                  <p:embed/>
                </p:oleObj>
              </mc:Choice>
              <mc:Fallback>
                <p:oleObj name="Equation" r:id="rId7" imgW="4076640" imgH="203040" progId="Equation.DSMT4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09D244EA-5F8C-4BEF-8192-648A268D62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511" y="5674635"/>
                        <a:ext cx="9625012" cy="4857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4D316A1-7422-428B-9A32-B68E31D98646}"/>
              </a:ext>
            </a:extLst>
          </p:cNvPr>
          <p:cNvSpPr/>
          <p:nvPr/>
        </p:nvSpPr>
        <p:spPr>
          <a:xfrm>
            <a:off x="1437374" y="6211669"/>
            <a:ext cx="988528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/>
              <a:t>«</a:t>
            </a:r>
            <a:r>
              <a:rPr lang="en-US" dirty="0"/>
              <a:t>D</a:t>
            </a:r>
            <a:r>
              <a:rPr lang="ru-RU" dirty="0" err="1"/>
              <a:t>ynamics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condensed</a:t>
            </a:r>
            <a:r>
              <a:rPr lang="ru-RU" dirty="0"/>
              <a:t> </a:t>
            </a:r>
            <a:r>
              <a:rPr lang="ru-RU" dirty="0" err="1"/>
              <a:t>phases</a:t>
            </a:r>
            <a:r>
              <a:rPr lang="ru-RU" dirty="0"/>
              <a:t> : </a:t>
            </a:r>
            <a:r>
              <a:rPr lang="ru-RU" dirty="0" err="1"/>
              <a:t>relaxation</a:t>
            </a:r>
            <a:r>
              <a:rPr lang="ru-RU" dirty="0"/>
              <a:t>, </a:t>
            </a:r>
            <a:r>
              <a:rPr lang="ru-RU" dirty="0" err="1"/>
              <a:t>transfer</a:t>
            </a:r>
            <a:r>
              <a:rPr lang="ru-RU" dirty="0"/>
              <a:t>,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reactions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condensed</a:t>
            </a:r>
            <a:r>
              <a:rPr lang="ru-RU" dirty="0"/>
              <a:t> </a:t>
            </a:r>
            <a:r>
              <a:rPr lang="ru-RU" dirty="0" err="1"/>
              <a:t>molecular</a:t>
            </a:r>
            <a:r>
              <a:rPr lang="ru-RU" dirty="0"/>
              <a:t> </a:t>
            </a:r>
            <a:r>
              <a:rPr lang="ru-RU" dirty="0" err="1"/>
              <a:t>systems</a:t>
            </a:r>
            <a:r>
              <a:rPr lang="ru-RU" dirty="0"/>
              <a:t>»</a:t>
            </a:r>
          </a:p>
          <a:p>
            <a:pPr algn="ctr"/>
            <a:r>
              <a:rPr lang="ru-RU" dirty="0" err="1"/>
              <a:t>Abraham</a:t>
            </a:r>
            <a:r>
              <a:rPr lang="ru-RU" dirty="0"/>
              <a:t> </a:t>
            </a:r>
            <a:r>
              <a:rPr lang="ru-RU" dirty="0" err="1"/>
              <a:t>Nitzan</a:t>
            </a:r>
            <a:r>
              <a:rPr lang="ru-RU" dirty="0"/>
              <a:t>, </a:t>
            </a:r>
            <a:r>
              <a:rPr lang="en-US" dirty="0"/>
              <a:t>Oxford University Press 2006, </a:t>
            </a:r>
            <a:r>
              <a:rPr lang="ru-RU" dirty="0"/>
              <a:t>см. стр. 301.</a:t>
            </a:r>
          </a:p>
        </p:txBody>
      </p:sp>
    </p:spTree>
    <p:extLst>
      <p:ext uri="{BB962C8B-B14F-4D97-AF65-F5344CB8AC3E}">
        <p14:creationId xmlns:p14="http://schemas.microsoft.com/office/powerpoint/2010/main" val="1424528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4F294-6A07-420F-8810-46895F81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2" y="250464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Ур. </a:t>
            </a:r>
            <a:r>
              <a:rPr lang="ru-RU" dirty="0" err="1"/>
              <a:t>Смолуховского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Второй способ вывода, исходя из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F4D8E5E-3A10-4B00-8EAB-965C843253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604857"/>
              </p:ext>
            </p:extLst>
          </p:nvPr>
        </p:nvGraphicFramePr>
        <p:xfrm>
          <a:off x="357981" y="3942518"/>
          <a:ext cx="1147603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" name="Equation" r:id="rId3" imgW="11475933" imgH="1082214" progId="Equation.DSMT4">
                  <p:embed/>
                </p:oleObj>
              </mc:Choice>
              <mc:Fallback>
                <p:oleObj name="Equation" r:id="rId3" imgW="11475933" imgH="108221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981" y="3942518"/>
                        <a:ext cx="11476038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859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036149"/>
              </p:ext>
            </p:extLst>
          </p:nvPr>
        </p:nvGraphicFramePr>
        <p:xfrm>
          <a:off x="410913" y="145701"/>
          <a:ext cx="114522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0" name="Equation" r:id="rId3" imgW="4851360" imgH="444240" progId="Equation.DSMT4">
                  <p:embed/>
                </p:oleObj>
              </mc:Choice>
              <mc:Fallback>
                <p:oleObj name="Equation" r:id="rId3" imgW="4851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13" y="145701"/>
                        <a:ext cx="11452225" cy="10620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697083"/>
              </p:ext>
            </p:extLst>
          </p:nvPr>
        </p:nvGraphicFramePr>
        <p:xfrm>
          <a:off x="4458346" y="1488195"/>
          <a:ext cx="3273468" cy="912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1" name="Equation" r:id="rId5" imgW="1155600" imgH="317160" progId="Equation.DSMT4">
                  <p:embed/>
                </p:oleObj>
              </mc:Choice>
              <mc:Fallback>
                <p:oleObj name="Equation" r:id="rId5" imgW="11556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8346" y="1488195"/>
                        <a:ext cx="3273468" cy="9124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275641"/>
              </p:ext>
            </p:extLst>
          </p:nvPr>
        </p:nvGraphicFramePr>
        <p:xfrm>
          <a:off x="53849" y="2681055"/>
          <a:ext cx="12082462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2" name="Equation" r:id="rId7" imgW="5117760" imgH="444240" progId="Equation.DSMT4">
                  <p:embed/>
                </p:oleObj>
              </mc:Choice>
              <mc:Fallback>
                <p:oleObj name="Equation" r:id="rId7" imgW="5117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9" y="2681055"/>
                        <a:ext cx="12082462" cy="10620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479984"/>
              </p:ext>
            </p:extLst>
          </p:nvPr>
        </p:nvGraphicFramePr>
        <p:xfrm>
          <a:off x="4967831" y="4828694"/>
          <a:ext cx="2338387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3" name="Equation" r:id="rId9" imgW="990360" imgH="393480" progId="Equation.DSMT4">
                  <p:embed/>
                </p:oleObj>
              </mc:Choice>
              <mc:Fallback>
                <p:oleObj name="Equation" r:id="rId9" imgW="990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831" y="4828694"/>
                        <a:ext cx="2338387" cy="9413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трелка вниз 7"/>
          <p:cNvSpPr/>
          <p:nvPr/>
        </p:nvSpPr>
        <p:spPr>
          <a:xfrm>
            <a:off x="5838738" y="3954637"/>
            <a:ext cx="763398" cy="7851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FB7C7-8296-45BF-B3E8-F9BF19FD4654}"/>
              </a:ext>
            </a:extLst>
          </p:cNvPr>
          <p:cNvSpPr txBox="1"/>
          <p:nvPr/>
        </p:nvSpPr>
        <p:spPr>
          <a:xfrm>
            <a:off x="6711519" y="4029575"/>
            <a:ext cx="160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То, что хочется получить:</a:t>
            </a:r>
          </a:p>
        </p:txBody>
      </p:sp>
    </p:spTree>
    <p:extLst>
      <p:ext uri="{BB962C8B-B14F-4D97-AF65-F5344CB8AC3E}">
        <p14:creationId xmlns:p14="http://schemas.microsoft.com/office/powerpoint/2010/main" val="3748239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670419"/>
              </p:ext>
            </p:extLst>
          </p:nvPr>
        </p:nvGraphicFramePr>
        <p:xfrm>
          <a:off x="368967" y="-17755"/>
          <a:ext cx="114522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" name="Equation" r:id="rId3" imgW="4851360" imgH="444240" progId="Equation.DSMT4">
                  <p:embed/>
                </p:oleObj>
              </mc:Choice>
              <mc:Fallback>
                <p:oleObj name="Equation" r:id="rId3" imgW="4851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67" y="-17755"/>
                        <a:ext cx="11452225" cy="10620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921314"/>
              </p:ext>
            </p:extLst>
          </p:nvPr>
        </p:nvGraphicFramePr>
        <p:xfrm>
          <a:off x="100680" y="1785594"/>
          <a:ext cx="11988800" cy="501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5" name="Equation" r:id="rId5" imgW="5727600" imgH="2361960" progId="Equation.DSMT4">
                  <p:embed/>
                </p:oleObj>
              </mc:Choice>
              <mc:Fallback>
                <p:oleObj name="Equation" r:id="rId5" imgW="572760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80" y="1785594"/>
                        <a:ext cx="11988800" cy="50133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Стрелка вниз 7"/>
          <p:cNvSpPr/>
          <p:nvPr/>
        </p:nvSpPr>
        <p:spPr>
          <a:xfrm>
            <a:off x="4555524" y="1210962"/>
            <a:ext cx="3155092" cy="453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148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231877"/>
              </p:ext>
            </p:extLst>
          </p:nvPr>
        </p:nvGraphicFramePr>
        <p:xfrm>
          <a:off x="74142" y="113192"/>
          <a:ext cx="12060194" cy="4944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5" name="Equation" r:id="rId3" imgW="5841720" imgH="2361960" progId="Equation.DSMT4">
                  <p:embed/>
                </p:oleObj>
              </mc:Choice>
              <mc:Fallback>
                <p:oleObj name="Equation" r:id="rId3" imgW="5841720" imgH="236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42" y="113192"/>
                        <a:ext cx="12060194" cy="494431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994097"/>
              </p:ext>
            </p:extLst>
          </p:nvPr>
        </p:nvGraphicFramePr>
        <p:xfrm>
          <a:off x="384164" y="5505580"/>
          <a:ext cx="7121681" cy="1117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6" name="Equation" r:id="rId5" imgW="2869920" imgH="444240" progId="Equation.DSMT4">
                  <p:embed/>
                </p:oleObj>
              </mc:Choice>
              <mc:Fallback>
                <p:oleObj name="Equation" r:id="rId5" imgW="2869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64" y="5505580"/>
                        <a:ext cx="7121681" cy="111764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трелка вправо 5"/>
          <p:cNvSpPr/>
          <p:nvPr/>
        </p:nvSpPr>
        <p:spPr>
          <a:xfrm>
            <a:off x="7735702" y="5749265"/>
            <a:ext cx="815546" cy="584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546460"/>
              </p:ext>
            </p:extLst>
          </p:nvPr>
        </p:nvGraphicFramePr>
        <p:xfrm>
          <a:off x="8781106" y="5542573"/>
          <a:ext cx="3118905" cy="998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" name="Equation" r:id="rId7" imgW="723600" imgH="228600" progId="Equation.DSMT4">
                  <p:embed/>
                </p:oleObj>
              </mc:Choice>
              <mc:Fallback>
                <p:oleObj name="Equation" r:id="rId7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1106" y="5542573"/>
                        <a:ext cx="3118905" cy="99827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5994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615948"/>
              </p:ext>
            </p:extLst>
          </p:nvPr>
        </p:nvGraphicFramePr>
        <p:xfrm>
          <a:off x="1638810" y="2958306"/>
          <a:ext cx="2338387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9" name="Equation" r:id="rId3" imgW="990360" imgH="393480" progId="Equation.DSMT4">
                  <p:embed/>
                </p:oleObj>
              </mc:Choice>
              <mc:Fallback>
                <p:oleObj name="Equation" r:id="rId3" imgW="990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810" y="2958306"/>
                        <a:ext cx="2338387" cy="9413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65737"/>
              </p:ext>
            </p:extLst>
          </p:nvPr>
        </p:nvGraphicFramePr>
        <p:xfrm>
          <a:off x="1141862" y="4157709"/>
          <a:ext cx="3470578" cy="94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0" name="Equation" r:id="rId5" imgW="1650960" imgH="444240" progId="Equation.DSMT4">
                  <p:embed/>
                </p:oleObj>
              </mc:Choice>
              <mc:Fallback>
                <p:oleObj name="Equation" r:id="rId5" imgW="1650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862" y="4157709"/>
                        <a:ext cx="3470578" cy="9474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трелка вправо 5"/>
          <p:cNvSpPr/>
          <p:nvPr/>
        </p:nvSpPr>
        <p:spPr>
          <a:xfrm>
            <a:off x="5319655" y="3246799"/>
            <a:ext cx="939114" cy="123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352106"/>
              </p:ext>
            </p:extLst>
          </p:nvPr>
        </p:nvGraphicFramePr>
        <p:xfrm>
          <a:off x="6872346" y="3568595"/>
          <a:ext cx="4497388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1" name="Equation" r:id="rId7" imgW="1904760" imgH="888840" progId="Equation.DSMT4">
                  <p:embed/>
                </p:oleObj>
              </mc:Choice>
              <mc:Fallback>
                <p:oleObj name="Equation" r:id="rId7" imgW="19047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346" y="3568595"/>
                        <a:ext cx="4497388" cy="21256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4886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813062"/>
              </p:ext>
            </p:extLst>
          </p:nvPr>
        </p:nvGraphicFramePr>
        <p:xfrm>
          <a:off x="1976162" y="841303"/>
          <a:ext cx="2338387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2" name="Equation" r:id="rId3" imgW="990360" imgH="393480" progId="Equation.DSMT4">
                  <p:embed/>
                </p:oleObj>
              </mc:Choice>
              <mc:Fallback>
                <p:oleObj name="Equation" r:id="rId3" imgW="990360" imgH="39348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162" y="841303"/>
                        <a:ext cx="2338387" cy="9413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923921"/>
              </p:ext>
            </p:extLst>
          </p:nvPr>
        </p:nvGraphicFramePr>
        <p:xfrm>
          <a:off x="1159618" y="1953499"/>
          <a:ext cx="3470578" cy="94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3" name="Equation" r:id="rId5" imgW="1650960" imgH="444240" progId="Equation.DSMT4">
                  <p:embed/>
                </p:oleObj>
              </mc:Choice>
              <mc:Fallback>
                <p:oleObj name="Equation" r:id="rId5" imgW="1650960" imgH="44424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618" y="1953499"/>
                        <a:ext cx="3470578" cy="9474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трелка вправо 5"/>
          <p:cNvSpPr/>
          <p:nvPr/>
        </p:nvSpPr>
        <p:spPr>
          <a:xfrm>
            <a:off x="5284704" y="1400244"/>
            <a:ext cx="939114" cy="123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88877"/>
              </p:ext>
            </p:extLst>
          </p:nvPr>
        </p:nvGraphicFramePr>
        <p:xfrm>
          <a:off x="6570506" y="859454"/>
          <a:ext cx="4497388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4" name="Equation" r:id="rId7" imgW="1904760" imgH="888840" progId="Equation.DSMT4">
                  <p:embed/>
                </p:oleObj>
              </mc:Choice>
              <mc:Fallback>
                <p:oleObj name="Equation" r:id="rId7" imgW="1904760" imgH="88884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0506" y="859454"/>
                        <a:ext cx="4497388" cy="21256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93259" y="3698847"/>
            <a:ext cx="7482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Проверим соотношение Эйнштейна, </a:t>
            </a:r>
          </a:p>
          <a:p>
            <a:pPr algn="ctr"/>
            <a:r>
              <a:rPr lang="ru-RU" sz="3600" dirty="0"/>
              <a:t>В равновесии: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4340416" y="5044292"/>
          <a:ext cx="3987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Equation" r:id="rId9" imgW="1688760" imgH="228600" progId="Equation.DSMT4">
                  <p:embed/>
                </p:oleObj>
              </mc:Choice>
              <mc:Fallback>
                <p:oleObj name="Equation" r:id="rId9" imgW="1688760" imgH="228600" progId="Equation.DSMT4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416" y="5044292"/>
                        <a:ext cx="3987800" cy="5476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4993971" y="5737096"/>
          <a:ext cx="25781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6" name="Equation" r:id="rId11" imgW="1091880" imgH="393480" progId="Equation.DSMT4">
                  <p:embed/>
                </p:oleObj>
              </mc:Choice>
              <mc:Fallback>
                <p:oleObj name="Equation" r:id="rId11" imgW="1091880" imgH="393480" progId="Equation.DSMT4">
                  <p:embed/>
                  <p:pic>
                    <p:nvPicPr>
                      <p:cNvPr id="11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3971" y="5737096"/>
                        <a:ext cx="2578100" cy="94138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Прямая соединительная линия 12"/>
          <p:cNvCxnSpPr/>
          <p:nvPr/>
        </p:nvCxnSpPr>
        <p:spPr>
          <a:xfrm>
            <a:off x="196485" y="3639186"/>
            <a:ext cx="11936627" cy="57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70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C2F42-668F-4327-BF32-E9089C06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6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Уравнение </a:t>
            </a:r>
            <a:r>
              <a:rPr lang="ru-RU" dirty="0" err="1"/>
              <a:t>Фоккера</a:t>
            </a:r>
            <a:r>
              <a:rPr lang="ru-RU" dirty="0"/>
              <a:t>-Планка </a:t>
            </a:r>
            <a:br>
              <a:rPr lang="ru-RU" dirty="0"/>
            </a:br>
            <a:r>
              <a:rPr lang="ru-RU" dirty="0"/>
              <a:t>и интеграл столкновений </a:t>
            </a:r>
            <a:br>
              <a:rPr lang="ru-RU" dirty="0"/>
            </a:br>
            <a:r>
              <a:rPr lang="ru-RU" dirty="0"/>
              <a:t>кинетического уравнения</a:t>
            </a:r>
          </a:p>
        </p:txBody>
      </p:sp>
    </p:spTree>
    <p:extLst>
      <p:ext uri="{BB962C8B-B14F-4D97-AF65-F5344CB8AC3E}">
        <p14:creationId xmlns:p14="http://schemas.microsoft.com/office/powerpoint/2010/main" val="9751233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1694" y="-1075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Кинетическое уравнение (в общем виде):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7620" y="2592333"/>
          <a:ext cx="1206023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3" imgW="4152600" imgH="393480" progId="Equation.DSMT4">
                  <p:embed/>
                </p:oleObj>
              </mc:Choice>
              <mc:Fallback>
                <p:oleObj name="Equation" r:id="rId3" imgW="4152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0" y="2592333"/>
                        <a:ext cx="12060238" cy="1158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84027" y="2007558"/>
            <a:ext cx="645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err="1"/>
              <a:t>Столкновительный</a:t>
            </a:r>
            <a:r>
              <a:rPr lang="ru-RU" sz="3200" dirty="0"/>
              <a:t> член</a:t>
            </a:r>
          </a:p>
        </p:txBody>
      </p:sp>
      <p:cxnSp>
        <p:nvCxnSpPr>
          <p:cNvPr id="7" name="Соединительная линия уступом 6"/>
          <p:cNvCxnSpPr/>
          <p:nvPr/>
        </p:nvCxnSpPr>
        <p:spPr>
          <a:xfrm rot="5400000" flipH="1" flipV="1">
            <a:off x="4560001" y="3724978"/>
            <a:ext cx="2098308" cy="1674795"/>
          </a:xfrm>
          <a:prstGeom prst="bentConnector3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7550" y="5611530"/>
            <a:ext cx="250256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ru-RU" sz="2400" dirty="0"/>
              <a:t>приходный член</a:t>
            </a:r>
          </a:p>
        </p:txBody>
      </p:sp>
      <p:cxnSp>
        <p:nvCxnSpPr>
          <p:cNvPr id="12" name="Соединительная линия уступом 11"/>
          <p:cNvCxnSpPr/>
          <p:nvPr/>
        </p:nvCxnSpPr>
        <p:spPr>
          <a:xfrm rot="5400000" flipH="1" flipV="1">
            <a:off x="9603640" y="3888607"/>
            <a:ext cx="1953929" cy="1203158"/>
          </a:xfrm>
          <a:prstGeom prst="bentConnector3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79615" y="5445037"/>
            <a:ext cx="250256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err="1"/>
              <a:t>уходный</a:t>
            </a:r>
            <a:r>
              <a:rPr lang="ru-RU" sz="2400" dirty="0"/>
              <a:t> член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5686158" y="3426594"/>
            <a:ext cx="3027145" cy="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314882" y="3421539"/>
            <a:ext cx="2391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7531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Уравнения </a:t>
            </a:r>
            <a:r>
              <a:rPr lang="ru-RU" dirty="0" err="1"/>
              <a:t>Фоккера</a:t>
            </a:r>
            <a:r>
              <a:rPr lang="ru-RU" dirty="0"/>
              <a:t>-Планка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65881" y="1471987"/>
          <a:ext cx="12060238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0" name="Equation" r:id="rId3" imgW="4152600" imgH="393480" progId="Equation.DSMT4">
                  <p:embed/>
                </p:oleObj>
              </mc:Choice>
              <mc:Fallback>
                <p:oleObj name="Equation" r:id="rId3" imgW="4152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" y="1471987"/>
                        <a:ext cx="12060238" cy="11588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721936"/>
              </p:ext>
            </p:extLst>
          </p:nvPr>
        </p:nvGraphicFramePr>
        <p:xfrm>
          <a:off x="565150" y="4086225"/>
          <a:ext cx="111950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1" name="Equation" r:id="rId5" imgW="4698720" imgH="393480" progId="Equation.DSMT4">
                  <p:embed/>
                </p:oleObj>
              </mc:Choice>
              <mc:Fallback>
                <p:oleObj name="Equation" r:id="rId5" imgW="4698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4086225"/>
                        <a:ext cx="11195050" cy="9509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257190"/>
              </p:ext>
            </p:extLst>
          </p:nvPr>
        </p:nvGraphicFramePr>
        <p:xfrm>
          <a:off x="3031438" y="3113442"/>
          <a:ext cx="55689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2" name="Equation" r:id="rId7" imgW="2336760" imgH="203040" progId="Equation.DSMT4">
                  <p:embed/>
                </p:oleObj>
              </mc:Choice>
              <mc:Fallback>
                <p:oleObj name="Equation" r:id="rId7" imgW="2336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438" y="3113442"/>
                        <a:ext cx="5568950" cy="4905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44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Стохастическое </a:t>
            </a:r>
            <a:r>
              <a:rPr lang="ru-RU" sz="6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уравннеие</a:t>
            </a:r>
            <a:endParaRPr lang="ru-RU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0173" y="19606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64377"/>
              </p:ext>
            </p:extLst>
          </p:nvPr>
        </p:nvGraphicFramePr>
        <p:xfrm>
          <a:off x="712788" y="1690688"/>
          <a:ext cx="5348287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name="Equation" r:id="rId3" imgW="1218960" imgH="393480" progId="Equation.DSMT4">
                  <p:embed/>
                </p:oleObj>
              </mc:Choice>
              <mc:Fallback>
                <p:oleObj name="Equation" r:id="rId3" imgW="1218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1690688"/>
                        <a:ext cx="5348287" cy="1712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087447"/>
              </p:ext>
            </p:extLst>
          </p:nvPr>
        </p:nvGraphicFramePr>
        <p:xfrm>
          <a:off x="1504950" y="3643313"/>
          <a:ext cx="85772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" name="Equation" r:id="rId5" imgW="1955520" imgH="279360" progId="Equation.DSMT4">
                  <p:embed/>
                </p:oleObj>
              </mc:Choice>
              <mc:Fallback>
                <p:oleObj name="Equation" r:id="rId5" imgW="1955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643313"/>
                        <a:ext cx="8577263" cy="121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2721862" y="5295612"/>
                <a:ext cx="646465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решение стохастического ур. </m:t>
                      </m:r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с начальным условием: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62" y="5295612"/>
                <a:ext cx="6464654" cy="830997"/>
              </a:xfrm>
              <a:prstGeom prst="rect">
                <a:avLst/>
              </a:prstGeom>
              <a:blipFill rotWithShape="0">
                <a:blip r:embed="rId7"/>
                <a:stretch>
                  <a:fillRect t="-71324" b="-6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002163" y="2210791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235208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446624"/>
              </p:ext>
            </p:extLst>
          </p:nvPr>
        </p:nvGraphicFramePr>
        <p:xfrm>
          <a:off x="69850" y="204788"/>
          <a:ext cx="12052300" cy="399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1" name="Equation" r:id="rId3" imgW="6286320" imgH="2057400" progId="Equation.DSMT4">
                  <p:embed/>
                </p:oleObj>
              </mc:Choice>
              <mc:Fallback>
                <p:oleObj name="Equation" r:id="rId3" imgW="6286320" imgH="205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" y="204788"/>
                        <a:ext cx="12052300" cy="39973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682523"/>
              </p:ext>
            </p:extLst>
          </p:nvPr>
        </p:nvGraphicFramePr>
        <p:xfrm>
          <a:off x="5622483" y="4975653"/>
          <a:ext cx="6145798" cy="1599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2" name="Equation" r:id="rId5" imgW="2666880" imgH="685800" progId="Equation.DSMT4">
                  <p:embed/>
                </p:oleObj>
              </mc:Choice>
              <mc:Fallback>
                <p:oleObj name="Equation" r:id="rId5" imgW="26668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483" y="4975653"/>
                        <a:ext cx="6145798" cy="159964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Прямая соединительная линия 2"/>
          <p:cNvCxnSpPr/>
          <p:nvPr/>
        </p:nvCxnSpPr>
        <p:spPr>
          <a:xfrm flipV="1">
            <a:off x="0" y="4530811"/>
            <a:ext cx="12192000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235470"/>
              </p:ext>
            </p:extLst>
          </p:nvPr>
        </p:nvGraphicFramePr>
        <p:xfrm>
          <a:off x="574761" y="5271444"/>
          <a:ext cx="37750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3" name="Equation" r:id="rId7" imgW="1638000" imgH="431640" progId="Equation.DSMT4">
                  <p:embed/>
                </p:oleObj>
              </mc:Choice>
              <mc:Fallback>
                <p:oleObj name="Equation" r:id="rId7" imgW="1638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761" y="5271444"/>
                        <a:ext cx="3775075" cy="10080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1824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51771"/>
              </p:ext>
            </p:extLst>
          </p:nvPr>
        </p:nvGraphicFramePr>
        <p:xfrm>
          <a:off x="5284731" y="156518"/>
          <a:ext cx="6145798" cy="1599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6" name="Equation" r:id="rId3" imgW="2666880" imgH="685800" progId="Equation.DSMT4">
                  <p:embed/>
                </p:oleObj>
              </mc:Choice>
              <mc:Fallback>
                <p:oleObj name="Equation" r:id="rId3" imgW="26668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31" y="156518"/>
                        <a:ext cx="6145798" cy="159964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610753"/>
              </p:ext>
            </p:extLst>
          </p:nvPr>
        </p:nvGraphicFramePr>
        <p:xfrm>
          <a:off x="237009" y="452309"/>
          <a:ext cx="37750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7" name="Equation" r:id="rId5" imgW="1638000" imgH="431640" progId="Equation.DSMT4">
                  <p:embed/>
                </p:oleObj>
              </mc:Choice>
              <mc:Fallback>
                <p:oleObj name="Equation" r:id="rId5" imgW="1638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09" y="452309"/>
                        <a:ext cx="3775075" cy="10080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 flipV="1">
            <a:off x="263611" y="2685535"/>
            <a:ext cx="11829535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51627" y="2693773"/>
            <a:ext cx="67571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Данные уравнения типа </a:t>
            </a:r>
            <a:r>
              <a:rPr lang="ru-RU" sz="2800" dirty="0" err="1"/>
              <a:t>Фоккера</a:t>
            </a:r>
            <a:r>
              <a:rPr lang="ru-RU" sz="2800" dirty="0"/>
              <a:t>-Планка </a:t>
            </a:r>
          </a:p>
          <a:p>
            <a:r>
              <a:rPr lang="ru-RU" sz="2800" dirty="0"/>
              <a:t>можно получить из уравнений Ланжевена: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647306"/>
              </p:ext>
            </p:extLst>
          </p:nvPr>
        </p:nvGraphicFramePr>
        <p:xfrm>
          <a:off x="941388" y="3729038"/>
          <a:ext cx="10474325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8" name="Equation" r:id="rId7" imgW="2387520" imgH="685800" progId="Equation.DSMT4">
                  <p:embed/>
                </p:oleObj>
              </mc:Choice>
              <mc:Fallback>
                <p:oleObj name="Equation" r:id="rId7" imgW="23875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3729038"/>
                        <a:ext cx="10474325" cy="29829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897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Задание: тяжелая частица в легком газе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65885"/>
            <a:ext cx="10515600" cy="1906116"/>
          </a:xfrm>
        </p:spPr>
        <p:txBody>
          <a:bodyPr/>
          <a:lstStyle/>
          <a:p>
            <a:r>
              <a:rPr lang="ru-RU" dirty="0"/>
              <a:t>Столкновения парные…</a:t>
            </a:r>
          </a:p>
          <a:p>
            <a:r>
              <a:rPr lang="ru-RU" dirty="0"/>
              <a:t>Тяжелая частица при столкновении с легкой получает небольшое приращение импульса – условие применимости приближения </a:t>
            </a:r>
            <a:r>
              <a:rPr lang="ru-RU" dirty="0" err="1"/>
              <a:t>Фоккера</a:t>
            </a:r>
            <a:r>
              <a:rPr lang="ru-RU" dirty="0"/>
              <a:t>-Планка для интеграла столкновений.</a:t>
            </a:r>
          </a:p>
        </p:txBody>
      </p:sp>
    </p:spTree>
    <p:extLst>
      <p:ext uri="{BB962C8B-B14F-4D97-AF65-F5344CB8AC3E}">
        <p14:creationId xmlns:p14="http://schemas.microsoft.com/office/powerpoint/2010/main" val="431164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287117"/>
              </p:ext>
            </p:extLst>
          </p:nvPr>
        </p:nvGraphicFramePr>
        <p:xfrm>
          <a:off x="1067701" y="78876"/>
          <a:ext cx="10654742" cy="3521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8" name="Corel DESIGNER" r:id="rId3" imgW="9813240" imgH="3245400" progId="CorelDESIGNER.Graphic.16">
                  <p:embed/>
                </p:oleObj>
              </mc:Choice>
              <mc:Fallback>
                <p:oleObj name="Corel DESIGNER" r:id="rId3" imgW="9813240" imgH="3245400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7701" y="78876"/>
                        <a:ext cx="10654742" cy="3521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725060"/>
              </p:ext>
            </p:extLst>
          </p:nvPr>
        </p:nvGraphicFramePr>
        <p:xfrm>
          <a:off x="357188" y="3825875"/>
          <a:ext cx="11563350" cy="297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9" name="Equation" r:id="rId5" imgW="4444920" imgH="1143000" progId="Equation.DSMT4">
                  <p:embed/>
                </p:oleObj>
              </mc:Choice>
              <mc:Fallback>
                <p:oleObj name="Equation" r:id="rId5" imgW="444492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3825875"/>
                        <a:ext cx="11563350" cy="29733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7573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7054" y="0"/>
            <a:ext cx="10515600" cy="840259"/>
          </a:xfrm>
        </p:spPr>
        <p:txBody>
          <a:bodyPr/>
          <a:lstStyle/>
          <a:p>
            <a:pPr algn="ctr"/>
            <a:r>
              <a:rPr lang="ru-RU" dirty="0"/>
              <a:t>В </a:t>
            </a:r>
            <a:r>
              <a:rPr lang="ru-RU" dirty="0" err="1"/>
              <a:t>больцмановском</a:t>
            </a:r>
            <a:r>
              <a:rPr lang="ru-RU" dirty="0"/>
              <a:t> пределе</a:t>
            </a:r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397296"/>
              </p:ext>
            </p:extLst>
          </p:nvPr>
        </p:nvGraphicFramePr>
        <p:xfrm>
          <a:off x="412750" y="4968875"/>
          <a:ext cx="1156335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" name="Equation" r:id="rId3" imgW="5054400" imgH="774360" progId="Equation.DSMT4">
                  <p:embed/>
                </p:oleObj>
              </mc:Choice>
              <mc:Fallback>
                <p:oleObj name="Equation" r:id="rId3" imgW="505440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4968875"/>
                        <a:ext cx="11563350" cy="17716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705072"/>
              </p:ext>
            </p:extLst>
          </p:nvPr>
        </p:nvGraphicFramePr>
        <p:xfrm>
          <a:off x="336550" y="889000"/>
          <a:ext cx="11466513" cy="294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3" name="Equation" r:id="rId5" imgW="4444920" imgH="1143000" progId="Equation.DSMT4">
                  <p:embed/>
                </p:oleObj>
              </mc:Choice>
              <mc:Fallback>
                <p:oleObj name="Equation" r:id="rId5" imgW="444492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889000"/>
                        <a:ext cx="11466513" cy="29479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трелка вниз 5"/>
          <p:cNvSpPr/>
          <p:nvPr/>
        </p:nvSpPr>
        <p:spPr>
          <a:xfrm>
            <a:off x="5189838" y="4118919"/>
            <a:ext cx="1952367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3720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473678"/>
              </p:ext>
            </p:extLst>
          </p:nvPr>
        </p:nvGraphicFramePr>
        <p:xfrm>
          <a:off x="412750" y="207963"/>
          <a:ext cx="1156335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0" name="Equation" r:id="rId3" imgW="5054400" imgH="774360" progId="Equation.DSMT4">
                  <p:embed/>
                </p:oleObj>
              </mc:Choice>
              <mc:Fallback>
                <p:oleObj name="Equation" r:id="rId3" imgW="505440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207963"/>
                        <a:ext cx="11563350" cy="17716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402468"/>
              </p:ext>
            </p:extLst>
          </p:nvPr>
        </p:nvGraphicFramePr>
        <p:xfrm>
          <a:off x="1446115" y="2693774"/>
          <a:ext cx="9497477" cy="397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1" name="Equation" r:id="rId5" imgW="3708360" imgH="1549080" progId="Equation.DSMT4">
                  <p:embed/>
                </p:oleObj>
              </mc:Choice>
              <mc:Fallback>
                <p:oleObj name="Equation" r:id="rId5" imgW="370836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115" y="2693774"/>
                        <a:ext cx="9497477" cy="397059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530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4102" y="1"/>
            <a:ext cx="10515600" cy="173818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Диффузия в импульсном пространстве – уравнение </a:t>
            </a:r>
            <a:r>
              <a:rPr lang="ru-RU" dirty="0" err="1"/>
              <a:t>больцмана</a:t>
            </a:r>
            <a:r>
              <a:rPr lang="ru-RU" dirty="0"/>
              <a:t> </a:t>
            </a:r>
            <a:br>
              <a:rPr lang="en-US" dirty="0"/>
            </a:br>
            <a:r>
              <a:rPr lang="ru-RU" dirty="0"/>
              <a:t>для тяжелых</a:t>
            </a:r>
            <a:r>
              <a:rPr lang="en-US" dirty="0"/>
              <a:t> [heavy (h)]</a:t>
            </a:r>
            <a:r>
              <a:rPr lang="ru-RU" dirty="0"/>
              <a:t> частиц</a:t>
            </a:r>
          </a:p>
        </p:txBody>
      </p:sp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441277"/>
              </p:ext>
            </p:extLst>
          </p:nvPr>
        </p:nvGraphicFramePr>
        <p:xfrm>
          <a:off x="1043288" y="1845361"/>
          <a:ext cx="10493375" cy="498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3" imgW="4647960" imgH="2209680" progId="Equation.DSMT4">
                  <p:embed/>
                </p:oleObj>
              </mc:Choice>
              <mc:Fallback>
                <p:oleObj name="Equation" r:id="rId3" imgW="464796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288" y="1845361"/>
                        <a:ext cx="10493375" cy="49879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3694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118710"/>
              </p:ext>
            </p:extLst>
          </p:nvPr>
        </p:nvGraphicFramePr>
        <p:xfrm>
          <a:off x="357188" y="211138"/>
          <a:ext cx="11558587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7" name="Equation" r:id="rId3" imgW="3644640" imgH="888840" progId="Equation.DSMT4">
                  <p:embed/>
                </p:oleObj>
              </mc:Choice>
              <mc:Fallback>
                <p:oleObj name="Equation" r:id="rId3" imgW="36446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11138"/>
                        <a:ext cx="11558587" cy="28194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20281" y="329586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равновесии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641884"/>
              </p:ext>
            </p:extLst>
          </p:nvPr>
        </p:nvGraphicFramePr>
        <p:xfrm>
          <a:off x="523779" y="3878134"/>
          <a:ext cx="3297238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8" name="Equation" r:id="rId5" imgW="1396800" imgH="482400" progId="Equation.DSMT4">
                  <p:embed/>
                </p:oleObj>
              </mc:Choice>
              <mc:Fallback>
                <p:oleObj name="Equation" r:id="rId5" imgW="13968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79" y="3878134"/>
                        <a:ext cx="3297238" cy="11541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106621"/>
              </p:ext>
            </p:extLst>
          </p:nvPr>
        </p:nvGraphicFramePr>
        <p:xfrm>
          <a:off x="7023100" y="3878263"/>
          <a:ext cx="3937000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9" name="Equation" r:id="rId7" imgW="1180800" imgH="393480" progId="Equation.DSMT4">
                  <p:embed/>
                </p:oleObj>
              </mc:Choice>
              <mc:Fallback>
                <p:oleObj name="Equation" r:id="rId7" imgW="1180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3878263"/>
                        <a:ext cx="3937000" cy="13128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трелка вправо 8"/>
          <p:cNvSpPr/>
          <p:nvPr/>
        </p:nvSpPr>
        <p:spPr>
          <a:xfrm>
            <a:off x="4720281" y="4039715"/>
            <a:ext cx="1713277" cy="830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015273"/>
              </p:ext>
            </p:extLst>
          </p:nvPr>
        </p:nvGraphicFramePr>
        <p:xfrm>
          <a:off x="1092200" y="5334000"/>
          <a:ext cx="98679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0" name="Equation" r:id="rId9" imgW="2958840" imgH="457200" progId="Equation.DSMT4">
                  <p:embed/>
                </p:oleObj>
              </mc:Choice>
              <mc:Fallback>
                <p:oleObj name="Equation" r:id="rId9" imgW="2958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334000"/>
                        <a:ext cx="9867900" cy="1524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54559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709907"/>
              </p:ext>
            </p:extLst>
          </p:nvPr>
        </p:nvGraphicFramePr>
        <p:xfrm>
          <a:off x="329986" y="5553418"/>
          <a:ext cx="672941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5" name="Equation" r:id="rId3" imgW="3136680" imgH="393480" progId="Equation.DSMT4">
                  <p:embed/>
                </p:oleObj>
              </mc:Choice>
              <mc:Fallback>
                <p:oleObj name="Equation" r:id="rId3" imgW="3136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986" y="5553418"/>
                        <a:ext cx="6729412" cy="8445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006656"/>
              </p:ext>
            </p:extLst>
          </p:nvPr>
        </p:nvGraphicFramePr>
        <p:xfrm>
          <a:off x="935896" y="1446357"/>
          <a:ext cx="10654742" cy="3521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6" name="Corel DESIGNER" r:id="rId5" imgW="9813240" imgH="3245400" progId="CorelDESIGNER.Graphic.16">
                  <p:embed/>
                </p:oleObj>
              </mc:Choice>
              <mc:Fallback>
                <p:oleObj name="Corel DESIGNER" r:id="rId5" imgW="9813240" imgH="3245400" progId="CorelDESIGNER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5896" y="1446357"/>
                        <a:ext cx="10654742" cy="3521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004167"/>
              </p:ext>
            </p:extLst>
          </p:nvPr>
        </p:nvGraphicFramePr>
        <p:xfrm>
          <a:off x="935896" y="145234"/>
          <a:ext cx="104933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7" name="Equation" r:id="rId7" imgW="4889160" imgH="393480" progId="Equation.DSMT4">
                  <p:embed/>
                </p:oleObj>
              </mc:Choice>
              <mc:Fallback>
                <p:oleObj name="Equation" r:id="rId7" imgW="4889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896" y="145234"/>
                        <a:ext cx="10493375" cy="8445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1056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343626"/>
              </p:ext>
            </p:extLst>
          </p:nvPr>
        </p:nvGraphicFramePr>
        <p:xfrm>
          <a:off x="243570" y="458788"/>
          <a:ext cx="11697188" cy="2029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1" name="Equation" r:id="rId3" imgW="4686120" imgH="812520" progId="Equation.DSMT4">
                  <p:embed/>
                </p:oleObj>
              </mc:Choice>
              <mc:Fallback>
                <p:oleObj name="Equation" r:id="rId3" imgW="468612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70" y="458788"/>
                        <a:ext cx="11697188" cy="202903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59781" y="2759676"/>
            <a:ext cx="5464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Как найти подвижность???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919913"/>
              </p:ext>
            </p:extLst>
          </p:nvPr>
        </p:nvGraphicFramePr>
        <p:xfrm>
          <a:off x="409575" y="3963988"/>
          <a:ext cx="11385550" cy="289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" name="Equation" r:id="rId5" imgW="3593880" imgH="914400" progId="Equation.DSMT4">
                  <p:embed/>
                </p:oleObj>
              </mc:Choice>
              <mc:Fallback>
                <p:oleObj name="Equation" r:id="rId5" imgW="35938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963988"/>
                        <a:ext cx="11385550" cy="28940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960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782" y="0"/>
            <a:ext cx="5152310" cy="4249893"/>
          </a:xfrm>
          <a:prstGeom prst="rect">
            <a:avLst/>
          </a:prstGeom>
        </p:spPr>
      </p:pic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266734"/>
              </p:ext>
            </p:extLst>
          </p:nvPr>
        </p:nvGraphicFramePr>
        <p:xfrm>
          <a:off x="1504950" y="4249893"/>
          <a:ext cx="85772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4" imgW="1955520" imgH="279360" progId="Equation.DSMT4">
                  <p:embed/>
                </p:oleObj>
              </mc:Choice>
              <mc:Fallback>
                <p:oleObj name="Equation" r:id="rId4" imgW="1955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249893"/>
                        <a:ext cx="8577263" cy="121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721862" y="5902192"/>
                <a:ext cx="646465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решение стохастического ур. </m:t>
                      </m:r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с начальным условием: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62" y="5902192"/>
                <a:ext cx="6464654" cy="830997"/>
              </a:xfrm>
              <a:prstGeom prst="rect">
                <a:avLst/>
              </a:prstGeom>
              <a:blipFill rotWithShape="0">
                <a:blip r:embed="rId6"/>
                <a:stretch>
                  <a:fillRect t="-70803" b="-649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3159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Подвижность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993776"/>
              </p:ext>
            </p:extLst>
          </p:nvPr>
        </p:nvGraphicFramePr>
        <p:xfrm>
          <a:off x="423068" y="1476161"/>
          <a:ext cx="11345863" cy="289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4" name="Equation" r:id="rId3" imgW="3581280" imgH="914400" progId="Equation.DSMT4">
                  <p:embed/>
                </p:oleObj>
              </mc:Choice>
              <mc:Fallback>
                <p:oleObj name="Equation" r:id="rId3" imgW="35812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" y="1476161"/>
                        <a:ext cx="11345863" cy="28940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333688"/>
              </p:ext>
            </p:extLst>
          </p:nvPr>
        </p:nvGraphicFramePr>
        <p:xfrm>
          <a:off x="3368675" y="5162550"/>
          <a:ext cx="579278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5" name="Equation" r:id="rId5" imgW="1828800" imgH="279360" progId="Equation.DSMT4">
                  <p:embed/>
                </p:oleObj>
              </mc:Choice>
              <mc:Fallback>
                <p:oleObj name="Equation" r:id="rId5" imgW="1828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5162550"/>
                        <a:ext cx="5792788" cy="8826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7646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520255"/>
              </p:ext>
            </p:extLst>
          </p:nvPr>
        </p:nvGraphicFramePr>
        <p:xfrm>
          <a:off x="381879" y="0"/>
          <a:ext cx="11345863" cy="289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0" name="Equation" r:id="rId3" imgW="3581280" imgH="914400" progId="Equation.DSMT4">
                  <p:embed/>
                </p:oleObj>
              </mc:Choice>
              <mc:Fallback>
                <p:oleObj name="Equation" r:id="rId3" imgW="35812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79" y="0"/>
                        <a:ext cx="11345863" cy="28940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921889"/>
              </p:ext>
            </p:extLst>
          </p:nvPr>
        </p:nvGraphicFramePr>
        <p:xfrm>
          <a:off x="2347913" y="3089275"/>
          <a:ext cx="81994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1" name="Equation" r:id="rId5" imgW="2641320" imgH="457200" progId="Equation.DSMT4">
                  <p:embed/>
                </p:oleObj>
              </mc:Choice>
              <mc:Fallback>
                <p:oleObj name="Equation" r:id="rId5" imgW="2641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3089275"/>
                        <a:ext cx="8199437" cy="14192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Стрелка вниз 5"/>
          <p:cNvSpPr/>
          <p:nvPr/>
        </p:nvSpPr>
        <p:spPr>
          <a:xfrm>
            <a:off x="5774724" y="4703805"/>
            <a:ext cx="1639330" cy="543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920349"/>
              </p:ext>
            </p:extLst>
          </p:nvPr>
        </p:nvGraphicFramePr>
        <p:xfrm>
          <a:off x="3217863" y="5375275"/>
          <a:ext cx="63087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2" name="Equation" r:id="rId7" imgW="2031840" imgH="457200" progId="Equation.DSMT4">
                  <p:embed/>
                </p:oleObj>
              </mc:Choice>
              <mc:Fallback>
                <p:oleObj name="Equation" r:id="rId7" imgW="2031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5375275"/>
                        <a:ext cx="6308725" cy="14192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8352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118102"/>
              </p:ext>
            </p:extLst>
          </p:nvPr>
        </p:nvGraphicFramePr>
        <p:xfrm>
          <a:off x="2836130" y="295919"/>
          <a:ext cx="654685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5" name="Equation" r:id="rId3" imgW="2108160" imgH="482400" progId="Equation.DSMT4">
                  <p:embed/>
                </p:oleObj>
              </mc:Choice>
              <mc:Fallback>
                <p:oleObj name="Equation" r:id="rId3" imgW="2108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130" y="295919"/>
                        <a:ext cx="6546850" cy="14986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83459" y="2932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222078"/>
              </p:ext>
            </p:extLst>
          </p:nvPr>
        </p:nvGraphicFramePr>
        <p:xfrm>
          <a:off x="4747742" y="2476649"/>
          <a:ext cx="33909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6" name="Equation" r:id="rId5" imgW="1091880" imgH="393480" progId="Equation.DSMT4">
                  <p:embed/>
                </p:oleObj>
              </mc:Choice>
              <mc:Fallback>
                <p:oleObj name="Equation" r:id="rId5" imgW="1091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742" y="2476649"/>
                        <a:ext cx="3390900" cy="12223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388205"/>
              </p:ext>
            </p:extLst>
          </p:nvPr>
        </p:nvGraphicFramePr>
        <p:xfrm>
          <a:off x="117475" y="4381154"/>
          <a:ext cx="11998325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7" name="Equation" r:id="rId7" imgW="4520880" imgH="812520" progId="Equation.DSMT4">
                  <p:embed/>
                </p:oleObj>
              </mc:Choice>
              <mc:Fallback>
                <p:oleObj name="Equation" r:id="rId7" imgW="452088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4381154"/>
                        <a:ext cx="11998325" cy="215106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462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73303-ADD0-4CF8-8DA9-AC86E66D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Диффузионный марковский процесс</a:t>
            </a:r>
          </a:p>
        </p:txBody>
      </p:sp>
    </p:spTree>
    <p:extLst>
      <p:ext uri="{BB962C8B-B14F-4D97-AF65-F5344CB8AC3E}">
        <p14:creationId xmlns:p14="http://schemas.microsoft.com/office/powerpoint/2010/main" val="42297295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Диффузионный </a:t>
            </a:r>
            <a:r>
              <a:rPr lang="ru-RU" dirty="0" err="1"/>
              <a:t>пропагатор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399609"/>
              </p:ext>
            </p:extLst>
          </p:nvPr>
        </p:nvGraphicFramePr>
        <p:xfrm>
          <a:off x="1884738" y="2220883"/>
          <a:ext cx="8692410" cy="2633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3" imgW="1523880" imgH="457200" progId="Equation.DSMT4">
                  <p:embed/>
                </p:oleObj>
              </mc:Choice>
              <mc:Fallback>
                <p:oleObj name="Equation" r:id="rId3" imgW="1523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738" y="2220883"/>
                        <a:ext cx="8692410" cy="2633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84932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Уравнение </a:t>
            </a:r>
            <a:r>
              <a:rPr lang="ru-RU" dirty="0" err="1"/>
              <a:t>Фоккера</a:t>
            </a:r>
            <a:r>
              <a:rPr lang="ru-RU" dirty="0"/>
              <a:t>-Планка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517904"/>
              </p:ext>
            </p:extLst>
          </p:nvPr>
        </p:nvGraphicFramePr>
        <p:xfrm>
          <a:off x="506412" y="1805974"/>
          <a:ext cx="111791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Equation" r:id="rId3" imgW="4330440" imgH="419040" progId="Equation.DSMT4">
                  <p:embed/>
                </p:oleObj>
              </mc:Choice>
              <mc:Fallback>
                <p:oleObj name="Equation" r:id="rId3" imgW="4330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" y="1805974"/>
                        <a:ext cx="11179175" cy="1093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323070" y="3300198"/>
                <a:ext cx="9129584" cy="3248883"/>
              </a:xfrm>
            </p:spPr>
            <p:txBody>
              <a:bodyPr/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−Марковский случайный процесс.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Определим 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Постулируем для малых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:</a:t>
                </a: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d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d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d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n&gt;2.</a:t>
                </a:r>
                <a:endParaRPr lang="ru-RU" dirty="0"/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3070" y="3300198"/>
                <a:ext cx="9129584" cy="3248883"/>
              </a:xfrm>
              <a:blipFill rotWithShape="0">
                <a:blip r:embed="rId5"/>
                <a:stretch>
                  <a:fillRect l="-1202" t="-30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7862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05626"/>
              </p:ext>
            </p:extLst>
          </p:nvPr>
        </p:nvGraphicFramePr>
        <p:xfrm>
          <a:off x="878427" y="2809911"/>
          <a:ext cx="10937978" cy="844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Equation" r:id="rId3" imgW="5486400" imgH="419040" progId="Equation.DSMT4">
                  <p:embed/>
                </p:oleObj>
              </mc:Choice>
              <mc:Fallback>
                <p:oleObj name="Equation" r:id="rId3" imgW="5486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427" y="2809911"/>
                        <a:ext cx="10937978" cy="844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3784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62018" y="874498"/>
          <a:ext cx="11015662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8" name="Equation" r:id="rId3" imgW="4267080" imgH="419040" progId="Equation.DSMT4">
                  <p:embed/>
                </p:oleObj>
              </mc:Choice>
              <mc:Fallback>
                <p:oleObj name="Equation" r:id="rId3" imgW="4267080" imgH="41904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18" y="874498"/>
                        <a:ext cx="11015662" cy="1093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53568" y="4542954"/>
          <a:ext cx="11901487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9" name="Equation" r:id="rId5" imgW="4609800" imgH="469800" progId="Equation.DSMT4">
                  <p:embed/>
                </p:oleObj>
              </mc:Choice>
              <mc:Fallback>
                <p:oleObj name="Equation" r:id="rId5" imgW="4609800" imgH="46980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68" y="4542954"/>
                        <a:ext cx="11901487" cy="1227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163720" y="6077217"/>
                <a:ext cx="5811429" cy="659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3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sz="3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32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ru-RU" sz="320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sz="3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720" y="6077217"/>
                <a:ext cx="5811429" cy="6596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059113" y="2522916"/>
          <a:ext cx="5794375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0" name="Equation" r:id="rId8" imgW="1320480" imgH="393480" progId="Equation.DSMT4">
                  <p:embed/>
                </p:oleObj>
              </mc:Choice>
              <mc:Fallback>
                <p:oleObj name="Equation" r:id="rId8" imgW="1320480" imgH="39348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522916"/>
                        <a:ext cx="5794375" cy="1712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единительная линия 8"/>
          <p:cNvCxnSpPr/>
          <p:nvPr/>
        </p:nvCxnSpPr>
        <p:spPr>
          <a:xfrm>
            <a:off x="109057" y="2239861"/>
            <a:ext cx="11920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3616" y="6176186"/>
            <a:ext cx="300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Гауссовский</a:t>
            </a:r>
            <a:r>
              <a:rPr lang="ru-RU" sz="2400" dirty="0"/>
              <a:t> шум:</a:t>
            </a:r>
          </a:p>
        </p:txBody>
      </p:sp>
    </p:spTree>
    <p:extLst>
      <p:ext uri="{BB962C8B-B14F-4D97-AF65-F5344CB8AC3E}">
        <p14:creationId xmlns:p14="http://schemas.microsoft.com/office/powerpoint/2010/main" val="20162000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Диффузионный процесс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37949" y="3011379"/>
          <a:ext cx="2298786" cy="1329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0" name="Equation" r:id="rId3" imgW="711000" imgH="406080" progId="Equation.DSMT4">
                  <p:embed/>
                </p:oleObj>
              </mc:Choice>
              <mc:Fallback>
                <p:oleObj name="Equation" r:id="rId3" imgW="711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949" y="3011379"/>
                        <a:ext cx="2298786" cy="132982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875" y="6147128"/>
            <a:ext cx="3378833" cy="5882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0925" y="4832589"/>
            <a:ext cx="7321396" cy="1221652"/>
          </a:xfrm>
          <a:prstGeom prst="rect">
            <a:avLst/>
          </a:prstGeom>
        </p:spPr>
      </p:pic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13482"/>
              </p:ext>
            </p:extLst>
          </p:nvPr>
        </p:nvGraphicFramePr>
        <p:xfrm>
          <a:off x="3668247" y="2818285"/>
          <a:ext cx="8034337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1" name="Equation" r:id="rId7" imgW="3352680" imgH="838080" progId="Equation.DSMT4">
                  <p:embed/>
                </p:oleObj>
              </mc:Choice>
              <mc:Fallback>
                <p:oleObj name="Equation" r:id="rId7" imgW="33526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247" y="2818285"/>
                        <a:ext cx="8034337" cy="20351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5742430" y="1012580"/>
          <a:ext cx="6145798" cy="1599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2" name="Equation" r:id="rId9" imgW="2666880" imgH="685800" progId="Equation.DSMT4">
                  <p:embed/>
                </p:oleObj>
              </mc:Choice>
              <mc:Fallback>
                <p:oleObj name="Equation" r:id="rId9" imgW="26668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430" y="1012580"/>
                        <a:ext cx="6145798" cy="159964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00" y="1187157"/>
            <a:ext cx="4808293" cy="1094460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0" y="2667139"/>
            <a:ext cx="121260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9863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4964"/>
          </a:xfrm>
        </p:spPr>
        <p:txBody>
          <a:bodyPr/>
          <a:lstStyle/>
          <a:p>
            <a:pPr algn="ctr"/>
            <a:r>
              <a:rPr lang="ru-RU" dirty="0"/>
              <a:t>Диффузионный процесс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37949" y="3011379"/>
          <a:ext cx="2298786" cy="1329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2" name="Equation" r:id="rId3" imgW="711000" imgH="406080" progId="Equation.DSMT4">
                  <p:embed/>
                </p:oleObj>
              </mc:Choice>
              <mc:Fallback>
                <p:oleObj name="Equation" r:id="rId3" imgW="711000" imgH="406080" progId="Equation.DSMT4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949" y="3011379"/>
                        <a:ext cx="2298786" cy="132982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875" y="6147128"/>
            <a:ext cx="3378833" cy="5882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0925" y="4832589"/>
            <a:ext cx="7321396" cy="1221652"/>
          </a:xfrm>
          <a:prstGeom prst="rect">
            <a:avLst/>
          </a:prstGeom>
        </p:spPr>
      </p:pic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668247" y="2818285"/>
          <a:ext cx="8034337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3" name="Equation" r:id="rId7" imgW="3352680" imgH="838080" progId="Equation.DSMT4">
                  <p:embed/>
                </p:oleObj>
              </mc:Choice>
              <mc:Fallback>
                <p:oleObj name="Equation" r:id="rId7" imgW="3352680" imgH="83808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247" y="2818285"/>
                        <a:ext cx="8034337" cy="20351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Прямая соединительная линия 12"/>
          <p:cNvCxnSpPr/>
          <p:nvPr/>
        </p:nvCxnSpPr>
        <p:spPr>
          <a:xfrm>
            <a:off x="0" y="2667139"/>
            <a:ext cx="121260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198DF37E-1DA8-4300-92A6-7D44E6D8BB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054653"/>
              </p:ext>
            </p:extLst>
          </p:nvPr>
        </p:nvGraphicFramePr>
        <p:xfrm>
          <a:off x="2614815" y="911236"/>
          <a:ext cx="2728119" cy="1510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4" name="Equation" r:id="rId9" imgW="711000" imgH="393480" progId="Equation.DSMT4">
                  <p:embed/>
                </p:oleObj>
              </mc:Choice>
              <mc:Fallback>
                <p:oleObj name="Equation" r:id="rId9" imgW="711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4815" y="911236"/>
                        <a:ext cx="2728119" cy="1510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2810DCB5-50BB-436D-9564-377C37B2AAF1}"/>
                  </a:ext>
                </a:extLst>
              </p:cNvPr>
              <p:cNvSpPr/>
              <p:nvPr/>
            </p:nvSpPr>
            <p:spPr>
              <a:xfrm>
                <a:off x="5951622" y="1399738"/>
                <a:ext cx="5750961" cy="730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6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3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sz="36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36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sz="3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sz="3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2810DCB5-50BB-436D-9564-377C37B2A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622" y="1399738"/>
                <a:ext cx="5750961" cy="7306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5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083174"/>
              </p:ext>
            </p:extLst>
          </p:nvPr>
        </p:nvGraphicFramePr>
        <p:xfrm>
          <a:off x="2294667" y="5983636"/>
          <a:ext cx="7640982" cy="85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" name="Equation" r:id="rId3" imgW="2286000" imgH="253800" progId="Equation.DSMT4">
                  <p:embed/>
                </p:oleObj>
              </mc:Choice>
              <mc:Fallback>
                <p:oleObj name="Equation" r:id="rId3" imgW="2286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667" y="5983636"/>
                        <a:ext cx="7640982" cy="8578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845330"/>
              </p:ext>
            </p:extLst>
          </p:nvPr>
        </p:nvGraphicFramePr>
        <p:xfrm>
          <a:off x="1521728" y="1704782"/>
          <a:ext cx="85772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" name="Equation" r:id="rId5" imgW="1955520" imgH="279360" progId="Equation.DSMT4">
                  <p:embed/>
                </p:oleObj>
              </mc:Choice>
              <mc:Fallback>
                <p:oleObj name="Equation" r:id="rId5" imgW="1955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728" y="1704782"/>
                        <a:ext cx="8577263" cy="121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2755418" y="3108659"/>
                <a:ext cx="646465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решение стохастического ур. </m:t>
                      </m:r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с начальным условием: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418" y="3108659"/>
                <a:ext cx="6464654" cy="830997"/>
              </a:xfrm>
              <a:prstGeom prst="rect">
                <a:avLst/>
              </a:prstGeom>
              <a:blipFill rotWithShape="0">
                <a:blip r:embed="rId7"/>
                <a:stretch>
                  <a:fillRect t="-71324" b="-6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39128"/>
              </p:ext>
            </p:extLst>
          </p:nvPr>
        </p:nvGraphicFramePr>
        <p:xfrm>
          <a:off x="2549977" y="-134941"/>
          <a:ext cx="5348287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" name="Equation" r:id="rId8" imgW="1218960" imgH="393480" progId="Equation.DSMT4">
                  <p:embed/>
                </p:oleObj>
              </mc:Choice>
              <mc:Fallback>
                <p:oleObj name="Equation" r:id="rId8" imgW="1218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977" y="-134941"/>
                        <a:ext cx="5348287" cy="1712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839352" y="385162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(1)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92279" y="4177717"/>
            <a:ext cx="11878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3527574" y="4200805"/>
                <a:ext cx="569249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ru-R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2800" dirty="0"/>
                  <a:t>=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800" dirty="0"/>
              </a:p>
              <a:p>
                <a:pPr algn="ctr"/>
                <a:r>
                  <a:rPr lang="ru-RU" sz="2800" dirty="0"/>
                  <a:t>Динамика согласно уравнению (1).</a:t>
                </a: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574" y="4200805"/>
                <a:ext cx="5692498" cy="954107"/>
              </a:xfrm>
              <a:prstGeom prst="rect">
                <a:avLst/>
              </a:prstGeom>
              <a:blipFill rotWithShape="0">
                <a:blip r:embed="rId10"/>
                <a:stretch>
                  <a:fillRect l="-322" t="-5732" r="-322" b="-17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423442"/>
              </p:ext>
            </p:extLst>
          </p:nvPr>
        </p:nvGraphicFramePr>
        <p:xfrm>
          <a:off x="4302297" y="5162869"/>
          <a:ext cx="3811974" cy="719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" name="Equation" r:id="rId11" imgW="1206360" imgH="228600" progId="Equation.DSMT4">
                  <p:embed/>
                </p:oleObj>
              </mc:Choice>
              <mc:Fallback>
                <p:oleObj name="Equation" r:id="rId11" imgW="1206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297" y="5162869"/>
                        <a:ext cx="3811974" cy="719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29947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1635"/>
          </a:xfrm>
        </p:spPr>
        <p:txBody>
          <a:bodyPr/>
          <a:lstStyle/>
          <a:p>
            <a:pPr algn="ctr"/>
            <a:r>
              <a:rPr lang="ru-RU" dirty="0"/>
              <a:t>Диффузионный процесс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35667" y="3092396"/>
          <a:ext cx="1723134" cy="99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1" name="Equation" r:id="rId3" imgW="711000" imgH="406080" progId="Equation.DSMT4">
                  <p:embed/>
                </p:oleObj>
              </mc:Choice>
              <mc:Fallback>
                <p:oleObj name="Equation" r:id="rId3" imgW="711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67" y="3092396"/>
                        <a:ext cx="1723134" cy="99722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121837"/>
              </p:ext>
            </p:extLst>
          </p:nvPr>
        </p:nvGraphicFramePr>
        <p:xfrm>
          <a:off x="2043286" y="2743692"/>
          <a:ext cx="9935874" cy="2061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2" name="Equation" r:id="rId5" imgW="4089240" imgH="838080" progId="Equation.DSMT4">
                  <p:embed/>
                </p:oleObj>
              </mc:Choice>
              <mc:Fallback>
                <p:oleObj name="Equation" r:id="rId5" imgW="40892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286" y="2743692"/>
                        <a:ext cx="9935874" cy="206185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5742430" y="1012580"/>
          <a:ext cx="6145798" cy="1599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3" name="Equation" r:id="rId7" imgW="2666880" imgH="685800" progId="Equation.DSMT4">
                  <p:embed/>
                </p:oleObj>
              </mc:Choice>
              <mc:Fallback>
                <p:oleObj name="Equation" r:id="rId7" imgW="26668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430" y="1012580"/>
                        <a:ext cx="6145798" cy="159964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00" y="1187157"/>
            <a:ext cx="4808293" cy="1094460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0" y="2667139"/>
            <a:ext cx="121260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886" y="5049238"/>
            <a:ext cx="10682914" cy="16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0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111763"/>
              </p:ext>
            </p:extLst>
          </p:nvPr>
        </p:nvGraphicFramePr>
        <p:xfrm>
          <a:off x="2187574" y="1938856"/>
          <a:ext cx="7640982" cy="85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" name="Equation" r:id="rId3" imgW="2286000" imgH="253800" progId="Equation.DSMT4">
                  <p:embed/>
                </p:oleObj>
              </mc:Choice>
              <mc:Fallback>
                <p:oleObj name="Equation" r:id="rId3" imgW="2286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4" y="1938856"/>
                        <a:ext cx="7640982" cy="8578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145048"/>
              </p:ext>
            </p:extLst>
          </p:nvPr>
        </p:nvGraphicFramePr>
        <p:xfrm>
          <a:off x="3480853" y="0"/>
          <a:ext cx="5348287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" name="Equation" r:id="rId5" imgW="1218960" imgH="393480" progId="Equation.DSMT4">
                  <p:embed/>
                </p:oleObj>
              </mc:Choice>
              <mc:Fallback>
                <p:oleObj name="Equation" r:id="rId5" imgW="1218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853" y="0"/>
                        <a:ext cx="5348287" cy="1712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423088"/>
              </p:ext>
            </p:extLst>
          </p:nvPr>
        </p:nvGraphicFramePr>
        <p:xfrm>
          <a:off x="4763" y="3070225"/>
          <a:ext cx="12176125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" name="Equation" r:id="rId7" imgW="4343400" imgH="1168200" progId="Equation.DSMT4">
                  <p:embed/>
                </p:oleObj>
              </mc:Choice>
              <mc:Fallback>
                <p:oleObj name="Equation" r:id="rId7" imgW="434340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" y="3070225"/>
                        <a:ext cx="12176125" cy="33147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531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187796"/>
              </p:ext>
            </p:extLst>
          </p:nvPr>
        </p:nvGraphicFramePr>
        <p:xfrm>
          <a:off x="352337" y="344294"/>
          <a:ext cx="11374758" cy="904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" name="Equation" r:id="rId3" imgW="5333760" imgH="419040" progId="Equation.DSMT4">
                  <p:embed/>
                </p:oleObj>
              </mc:Choice>
              <mc:Fallback>
                <p:oleObj name="Equation" r:id="rId3" imgW="5333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37" y="344294"/>
                        <a:ext cx="11374758" cy="90442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728610"/>
              </p:ext>
            </p:extLst>
          </p:nvPr>
        </p:nvGraphicFramePr>
        <p:xfrm>
          <a:off x="255483" y="1631686"/>
          <a:ext cx="11777650" cy="1015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" name="Equation" r:id="rId5" imgW="3276360" imgH="279360" progId="Equation.DSMT4">
                  <p:embed/>
                </p:oleObj>
              </mc:Choice>
              <mc:Fallback>
                <p:oleObj name="Equation" r:id="rId5" imgW="3276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83" y="1631686"/>
                        <a:ext cx="11777650" cy="1015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584296"/>
              </p:ext>
            </p:extLst>
          </p:nvPr>
        </p:nvGraphicFramePr>
        <p:xfrm>
          <a:off x="125413" y="2884488"/>
          <a:ext cx="120364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" name="Equation" r:id="rId7" imgW="5524200" imgH="419040" progId="Equation.DSMT4">
                  <p:embed/>
                </p:oleObj>
              </mc:Choice>
              <mc:Fallback>
                <p:oleObj name="Equation" r:id="rId7" imgW="5524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3" y="2884488"/>
                        <a:ext cx="12036425" cy="923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трелка вниз 6"/>
          <p:cNvSpPr/>
          <p:nvPr/>
        </p:nvSpPr>
        <p:spPr>
          <a:xfrm>
            <a:off x="5203575" y="3921758"/>
            <a:ext cx="1672281" cy="63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128471"/>
              </p:ext>
            </p:extLst>
          </p:nvPr>
        </p:nvGraphicFramePr>
        <p:xfrm>
          <a:off x="1783556" y="4677075"/>
          <a:ext cx="8720138" cy="218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" name="Equation" r:id="rId9" imgW="3377880" imgH="838080" progId="Equation.DSMT4">
                  <p:embed/>
                </p:oleObj>
              </mc:Choice>
              <mc:Fallback>
                <p:oleObj name="Equation" r:id="rId9" imgW="33778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556" y="4677075"/>
                        <a:ext cx="8720138" cy="2189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2D43BBB-FFEB-4B7B-8181-A9F1C8B729E6}"/>
              </a:ext>
            </a:extLst>
          </p:cNvPr>
          <p:cNvSpPr/>
          <p:nvPr/>
        </p:nvSpPr>
        <p:spPr>
          <a:xfrm>
            <a:off x="0" y="1485797"/>
            <a:ext cx="12161838" cy="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3141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722</Words>
  <Application>Microsoft Office PowerPoint</Application>
  <PresentationFormat>Широкоэкранный</PresentationFormat>
  <Paragraphs>100</Paragraphs>
  <Slides>70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70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Symbol</vt:lpstr>
      <vt:lpstr>Тема Office</vt:lpstr>
      <vt:lpstr>Equation</vt:lpstr>
      <vt:lpstr>Corel DESIGNER</vt:lpstr>
      <vt:lpstr>Лекция 11. ур. Фоккера Планка.</vt:lpstr>
      <vt:lpstr>Уравнение Фоккера-Планка</vt:lpstr>
      <vt:lpstr>уравнения Чепмена-Колмогорова</vt:lpstr>
      <vt:lpstr>Детерминистический процесс</vt:lpstr>
      <vt:lpstr>Стохастическое уравннеие</vt:lpstr>
      <vt:lpstr>Презентация PowerPoint</vt:lpstr>
      <vt:lpstr>Презентация PowerPoint</vt:lpstr>
      <vt:lpstr>Презентация PowerPoint</vt:lpstr>
      <vt:lpstr>Презентация PowerPoint</vt:lpstr>
      <vt:lpstr>Итак, Уравнение Фоккера-Планка</vt:lpstr>
      <vt:lpstr>Уравнение Ланжевена</vt:lpstr>
      <vt:lpstr>Презентация PowerPoint</vt:lpstr>
      <vt:lpstr>Презентация PowerPoint</vt:lpstr>
      <vt:lpstr>Презентация PowerPoint</vt:lpstr>
      <vt:lpstr>Примеры, иллюстрирующие связь ур. Ланжевена и ур. Фоккера-Планка</vt:lpstr>
      <vt:lpstr>Примеры. Движение в “вязкой” среде</vt:lpstr>
      <vt:lpstr>Презентация PowerPoint</vt:lpstr>
      <vt:lpstr>Могут ли случайные силы появиться в кинетическом уравнении?</vt:lpstr>
      <vt:lpstr>Вернемся к задаче:</vt:lpstr>
      <vt:lpstr>Детерминистический процесс</vt:lpstr>
      <vt:lpstr>Пример: Второй Закон Ньютона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Был вопрос, можно ли учесть силу трения  в кинетическом уравнении.  Ответ мы получили, дописывание силы трения к внешней силе требует добавления нетривиального диффузионного члена в кинетическое уравнение. </vt:lpstr>
      <vt:lpstr>Соотношение Эйнштейна</vt:lpstr>
      <vt:lpstr>Как перейти к диффузии в реальном пространстве? Уравнение Смолуховского.</vt:lpstr>
      <vt:lpstr>Первый способ получения ур. Смолуховского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Подведем Итоги:</vt:lpstr>
      <vt:lpstr>Ур. Смолуховского.  Второй способ вывода, исходя из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Уравнение Фоккера-Планка  и интеграл столкновений  кинетического уравнения</vt:lpstr>
      <vt:lpstr>Кинетическое уравнение (в общем виде):</vt:lpstr>
      <vt:lpstr>Уравнения Фоккера-Планка</vt:lpstr>
      <vt:lpstr>Презентация PowerPoint</vt:lpstr>
      <vt:lpstr>Презентация PowerPoint</vt:lpstr>
      <vt:lpstr>Задание: тяжелая частица в легком газе</vt:lpstr>
      <vt:lpstr>Презентация PowerPoint</vt:lpstr>
      <vt:lpstr>В больцмановском пределе</vt:lpstr>
      <vt:lpstr>Презентация PowerPoint</vt:lpstr>
      <vt:lpstr>Диффузия в импульсном пространстве – уравнение больцмана  для тяжелых [heavy (h)] частиц</vt:lpstr>
      <vt:lpstr>Презентация PowerPoint</vt:lpstr>
      <vt:lpstr>Презентация PowerPoint</vt:lpstr>
      <vt:lpstr>Презентация PowerPoint</vt:lpstr>
      <vt:lpstr>Подвижность</vt:lpstr>
      <vt:lpstr>Презентация PowerPoint</vt:lpstr>
      <vt:lpstr>Презентация PowerPoint</vt:lpstr>
      <vt:lpstr>Диффузионный марковский процесс</vt:lpstr>
      <vt:lpstr>Диффузионный пропагатор</vt:lpstr>
      <vt:lpstr>Уравнение Фоккера-Планка</vt:lpstr>
      <vt:lpstr>Презентация PowerPoint</vt:lpstr>
      <vt:lpstr>Презентация PowerPoint</vt:lpstr>
      <vt:lpstr>Диффузионный процесс</vt:lpstr>
      <vt:lpstr>Диффузионный процесс</vt:lpstr>
      <vt:lpstr>Диффузионный процесс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</dc:title>
  <dc:creator>Nikolay Chtchelkatchev</dc:creator>
  <cp:lastModifiedBy>nms</cp:lastModifiedBy>
  <cp:revision>116</cp:revision>
  <dcterms:created xsi:type="dcterms:W3CDTF">2019-04-05T05:37:11Z</dcterms:created>
  <dcterms:modified xsi:type="dcterms:W3CDTF">2020-04-18T10:32:48Z</dcterms:modified>
</cp:coreProperties>
</file>