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351" r:id="rId20"/>
    <p:sldId id="308" r:id="rId21"/>
    <p:sldId id="288" r:id="rId22"/>
    <p:sldId id="291" r:id="rId23"/>
    <p:sldId id="290" r:id="rId24"/>
    <p:sldId id="292" r:id="rId25"/>
    <p:sldId id="293" r:id="rId26"/>
    <p:sldId id="309" r:id="rId27"/>
    <p:sldId id="294" r:id="rId28"/>
    <p:sldId id="310" r:id="rId29"/>
    <p:sldId id="295" r:id="rId30"/>
    <p:sldId id="297" r:id="rId31"/>
    <p:sldId id="311" r:id="rId32"/>
    <p:sldId id="305" r:id="rId33"/>
    <p:sldId id="306" r:id="rId34"/>
    <p:sldId id="303" r:id="rId35"/>
    <p:sldId id="304" r:id="rId36"/>
    <p:sldId id="312" r:id="rId37"/>
    <p:sldId id="301" r:id="rId38"/>
    <p:sldId id="313" r:id="rId39"/>
    <p:sldId id="314" r:id="rId40"/>
    <p:sldId id="317" r:id="rId41"/>
    <p:sldId id="315" r:id="rId42"/>
    <p:sldId id="316" r:id="rId43"/>
    <p:sldId id="324" r:id="rId44"/>
    <p:sldId id="318" r:id="rId45"/>
    <p:sldId id="298" r:id="rId46"/>
    <p:sldId id="319" r:id="rId47"/>
    <p:sldId id="320" r:id="rId48"/>
    <p:sldId id="321" r:id="rId49"/>
    <p:sldId id="322" r:id="rId50"/>
    <p:sldId id="323" r:id="rId51"/>
    <p:sldId id="333" r:id="rId52"/>
    <p:sldId id="275" r:id="rId53"/>
    <p:sldId id="276" r:id="rId54"/>
    <p:sldId id="325" r:id="rId55"/>
    <p:sldId id="331" r:id="rId56"/>
    <p:sldId id="332" r:id="rId57"/>
    <p:sldId id="343" r:id="rId58"/>
    <p:sldId id="344" r:id="rId59"/>
    <p:sldId id="345" r:id="rId60"/>
    <p:sldId id="346" r:id="rId61"/>
    <p:sldId id="347" r:id="rId62"/>
    <p:sldId id="289" r:id="rId63"/>
    <p:sldId id="348" r:id="rId64"/>
    <p:sldId id="349" r:id="rId65"/>
    <p:sldId id="300" r:id="rId66"/>
    <p:sldId id="350" r:id="rId67"/>
    <p:sldId id="296" r:id="rId6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2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6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5" Type="http://schemas.openxmlformats.org/officeDocument/2006/relationships/image" Target="../media/image69.wmf"/><Relationship Id="rId4" Type="http://schemas.openxmlformats.org/officeDocument/2006/relationships/image" Target="../media/image37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78.wmf"/><Relationship Id="rId1" Type="http://schemas.openxmlformats.org/officeDocument/2006/relationships/image" Target="../media/image80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4.wmf"/><Relationship Id="rId1" Type="http://schemas.openxmlformats.org/officeDocument/2006/relationships/image" Target="../media/image89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89.wmf"/><Relationship Id="rId4" Type="http://schemas.openxmlformats.org/officeDocument/2006/relationships/image" Target="../media/image84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43FA-94B8-4BF9-B7DD-D3EF5065C466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79BE-914B-490C-8021-8F0D440476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16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43FA-94B8-4BF9-B7DD-D3EF5065C466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79BE-914B-490C-8021-8F0D440476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85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43FA-94B8-4BF9-B7DD-D3EF5065C466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79BE-914B-490C-8021-8F0D440476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8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43FA-94B8-4BF9-B7DD-D3EF5065C466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79BE-914B-490C-8021-8F0D440476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66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43FA-94B8-4BF9-B7DD-D3EF5065C466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79BE-914B-490C-8021-8F0D440476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55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43FA-94B8-4BF9-B7DD-D3EF5065C466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79BE-914B-490C-8021-8F0D440476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81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43FA-94B8-4BF9-B7DD-D3EF5065C466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79BE-914B-490C-8021-8F0D440476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977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43FA-94B8-4BF9-B7DD-D3EF5065C466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79BE-914B-490C-8021-8F0D440476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503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43FA-94B8-4BF9-B7DD-D3EF5065C466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79BE-914B-490C-8021-8F0D440476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4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43FA-94B8-4BF9-B7DD-D3EF5065C466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79BE-914B-490C-8021-8F0D440476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45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43FA-94B8-4BF9-B7DD-D3EF5065C466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79BE-914B-490C-8021-8F0D440476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01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143FA-94B8-4BF9-B7DD-D3EF5065C466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379BE-914B-490C-8021-8F0D440476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53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7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0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8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0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41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43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6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3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54.emf"/><Relationship Id="rId4" Type="http://schemas.openxmlformats.org/officeDocument/2006/relationships/image" Target="../media/image37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55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8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57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59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6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64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65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37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40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7" Type="http://schemas.openxmlformats.org/officeDocument/2006/relationships/image" Target="../media/image7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69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oleObject" Target="../embeddings/oleObject44.bin"/><Relationship Id="rId7" Type="http://schemas.openxmlformats.org/officeDocument/2006/relationships/image" Target="../media/image7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0.wmf"/><Relationship Id="rId11" Type="http://schemas.openxmlformats.org/officeDocument/2006/relationships/image" Target="../media/image67.wmf"/><Relationship Id="rId5" Type="http://schemas.openxmlformats.org/officeDocument/2006/relationships/oleObject" Target="../embeddings/oleObject45.bin"/><Relationship Id="rId10" Type="http://schemas.openxmlformats.org/officeDocument/2006/relationships/oleObject" Target="../embeddings/oleObject46.bin"/><Relationship Id="rId4" Type="http://schemas.openxmlformats.org/officeDocument/2006/relationships/image" Target="../media/image69.wmf"/><Relationship Id="rId9" Type="http://schemas.openxmlformats.org/officeDocument/2006/relationships/image" Target="../media/image72.e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73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73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image" Target="../media/image69.png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78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53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81.png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2.png"/><Relationship Id="rId5" Type="http://schemas.openxmlformats.org/officeDocument/2006/relationships/image" Target="../media/image80.wmf"/><Relationship Id="rId10" Type="http://schemas.openxmlformats.org/officeDocument/2006/relationships/image" Target="../media/image70.wmf"/><Relationship Id="rId4" Type="http://schemas.openxmlformats.org/officeDocument/2006/relationships/oleObject" Target="../embeddings/oleObject55.bin"/><Relationship Id="rId9" Type="http://schemas.openxmlformats.org/officeDocument/2006/relationships/oleObject" Target="../embeddings/oleObject57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8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61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3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89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84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65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93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nuclphys.sinp.msu.ru/pqm/QM-2018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89902" y="1746465"/>
            <a:ext cx="9144000" cy="2387600"/>
          </a:xfrm>
        </p:spPr>
        <p:txBody>
          <a:bodyPr/>
          <a:lstStyle/>
          <a:p>
            <a:r>
              <a:rPr lang="ru-RU" dirty="0"/>
              <a:t>Лекция 13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89902" y="4816476"/>
            <a:ext cx="9144000" cy="1655762"/>
          </a:xfrm>
        </p:spPr>
        <p:txBody>
          <a:bodyPr>
            <a:normAutofit/>
          </a:bodyPr>
          <a:lstStyle/>
          <a:p>
            <a:r>
              <a:rPr lang="ru-RU" dirty="0"/>
              <a:t>ОПИСАНИЕ ОТКРЫТЫХ КВАНТОВЫХ СИСТЕМ</a:t>
            </a:r>
          </a:p>
        </p:txBody>
      </p:sp>
      <p:pic>
        <p:nvPicPr>
          <p:cNvPr id="13314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772299" cy="345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557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057" y="0"/>
            <a:ext cx="79758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87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906"/>
            <a:ext cx="12192000" cy="533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08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05" y="1179941"/>
            <a:ext cx="11513389" cy="373515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396"/>
            <a:ext cx="12192000" cy="90432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973" y="5067131"/>
            <a:ext cx="10228051" cy="13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75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6845" y="0"/>
            <a:ext cx="4498050" cy="147633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32525"/>
            <a:ext cx="12192000" cy="11182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03148"/>
            <a:ext cx="12192000" cy="904320"/>
          </a:xfrm>
          <a:prstGeom prst="rect">
            <a:avLst/>
          </a:prstGeom>
        </p:spPr>
      </p:pic>
      <p:sp>
        <p:nvSpPr>
          <p:cNvPr id="7" name="Стрелка вниз 6"/>
          <p:cNvSpPr/>
          <p:nvPr/>
        </p:nvSpPr>
        <p:spPr>
          <a:xfrm>
            <a:off x="4959178" y="2998573"/>
            <a:ext cx="2290119" cy="7496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7516" y="5153025"/>
            <a:ext cx="6704101" cy="80266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186" y="6137624"/>
            <a:ext cx="11288101" cy="65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821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0735"/>
            <a:ext cx="12192000" cy="563726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065" y="0"/>
            <a:ext cx="7776519" cy="71326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259" y="714034"/>
            <a:ext cx="4276129" cy="51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90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24" y="2260833"/>
            <a:ext cx="10170751" cy="233633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898" y="12764"/>
            <a:ext cx="8824201" cy="1254167"/>
          </a:xfrm>
          <a:prstGeom prst="rect">
            <a:avLst/>
          </a:prstGeom>
        </p:spPr>
      </p:pic>
      <p:sp>
        <p:nvSpPr>
          <p:cNvPr id="6" name="Стрелка вниз 5"/>
          <p:cNvSpPr/>
          <p:nvPr/>
        </p:nvSpPr>
        <p:spPr>
          <a:xfrm>
            <a:off x="5243381" y="1465512"/>
            <a:ext cx="1705233" cy="6513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822" y="5362073"/>
            <a:ext cx="3982350" cy="134016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Стрелка вниз 7"/>
          <p:cNvSpPr/>
          <p:nvPr/>
        </p:nvSpPr>
        <p:spPr>
          <a:xfrm>
            <a:off x="5183655" y="4741166"/>
            <a:ext cx="1824684" cy="547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851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547861"/>
            <a:ext cx="12192000" cy="12582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49" y="109430"/>
            <a:ext cx="11058901" cy="2623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824" y="2915435"/>
            <a:ext cx="3982350" cy="1340167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4588476"/>
            <a:ext cx="12191999" cy="24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Стрелка вниз 8"/>
          <p:cNvSpPr/>
          <p:nvPr/>
        </p:nvSpPr>
        <p:spPr>
          <a:xfrm>
            <a:off x="4761470" y="4687330"/>
            <a:ext cx="2685535" cy="7908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819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Уравнение </a:t>
            </a:r>
            <a:r>
              <a:rPr lang="ru-RU" dirty="0" err="1"/>
              <a:t>Линблада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924" y="1537689"/>
            <a:ext cx="7764151" cy="817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56380"/>
            <a:ext cx="12192000" cy="125820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6" name="Стрелка вниз 5"/>
          <p:cNvSpPr/>
          <p:nvPr/>
        </p:nvSpPr>
        <p:spPr>
          <a:xfrm>
            <a:off x="4374290" y="4216275"/>
            <a:ext cx="3443417" cy="10641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5498957"/>
            <a:ext cx="12192000" cy="123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49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135" y="-8238"/>
            <a:ext cx="102397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72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4915DD-BB87-4B8D-AB2E-75BC1722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Вопрос для самоконтроля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C01CAD-7283-4BA7-AC9B-20D25E361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747"/>
            <a:ext cx="10515600" cy="4351338"/>
          </a:xfrm>
        </p:spPr>
        <p:txBody>
          <a:bodyPr/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Где при выводе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ур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Линдблада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использовалось условие Марковости?</a:t>
            </a:r>
          </a:p>
          <a:p>
            <a:r>
              <a:rPr lang="ru-RU" dirty="0"/>
              <a:t>Указание: На каждом шаге </a:t>
            </a:r>
            <a:r>
              <a:rPr lang="en-US" dirty="0">
                <a:latin typeface="Symbol" panose="05050102010706020507" pitchFamily="18" charset="2"/>
              </a:rPr>
              <a:t>D</a:t>
            </a:r>
            <a:r>
              <a:rPr lang="en-US" dirty="0"/>
              <a:t>t </a:t>
            </a:r>
            <a:r>
              <a:rPr lang="ru-RU" dirty="0"/>
              <a:t>мы считали, что система в начальный момент «шага» не запутана с термостатом, далее в течении </a:t>
            </a:r>
            <a:r>
              <a:rPr lang="en-US" dirty="0">
                <a:latin typeface="Symbol" panose="05050102010706020507" pitchFamily="18" charset="2"/>
              </a:rPr>
              <a:t>D</a:t>
            </a:r>
            <a:r>
              <a:rPr lang="en-US" dirty="0"/>
              <a:t>t</a:t>
            </a:r>
            <a:r>
              <a:rPr lang="ru-RU" dirty="0"/>
              <a:t> происходило запутывание с термостатом, описываемое операторами Крауса, потом в конце шага система и термостат опять считались распутанными и все повторялось сначала…</a:t>
            </a:r>
          </a:p>
        </p:txBody>
      </p:sp>
    </p:spTree>
    <p:extLst>
      <p:ext uri="{BB962C8B-B14F-4D97-AF65-F5344CB8AC3E}">
        <p14:creationId xmlns:p14="http://schemas.microsoft.com/office/powerpoint/2010/main" val="29188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7E2C77-4C31-4649-A11D-0F7B009BC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Постановка задачи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A3C67B1-BA12-4FD2-B2C4-90249D41CD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67150" y="1533525"/>
          <a:ext cx="44561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6" name="Equation" r:id="rId3" imgW="1180800" imgH="228600" progId="Equation.DSMT4">
                  <p:embed/>
                </p:oleObj>
              </mc:Choice>
              <mc:Fallback>
                <p:oleObj name="Equation" r:id="rId3" imgW="1180800" imgH="22860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8A3C67B1-BA12-4FD2-B2C4-90249D41CD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67150" y="1533525"/>
                        <a:ext cx="4456113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59051244-4858-40A6-8EE0-E210FCB27DEE}"/>
              </a:ext>
            </a:extLst>
          </p:cNvPr>
          <p:cNvCxnSpPr/>
          <p:nvPr/>
        </p:nvCxnSpPr>
        <p:spPr>
          <a:xfrm flipV="1">
            <a:off x="3071674" y="2343705"/>
            <a:ext cx="1784411" cy="1085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E06B8ADD-74AE-4CED-BF8C-96E553478866}"/>
              </a:ext>
            </a:extLst>
          </p:cNvPr>
          <p:cNvCxnSpPr/>
          <p:nvPr/>
        </p:nvCxnSpPr>
        <p:spPr>
          <a:xfrm flipV="1">
            <a:off x="6356412" y="2263806"/>
            <a:ext cx="0" cy="1302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7E9944D-1B23-48C1-9AE5-E2673CAD6960}"/>
              </a:ext>
            </a:extLst>
          </p:cNvPr>
          <p:cNvCxnSpPr/>
          <p:nvPr/>
        </p:nvCxnSpPr>
        <p:spPr>
          <a:xfrm flipH="1" flipV="1">
            <a:off x="7856738" y="2343705"/>
            <a:ext cx="861134" cy="1085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0EE2CA8-C12E-4538-8505-CBFDFA4302D8}"/>
              </a:ext>
            </a:extLst>
          </p:cNvPr>
          <p:cNvSpPr txBox="1"/>
          <p:nvPr/>
        </p:nvSpPr>
        <p:spPr>
          <a:xfrm>
            <a:off x="1811045" y="3710866"/>
            <a:ext cx="1885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Гамильтониан</a:t>
            </a:r>
          </a:p>
          <a:p>
            <a:pPr algn="ctr"/>
            <a:r>
              <a:rPr lang="ru-RU" dirty="0"/>
              <a:t>Системы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system</a:t>
            </a:r>
            <a:r>
              <a:rPr lang="ru-RU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36AA38-9DA6-44AC-8AD9-B2813462FD11}"/>
              </a:ext>
            </a:extLst>
          </p:cNvPr>
          <p:cNvSpPr txBox="1"/>
          <p:nvPr/>
        </p:nvSpPr>
        <p:spPr>
          <a:xfrm>
            <a:off x="5574595" y="3710866"/>
            <a:ext cx="1567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Гамильтониан</a:t>
            </a:r>
          </a:p>
          <a:p>
            <a:pPr algn="ctr"/>
            <a:r>
              <a:rPr lang="ru-RU" dirty="0"/>
              <a:t>Резервуара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(reservoir)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B46E33-55F1-4EB6-A26A-50BB9E8ED39E}"/>
              </a:ext>
            </a:extLst>
          </p:cNvPr>
          <p:cNvSpPr txBox="1"/>
          <p:nvPr/>
        </p:nvSpPr>
        <p:spPr>
          <a:xfrm>
            <a:off x="8035507" y="3573110"/>
            <a:ext cx="1798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Гамильтониан</a:t>
            </a:r>
          </a:p>
          <a:p>
            <a:pPr algn="ctr"/>
            <a:r>
              <a:rPr lang="ru-RU" dirty="0"/>
              <a:t>взаимодействия</a:t>
            </a:r>
          </a:p>
        </p:txBody>
      </p:sp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718CC4FA-28ED-4FFA-BC5E-A6B93FA6FA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96176" y="5513775"/>
          <a:ext cx="44561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7" name="Equation" r:id="rId5" imgW="1180800" imgH="228600" progId="Equation.DSMT4">
                  <p:embed/>
                </p:oleObj>
              </mc:Choice>
              <mc:Fallback>
                <p:oleObj name="Equation" r:id="rId5" imgW="1180800" imgH="228600" progId="Equation.DSMT4">
                  <p:embed/>
                  <p:pic>
                    <p:nvPicPr>
                      <p:cNvPr id="14" name="Объект 13">
                        <a:extLst>
                          <a:ext uri="{FF2B5EF4-FFF2-40B4-BE49-F238E27FC236}">
                            <a16:creationId xmlns:a16="http://schemas.microsoft.com/office/drawing/2014/main" id="{718CC4FA-28ED-4FFA-BC5E-A6B93FA6FA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96176" y="5513775"/>
                        <a:ext cx="4456113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6023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7F3BAF-E089-4524-849A-AA3710C04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688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Примеры</a:t>
            </a:r>
          </a:p>
        </p:txBody>
      </p:sp>
    </p:spTree>
    <p:extLst>
      <p:ext uri="{BB962C8B-B14F-4D97-AF65-F5344CB8AC3E}">
        <p14:creationId xmlns:p14="http://schemas.microsoft.com/office/powerpoint/2010/main" val="813475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1724" y="0"/>
            <a:ext cx="10515600" cy="1325563"/>
          </a:xfrm>
        </p:spPr>
        <p:txBody>
          <a:bodyPr/>
          <a:lstStyle/>
          <a:p>
            <a:pPr algn="ctr"/>
            <a:r>
              <a:rPr lang="ru-RU" u="sng" dirty="0">
                <a:solidFill>
                  <a:srgbClr val="FF0000"/>
                </a:solidFill>
              </a:rPr>
              <a:t>Уравнение Блоха</a:t>
            </a:r>
            <a:r>
              <a:rPr lang="ru-RU" dirty="0"/>
              <a:t>. Рассмотрим спин ½</a:t>
            </a:r>
            <a:r>
              <a:rPr lang="en-US" dirty="0"/>
              <a:t>.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37613"/>
              </p:ext>
            </p:extLst>
          </p:nvPr>
        </p:nvGraphicFramePr>
        <p:xfrm>
          <a:off x="5233988" y="993775"/>
          <a:ext cx="2112962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0" name="Equation" r:id="rId3" imgW="787320" imgH="393480" progId="Equation.DSMT4">
                  <p:embed/>
                </p:oleObj>
              </mc:Choice>
              <mc:Fallback>
                <p:oleObj name="Equation" r:id="rId3" imgW="7873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3988" y="993775"/>
                        <a:ext cx="2112962" cy="1044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003028"/>
              </p:ext>
            </p:extLst>
          </p:nvPr>
        </p:nvGraphicFramePr>
        <p:xfrm>
          <a:off x="2922317" y="2022452"/>
          <a:ext cx="650716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1" name="Equation" r:id="rId5" imgW="2425680" imgH="393480" progId="Equation.DSMT4">
                  <p:embed/>
                </p:oleObj>
              </mc:Choice>
              <mc:Fallback>
                <p:oleObj name="Equation" r:id="rId5" imgW="2425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317" y="2022452"/>
                        <a:ext cx="6507163" cy="1044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009E5F22-1F1F-475F-85A6-A910BD59EF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296372"/>
              </p:ext>
            </p:extLst>
          </p:nvPr>
        </p:nvGraphicFramePr>
        <p:xfrm>
          <a:off x="2282285" y="3429000"/>
          <a:ext cx="8212137" cy="333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2" name="Equation" r:id="rId7" imgW="3060360" imgH="1257120" progId="Equation.DSMT4">
                  <p:embed/>
                </p:oleObj>
              </mc:Choice>
              <mc:Fallback>
                <p:oleObj name="Equation" r:id="rId7" imgW="3060360" imgH="1257120" progId="Equation.DSMT4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285" y="3429000"/>
                        <a:ext cx="8212137" cy="33353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0397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2957" y="2350444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Радиоактивный распад</a:t>
            </a:r>
          </a:p>
        </p:txBody>
      </p:sp>
    </p:spTree>
    <p:extLst>
      <p:ext uri="{BB962C8B-B14F-4D97-AF65-F5344CB8AC3E}">
        <p14:creationId xmlns:p14="http://schemas.microsoft.com/office/powerpoint/2010/main" val="2317027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Радиоактивный распад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545" y="0"/>
            <a:ext cx="94309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49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292" y="0"/>
            <a:ext cx="87254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33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6" y="57665"/>
            <a:ext cx="12192555" cy="674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78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E4794-7512-4837-A438-58A58E56A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4442"/>
            <a:ext cx="10515600" cy="1325563"/>
          </a:xfrm>
        </p:spPr>
        <p:txBody>
          <a:bodyPr/>
          <a:lstStyle/>
          <a:p>
            <a:r>
              <a:rPr lang="ru-RU" dirty="0"/>
              <a:t>Уравнение </a:t>
            </a:r>
            <a:r>
              <a:rPr lang="ru-RU" dirty="0" err="1"/>
              <a:t>Линдблада</a:t>
            </a:r>
            <a:r>
              <a:rPr lang="ru-RU" dirty="0"/>
              <a:t> для наблюдаемых</a:t>
            </a:r>
          </a:p>
        </p:txBody>
      </p:sp>
    </p:spTree>
    <p:extLst>
      <p:ext uri="{BB962C8B-B14F-4D97-AF65-F5344CB8AC3E}">
        <p14:creationId xmlns:p14="http://schemas.microsoft.com/office/powerpoint/2010/main" val="4169456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6549" y="-278880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Уравнение </a:t>
            </a:r>
            <a:r>
              <a:rPr lang="ru-RU" dirty="0" err="1"/>
              <a:t>Линдблада</a:t>
            </a:r>
            <a:r>
              <a:rPr lang="ru-RU" dirty="0"/>
              <a:t> для наблюдаемых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731671"/>
            <a:ext cx="10457251" cy="4973667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1795849"/>
            <a:ext cx="12191999" cy="50621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670296"/>
              </p:ext>
            </p:extLst>
          </p:nvPr>
        </p:nvGraphicFramePr>
        <p:xfrm>
          <a:off x="3779792" y="2247435"/>
          <a:ext cx="4360863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1" name="Equation" r:id="rId4" imgW="1625400" imgH="507960" progId="Equation.DSMT4">
                  <p:embed/>
                </p:oleObj>
              </mc:Choice>
              <mc:Fallback>
                <p:oleObj name="Equation" r:id="rId4" imgW="16254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792" y="2247435"/>
                        <a:ext cx="4360863" cy="13477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74870"/>
              </p:ext>
            </p:extLst>
          </p:nvPr>
        </p:nvGraphicFramePr>
        <p:xfrm>
          <a:off x="596900" y="4046538"/>
          <a:ext cx="11244263" cy="21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2" name="Equation" r:id="rId6" imgW="4190760" imgH="812520" progId="Equation.DSMT4">
                  <p:embed/>
                </p:oleObj>
              </mc:Choice>
              <mc:Fallback>
                <p:oleObj name="Equation" r:id="rId6" imgW="419076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4046538"/>
                        <a:ext cx="11244263" cy="2155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7258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222E5A7-B423-4013-B5F6-B54BEF0C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0154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Уравнения Паули </a:t>
            </a:r>
            <a:r>
              <a:rPr lang="en-US" dirty="0"/>
              <a:t>(Master equation)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8634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8232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Уравнения Паули </a:t>
            </a:r>
            <a:r>
              <a:rPr lang="en-US" dirty="0"/>
              <a:t>(Master equation)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099564"/>
              </p:ext>
            </p:extLst>
          </p:nvPr>
        </p:nvGraphicFramePr>
        <p:xfrm>
          <a:off x="1733550" y="1493795"/>
          <a:ext cx="8724900" cy="350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9" name="Equation" r:id="rId3" imgW="3251160" imgH="1320480" progId="Equation.DSMT4">
                  <p:embed/>
                </p:oleObj>
              </mc:Choice>
              <mc:Fallback>
                <p:oleObj name="Equation" r:id="rId3" imgW="3251160" imgH="1320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1493795"/>
                        <a:ext cx="8724900" cy="35036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955417"/>
              </p:ext>
            </p:extLst>
          </p:nvPr>
        </p:nvGraphicFramePr>
        <p:xfrm>
          <a:off x="4519613" y="5256213"/>
          <a:ext cx="3373437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0" name="Equation" r:id="rId5" imgW="1257120" imgH="393480" progId="Equation.DSMT4">
                  <p:embed/>
                </p:oleObj>
              </mc:Choice>
              <mc:Fallback>
                <p:oleObj name="Equation" r:id="rId5" imgW="12571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9613" y="5256213"/>
                        <a:ext cx="3373437" cy="10445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6197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7E2C77-4C31-4649-A11D-0F7B009BC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406" y="-14474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Постановка задачи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A3C67B1-BA12-4FD2-B2C4-90249D41CD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67943" y="1036376"/>
          <a:ext cx="44561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" name="Equation" r:id="rId3" imgW="1180800" imgH="228600" progId="Equation.DSMT4">
                  <p:embed/>
                </p:oleObj>
              </mc:Choice>
              <mc:Fallback>
                <p:oleObj name="Equation" r:id="rId3" imgW="1180800" imgH="22860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8A3C67B1-BA12-4FD2-B2C4-90249D41CD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67943" y="1036376"/>
                        <a:ext cx="4456113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59051244-4858-40A6-8EE0-E210FCB27DEE}"/>
              </a:ext>
            </a:extLst>
          </p:cNvPr>
          <p:cNvCxnSpPr/>
          <p:nvPr/>
        </p:nvCxnSpPr>
        <p:spPr>
          <a:xfrm flipV="1">
            <a:off x="3072467" y="1846556"/>
            <a:ext cx="1784411" cy="1085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E06B8ADD-74AE-4CED-BF8C-96E553478866}"/>
              </a:ext>
            </a:extLst>
          </p:cNvPr>
          <p:cNvCxnSpPr/>
          <p:nvPr/>
        </p:nvCxnSpPr>
        <p:spPr>
          <a:xfrm flipV="1">
            <a:off x="6357205" y="1766657"/>
            <a:ext cx="0" cy="1302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7E9944D-1B23-48C1-9AE5-E2673CAD6960}"/>
              </a:ext>
            </a:extLst>
          </p:cNvPr>
          <p:cNvCxnSpPr/>
          <p:nvPr/>
        </p:nvCxnSpPr>
        <p:spPr>
          <a:xfrm flipH="1" flipV="1">
            <a:off x="7857531" y="1846556"/>
            <a:ext cx="861134" cy="1085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0EE2CA8-C12E-4538-8505-CBFDFA4302D8}"/>
              </a:ext>
            </a:extLst>
          </p:cNvPr>
          <p:cNvSpPr txBox="1"/>
          <p:nvPr/>
        </p:nvSpPr>
        <p:spPr>
          <a:xfrm>
            <a:off x="1810075" y="3062725"/>
            <a:ext cx="1885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Гамильтониан</a:t>
            </a:r>
          </a:p>
          <a:p>
            <a:pPr algn="ctr"/>
            <a:r>
              <a:rPr lang="ru-RU" dirty="0"/>
              <a:t>Системы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system</a:t>
            </a:r>
            <a:r>
              <a:rPr lang="ru-RU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36AA38-9DA6-44AC-8AD9-B2813462FD11}"/>
              </a:ext>
            </a:extLst>
          </p:cNvPr>
          <p:cNvSpPr txBox="1"/>
          <p:nvPr/>
        </p:nvSpPr>
        <p:spPr>
          <a:xfrm>
            <a:off x="5573625" y="3062725"/>
            <a:ext cx="1567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Гамильтониан</a:t>
            </a:r>
          </a:p>
          <a:p>
            <a:pPr algn="ctr"/>
            <a:r>
              <a:rPr lang="ru-RU" dirty="0"/>
              <a:t>Резервуара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(reservoir)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B46E33-55F1-4EB6-A26A-50BB9E8ED39E}"/>
              </a:ext>
            </a:extLst>
          </p:cNvPr>
          <p:cNvSpPr txBox="1"/>
          <p:nvPr/>
        </p:nvSpPr>
        <p:spPr>
          <a:xfrm>
            <a:off x="8034537" y="2924969"/>
            <a:ext cx="1798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Гамильтониан</a:t>
            </a:r>
          </a:p>
          <a:p>
            <a:pPr algn="ctr"/>
            <a:r>
              <a:rPr lang="ru-RU" dirty="0"/>
              <a:t>взаимодействия</a:t>
            </a:r>
          </a:p>
        </p:txBody>
      </p:sp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718CC4FA-28ED-4FFA-BC5E-A6B93FA6FA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1526" y="4121573"/>
          <a:ext cx="9588947" cy="267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1" name="Equation" r:id="rId5" imgW="3466800" imgH="965160" progId="Equation.DSMT4">
                  <p:embed/>
                </p:oleObj>
              </mc:Choice>
              <mc:Fallback>
                <p:oleObj name="Equation" r:id="rId5" imgW="3466800" imgH="965160" progId="Equation.DSMT4">
                  <p:embed/>
                  <p:pic>
                    <p:nvPicPr>
                      <p:cNvPr id="14" name="Объект 13">
                        <a:extLst>
                          <a:ext uri="{FF2B5EF4-FFF2-40B4-BE49-F238E27FC236}">
                            <a16:creationId xmlns:a16="http://schemas.microsoft.com/office/drawing/2014/main" id="{718CC4FA-28ED-4FFA-BC5E-A6B93FA6FA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01526" y="4121573"/>
                        <a:ext cx="9588947" cy="2678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758421A-D8FF-4A60-9A5A-6AD547187943}"/>
              </a:ext>
            </a:extLst>
          </p:cNvPr>
          <p:cNvSpPr/>
          <p:nvPr/>
        </p:nvSpPr>
        <p:spPr>
          <a:xfrm>
            <a:off x="81379" y="4003810"/>
            <a:ext cx="12029242" cy="53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590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8232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Итак, уравнения Паули </a:t>
            </a:r>
            <a:r>
              <a:rPr lang="en-US" dirty="0"/>
              <a:t>(Master equation)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357801"/>
              </p:ext>
            </p:extLst>
          </p:nvPr>
        </p:nvGraphicFramePr>
        <p:xfrm>
          <a:off x="3825321" y="1269356"/>
          <a:ext cx="4354851" cy="1334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0" name="Equation" r:id="rId3" imgW="1269720" imgH="393480" progId="Equation.DSMT4">
                  <p:embed/>
                </p:oleObj>
              </mc:Choice>
              <mc:Fallback>
                <p:oleObj name="Equation" r:id="rId3" imgW="12697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321" y="1269356"/>
                        <a:ext cx="4354851" cy="13346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084172" y="442303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EE41783-039A-4939-B442-1F8BDE2060C3}"/>
              </a:ext>
            </a:extLst>
          </p:cNvPr>
          <p:cNvSpPr txBox="1">
            <a:spLocks/>
          </p:cNvSpPr>
          <p:nvPr/>
        </p:nvSpPr>
        <p:spPr>
          <a:xfrm>
            <a:off x="838199" y="30974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Кинетическое уравнение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AB7CF7D-4D09-4F16-9A3D-DDB29B7C6DA0}"/>
              </a:ext>
            </a:extLst>
          </p:cNvPr>
          <p:cNvSpPr/>
          <p:nvPr/>
        </p:nvSpPr>
        <p:spPr>
          <a:xfrm>
            <a:off x="129412" y="2812790"/>
            <a:ext cx="11931588" cy="17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CC2CE7A4-4344-4D0C-BD06-622201E7F5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600526"/>
              </p:ext>
            </p:extLst>
          </p:nvPr>
        </p:nvGraphicFramePr>
        <p:xfrm>
          <a:off x="65882" y="4536268"/>
          <a:ext cx="12060238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1" name="Equation" r:id="rId5" imgW="4152600" imgH="393480" progId="Equation.DSMT4">
                  <p:embed/>
                </p:oleObj>
              </mc:Choice>
              <mc:Fallback>
                <p:oleObj name="Equation" r:id="rId5" imgW="4152600" imgH="393480" progId="Equation.DSMT4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" y="4536268"/>
                        <a:ext cx="12060238" cy="11588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0712B3A-03C1-48C5-9F5F-07C7E7B70697}"/>
              </a:ext>
            </a:extLst>
          </p:cNvPr>
          <p:cNvSpPr txBox="1"/>
          <p:nvPr/>
        </p:nvSpPr>
        <p:spPr>
          <a:xfrm>
            <a:off x="5672665" y="4005462"/>
            <a:ext cx="645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err="1"/>
              <a:t>Столкновительный</a:t>
            </a:r>
            <a:r>
              <a:rPr lang="ru-RU" sz="3200" dirty="0"/>
              <a:t> член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4D74BD-C1D5-4C2E-8AC2-D69298172505}"/>
              </a:ext>
            </a:extLst>
          </p:cNvPr>
          <p:cNvSpPr txBox="1"/>
          <p:nvPr/>
        </p:nvSpPr>
        <p:spPr>
          <a:xfrm>
            <a:off x="5934952" y="5664290"/>
            <a:ext cx="250256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ru-RU" sz="2400" dirty="0"/>
              <a:t>приходный член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90F66E-2AE5-48DF-9C63-E83F6621F10B}"/>
              </a:ext>
            </a:extLst>
          </p:cNvPr>
          <p:cNvSpPr txBox="1"/>
          <p:nvPr/>
        </p:nvSpPr>
        <p:spPr>
          <a:xfrm>
            <a:off x="9301389" y="5659930"/>
            <a:ext cx="250256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 err="1"/>
              <a:t>уходный</a:t>
            </a:r>
            <a:r>
              <a:rPr lang="ru-RU" sz="2400" dirty="0"/>
              <a:t> член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D7431E64-1A7F-40D3-9A15-3ED07808C2FF}"/>
              </a:ext>
            </a:extLst>
          </p:cNvPr>
          <p:cNvCxnSpPr/>
          <p:nvPr/>
        </p:nvCxnSpPr>
        <p:spPr>
          <a:xfrm>
            <a:off x="5672665" y="5403821"/>
            <a:ext cx="3027145" cy="9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4627A6B-4706-4892-BBC0-0D3F5B17DB14}"/>
              </a:ext>
            </a:extLst>
          </p:cNvPr>
          <p:cNvCxnSpPr/>
          <p:nvPr/>
        </p:nvCxnSpPr>
        <p:spPr>
          <a:xfrm>
            <a:off x="9301389" y="5398766"/>
            <a:ext cx="2391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980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49C5AD-DC94-4962-B196-F9411741F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77" y="247801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Квазиклассический предел </a:t>
            </a:r>
            <a:br>
              <a:rPr lang="en-US" dirty="0"/>
            </a:br>
            <a:r>
              <a:rPr lang="ru-RU" dirty="0"/>
              <a:t>уравнений </a:t>
            </a:r>
            <a:r>
              <a:rPr lang="ru-RU" dirty="0" err="1"/>
              <a:t>Линдблада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71964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094143"/>
              </p:ext>
            </p:extLst>
          </p:nvPr>
        </p:nvGraphicFramePr>
        <p:xfrm>
          <a:off x="1820863" y="1684338"/>
          <a:ext cx="8723312" cy="292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name="Equation" r:id="rId3" imgW="3251160" imgH="1104840" progId="Equation.DSMT4">
                  <p:embed/>
                </p:oleObj>
              </mc:Choice>
              <mc:Fallback>
                <p:oleObj name="Equation" r:id="rId3" imgW="3251160" imgH="110484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863" y="1684338"/>
                        <a:ext cx="8723312" cy="2928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86283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 Функции </a:t>
            </a:r>
            <a:r>
              <a:rPr lang="ru-RU" dirty="0" err="1"/>
              <a:t>Вигнера</a:t>
            </a:r>
            <a:r>
              <a:rPr lang="ru-RU" dirty="0"/>
              <a:t>…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89903" y="248782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367429"/>
              </p:ext>
            </p:extLst>
          </p:nvPr>
        </p:nvGraphicFramePr>
        <p:xfrm>
          <a:off x="3727527" y="2964805"/>
          <a:ext cx="4560458" cy="3768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0" name="Equation" r:id="rId3" imgW="1803240" imgH="1498320" progId="Equation.DSMT4">
                  <p:embed/>
                </p:oleObj>
              </mc:Choice>
              <mc:Fallback>
                <p:oleObj name="Equation" r:id="rId3" imgW="1803240" imgH="149832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527" y="2964805"/>
                        <a:ext cx="4560458" cy="37689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7854D387-8EF5-41C5-A19B-7696C16932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448471"/>
              </p:ext>
            </p:extLst>
          </p:nvPr>
        </p:nvGraphicFramePr>
        <p:xfrm>
          <a:off x="2751639" y="1627892"/>
          <a:ext cx="6688722" cy="1178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1" name="Equation" r:id="rId5" imgW="2450880" imgH="431640" progId="Equation.DSMT4">
                  <p:embed/>
                </p:oleObj>
              </mc:Choice>
              <mc:Fallback>
                <p:oleObj name="Equation" r:id="rId5" imgW="2450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51639" y="1627892"/>
                        <a:ext cx="6688722" cy="1178324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99855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82674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Квазиклассический предел уравнений </a:t>
            </a:r>
            <a:r>
              <a:rPr lang="ru-RU" dirty="0" err="1"/>
              <a:t>Линдблада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Функция </a:t>
            </a:r>
            <a:r>
              <a:rPr lang="ru-RU" dirty="0" err="1"/>
              <a:t>Вигнера</a:t>
            </a:r>
            <a:r>
              <a:rPr lang="ru-RU" dirty="0"/>
              <a:t> в квазиклассическом пределе превращается в функцию распределения…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3897227" y="2204565"/>
          <a:ext cx="422433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7" name="Equation" r:id="rId3" imgW="1574640" imgH="253800" progId="Equation.DSMT4">
                  <p:embed/>
                </p:oleObj>
              </mc:Choice>
              <mc:Fallback>
                <p:oleObj name="Equation" r:id="rId3" imgW="1574640" imgH="253800" progId="Equation.DSMT4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7227" y="2204565"/>
                        <a:ext cx="4224337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699696"/>
              </p:ext>
            </p:extLst>
          </p:nvPr>
        </p:nvGraphicFramePr>
        <p:xfrm>
          <a:off x="1408820" y="2951162"/>
          <a:ext cx="9201150" cy="390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8" name="Equation" r:id="rId5" imgW="3429000" imgH="1473120" progId="Equation.DSMT4">
                  <p:embed/>
                </p:oleObj>
              </mc:Choice>
              <mc:Fallback>
                <p:oleObj name="Equation" r:id="rId5" imgW="3429000" imgH="147312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820" y="2951162"/>
                        <a:ext cx="9201150" cy="3906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135264"/>
              </p:ext>
            </p:extLst>
          </p:nvPr>
        </p:nvGraphicFramePr>
        <p:xfrm>
          <a:off x="0" y="1826740"/>
          <a:ext cx="3252788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9" name="Equation" r:id="rId7" imgW="2095200" imgH="482400" progId="Equation.DSMT4">
                  <p:embed/>
                </p:oleObj>
              </mc:Choice>
              <mc:Fallback>
                <p:oleObj name="Equation" r:id="rId7" imgW="2095200" imgH="482400" progId="Equation.DSMT4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26740"/>
                        <a:ext cx="3252788" cy="755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6137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445433"/>
              </p:ext>
            </p:extLst>
          </p:nvPr>
        </p:nvGraphicFramePr>
        <p:xfrm>
          <a:off x="1680565" y="1397604"/>
          <a:ext cx="9201150" cy="508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" name="Equation" r:id="rId3" imgW="3429000" imgH="1917360" progId="Equation.DSMT4">
                  <p:embed/>
                </p:oleObj>
              </mc:Choice>
              <mc:Fallback>
                <p:oleObj name="Equation" r:id="rId3" imgW="3429000" imgH="191736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0565" y="1397604"/>
                        <a:ext cx="9201150" cy="50847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74A3EF7-CB5E-4601-947C-D6981C2CA995}"/>
              </a:ext>
            </a:extLst>
          </p:cNvPr>
          <p:cNvSpPr txBox="1"/>
          <p:nvPr/>
        </p:nvSpPr>
        <p:spPr>
          <a:xfrm>
            <a:off x="4692037" y="190353"/>
            <a:ext cx="3178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В итоге:</a:t>
            </a:r>
          </a:p>
        </p:txBody>
      </p:sp>
    </p:spTree>
    <p:extLst>
      <p:ext uri="{BB962C8B-B14F-4D97-AF65-F5344CB8AC3E}">
        <p14:creationId xmlns:p14="http://schemas.microsoft.com/office/powerpoint/2010/main" val="1021517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BE91B-2116-4DB3-8CD8-7B3B0A4A3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7909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Так называемые </a:t>
            </a:r>
            <a:r>
              <a:rPr lang="en-US" dirty="0"/>
              <a:t>H-</a:t>
            </a:r>
            <a:r>
              <a:rPr lang="ru-RU" dirty="0"/>
              <a:t>теоремы </a:t>
            </a:r>
            <a:br>
              <a:rPr lang="ru-RU" dirty="0"/>
            </a:br>
            <a:r>
              <a:rPr lang="ru-RU" dirty="0"/>
              <a:t>о возрастании энтропии</a:t>
            </a:r>
          </a:p>
        </p:txBody>
      </p:sp>
    </p:spTree>
    <p:extLst>
      <p:ext uri="{BB962C8B-B14F-4D97-AF65-F5344CB8AC3E}">
        <p14:creationId xmlns:p14="http://schemas.microsoft.com/office/powerpoint/2010/main" val="1415109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936" y="1825625"/>
            <a:ext cx="100141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26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H-</a:t>
            </a:r>
            <a:r>
              <a:rPr lang="ru-RU" dirty="0"/>
              <a:t>теорема для уравнения Паули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3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719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2192000" cy="519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15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C12748-4564-414E-8696-FC797C157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 такое редуцированная матрица плотности?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1525209B-C540-43E1-A7CD-927E3C6953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8733" y="1696298"/>
          <a:ext cx="11630248" cy="444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Equation" r:id="rId3" imgW="3619440" imgH="1384200" progId="Equation.DSMT4">
                  <p:embed/>
                </p:oleObj>
              </mc:Choice>
              <mc:Fallback>
                <p:oleObj name="Equation" r:id="rId3" imgW="3619440" imgH="1384200" progId="Equation.DSMT4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1525209B-C540-43E1-A7CD-927E3C6953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8733" y="1696298"/>
                        <a:ext cx="11630248" cy="444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55328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647A47-F640-482B-B2A2-A0EB89C54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0053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Доказательство Н-теоремы </a:t>
            </a:r>
            <a:br>
              <a:rPr lang="ru-RU" dirty="0"/>
            </a:br>
            <a:r>
              <a:rPr lang="ru-RU" dirty="0"/>
              <a:t>для «симметричного» частного случая</a:t>
            </a:r>
          </a:p>
        </p:txBody>
      </p:sp>
    </p:spTree>
    <p:extLst>
      <p:ext uri="{BB962C8B-B14F-4D97-AF65-F5344CB8AC3E}">
        <p14:creationId xmlns:p14="http://schemas.microsoft.com/office/powerpoint/2010/main" val="27408900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5982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0144"/>
            <a:ext cx="12192000" cy="14295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34F2B7-8F80-4525-B6AF-69EF815C999F}"/>
              </a:ext>
            </a:extLst>
          </p:cNvPr>
          <p:cNvSpPr txBox="1"/>
          <p:nvPr/>
        </p:nvSpPr>
        <p:spPr>
          <a:xfrm>
            <a:off x="8016537" y="1186496"/>
            <a:ext cx="3266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Вспомните неравновесную энтропию для </a:t>
            </a:r>
            <a:r>
              <a:rPr lang="ru-RU" dirty="0" err="1"/>
              <a:t>больцмановского</a:t>
            </a:r>
            <a:r>
              <a:rPr lang="ru-RU" dirty="0"/>
              <a:t> газа из курса </a:t>
            </a:r>
            <a:r>
              <a:rPr lang="ru-RU" dirty="0" err="1"/>
              <a:t>Стат</a:t>
            </a:r>
            <a:r>
              <a:rPr lang="ru-RU" dirty="0"/>
              <a:t>-Физики (5ый том ЛЛ)</a:t>
            </a:r>
          </a:p>
        </p:txBody>
      </p:sp>
    </p:spTree>
    <p:extLst>
      <p:ext uri="{BB962C8B-B14F-4D97-AF65-F5344CB8AC3E}">
        <p14:creationId xmlns:p14="http://schemas.microsoft.com/office/powerpoint/2010/main" val="34213013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340"/>
            <a:ext cx="12192000" cy="322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538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4B690E-641C-4C55-9DB2-8D9793DA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Итак,</a:t>
            </a:r>
            <a:r>
              <a:rPr lang="en-US" dirty="0"/>
              <a:t> </a:t>
            </a:r>
            <a:r>
              <a:rPr lang="ru-RU" dirty="0"/>
              <a:t>энтропия, возрастает: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A457700-0937-47F8-A8BC-5C53FC33AE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199232"/>
              </p:ext>
            </p:extLst>
          </p:nvPr>
        </p:nvGraphicFramePr>
        <p:xfrm>
          <a:off x="2170113" y="2879725"/>
          <a:ext cx="7851775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name="Equation" r:id="rId3" imgW="2095200" imgH="342720" progId="Equation.DSMT4">
                  <p:embed/>
                </p:oleObj>
              </mc:Choice>
              <mc:Fallback>
                <p:oleObj name="Equation" r:id="rId3" imgW="2095200" imgH="34272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DA457700-0937-47F8-A8BC-5C53FC33AE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70113" y="2879725"/>
                        <a:ext cx="7851775" cy="1284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85522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4EBC08-F7E3-4AF9-9150-429B16E9A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854" y="2282701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Доказательство Н-теоремы </a:t>
            </a:r>
            <a:br>
              <a:rPr lang="ru-RU" dirty="0"/>
            </a:br>
            <a:r>
              <a:rPr lang="ru-RU" dirty="0"/>
              <a:t>общий случай</a:t>
            </a:r>
          </a:p>
        </p:txBody>
      </p:sp>
    </p:spTree>
    <p:extLst>
      <p:ext uri="{BB962C8B-B14F-4D97-AF65-F5344CB8AC3E}">
        <p14:creationId xmlns:p14="http://schemas.microsoft.com/office/powerpoint/2010/main" val="12608301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8232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Уравнения Паули </a:t>
            </a:r>
            <a:r>
              <a:rPr lang="en-US" dirty="0"/>
              <a:t>(Master equation)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963823"/>
              </p:ext>
            </p:extLst>
          </p:nvPr>
        </p:nvGraphicFramePr>
        <p:xfrm>
          <a:off x="4503138" y="1417380"/>
          <a:ext cx="3373437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4" name="Equation" r:id="rId3" imgW="1257120" imgH="393480" progId="Equation.DSMT4">
                  <p:embed/>
                </p:oleObj>
              </mc:Choice>
              <mc:Fallback>
                <p:oleObj name="Equation" r:id="rId3" imgW="12571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138" y="1417380"/>
                        <a:ext cx="3373437" cy="1044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868561" y="2558277"/>
            <a:ext cx="361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Доказательство </a:t>
            </a:r>
            <a:r>
              <a:rPr lang="en-US" dirty="0"/>
              <a:t>H-</a:t>
            </a:r>
            <a:r>
              <a:rPr lang="ru-RU" dirty="0"/>
              <a:t>теоремы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128341"/>
            <a:ext cx="12192000" cy="372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941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4751062-2A34-4B0A-AE44-CB1A130E0A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286300"/>
              </p:ext>
            </p:extLst>
          </p:nvPr>
        </p:nvGraphicFramePr>
        <p:xfrm>
          <a:off x="954088" y="1525588"/>
          <a:ext cx="10526712" cy="21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8" name="Equation" r:id="rId3" imgW="4838400" imgH="990360" progId="Equation.DSMT4">
                  <p:embed/>
                </p:oleObj>
              </mc:Choice>
              <mc:Fallback>
                <p:oleObj name="Equation" r:id="rId3" imgW="4838400" imgH="990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4088" y="1525588"/>
                        <a:ext cx="10526712" cy="2155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C848B8F-2628-41BE-B905-519B825B6CB3}"/>
              </a:ext>
            </a:extLst>
          </p:cNvPr>
          <p:cNvSpPr txBox="1"/>
          <p:nvPr/>
        </p:nvSpPr>
        <p:spPr>
          <a:xfrm>
            <a:off x="3613212" y="337351"/>
            <a:ext cx="4358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Детали доказательства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4BC280FB-964A-40AD-8C37-25E8D53FDD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529856"/>
              </p:ext>
            </p:extLst>
          </p:nvPr>
        </p:nvGraphicFramePr>
        <p:xfrm>
          <a:off x="673100" y="4616450"/>
          <a:ext cx="11218863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9" name="Equation" r:id="rId5" imgW="5155920" imgH="533160" progId="Equation.DSMT4">
                  <p:embed/>
                </p:oleObj>
              </mc:Choice>
              <mc:Fallback>
                <p:oleObj name="Equation" r:id="rId5" imgW="5155920" imgH="53316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94751062-2A34-4B0A-AE44-CB1A130E0A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3100" y="4616450"/>
                        <a:ext cx="11218863" cy="1162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0EF3D05D-1774-4BD5-9FAE-21D9CE9C1C5A}"/>
              </a:ext>
            </a:extLst>
          </p:cNvPr>
          <p:cNvSpPr/>
          <p:nvPr/>
        </p:nvSpPr>
        <p:spPr>
          <a:xfrm>
            <a:off x="5341398" y="3789385"/>
            <a:ext cx="1509203" cy="7190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7167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848B8F-2628-41BE-B905-519B825B6CB3}"/>
              </a:ext>
            </a:extLst>
          </p:cNvPr>
          <p:cNvSpPr txBox="1"/>
          <p:nvPr/>
        </p:nvSpPr>
        <p:spPr>
          <a:xfrm>
            <a:off x="3613211" y="0"/>
            <a:ext cx="4358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Детали доказательства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7651CEF5-0718-4675-A68B-E6E33B8DC8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257618"/>
              </p:ext>
            </p:extLst>
          </p:nvPr>
        </p:nvGraphicFramePr>
        <p:xfrm>
          <a:off x="1200041" y="584775"/>
          <a:ext cx="9185275" cy="175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2" name="Equation" r:id="rId3" imgW="3060360" imgH="583920" progId="Equation.DSMT4">
                  <p:embed/>
                </p:oleObj>
              </mc:Choice>
              <mc:Fallback>
                <p:oleObj name="Equation" r:id="rId3" imgW="3060360" imgH="583920" progId="Equation.DSMT4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4BC280FB-964A-40AD-8C37-25E8D53FDD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0041" y="584775"/>
                        <a:ext cx="9185275" cy="175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1987BFE4-DC70-4610-84D8-17FB56DCBD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933403"/>
              </p:ext>
            </p:extLst>
          </p:nvPr>
        </p:nvGraphicFramePr>
        <p:xfrm>
          <a:off x="388144" y="2734688"/>
          <a:ext cx="11415712" cy="355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3" name="Equation" r:id="rId5" imgW="11415012" imgH="3558728" progId="Equation.DSMT4">
                  <p:embed/>
                </p:oleObj>
              </mc:Choice>
              <mc:Fallback>
                <p:oleObj name="Equation" r:id="rId5" imgW="11415012" imgH="355872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8144" y="2734688"/>
                        <a:ext cx="11415712" cy="355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21561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848B8F-2628-41BE-B905-519B825B6CB3}"/>
              </a:ext>
            </a:extLst>
          </p:cNvPr>
          <p:cNvSpPr txBox="1"/>
          <p:nvPr/>
        </p:nvSpPr>
        <p:spPr>
          <a:xfrm>
            <a:off x="3613211" y="0"/>
            <a:ext cx="4358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Детали доказательства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08FEE6DF-8485-43E8-905E-489364BBE9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098758"/>
              </p:ext>
            </p:extLst>
          </p:nvPr>
        </p:nvGraphicFramePr>
        <p:xfrm>
          <a:off x="1085850" y="5302250"/>
          <a:ext cx="10021888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0" name="Equation" r:id="rId3" imgW="3441600" imgH="533160" progId="Equation.DSMT4">
                  <p:embed/>
                </p:oleObj>
              </mc:Choice>
              <mc:Fallback>
                <p:oleObj name="Equation" r:id="rId3" imgW="3441600" imgH="533160" progId="Equation.DSMT4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4BC280FB-964A-40AD-8C37-25E8D53FDD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5850" y="5302250"/>
                        <a:ext cx="10021888" cy="155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Стрелка: вниз 1">
            <a:extLst>
              <a:ext uri="{FF2B5EF4-FFF2-40B4-BE49-F238E27FC236}">
                <a16:creationId xmlns:a16="http://schemas.microsoft.com/office/drawing/2014/main" id="{C4BD2AC9-BC12-48DA-ADEF-3354475C14F9}"/>
              </a:ext>
            </a:extLst>
          </p:cNvPr>
          <p:cNvSpPr/>
          <p:nvPr/>
        </p:nvSpPr>
        <p:spPr>
          <a:xfrm>
            <a:off x="5451762" y="4468746"/>
            <a:ext cx="1288473" cy="785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989A0481-4FBF-4399-9C8C-85072086D8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462838"/>
              </p:ext>
            </p:extLst>
          </p:nvPr>
        </p:nvGraphicFramePr>
        <p:xfrm>
          <a:off x="388833" y="748146"/>
          <a:ext cx="11414333" cy="355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1" name="Equation" r:id="rId5" imgW="5295600" imgH="1650960" progId="Equation.DSMT4">
                  <p:embed/>
                </p:oleObj>
              </mc:Choice>
              <mc:Fallback>
                <p:oleObj name="Equation" r:id="rId5" imgW="5295600" imgH="1650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8833" y="748146"/>
                        <a:ext cx="11414333" cy="3558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42393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848B8F-2628-41BE-B905-519B825B6CB3}"/>
              </a:ext>
            </a:extLst>
          </p:cNvPr>
          <p:cNvSpPr txBox="1"/>
          <p:nvPr/>
        </p:nvSpPr>
        <p:spPr>
          <a:xfrm>
            <a:off x="3613211" y="0"/>
            <a:ext cx="4358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Детали доказательства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08FEE6DF-8485-43E8-905E-489364BBE9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358087"/>
              </p:ext>
            </p:extLst>
          </p:nvPr>
        </p:nvGraphicFramePr>
        <p:xfrm>
          <a:off x="1085056" y="771814"/>
          <a:ext cx="10021888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4" name="Equation" r:id="rId3" imgW="3441600" imgH="533160" progId="Equation.DSMT4">
                  <p:embed/>
                </p:oleObj>
              </mc:Choice>
              <mc:Fallback>
                <p:oleObj name="Equation" r:id="rId3" imgW="3441600" imgH="533160" progId="Equation.DSMT4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08FEE6DF-8485-43E8-905E-489364BBE9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5056" y="771814"/>
                        <a:ext cx="10021888" cy="155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24396B93-952B-489E-8366-634AB54425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207777"/>
              </p:ext>
            </p:extLst>
          </p:nvPr>
        </p:nvGraphicFramePr>
        <p:xfrm>
          <a:off x="4037013" y="3836988"/>
          <a:ext cx="45466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5" name="Equation" r:id="rId5" imgW="1562040" imgH="253800" progId="Equation.DSMT4">
                  <p:embed/>
                </p:oleObj>
              </mc:Choice>
              <mc:Fallback>
                <p:oleObj name="Equation" r:id="rId5" imgW="1562040" imgH="253800" progId="Equation.DSMT4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08FEE6DF-8485-43E8-905E-489364BBE9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37013" y="3836988"/>
                        <a:ext cx="4546600" cy="73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80B9A8C-9FA3-4D80-A43C-44383A12F04B}"/>
              </a:ext>
            </a:extLst>
          </p:cNvPr>
          <p:cNvSpPr txBox="1"/>
          <p:nvPr/>
        </p:nvSpPr>
        <p:spPr>
          <a:xfrm>
            <a:off x="4592782" y="2693616"/>
            <a:ext cx="404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Используя неравенство</a:t>
            </a:r>
            <a:r>
              <a:rPr lang="ru-RU" dirty="0"/>
              <a:t>, 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D1E24494-0981-4F8D-8E1A-ADB58D66EC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523794"/>
              </p:ext>
            </p:extLst>
          </p:nvPr>
        </p:nvGraphicFramePr>
        <p:xfrm>
          <a:off x="5534024" y="5336164"/>
          <a:ext cx="1552575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6" name="Equation" r:id="rId7" imgW="533160" imgH="393480" progId="Equation.DSMT4">
                  <p:embed/>
                </p:oleObj>
              </mc:Choice>
              <mc:Fallback>
                <p:oleObj name="Equation" r:id="rId7" imgW="533160" imgH="393480" progId="Equation.DSMT4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08FEE6DF-8485-43E8-905E-489364BBE9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34024" y="5336164"/>
                        <a:ext cx="1552575" cy="1147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1901CA25-AA77-45E5-A349-562898191AD8}"/>
              </a:ext>
            </a:extLst>
          </p:cNvPr>
          <p:cNvSpPr/>
          <p:nvPr/>
        </p:nvSpPr>
        <p:spPr>
          <a:xfrm>
            <a:off x="5762065" y="4631532"/>
            <a:ext cx="1096494" cy="4420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60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67BA7-CE77-4E59-A4BE-E04571234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Как считать средние?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A6F89DE-402D-4C59-B6BA-1BBD0596AF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64" y="2296501"/>
          <a:ext cx="11968672" cy="3509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name="Equation" r:id="rId3" imgW="6413400" imgH="1879560" progId="Equation.DSMT4">
                  <p:embed/>
                </p:oleObj>
              </mc:Choice>
              <mc:Fallback>
                <p:oleObj name="Equation" r:id="rId3" imgW="6413400" imgH="187956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9A6F89DE-402D-4C59-B6BA-1BBD0596AF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664" y="2296501"/>
                        <a:ext cx="11968672" cy="3509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53814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4B690E-641C-4C55-9DB2-8D9793DAF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694"/>
            <a:ext cx="10515600" cy="180801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Итак,</a:t>
            </a:r>
            <a:r>
              <a:rPr lang="en-US" dirty="0"/>
              <a:t> </a:t>
            </a:r>
            <a:r>
              <a:rPr lang="ru-RU" dirty="0"/>
              <a:t>функция, </a:t>
            </a:r>
            <a:br>
              <a:rPr lang="ru-RU" dirty="0"/>
            </a:br>
            <a:r>
              <a:rPr lang="ru-RU" dirty="0">
                <a:solidFill>
                  <a:srgbClr val="FF0000"/>
                </a:solidFill>
              </a:rPr>
              <a:t>похожая на энтропию (но не энтропия!)</a:t>
            </a:r>
            <a:r>
              <a:rPr lang="ru-RU" dirty="0"/>
              <a:t>, возрастает: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A457700-0937-47F8-A8BC-5C53FC33AE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037594"/>
              </p:ext>
            </p:extLst>
          </p:nvPr>
        </p:nvGraphicFramePr>
        <p:xfrm>
          <a:off x="2075541" y="2618509"/>
          <a:ext cx="8040917" cy="1808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8" name="Equation" r:id="rId3" imgW="2145960" imgH="482400" progId="Equation.DSMT4">
                  <p:embed/>
                </p:oleObj>
              </mc:Choice>
              <mc:Fallback>
                <p:oleObj name="Equation" r:id="rId3" imgW="21459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5541" y="2618509"/>
                        <a:ext cx="8040917" cy="18080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78578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AA509C-05B0-46F4-A114-60B9473D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6686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Примеры</a:t>
            </a:r>
          </a:p>
        </p:txBody>
      </p:sp>
    </p:spTree>
    <p:extLst>
      <p:ext uri="{BB962C8B-B14F-4D97-AF65-F5344CB8AC3E}">
        <p14:creationId xmlns:p14="http://schemas.microsoft.com/office/powerpoint/2010/main" val="18956629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8232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Уравнения Паули </a:t>
            </a:r>
            <a:r>
              <a:rPr lang="en-US" dirty="0"/>
              <a:t>(Master equation)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1733550" y="1493795"/>
          <a:ext cx="8724900" cy="350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0" name="Equation" r:id="rId3" imgW="3251160" imgH="1320480" progId="Equation.DSMT4">
                  <p:embed/>
                </p:oleObj>
              </mc:Choice>
              <mc:Fallback>
                <p:oleObj name="Equation" r:id="rId3" imgW="3251160" imgH="1320480" progId="Equation.DSMT4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1493795"/>
                        <a:ext cx="8724900" cy="35036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4519613" y="5256213"/>
          <a:ext cx="3373437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1" name="Equation" r:id="rId5" imgW="1257120" imgH="393480" progId="Equation.DSMT4">
                  <p:embed/>
                </p:oleObj>
              </mc:Choice>
              <mc:Fallback>
                <p:oleObj name="Equation" r:id="rId5" imgW="1257120" imgH="39348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9613" y="5256213"/>
                        <a:ext cx="3373437" cy="1044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88260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Решим уравнение Паули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3731418" y="1690688"/>
          <a:ext cx="472916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2" name="Equation" r:id="rId3" imgW="2095200" imgH="431640" progId="Equation.DSMT4">
                  <p:embed/>
                </p:oleObj>
              </mc:Choice>
              <mc:Fallback>
                <p:oleObj name="Equation" r:id="rId3" imgW="2095200" imgH="431640" progId="Equation.DSMT4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1418" y="1690688"/>
                        <a:ext cx="4729163" cy="965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Стрелка вниз 4"/>
          <p:cNvSpPr/>
          <p:nvPr/>
        </p:nvSpPr>
        <p:spPr>
          <a:xfrm>
            <a:off x="5123935" y="2957384"/>
            <a:ext cx="2158314" cy="5684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6659305" y="3981451"/>
          <a:ext cx="3033712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3" name="Equation" r:id="rId5" imgW="1130040" imgH="482400" progId="Equation.DSMT4">
                  <p:embed/>
                </p:oleObj>
              </mc:Choice>
              <mc:Fallback>
                <p:oleObj name="Equation" r:id="rId5" imgW="1130040" imgH="482400" progId="Equation.DSMT4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305" y="3981451"/>
                        <a:ext cx="3033712" cy="12811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681681" y="2806787"/>
          <a:ext cx="2590800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4" name="Equation" r:id="rId7" imgW="965160" imgH="279360" progId="Equation.DSMT4">
                  <p:embed/>
                </p:oleObj>
              </mc:Choice>
              <mc:Fallback>
                <p:oleObj name="Equation" r:id="rId7" imgW="965160" imgH="279360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81" y="2806787"/>
                        <a:ext cx="2590800" cy="741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418693" y="3771987"/>
          <a:ext cx="3373437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5" name="Equation" r:id="rId9" imgW="1257120" imgH="393480" progId="Equation.DSMT4">
                  <p:embed/>
                </p:oleObj>
              </mc:Choice>
              <mc:Fallback>
                <p:oleObj name="Equation" r:id="rId9" imgW="1257120" imgH="393480" progId="Equation.DSMT4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693" y="3771987"/>
                        <a:ext cx="3373437" cy="1044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6659305" y="5486272"/>
          <a:ext cx="3205162" cy="128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6" name="Equation" r:id="rId11" imgW="1193760" imgH="482400" progId="Equation.DSMT4">
                  <p:embed/>
                </p:oleObj>
              </mc:Choice>
              <mc:Fallback>
                <p:oleObj name="Equation" r:id="rId11" imgW="1193760" imgH="482400" progId="Equation.DSMT4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305" y="5486272"/>
                        <a:ext cx="3205162" cy="1281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55586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Найдем энтропию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538591" y="1515635"/>
          <a:ext cx="3205162" cy="128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8" name="Equation" r:id="rId3" imgW="1193760" imgH="482400" progId="Equation.DSMT4">
                  <p:embed/>
                </p:oleObj>
              </mc:Choice>
              <mc:Fallback>
                <p:oleObj name="Equation" r:id="rId3" imgW="1193760" imgH="482400" progId="Equation.DSMT4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591" y="1515635"/>
                        <a:ext cx="3205162" cy="1281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6096000" y="1740272"/>
          <a:ext cx="57626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9" name="Equation" r:id="rId5" imgW="2145960" imgH="228600" progId="Equation.DSMT4">
                  <p:embed/>
                </p:oleObj>
              </mc:Choice>
              <mc:Fallback>
                <p:oleObj name="Equation" r:id="rId5" imgW="2145960" imgH="22860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740272"/>
                        <a:ext cx="5762625" cy="606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5524" y="2582727"/>
            <a:ext cx="5994964" cy="40751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7178" y="4044778"/>
            <a:ext cx="4761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Как же </a:t>
            </a:r>
            <a:r>
              <a:rPr lang="en-US" dirty="0"/>
              <a:t>H-</a:t>
            </a:r>
            <a:r>
              <a:rPr lang="ru-RU" dirty="0"/>
              <a:t>теорема??? </a:t>
            </a:r>
          </a:p>
          <a:p>
            <a:r>
              <a:rPr lang="ru-RU" dirty="0"/>
              <a:t>Все пропало???</a:t>
            </a:r>
          </a:p>
        </p:txBody>
      </p:sp>
    </p:spTree>
    <p:extLst>
      <p:ext uri="{BB962C8B-B14F-4D97-AF65-F5344CB8AC3E}">
        <p14:creationId xmlns:p14="http://schemas.microsoft.com/office/powerpoint/2010/main" val="15559685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Найдем энтропию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286244" y="2048698"/>
          <a:ext cx="3205162" cy="128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8" name="Equation" r:id="rId3" imgW="1193760" imgH="482400" progId="Equation.DSMT4">
                  <p:embed/>
                </p:oleObj>
              </mc:Choice>
              <mc:Fallback>
                <p:oleObj name="Equation" r:id="rId3" imgW="1193760" imgH="482400" progId="Equation.DSMT4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44" y="2048698"/>
                        <a:ext cx="3205162" cy="1281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6096000" y="1740272"/>
          <a:ext cx="57626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9" name="Equation" r:id="rId5" imgW="2145960" imgH="228600" progId="Equation.DSMT4">
                  <p:embed/>
                </p:oleObj>
              </mc:Choice>
              <mc:Fallback>
                <p:oleObj name="Equation" r:id="rId5" imgW="2145960" imgH="22860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740272"/>
                        <a:ext cx="5762625" cy="606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8335" y="2648630"/>
            <a:ext cx="5994964" cy="40751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0413" y="3624091"/>
                <a:ext cx="38192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В этой задаче равновесное распределение: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Не получится ввести </a:t>
                </a:r>
                <a:r>
                  <a:rPr lang="en-US" dirty="0"/>
                  <a:t>H-</a:t>
                </a:r>
                <a:r>
                  <a:rPr lang="ru-RU" dirty="0"/>
                  <a:t>функцию. На ноль мы делить не можем!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13" y="3624091"/>
                <a:ext cx="3819225" cy="1200329"/>
              </a:xfrm>
              <a:prstGeom prst="rect">
                <a:avLst/>
              </a:prstGeom>
              <a:blipFill rotWithShape="0">
                <a:blip r:embed="rId8"/>
                <a:stretch>
                  <a:fillRect l="-1276" t="-3061" b="-76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8557" y="5321050"/>
            <a:ext cx="4859095" cy="1108582"/>
          </a:xfrm>
          <a:prstGeom prst="rect">
            <a:avLst/>
          </a:prstGeom>
        </p:spPr>
      </p:pic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286244" y="247990"/>
          <a:ext cx="3033712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0" name="Equation" r:id="rId10" imgW="1130040" imgH="482400" progId="Equation.DSMT4">
                  <p:embed/>
                </p:oleObj>
              </mc:Choice>
              <mc:Fallback>
                <p:oleObj name="Equation" r:id="rId10" imgW="1130040" imgH="482400" progId="Equation.DSMT4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44" y="247990"/>
                        <a:ext cx="3033712" cy="12811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8636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7406" y="36512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Модифицируем задачу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1724025" y="1690688"/>
          <a:ext cx="874236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2" name="Equation" r:id="rId3" imgW="3873240" imgH="431640" progId="Equation.DSMT4">
                  <p:embed/>
                </p:oleObj>
              </mc:Choice>
              <mc:Fallback>
                <p:oleObj name="Equation" r:id="rId3" imgW="3873240" imgH="431640" progId="Equation.DSMT4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1690688"/>
                        <a:ext cx="8742363" cy="965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Заголовок 1"/>
          <p:cNvSpPr txBox="1">
            <a:spLocks/>
          </p:cNvSpPr>
          <p:nvPr/>
        </p:nvSpPr>
        <p:spPr>
          <a:xfrm>
            <a:off x="1319320" y="23758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Напишем уравнение Паули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494270" y="3845654"/>
          <a:ext cx="4157662" cy="128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3" name="Equation" r:id="rId5" imgW="1549080" imgH="482400" progId="Equation.DSMT4">
                  <p:embed/>
                </p:oleObj>
              </mc:Choice>
              <mc:Fallback>
                <p:oleObj name="Equation" r:id="rId5" imgW="1549080" imgH="482400" progId="Equation.DSMT4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270" y="3845654"/>
                        <a:ext cx="4157662" cy="1281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6752431" y="3845654"/>
          <a:ext cx="4600575" cy="182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4" name="Equation" r:id="rId7" imgW="1714320" imgH="685800" progId="Equation.DSMT4">
                  <p:embed/>
                </p:oleObj>
              </mc:Choice>
              <mc:Fallback>
                <p:oleObj name="Equation" r:id="rId7" imgW="1714320" imgH="685800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2431" y="3845654"/>
                        <a:ext cx="4600575" cy="1820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39085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7406" y="36512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Модифицируем задачу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1724025" y="1690688"/>
          <a:ext cx="874236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6" name="Equation" r:id="rId3" imgW="3873240" imgH="431640" progId="Equation.DSMT4">
                  <p:embed/>
                </p:oleObj>
              </mc:Choice>
              <mc:Fallback>
                <p:oleObj name="Equation" r:id="rId3" imgW="3873240" imgH="431640" progId="Equation.DSMT4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1690688"/>
                        <a:ext cx="8742363" cy="965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Заголовок 1"/>
          <p:cNvSpPr txBox="1">
            <a:spLocks/>
          </p:cNvSpPr>
          <p:nvPr/>
        </p:nvSpPr>
        <p:spPr>
          <a:xfrm>
            <a:off x="1319320" y="23758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Напишем уравнение Паули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494270" y="3845654"/>
          <a:ext cx="4157662" cy="128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7" name="Equation" r:id="rId5" imgW="1549080" imgH="482400" progId="Equation.DSMT4">
                  <p:embed/>
                </p:oleObj>
              </mc:Choice>
              <mc:Fallback>
                <p:oleObj name="Equation" r:id="rId5" imgW="1549080" imgH="482400" progId="Equation.DSMT4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270" y="3845654"/>
                        <a:ext cx="4157662" cy="1281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6752431" y="3845654"/>
          <a:ext cx="4600575" cy="182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8" name="Equation" r:id="rId7" imgW="1714320" imgH="685800" progId="Equation.DSMT4">
                  <p:embed/>
                </p:oleObj>
              </mc:Choice>
              <mc:Fallback>
                <p:oleObj name="Equation" r:id="rId7" imgW="1714320" imgH="685800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2431" y="3845654"/>
                        <a:ext cx="4600575" cy="1820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23744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140043" y="289705"/>
          <a:ext cx="4157662" cy="128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2" name="Equation" r:id="rId3" imgW="1549080" imgH="482400" progId="Equation.DSMT4">
                  <p:embed/>
                </p:oleObj>
              </mc:Choice>
              <mc:Fallback>
                <p:oleObj name="Equation" r:id="rId3" imgW="1549080" imgH="482400" progId="Equation.DSMT4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43" y="289705"/>
                        <a:ext cx="4157662" cy="128111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4759325" y="121429"/>
          <a:ext cx="7432675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3" name="Equation" r:id="rId5" imgW="2768400" imgH="609480" progId="Equation.DSMT4">
                  <p:embed/>
                </p:oleObj>
              </mc:Choice>
              <mc:Fallback>
                <p:oleObj name="Equation" r:id="rId5" imgW="2768400" imgH="60948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9325" y="121429"/>
                        <a:ext cx="7432675" cy="16176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3061063" y="2680171"/>
          <a:ext cx="57626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4" name="Equation" r:id="rId7" imgW="2145960" imgH="228600" progId="Equation.DSMT4">
                  <p:embed/>
                </p:oleObj>
              </mc:Choice>
              <mc:Fallback>
                <p:oleObj name="Equation" r:id="rId7" imgW="2145960" imgH="228600" progId="Equation.DSMT4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1063" y="2680171"/>
                        <a:ext cx="5762625" cy="606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2963561" y="3995502"/>
          <a:ext cx="6138863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5" name="Equation" r:id="rId9" imgW="2286000" imgH="431640" progId="Equation.DSMT4">
                  <p:embed/>
                </p:oleObj>
              </mc:Choice>
              <mc:Fallback>
                <p:oleObj name="Equation" r:id="rId9" imgW="2286000" imgH="431640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561" y="3995502"/>
                        <a:ext cx="6138863" cy="1146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38118" y="2147133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Энтропия: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18131" y="3472282"/>
            <a:ext cx="9097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Функция, которая удовлетворяет Н-теореме: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446136" y="4953"/>
            <a:ext cx="164757" cy="1771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266206" y="5336959"/>
          <a:ext cx="3032125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6" name="Equation" r:id="rId11" imgW="1130040" imgH="482400" progId="Equation.DSMT4">
                  <p:embed/>
                </p:oleObj>
              </mc:Choice>
              <mc:Fallback>
                <p:oleObj name="Equation" r:id="rId11" imgW="1130040" imgH="482400" progId="Equation.DSMT4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06" y="5336959"/>
                        <a:ext cx="3032125" cy="128111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73509" y="5500289"/>
                <a:ext cx="5661540" cy="1235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Только если</a:t>
                </a:r>
                <a:r>
                  <a:rPr lang="en-US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𝜞</m:t>
                        </m:r>
                      </m:e>
                      <m:sub>
                        <m:r>
                          <a:rPr lang="ru-RU" sz="240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𝜞</m:t>
                        </m:r>
                      </m:e>
                      <m:sub>
                        <m:r>
                          <a:rPr lang="ru-RU" sz="240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, энтропия совпадает с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ru-RU" sz="2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400" b="1" i="1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b="1" i="1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ru-RU" sz="2400" b="1" i="1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b>
                        </m:sSub>
                        <m:r>
                          <a:rPr lang="ru-RU" sz="2400" b="1" i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sz="240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ru-RU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с точностью до константы!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509" y="5500289"/>
                <a:ext cx="5661540" cy="1235338"/>
              </a:xfrm>
              <a:prstGeom prst="rect">
                <a:avLst/>
              </a:prstGeom>
              <a:blipFill rotWithShape="0">
                <a:blip r:embed="rId13"/>
                <a:stretch>
                  <a:fillRect t="-16749" b="-453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3771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84" y="146585"/>
            <a:ext cx="5716302" cy="3404376"/>
          </a:xfrm>
          <a:prstGeom prst="rect">
            <a:avLst/>
          </a:prstGeom>
        </p:spPr>
      </p:pic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8228764" y="1004919"/>
          <a:ext cx="1566862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4" name="Equation" r:id="rId4" imgW="583920" imgH="457200" progId="Equation.DSMT4">
                  <p:embed/>
                </p:oleObj>
              </mc:Choice>
              <mc:Fallback>
                <p:oleObj name="Equation" r:id="rId4" imgW="583920" imgH="457200" progId="Equation.DSMT4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8764" y="1004919"/>
                        <a:ext cx="1566862" cy="12144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4044" y="3460345"/>
            <a:ext cx="5716302" cy="3366267"/>
          </a:xfrm>
          <a:prstGeom prst="rect">
            <a:avLst/>
          </a:prstGeom>
        </p:spPr>
      </p:pic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7741507" y="5365084"/>
          <a:ext cx="3956224" cy="738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5" name="Equation" r:id="rId7" imgW="2286000" imgH="431640" progId="Equation.DSMT4">
                  <p:embed/>
                </p:oleObj>
              </mc:Choice>
              <mc:Fallback>
                <p:oleObj name="Equation" r:id="rId7" imgW="2286000" imgH="431640" progId="Equation.DSMT4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1507" y="5365084"/>
                        <a:ext cx="3956224" cy="7386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1512350" y="1758158"/>
          <a:ext cx="4320040" cy="454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6" name="Equation" r:id="rId9" imgW="2145960" imgH="228600" progId="Equation.DSMT4">
                  <p:embed/>
                </p:oleObj>
              </mc:Choice>
              <mc:Fallback>
                <p:oleObj name="Equation" r:id="rId9" imgW="2145960" imgH="228600" progId="Equation.DSMT4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350" y="1758158"/>
                        <a:ext cx="4320040" cy="4546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602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A26BE9D-E1D2-49A6-BD89-A4A82E8FB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4839"/>
            <a:ext cx="10515600" cy="29898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/>
              <a:t>необходимо получить уравнение на редуцированную матрицу плотности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0230F51-02DB-45C2-934B-AB45BCD4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8000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Супероператоры</a:t>
            </a:r>
            <a:endParaRPr lang="ru-RU" dirty="0"/>
          </a:p>
        </p:txBody>
      </p:sp>
      <p:pic>
        <p:nvPicPr>
          <p:cNvPr id="24578" name="Picture 2" descr="http://qutip.org/imag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59" y="2941622"/>
            <a:ext cx="4914900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096000" y="3674245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i="0" dirty="0" err="1">
                <a:solidFill>
                  <a:srgbClr val="2C3E50"/>
                </a:solidFill>
                <a:effectLst/>
                <a:latin typeface="Lato"/>
              </a:rPr>
              <a:t>QuTiP</a:t>
            </a:r>
            <a:endParaRPr lang="en-US" sz="2800" b="0" i="0" dirty="0">
              <a:solidFill>
                <a:srgbClr val="2C3E50"/>
              </a:solidFill>
              <a:effectLst/>
              <a:latin typeface="Lato"/>
            </a:endParaRPr>
          </a:p>
          <a:p>
            <a:r>
              <a:rPr lang="en-US" sz="2800" b="0" i="0" dirty="0">
                <a:solidFill>
                  <a:srgbClr val="2C3E50"/>
                </a:solidFill>
                <a:effectLst/>
                <a:latin typeface="Lato"/>
              </a:rPr>
              <a:t>Quantum Toolbox in Python</a:t>
            </a:r>
          </a:p>
        </p:txBody>
      </p:sp>
    </p:spTree>
    <p:extLst>
      <p:ext uri="{BB962C8B-B14F-4D97-AF65-F5344CB8AC3E}">
        <p14:creationId xmlns:p14="http://schemas.microsoft.com/office/powerpoint/2010/main" val="26577810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3342481" y="74936"/>
          <a:ext cx="550703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0" name="Equation" r:id="rId3" imgW="2438280" imgH="431640" progId="Equation.DSMT4">
                  <p:embed/>
                </p:oleObj>
              </mc:Choice>
              <mc:Fallback>
                <p:oleObj name="Equation" r:id="rId3" imgW="2438280" imgH="431640" progId="Equation.DSMT4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2481" y="74936"/>
                        <a:ext cx="5507037" cy="965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764743" y="2141837"/>
          <a:ext cx="2145741" cy="832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1" name="Equation" r:id="rId5" imgW="469800" imgH="177480" progId="Equation.DSMT4">
                  <p:embed/>
                </p:oleObj>
              </mc:Choice>
              <mc:Fallback>
                <p:oleObj name="Equation" r:id="rId5" imgW="469800" imgH="177480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743" y="2141837"/>
                        <a:ext cx="2145741" cy="8320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5016976" y="1076090"/>
          <a:ext cx="5386387" cy="241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2" name="Equation" r:id="rId7" imgW="2006280" imgH="914400" progId="Equation.DSMT4">
                  <p:embed/>
                </p:oleObj>
              </mc:Choice>
              <mc:Fallback>
                <p:oleObj name="Equation" r:id="rId7" imgW="2006280" imgH="914400" progId="Equation.DSMT4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976" y="1076090"/>
                        <a:ext cx="5386387" cy="24193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920085" y="3557586"/>
          <a:ext cx="10153650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3" name="Equation" r:id="rId9" imgW="3784320" imgH="304560" progId="Equation.DSMT4">
                  <p:embed/>
                </p:oleObj>
              </mc:Choice>
              <mc:Fallback>
                <p:oleObj name="Equation" r:id="rId9" imgW="3784320" imgH="304560" progId="Equation.DSMT4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085" y="3557586"/>
                        <a:ext cx="10153650" cy="808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2003316" y="4555910"/>
          <a:ext cx="8185365" cy="2302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4" name="Equation" r:id="rId11" imgW="3479760" imgH="990360" progId="Equation.DSMT4">
                  <p:embed/>
                </p:oleObj>
              </mc:Choice>
              <mc:Fallback>
                <p:oleObj name="Equation" r:id="rId11" imgW="3479760" imgH="990360" progId="Equation.DSMT4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3316" y="4555910"/>
                        <a:ext cx="8185365" cy="23020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78494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75664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Корреляционные функции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093915"/>
              </p:ext>
            </p:extLst>
          </p:nvPr>
        </p:nvGraphicFramePr>
        <p:xfrm>
          <a:off x="3713169" y="4584809"/>
          <a:ext cx="4360863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0" name="Equation" r:id="rId3" imgW="1625400" imgH="507960" progId="Equation.DSMT4">
                  <p:embed/>
                </p:oleObj>
              </mc:Choice>
              <mc:Fallback>
                <p:oleObj name="Equation" r:id="rId3" imgW="1625400" imgH="507960" progId="Equation.DSMT4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3169" y="4584809"/>
                        <a:ext cx="4360863" cy="13477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95342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-137383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Корреляционные функции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235131" y="1031425"/>
          <a:ext cx="405288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6" name="Equation" r:id="rId3" imgW="1511280" imgH="253800" progId="Equation.DSMT4">
                  <p:embed/>
                </p:oleObj>
              </mc:Choice>
              <mc:Fallback>
                <p:oleObj name="Equation" r:id="rId3" imgW="1511280" imgH="253800" progId="Equation.DSMT4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31" y="1031425"/>
                        <a:ext cx="4052887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6493805" y="885375"/>
          <a:ext cx="550703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7" name="Equation" r:id="rId5" imgW="2438280" imgH="431640" progId="Equation.DSMT4">
                  <p:embed/>
                </p:oleObj>
              </mc:Choice>
              <mc:Fallback>
                <p:oleObj name="Equation" r:id="rId5" imgW="2438280" imgH="43164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3805" y="885375"/>
                        <a:ext cx="5507037" cy="965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897630" y="2007330"/>
          <a:ext cx="10456169" cy="4767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8" name="Equation" r:id="rId7" imgW="3924000" imgH="1815840" progId="Equation.DSMT4">
                  <p:embed/>
                </p:oleObj>
              </mc:Choice>
              <mc:Fallback>
                <p:oleObj name="Equation" r:id="rId7" imgW="3924000" imgH="1815840" progId="Equation.DSMT4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630" y="2007330"/>
                        <a:ext cx="10456169" cy="476793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6182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6268" y="27547"/>
            <a:ext cx="11117875" cy="96520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Корреляционные функции, 2ой вариант решения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306191"/>
              </p:ext>
            </p:extLst>
          </p:nvPr>
        </p:nvGraphicFramePr>
        <p:xfrm>
          <a:off x="235131" y="1173468"/>
          <a:ext cx="405288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6" name="Equation" r:id="rId3" imgW="1511280" imgH="253800" progId="Equation.DSMT4">
                  <p:embed/>
                </p:oleObj>
              </mc:Choice>
              <mc:Fallback>
                <p:oleObj name="Equation" r:id="rId3" imgW="1511280" imgH="253800" progId="Equation.DSMT4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31" y="1173468"/>
                        <a:ext cx="4052887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053492"/>
              </p:ext>
            </p:extLst>
          </p:nvPr>
        </p:nvGraphicFramePr>
        <p:xfrm>
          <a:off x="4600575" y="1027113"/>
          <a:ext cx="748665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7" name="Equation" r:id="rId5" imgW="3314520" imgH="431640" progId="Equation.DSMT4">
                  <p:embed/>
                </p:oleObj>
              </mc:Choice>
              <mc:Fallback>
                <p:oleObj name="Equation" r:id="rId5" imgW="3314520" imgH="43164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0575" y="1027113"/>
                        <a:ext cx="7486650" cy="965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73937"/>
              </p:ext>
            </p:extLst>
          </p:nvPr>
        </p:nvGraphicFramePr>
        <p:xfrm>
          <a:off x="2813050" y="3340100"/>
          <a:ext cx="6564313" cy="333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8" name="Equation" r:id="rId7" imgW="2463480" imgH="1269720" progId="Equation.DSMT4">
                  <p:embed/>
                </p:oleObj>
              </mc:Choice>
              <mc:Fallback>
                <p:oleObj name="Equation" r:id="rId7" imgW="2463480" imgH="1269720" progId="Equation.DSMT4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3340100"/>
                        <a:ext cx="6564313" cy="33337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B27E5C31-52B6-47C3-A7F0-ACD54B7E5D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75780"/>
              </p:ext>
            </p:extLst>
          </p:nvPr>
        </p:nvGraphicFramePr>
        <p:xfrm>
          <a:off x="4614215" y="1923583"/>
          <a:ext cx="550703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9" name="Equation" r:id="rId9" imgW="2438280" imgH="431640" progId="Equation.DSMT4">
                  <p:embed/>
                </p:oleObj>
              </mc:Choice>
              <mc:Fallback>
                <p:oleObj name="Equation" r:id="rId9" imgW="2438280" imgH="43164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4215" y="1923583"/>
                        <a:ext cx="5507037" cy="965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54852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На практике удобнее пользоваться </a:t>
            </a:r>
            <a:r>
              <a:rPr lang="ru-RU" dirty="0" err="1"/>
              <a:t>супероператорами</a:t>
            </a:r>
            <a:r>
              <a:rPr lang="ru-RU" dirty="0"/>
              <a:t> для нахождения временных корреляционных функций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519113" y="3337826"/>
          <a:ext cx="10834687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8" name="Equation" r:id="rId3" imgW="4038480" imgH="634680" progId="Equation.DSMT4">
                  <p:embed/>
                </p:oleObj>
              </mc:Choice>
              <mc:Fallback>
                <p:oleObj name="Equation" r:id="rId3" imgW="4038480" imgH="634680" progId="Equation.DSMT4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3" y="3337826"/>
                        <a:ext cx="10834687" cy="1682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62000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3B974C-A884-4F9E-A3FE-6F6C61F2B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5766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1270962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290" name="Picture 2" descr="ÐÐ°ÑÑÐ¸Ð½ÐºÐ¸ Ð¿Ð¾ Ð·Ð°Ð¿ÑÐ¾ÑÑ ÑÐµÑÑÐ¸Ñ Ð±Ð»Ð¸Ð·ÐºÐ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77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207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AF9DB5-4C05-44B4-A915-FF245ADA6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6383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Вывод уравнения на </a:t>
            </a:r>
            <a:br>
              <a:rPr lang="ru-RU" dirty="0"/>
            </a:br>
            <a:r>
              <a:rPr lang="ru-RU" dirty="0"/>
              <a:t>редуцированную матрицу плотности</a:t>
            </a:r>
          </a:p>
        </p:txBody>
      </p:sp>
    </p:spTree>
    <p:extLst>
      <p:ext uri="{BB962C8B-B14F-4D97-AF65-F5344CB8AC3E}">
        <p14:creationId xmlns:p14="http://schemas.microsoft.com/office/powerpoint/2010/main" val="3760411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0535" y="2284541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Операторы </a:t>
            </a:r>
            <a:r>
              <a:rPr lang="ru-RU" dirty="0" err="1"/>
              <a:t>Крауса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9BA8F4E-C436-4FE1-972C-444C7682A570}"/>
              </a:ext>
            </a:extLst>
          </p:cNvPr>
          <p:cNvSpPr/>
          <p:nvPr/>
        </p:nvSpPr>
        <p:spPr>
          <a:xfrm>
            <a:off x="3378011" y="5605794"/>
            <a:ext cx="46724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Литература:</a:t>
            </a:r>
          </a:p>
          <a:p>
            <a:r>
              <a:rPr lang="en-US" dirty="0">
                <a:hlinkClick r:id="rId2"/>
              </a:rPr>
              <a:t>http://nuclphys.sinp.msu.ru/pqm/QM-2018.pdf</a:t>
            </a:r>
            <a:endParaRPr lang="ru-RU" dirty="0"/>
          </a:p>
          <a:p>
            <a:r>
              <a:rPr lang="ru-RU" dirty="0"/>
              <a:t>Н.В. Никитин МГУ</a:t>
            </a:r>
          </a:p>
        </p:txBody>
      </p:sp>
    </p:spTree>
    <p:extLst>
      <p:ext uri="{BB962C8B-B14F-4D97-AF65-F5344CB8AC3E}">
        <p14:creationId xmlns:p14="http://schemas.microsoft.com/office/powerpoint/2010/main" val="3532116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Операторы </a:t>
            </a:r>
            <a:r>
              <a:rPr lang="ru-RU" dirty="0" err="1"/>
              <a:t>Крауса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99" y="307916"/>
            <a:ext cx="10314001" cy="624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386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6681</TotalTime>
  <Words>420</Words>
  <Application>Microsoft Office PowerPoint</Application>
  <PresentationFormat>Широкоэкранный</PresentationFormat>
  <Paragraphs>85</Paragraphs>
  <Slides>67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67</vt:i4>
      </vt:variant>
    </vt:vector>
  </HeadingPairs>
  <TitlesOfParts>
    <vt:vector size="75" baseType="lpstr">
      <vt:lpstr>Arial</vt:lpstr>
      <vt:lpstr>Calibri</vt:lpstr>
      <vt:lpstr>Calibri Light</vt:lpstr>
      <vt:lpstr>Cambria Math</vt:lpstr>
      <vt:lpstr>Lato</vt:lpstr>
      <vt:lpstr>Symbol</vt:lpstr>
      <vt:lpstr>Тема Office</vt:lpstr>
      <vt:lpstr>Equation</vt:lpstr>
      <vt:lpstr>Лекция 13</vt:lpstr>
      <vt:lpstr>Постановка задачи</vt:lpstr>
      <vt:lpstr>Постановка задачи</vt:lpstr>
      <vt:lpstr>Что такое редуцированная матрица плотности?</vt:lpstr>
      <vt:lpstr>Как считать средние?</vt:lpstr>
      <vt:lpstr>Презентация PowerPoint</vt:lpstr>
      <vt:lpstr>Вывод уравнения на  редуцированную матрицу плотности</vt:lpstr>
      <vt:lpstr>Операторы Крауса</vt:lpstr>
      <vt:lpstr>Операторы Крауса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Уравнение Линблада</vt:lpstr>
      <vt:lpstr>Презентация PowerPoint</vt:lpstr>
      <vt:lpstr>Вопрос для самоконтроля</vt:lpstr>
      <vt:lpstr>Примеры</vt:lpstr>
      <vt:lpstr>Уравнение Блоха. Рассмотрим спин ½.</vt:lpstr>
      <vt:lpstr>Радиоактивный распад</vt:lpstr>
      <vt:lpstr>Радиоактивный распад</vt:lpstr>
      <vt:lpstr>Презентация PowerPoint</vt:lpstr>
      <vt:lpstr>Презентация PowerPoint</vt:lpstr>
      <vt:lpstr>Уравнение Линдблада для наблюдаемых</vt:lpstr>
      <vt:lpstr>Уравнение Линдблада для наблюдаемых</vt:lpstr>
      <vt:lpstr>Уравнения Паули (Master equation)</vt:lpstr>
      <vt:lpstr>Уравнения Паули (Master equation)</vt:lpstr>
      <vt:lpstr>Итак, уравнения Паули (Master equation)</vt:lpstr>
      <vt:lpstr>Квазиклассический предел  уравнений Линдблада</vt:lpstr>
      <vt:lpstr>Презентация PowerPoint</vt:lpstr>
      <vt:lpstr>О Функции Вигнера…</vt:lpstr>
      <vt:lpstr>Квазиклассический предел уравнений Линдблада. Функция Вигнера в квазиклассическом пределе превращается в функцию распределения…</vt:lpstr>
      <vt:lpstr>Презентация PowerPoint</vt:lpstr>
      <vt:lpstr>Так называемые H-теоремы  о возрастании энтропии</vt:lpstr>
      <vt:lpstr>Презентация PowerPoint</vt:lpstr>
      <vt:lpstr>H-теорема для уравнения Паули</vt:lpstr>
      <vt:lpstr>Презентация PowerPoint</vt:lpstr>
      <vt:lpstr>Доказательство Н-теоремы  для «симметричного» частного случая</vt:lpstr>
      <vt:lpstr>Презентация PowerPoint</vt:lpstr>
      <vt:lpstr>Презентация PowerPoint</vt:lpstr>
      <vt:lpstr>Итак, энтропия, возрастает:</vt:lpstr>
      <vt:lpstr>Доказательство Н-теоремы  общий случай</vt:lpstr>
      <vt:lpstr>Уравнения Паули (Master equation)</vt:lpstr>
      <vt:lpstr>Презентация PowerPoint</vt:lpstr>
      <vt:lpstr>Презентация PowerPoint</vt:lpstr>
      <vt:lpstr>Презентация PowerPoint</vt:lpstr>
      <vt:lpstr>Презентация PowerPoint</vt:lpstr>
      <vt:lpstr>Итак, функция,  похожая на энтропию (но не энтропия!), возрастает:</vt:lpstr>
      <vt:lpstr>Примеры</vt:lpstr>
      <vt:lpstr>Уравнения Паули (Master equation)</vt:lpstr>
      <vt:lpstr>Решим уравнение Паули</vt:lpstr>
      <vt:lpstr>Найдем энтропию</vt:lpstr>
      <vt:lpstr>Найдем энтропию</vt:lpstr>
      <vt:lpstr>Модифицируем задачу</vt:lpstr>
      <vt:lpstr>Модифицируем задачу</vt:lpstr>
      <vt:lpstr>Презентация PowerPoint</vt:lpstr>
      <vt:lpstr>Презентация PowerPoint</vt:lpstr>
      <vt:lpstr>Супероператоры</vt:lpstr>
      <vt:lpstr>Презентация PowerPoint</vt:lpstr>
      <vt:lpstr>Корреляционные функции</vt:lpstr>
      <vt:lpstr>Корреляционные функции</vt:lpstr>
      <vt:lpstr>Корреляционные функции, 2ой вариант решения</vt:lpstr>
      <vt:lpstr>На практике удобнее пользоваться супероператорами для нахождения временных корреляционных функций</vt:lpstr>
      <vt:lpstr>Спасибо за внимание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9</dc:title>
  <dc:creator>Nikolay Chtchelkatchev</dc:creator>
  <cp:lastModifiedBy>nms</cp:lastModifiedBy>
  <cp:revision>97</cp:revision>
  <dcterms:created xsi:type="dcterms:W3CDTF">2019-04-15T07:38:01Z</dcterms:created>
  <dcterms:modified xsi:type="dcterms:W3CDTF">2020-05-21T15:09:00Z</dcterms:modified>
</cp:coreProperties>
</file>