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6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0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4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7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CA5-660F-477F-8F8B-E7991EE17B3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388D-6406-4F16-A53B-89D62653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6.png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1.png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6.wmf"/><Relationship Id="rId9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Кинетика квантовых систем (часть 2)</a:t>
            </a:r>
          </a:p>
        </p:txBody>
      </p:sp>
    </p:spTree>
    <p:extLst>
      <p:ext uri="{BB962C8B-B14F-4D97-AF65-F5344CB8AC3E}">
        <p14:creationId xmlns:p14="http://schemas.microsoft.com/office/powerpoint/2010/main" val="26361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913" y="150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H-</a:t>
            </a:r>
            <a:r>
              <a:rPr lang="ru-RU" dirty="0"/>
              <a:t>теорема для уравнений </a:t>
            </a:r>
            <a:r>
              <a:rPr lang="ru-RU" dirty="0" err="1"/>
              <a:t>Линблада</a:t>
            </a:r>
            <a:br>
              <a:rPr lang="ru-RU" dirty="0"/>
            </a:br>
            <a:r>
              <a:rPr lang="ru-RU" sz="3100" dirty="0"/>
              <a:t>(согласно </a:t>
            </a:r>
            <a:r>
              <a:rPr lang="en-US" sz="3100" dirty="0"/>
              <a:t>S. Abe, Phys. Rev. E 94, 022106 (2016)</a:t>
            </a:r>
            <a:br>
              <a:rPr lang="ru-RU" sz="3100" dirty="0"/>
            </a:br>
            <a:r>
              <a:rPr lang="ru-RU" sz="3100" dirty="0"/>
              <a:t>и (или) </a:t>
            </a:r>
            <a:r>
              <a:rPr lang="en-US" sz="3100" dirty="0"/>
              <a:t>Journal of Physics: Conf. Series 1035 (2018) 012001</a:t>
            </a:r>
            <a:endParaRPr lang="ru-RU" sz="31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735880"/>
              </p:ext>
            </p:extLst>
          </p:nvPr>
        </p:nvGraphicFramePr>
        <p:xfrm>
          <a:off x="603375" y="1905859"/>
          <a:ext cx="40401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3" imgW="1485720" imgH="393480" progId="Equation.DSMT4">
                  <p:embed/>
                </p:oleObj>
              </mc:Choice>
              <mc:Fallback>
                <p:oleObj name="Equation" r:id="rId3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75" y="1905859"/>
                        <a:ext cx="4040187" cy="1054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756582"/>
              </p:ext>
            </p:extLst>
          </p:nvPr>
        </p:nvGraphicFramePr>
        <p:xfrm>
          <a:off x="7818138" y="2016921"/>
          <a:ext cx="39020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5" imgW="1434960" imgH="253800" progId="Equation.DSMT4">
                  <p:embed/>
                </p:oleObj>
              </mc:Choice>
              <mc:Fallback>
                <p:oleObj name="Equation" r:id="rId5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138" y="2016921"/>
                        <a:ext cx="3902075" cy="681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право 6"/>
          <p:cNvSpPr/>
          <p:nvPr/>
        </p:nvSpPr>
        <p:spPr>
          <a:xfrm>
            <a:off x="5128058" y="2097947"/>
            <a:ext cx="2265406" cy="518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50174"/>
              </p:ext>
            </p:extLst>
          </p:nvPr>
        </p:nvGraphicFramePr>
        <p:xfrm>
          <a:off x="4643562" y="3389313"/>
          <a:ext cx="3234397" cy="99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7" imgW="1104840" imgH="342720" progId="Equation.DSMT4">
                  <p:embed/>
                </p:oleObj>
              </mc:Choice>
              <mc:Fallback>
                <p:oleObj name="Equation" r:id="rId7" imgW="1104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562" y="3389313"/>
                        <a:ext cx="3234397" cy="993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48690"/>
              </p:ext>
            </p:extLst>
          </p:nvPr>
        </p:nvGraphicFramePr>
        <p:xfrm>
          <a:off x="4102554" y="5376861"/>
          <a:ext cx="4316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9" imgW="1587240" imgH="457200" progId="Equation.DSMT4">
                  <p:embed/>
                </p:oleObj>
              </mc:Choice>
              <mc:Fallback>
                <p:oleObj name="Equation" r:id="rId9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554" y="5376861"/>
                        <a:ext cx="4316412" cy="1223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низ 10"/>
          <p:cNvSpPr/>
          <p:nvPr/>
        </p:nvSpPr>
        <p:spPr>
          <a:xfrm>
            <a:off x="5815916" y="4383087"/>
            <a:ext cx="889687" cy="77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3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15240"/>
              </p:ext>
            </p:extLst>
          </p:nvPr>
        </p:nvGraphicFramePr>
        <p:xfrm>
          <a:off x="3486150" y="458788"/>
          <a:ext cx="55356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2450880" imgH="393480" progId="Equation.DSMT4">
                  <p:embed/>
                </p:oleObj>
              </mc:Choice>
              <mc:Fallback>
                <p:oleObj name="Equation" r:id="rId3" imgW="2450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458788"/>
                        <a:ext cx="5535613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00011"/>
              </p:ext>
            </p:extLst>
          </p:nvPr>
        </p:nvGraphicFramePr>
        <p:xfrm>
          <a:off x="1230313" y="1787525"/>
          <a:ext cx="100457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" imgW="3695400" imgH="1396800" progId="Equation.DSMT4">
                  <p:embed/>
                </p:oleObj>
              </mc:Choice>
              <mc:Fallback>
                <p:oleObj name="Equation" r:id="rId5" imgW="36954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787525"/>
                        <a:ext cx="10045700" cy="37417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67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99802"/>
              </p:ext>
            </p:extLst>
          </p:nvPr>
        </p:nvGraphicFramePr>
        <p:xfrm>
          <a:off x="1849438" y="654050"/>
          <a:ext cx="8562975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3" imgW="3149280" imgH="888840" progId="Equation.DSMT4">
                  <p:embed/>
                </p:oleObj>
              </mc:Choice>
              <mc:Fallback>
                <p:oleObj name="Equation" r:id="rId3" imgW="3149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654050"/>
                        <a:ext cx="8562975" cy="2379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798320" y="3459890"/>
            <a:ext cx="10515600" cy="650791"/>
          </a:xfrm>
        </p:spPr>
        <p:txBody>
          <a:bodyPr/>
          <a:lstStyle/>
          <a:p>
            <a:r>
              <a:rPr lang="ru-RU" dirty="0"/>
              <a:t>Ниже будет доказано, что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778272"/>
              </p:ext>
            </p:extLst>
          </p:nvPr>
        </p:nvGraphicFramePr>
        <p:xfrm>
          <a:off x="4524504" y="4292857"/>
          <a:ext cx="32115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5" imgW="1180800" imgH="863280" progId="Equation.DSMT4">
                  <p:embed/>
                </p:oleObj>
              </mc:Choice>
              <mc:Fallback>
                <p:oleObj name="Equation" r:id="rId5" imgW="11808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504" y="4292857"/>
                        <a:ext cx="3211512" cy="2311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32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69933"/>
              </p:ext>
            </p:extLst>
          </p:nvPr>
        </p:nvGraphicFramePr>
        <p:xfrm>
          <a:off x="4495282" y="264041"/>
          <a:ext cx="3234397" cy="99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1104840" imgH="342720" progId="Equation.DSMT4">
                  <p:embed/>
                </p:oleObj>
              </mc:Choice>
              <mc:Fallback>
                <p:oleObj name="Equation" r:id="rId3" imgW="1104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282" y="264041"/>
                        <a:ext cx="3234397" cy="993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23044"/>
              </p:ext>
            </p:extLst>
          </p:nvPr>
        </p:nvGraphicFramePr>
        <p:xfrm>
          <a:off x="966788" y="1447800"/>
          <a:ext cx="10290175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5" imgW="3784320" imgH="1981080" progId="Equation.DSMT4">
                  <p:embed/>
                </p:oleObj>
              </mc:Choice>
              <mc:Fallback>
                <p:oleObj name="Equation" r:id="rId5" imgW="378432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447800"/>
                        <a:ext cx="10290175" cy="5300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50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77" y="1690688"/>
            <a:ext cx="10514551" cy="910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318" y="2867753"/>
            <a:ext cx="3438000" cy="673667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123568" y="2809103"/>
            <a:ext cx="11936627" cy="3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163186"/>
            <a:ext cx="8542637" cy="1005135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5132172" y="3541420"/>
            <a:ext cx="1326292" cy="486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4623" y="5801760"/>
            <a:ext cx="7702379" cy="97301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5239265"/>
            <a:ext cx="12192000" cy="13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392667" y="3705138"/>
            <a:ext cx="71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(2)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1402199" y="53886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(1)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6795" y="6011234"/>
            <a:ext cx="1226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(1)-(2)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-4120" y="2717288"/>
            <a:ext cx="12192000" cy="13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1449859" y="5948839"/>
            <a:ext cx="1342768" cy="70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1343503" y="5641934"/>
            <a:ext cx="71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63665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42" y="35271"/>
            <a:ext cx="7702379" cy="973010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5112224" y="1207917"/>
            <a:ext cx="2907956" cy="48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80" y="1726973"/>
            <a:ext cx="6400757" cy="791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064" y="1103868"/>
                <a:ext cx="505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Замечаем, что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2400" dirty="0"/>
                  <a:t> сокращается!!!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4" y="1103868"/>
                <a:ext cx="505803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928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19913"/>
              </p:ext>
            </p:extLst>
          </p:nvPr>
        </p:nvGraphicFramePr>
        <p:xfrm>
          <a:off x="2165350" y="2584450"/>
          <a:ext cx="786765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6" imgW="3682800" imgH="2006280" progId="Equation.DSMT4">
                  <p:embed/>
                </p:oleObj>
              </mc:Choice>
              <mc:Fallback>
                <p:oleObj name="Equation" r:id="rId6" imgW="3682800" imgH="2006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584450"/>
                        <a:ext cx="7867650" cy="4224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26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11829"/>
              </p:ext>
            </p:extLst>
          </p:nvPr>
        </p:nvGraphicFramePr>
        <p:xfrm>
          <a:off x="311150" y="165100"/>
          <a:ext cx="1161097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5435280" imgH="838080" progId="Equation.DSMT4">
                  <p:embed/>
                </p:oleObj>
              </mc:Choice>
              <mc:Fallback>
                <p:oleObj name="Equation" r:id="rId3" imgW="5435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65100"/>
                        <a:ext cx="11610975" cy="17637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66982"/>
              </p:ext>
            </p:extLst>
          </p:nvPr>
        </p:nvGraphicFramePr>
        <p:xfrm>
          <a:off x="1385233" y="3763533"/>
          <a:ext cx="9485668" cy="255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3619440" imgH="990360" progId="Equation.DSMT4">
                  <p:embed/>
                </p:oleObj>
              </mc:Choice>
              <mc:Fallback>
                <p:oleObj name="Equation" r:id="rId5" imgW="36194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33" y="3763533"/>
                        <a:ext cx="9485668" cy="25569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4497859" y="2405449"/>
            <a:ext cx="3649363" cy="881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Подводим итоги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52077"/>
              </p:ext>
            </p:extLst>
          </p:nvPr>
        </p:nvGraphicFramePr>
        <p:xfrm>
          <a:off x="628221" y="1836780"/>
          <a:ext cx="110521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4063680" imgH="888840" progId="Equation.DSMT4">
                  <p:embed/>
                </p:oleObj>
              </mc:Choice>
              <mc:Fallback>
                <p:oleObj name="Equation" r:id="rId3" imgW="4063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21" y="1836780"/>
                        <a:ext cx="11052175" cy="2384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/>
              <p:cNvSpPr txBox="1">
                <a:spLocks/>
              </p:cNvSpPr>
              <p:nvPr/>
            </p:nvSpPr>
            <p:spPr>
              <a:xfrm>
                <a:off x="313038" y="4367297"/>
                <a:ext cx="1130849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получаем стандартную энтропию</a:t>
                </a:r>
              </a:p>
            </p:txBody>
          </p:sp>
        </mc:Choice>
        <mc:Fallback xmlns="">
          <p:sp>
            <p:nvSpPr>
              <p:cNvPr id="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8" y="4367297"/>
                <a:ext cx="11308491" cy="1325563"/>
              </a:xfrm>
              <a:prstGeom prst="rect">
                <a:avLst/>
              </a:prstGeom>
              <a:blipFill rotWithShape="0">
                <a:blip r:embed="rId5"/>
                <a:stretch>
                  <a:fillRect l="-54" r="-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48321"/>
              </p:ext>
            </p:extLst>
          </p:nvPr>
        </p:nvGraphicFramePr>
        <p:xfrm>
          <a:off x="604838" y="5534025"/>
          <a:ext cx="10979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6" imgW="4038480" imgH="457200" progId="Equation.DSMT4">
                  <p:embed/>
                </p:oleObj>
              </mc:Choice>
              <mc:Fallback>
                <p:oleObj name="Equation" r:id="rId6" imgW="403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534025"/>
                        <a:ext cx="10979150" cy="1225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8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032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Примеры, иллюстрирующие </a:t>
            </a:r>
            <a:r>
              <a:rPr lang="en-US" dirty="0"/>
              <a:t>H</a:t>
            </a:r>
            <a:r>
              <a:rPr lang="ru-RU" dirty="0"/>
              <a:t>-теорему.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3359"/>
              </p:ext>
            </p:extLst>
          </p:nvPr>
        </p:nvGraphicFramePr>
        <p:xfrm>
          <a:off x="1202035" y="1103141"/>
          <a:ext cx="98044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4343400" imgH="1180800" progId="Equation.DSMT4">
                  <p:embed/>
                </p:oleObj>
              </mc:Choice>
              <mc:Fallback>
                <p:oleObj name="Equation" r:id="rId3" imgW="43434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035" y="1103141"/>
                        <a:ext cx="9804400" cy="264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18333"/>
              </p:ext>
            </p:extLst>
          </p:nvPr>
        </p:nvGraphicFramePr>
        <p:xfrm>
          <a:off x="1847312" y="4698572"/>
          <a:ext cx="82502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3073320" imgH="761760" progId="Equation.DSMT4">
                  <p:embed/>
                </p:oleObj>
              </mc:Choice>
              <mc:Fallback>
                <p:oleObj name="Equation" r:id="rId5" imgW="3073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12" y="4698572"/>
                        <a:ext cx="8250238" cy="2016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7664" y="4271083"/>
            <a:ext cx="12134335" cy="1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0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87" y="0"/>
            <a:ext cx="10291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549" y="-27888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Уравнение </a:t>
            </a:r>
            <a:r>
              <a:rPr lang="ru-RU" dirty="0" err="1"/>
              <a:t>Линблада</a:t>
            </a:r>
            <a:r>
              <a:rPr lang="ru-RU" dirty="0"/>
              <a:t> для наблюдаемых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31671"/>
            <a:ext cx="10457251" cy="49736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795849"/>
            <a:ext cx="12191999" cy="5062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779792" y="2247435"/>
          <a:ext cx="43608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1625400" imgH="507960" progId="Equation.DSMT4">
                  <p:embed/>
                </p:oleObj>
              </mc:Choice>
              <mc:Fallback>
                <p:oleObj name="Equation" r:id="rId4" imgW="162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792" y="2247435"/>
                        <a:ext cx="43608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48139"/>
              </p:ext>
            </p:extLst>
          </p:nvPr>
        </p:nvGraphicFramePr>
        <p:xfrm>
          <a:off x="596900" y="4046538"/>
          <a:ext cx="112442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6" imgW="4190760" imgH="812520" progId="Equation.DSMT4">
                  <p:embed/>
                </p:oleObj>
              </mc:Choice>
              <mc:Fallback>
                <p:oleObj name="Equation" r:id="rId6" imgW="41907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046538"/>
                        <a:ext cx="11244263" cy="21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38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2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50537"/>
              </p:ext>
            </p:extLst>
          </p:nvPr>
        </p:nvGraphicFramePr>
        <p:xfrm>
          <a:off x="1733550" y="1493795"/>
          <a:ext cx="87249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3251160" imgH="1320480" progId="Equation.DSMT4">
                  <p:embed/>
                </p:oleObj>
              </mc:Choice>
              <mc:Fallback>
                <p:oleObj name="Equation" r:id="rId3" imgW="32511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493795"/>
                        <a:ext cx="8724900" cy="350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19613" y="5256213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256213"/>
                        <a:ext cx="3373437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2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Решим уравнение Паули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52969"/>
              </p:ext>
            </p:extLst>
          </p:nvPr>
        </p:nvGraphicFramePr>
        <p:xfrm>
          <a:off x="3731418" y="1690688"/>
          <a:ext cx="47291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2095200" imgH="431640" progId="Equation.DSMT4">
                  <p:embed/>
                </p:oleObj>
              </mc:Choice>
              <mc:Fallback>
                <p:oleObj name="Equation" r:id="rId3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418" y="1690688"/>
                        <a:ext cx="4729163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5123935" y="2957384"/>
            <a:ext cx="2158314" cy="568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83191"/>
              </p:ext>
            </p:extLst>
          </p:nvPr>
        </p:nvGraphicFramePr>
        <p:xfrm>
          <a:off x="6659305" y="3981451"/>
          <a:ext cx="303371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305" y="3981451"/>
                        <a:ext cx="3033712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78"/>
              </p:ext>
            </p:extLst>
          </p:nvPr>
        </p:nvGraphicFramePr>
        <p:xfrm>
          <a:off x="681681" y="2806787"/>
          <a:ext cx="25908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7" imgW="965160" imgH="279360" progId="Equation.DSMT4">
                  <p:embed/>
                </p:oleObj>
              </mc:Choice>
              <mc:Fallback>
                <p:oleObj name="Equation" r:id="rId7" imgW="965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81" y="2806787"/>
                        <a:ext cx="2590800" cy="74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29986"/>
              </p:ext>
            </p:extLst>
          </p:nvPr>
        </p:nvGraphicFramePr>
        <p:xfrm>
          <a:off x="418693" y="3771987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9" imgW="1257120" imgH="393480" progId="Equation.DSMT4">
                  <p:embed/>
                </p:oleObj>
              </mc:Choice>
              <mc:Fallback>
                <p:oleObj name="Equation" r:id="rId9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93" y="3771987"/>
                        <a:ext cx="3373437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146709"/>
              </p:ext>
            </p:extLst>
          </p:nvPr>
        </p:nvGraphicFramePr>
        <p:xfrm>
          <a:off x="6659305" y="5486272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11" imgW="1193760" imgH="482400" progId="Equation.DSMT4">
                  <p:embed/>
                </p:oleObj>
              </mc:Choice>
              <mc:Fallback>
                <p:oleObj name="Equation" r:id="rId11" imgW="1193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305" y="5486272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55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Найдем энтропию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40888"/>
              </p:ext>
            </p:extLst>
          </p:nvPr>
        </p:nvGraphicFramePr>
        <p:xfrm>
          <a:off x="538591" y="1515635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91" y="1515635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26362"/>
              </p:ext>
            </p:extLst>
          </p:nvPr>
        </p:nvGraphicFramePr>
        <p:xfrm>
          <a:off x="6096000" y="1740272"/>
          <a:ext cx="576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0272"/>
                        <a:ext cx="57626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524" y="2582727"/>
            <a:ext cx="5994964" cy="40751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178" y="4044778"/>
            <a:ext cx="476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же </a:t>
            </a:r>
            <a:r>
              <a:rPr lang="en-US" dirty="0"/>
              <a:t>H-</a:t>
            </a:r>
            <a:r>
              <a:rPr lang="ru-RU" dirty="0"/>
              <a:t>теорема??? </a:t>
            </a:r>
          </a:p>
          <a:p>
            <a:r>
              <a:rPr lang="ru-RU" dirty="0"/>
              <a:t>Все пропало???</a:t>
            </a:r>
          </a:p>
        </p:txBody>
      </p:sp>
    </p:spTree>
    <p:extLst>
      <p:ext uri="{BB962C8B-B14F-4D97-AF65-F5344CB8AC3E}">
        <p14:creationId xmlns:p14="http://schemas.microsoft.com/office/powerpoint/2010/main" val="155596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Вспомним </a:t>
            </a:r>
            <a:r>
              <a:rPr lang="en-US" dirty="0"/>
              <a:t>H-</a:t>
            </a:r>
            <a:r>
              <a:rPr lang="ru-RU" dirty="0"/>
              <a:t>теорему для уравнения Паули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92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" y="6176963"/>
            <a:ext cx="11524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Страница</a:t>
            </a:r>
            <a:r>
              <a:rPr lang="en-US" sz="3200" dirty="0">
                <a:solidFill>
                  <a:srgbClr val="FF0000"/>
                </a:solidFill>
              </a:rPr>
              <a:t> 50 </a:t>
            </a:r>
            <a:r>
              <a:rPr lang="ru-RU" sz="3200" dirty="0">
                <a:solidFill>
                  <a:srgbClr val="FF0000"/>
                </a:solidFill>
              </a:rPr>
              <a:t>про уравнение Паули </a:t>
            </a:r>
            <a:r>
              <a:rPr lang="en-US" sz="3200" dirty="0">
                <a:solidFill>
                  <a:srgbClr val="FF0000"/>
                </a:solidFill>
              </a:rPr>
              <a:t>(Master equation)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en-US" sz="3200" dirty="0">
                <a:solidFill>
                  <a:srgbClr val="FF0000"/>
                </a:solidFill>
              </a:rPr>
              <a:t>H-</a:t>
            </a:r>
            <a:r>
              <a:rPr lang="ru-RU" sz="3200" dirty="0">
                <a:solidFill>
                  <a:srgbClr val="FF0000"/>
                </a:solidFill>
              </a:rPr>
              <a:t>теорему</a:t>
            </a:r>
          </a:p>
        </p:txBody>
      </p:sp>
    </p:spTree>
    <p:extLst>
      <p:ext uri="{BB962C8B-B14F-4D97-AF65-F5344CB8AC3E}">
        <p14:creationId xmlns:p14="http://schemas.microsoft.com/office/powerpoint/2010/main" val="193715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98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144"/>
            <a:ext cx="12192000" cy="14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340"/>
            <a:ext cx="12192000" cy="32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9178" y="365125"/>
            <a:ext cx="63946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 если матрица скоростей переходов несимметрична, тогда все иначе!!!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2244"/>
            <a:ext cx="12192000" cy="3677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6" y="67997"/>
            <a:ext cx="3468130" cy="22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4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Найдем энтропию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17879"/>
              </p:ext>
            </p:extLst>
          </p:nvPr>
        </p:nvGraphicFramePr>
        <p:xfrm>
          <a:off x="286244" y="2048698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4" y="2048698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26362"/>
              </p:ext>
            </p:extLst>
          </p:nvPr>
        </p:nvGraphicFramePr>
        <p:xfrm>
          <a:off x="6096000" y="1740272"/>
          <a:ext cx="576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0272"/>
                        <a:ext cx="57626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335" y="2648630"/>
            <a:ext cx="5994964" cy="4075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0413" y="3624091"/>
                <a:ext cx="3819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этой задаче равновесное распределение: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получится ввести </a:t>
                </a:r>
                <a:r>
                  <a:rPr lang="en-US" dirty="0"/>
                  <a:t>H-</a:t>
                </a:r>
                <a:r>
                  <a:rPr lang="ru-RU" dirty="0"/>
                  <a:t>функцию. На ноль мы делить не можем!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3" y="3624091"/>
                <a:ext cx="3819225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276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57" y="5321050"/>
            <a:ext cx="4859095" cy="1108582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95922"/>
              </p:ext>
            </p:extLst>
          </p:nvPr>
        </p:nvGraphicFramePr>
        <p:xfrm>
          <a:off x="286244" y="247990"/>
          <a:ext cx="303371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10" imgW="1130040" imgH="482400" progId="Equation.DSMT4">
                  <p:embed/>
                </p:oleObj>
              </mc:Choice>
              <mc:Fallback>
                <p:oleObj name="Equation" r:id="rId10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4" y="247990"/>
                        <a:ext cx="3033712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63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06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Модифицируем задачу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59304"/>
              </p:ext>
            </p:extLst>
          </p:nvPr>
        </p:nvGraphicFramePr>
        <p:xfrm>
          <a:off x="1724025" y="1690688"/>
          <a:ext cx="87423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3873240" imgH="431640" progId="Equation.DSMT4">
                  <p:embed/>
                </p:oleObj>
              </mc:Choice>
              <mc:Fallback>
                <p:oleObj name="Equation" r:id="rId3" imgW="3873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690688"/>
                        <a:ext cx="8742363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319320" y="23758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Напишем уравнение Паули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72353"/>
              </p:ext>
            </p:extLst>
          </p:nvPr>
        </p:nvGraphicFramePr>
        <p:xfrm>
          <a:off x="494270" y="3845654"/>
          <a:ext cx="41576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70" y="3845654"/>
                        <a:ext cx="41576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093684"/>
              </p:ext>
            </p:extLst>
          </p:nvPr>
        </p:nvGraphicFramePr>
        <p:xfrm>
          <a:off x="6752431" y="3845654"/>
          <a:ext cx="460057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7" imgW="1714320" imgH="685800" progId="Equation.DSMT4">
                  <p:embed/>
                </p:oleObj>
              </mc:Choice>
              <mc:Fallback>
                <p:oleObj name="Equation" r:id="rId7" imgW="1714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431" y="3845654"/>
                        <a:ext cx="4600575" cy="182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90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двухуровневая система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5129"/>
              </p:ext>
            </p:extLst>
          </p:nvPr>
        </p:nvGraphicFramePr>
        <p:xfrm>
          <a:off x="223838" y="4289425"/>
          <a:ext cx="11876087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5257800" imgH="711000" progId="Equation.DSMT4">
                  <p:embed/>
                </p:oleObj>
              </mc:Choice>
              <mc:Fallback>
                <p:oleObj name="Equation" r:id="rId3" imgW="5257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289425"/>
                        <a:ext cx="11876087" cy="1589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 descr="ÐÐ°ÑÑÐ¸Ð½ÐºÐ¸ Ð¿Ð¾ Ð·Ð°Ð¿ÑÐ¾ÑÑ two level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34" y="1690688"/>
            <a:ext cx="4762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1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Преобразование во «вращающуюся» систему координат…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24303"/>
              </p:ext>
            </p:extLst>
          </p:nvPr>
        </p:nvGraphicFramePr>
        <p:xfrm>
          <a:off x="1000125" y="1690688"/>
          <a:ext cx="10353675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3" imgW="4584600" imgH="1739880" progId="Equation.DSMT4">
                  <p:embed/>
                </p:oleObj>
              </mc:Choice>
              <mc:Fallback>
                <p:oleObj name="Equation" r:id="rId3" imgW="458460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90688"/>
                        <a:ext cx="10353675" cy="388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33001"/>
              </p:ext>
            </p:extLst>
          </p:nvPr>
        </p:nvGraphicFramePr>
        <p:xfrm>
          <a:off x="4232575" y="5851609"/>
          <a:ext cx="47037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5" imgW="2082600" imgH="431640" progId="Equation.DSMT4">
                  <p:embed/>
                </p:oleObj>
              </mc:Choice>
              <mc:Fallback>
                <p:oleObj name="Equation" r:id="rId5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575" y="5851609"/>
                        <a:ext cx="4703762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997146" y="5379308"/>
            <a:ext cx="1589903" cy="395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5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87077"/>
              </p:ext>
            </p:extLst>
          </p:nvPr>
        </p:nvGraphicFramePr>
        <p:xfrm>
          <a:off x="3828921" y="258119"/>
          <a:ext cx="47037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921" y="258119"/>
                        <a:ext cx="4703762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26121"/>
            <a:ext cx="12192000" cy="46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5665"/>
            <a:ext cx="12192000" cy="2157222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85302"/>
              </p:ext>
            </p:extLst>
          </p:nvPr>
        </p:nvGraphicFramePr>
        <p:xfrm>
          <a:off x="3828921" y="258119"/>
          <a:ext cx="47037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2082600" imgH="431640" progId="Equation.DSMT4">
                  <p:embed/>
                </p:oleObj>
              </mc:Choice>
              <mc:Fallback>
                <p:oleObj name="Equation" r:id="rId4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921" y="258119"/>
                        <a:ext cx="4703762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459" y="2098649"/>
            <a:ext cx="1967898" cy="11100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141" y="1367481"/>
            <a:ext cx="12051956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9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37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Найдем операторы </a:t>
            </a:r>
            <a:r>
              <a:rPr lang="ru-RU" dirty="0" err="1"/>
              <a:t>Крауса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04454"/>
              </p:ext>
            </p:extLst>
          </p:nvPr>
        </p:nvGraphicFramePr>
        <p:xfrm>
          <a:off x="3549155" y="1325563"/>
          <a:ext cx="5110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1904760" imgH="355320" progId="Equation.DSMT4">
                  <p:embed/>
                </p:oleObj>
              </mc:Choice>
              <mc:Fallback>
                <p:oleObj name="Equation" r:id="rId3" imgW="1904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155" y="1325563"/>
                        <a:ext cx="5110163" cy="942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5569" y="2420293"/>
            <a:ext cx="348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нашей задаче, </a:t>
            </a:r>
            <a:r>
              <a:rPr lang="en-US" sz="2400" dirty="0"/>
              <a:t>k=0,1.</a:t>
            </a:r>
            <a:endParaRPr lang="ru-RU" sz="24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38044"/>
              </p:ext>
            </p:extLst>
          </p:nvPr>
        </p:nvGraphicFramePr>
        <p:xfrm>
          <a:off x="1979117" y="3033713"/>
          <a:ext cx="82502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3073320" imgH="761760" progId="Equation.DSMT4">
                  <p:embed/>
                </p:oleObj>
              </mc:Choice>
              <mc:Fallback>
                <p:oleObj name="Equation" r:id="rId5" imgW="30733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117" y="3033713"/>
                        <a:ext cx="8250238" cy="2016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3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726210"/>
              </p:ext>
            </p:extLst>
          </p:nvPr>
        </p:nvGraphicFramePr>
        <p:xfrm>
          <a:off x="3662465" y="4702077"/>
          <a:ext cx="8182790" cy="175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3619440" imgH="787320" progId="Equation.DSMT4">
                  <p:embed/>
                </p:oleObj>
              </mc:Choice>
              <mc:Fallback>
                <p:oleObj name="Equation" r:id="rId3" imgW="36194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465" y="4702077"/>
                        <a:ext cx="8182790" cy="17552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211" y="4964970"/>
            <a:ext cx="43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угадать ответ: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241669"/>
              </p:ext>
            </p:extLst>
          </p:nvPr>
        </p:nvGraphicFramePr>
        <p:xfrm>
          <a:off x="189041" y="2404934"/>
          <a:ext cx="446722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1663560" imgH="660240" progId="Equation.DSMT4">
                  <p:embed/>
                </p:oleObj>
              </mc:Choice>
              <mc:Fallback>
                <p:oleObj name="Equation" r:id="rId5" imgW="16635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41" y="2404934"/>
                        <a:ext cx="4467225" cy="1749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3463" y="230660"/>
            <a:ext cx="4498050" cy="14763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659" y="298743"/>
            <a:ext cx="3982350" cy="13401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98854" y="2042984"/>
            <a:ext cx="11969578" cy="6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54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05217"/>
              </p:ext>
            </p:extLst>
          </p:nvPr>
        </p:nvGraphicFramePr>
        <p:xfrm>
          <a:off x="1181963" y="182075"/>
          <a:ext cx="9838262" cy="211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3" imgW="3619440" imgH="787320" progId="Equation.DSMT4">
                  <p:embed/>
                </p:oleObj>
              </mc:Choice>
              <mc:Fallback>
                <p:oleObj name="Equation" r:id="rId3" imgW="36194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963" y="182075"/>
                        <a:ext cx="9838262" cy="21103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71743"/>
              </p:ext>
            </p:extLst>
          </p:nvPr>
        </p:nvGraphicFramePr>
        <p:xfrm>
          <a:off x="1975975" y="2551194"/>
          <a:ext cx="8250238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5" imgW="3073320" imgH="1549080" progId="Equation.DSMT4">
                  <p:embed/>
                </p:oleObj>
              </mc:Choice>
              <mc:Fallback>
                <p:oleObj name="Equation" r:id="rId5" imgW="307332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75" y="2551194"/>
                        <a:ext cx="8250238" cy="4102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148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217</Words>
  <Application>Microsoft Office PowerPoint</Application>
  <PresentationFormat>Широкоэкранный</PresentationFormat>
  <Paragraphs>31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Equation</vt:lpstr>
      <vt:lpstr>Лекция 14</vt:lpstr>
      <vt:lpstr>Уравнение Линблада для наблюдаемых</vt:lpstr>
      <vt:lpstr>Пример: двухуровневая система</vt:lpstr>
      <vt:lpstr>Преобразование во «вращающуюся» систему координат…</vt:lpstr>
      <vt:lpstr>Презентация PowerPoint</vt:lpstr>
      <vt:lpstr>Презентация PowerPoint</vt:lpstr>
      <vt:lpstr>Найдем операторы Крауса</vt:lpstr>
      <vt:lpstr>Презентация PowerPoint</vt:lpstr>
      <vt:lpstr>Презентация PowerPoint</vt:lpstr>
      <vt:lpstr>H-теорема для уравнений Линблада (согласно S. Abe, Phys. Rev. E 94, 022106 (2016) и (или) Journal of Physics: Conf. Series 1035 (2018) 012001</vt:lpstr>
      <vt:lpstr>Презентация PowerPoint</vt:lpstr>
      <vt:lpstr>Презентация PowerPoint</vt:lpstr>
      <vt:lpstr>Презентация PowerPoint</vt:lpstr>
      <vt:lpstr>Если 0&lt;α&lt;1 и 0&lt;λ&lt;1 </vt:lpstr>
      <vt:lpstr>Презентация PowerPoint</vt:lpstr>
      <vt:lpstr>Презентация PowerPoint</vt:lpstr>
      <vt:lpstr>Подводим итоги</vt:lpstr>
      <vt:lpstr>Примеры, иллюстрирующие H-теорему.</vt:lpstr>
      <vt:lpstr>Презентация PowerPoint</vt:lpstr>
      <vt:lpstr>Уравнения Паули (Master equation)</vt:lpstr>
      <vt:lpstr>Решим уравнение Паули</vt:lpstr>
      <vt:lpstr>Найдем энтропию</vt:lpstr>
      <vt:lpstr>Вспомним H-теорему для уравнения Паули</vt:lpstr>
      <vt:lpstr>Презентация PowerPoint</vt:lpstr>
      <vt:lpstr>Презентация PowerPoint</vt:lpstr>
      <vt:lpstr>Презентация PowerPoint</vt:lpstr>
      <vt:lpstr>А если матрица скоростей переходов несимметрична, тогда все иначе!!!</vt:lpstr>
      <vt:lpstr>Найдем энтропию</vt:lpstr>
      <vt:lpstr>Модифицируем задачу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</dc:title>
  <dc:creator>Nikolay Chtchelkatchev</dc:creator>
  <cp:lastModifiedBy>nms</cp:lastModifiedBy>
  <cp:revision>56</cp:revision>
  <dcterms:created xsi:type="dcterms:W3CDTF">2019-04-26T06:23:16Z</dcterms:created>
  <dcterms:modified xsi:type="dcterms:W3CDTF">2020-05-14T16:04:47Z</dcterms:modified>
</cp:coreProperties>
</file>