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303" r:id="rId14"/>
    <p:sldId id="305" r:id="rId15"/>
    <p:sldId id="306" r:id="rId16"/>
    <p:sldId id="268" r:id="rId17"/>
    <p:sldId id="269" r:id="rId18"/>
    <p:sldId id="270" r:id="rId19"/>
    <p:sldId id="271" r:id="rId20"/>
    <p:sldId id="272" r:id="rId21"/>
    <p:sldId id="30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7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8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2.wmf"/><Relationship Id="rId1" Type="http://schemas.openxmlformats.org/officeDocument/2006/relationships/image" Target="../media/image53.wmf"/><Relationship Id="rId4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5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6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2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9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9E38-B50B-4C1D-80C7-C0E1480C41C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1946-990F-4005-9495-5E3F285CD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png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1.png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5.png"/><Relationship Id="rId4" Type="http://schemas.openxmlformats.org/officeDocument/2006/relationships/image" Target="../media/image61.wmf"/><Relationship Id="rId9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hyperlink" Target="https://ru.wikipedia.org/wiki/%D0%AD%D0%BB%D0%B5%D0%BA%D1%82%D1%80%D0%B8%D1%87%D0%B5%D1%81%D0%BA%D0%B8%D0%B9_%D1%82%D0%BE%D0%BA" TargetMode="External"/><Relationship Id="rId5" Type="http://schemas.openxmlformats.org/officeDocument/2006/relationships/hyperlink" Target="https://ru.wikipedia.org/wiki/%D0%9F%D1%80%D0%BE%D0%B2%D0%BE%D0%B4%D0%BD%D0%B8%D0%BA_(%D1%8D%D0%BB%D0%B5%D0%BA%D1%82%D1%80%D0%B8%D1%87%D0%B5%D1%81%D1%82%D0%B2%D0%BE)" TargetMode="External"/><Relationship Id="rId4" Type="http://schemas.openxmlformats.org/officeDocument/2006/relationships/image" Target="../media/image8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87.png"/><Relationship Id="rId4" Type="http://schemas.openxmlformats.org/officeDocument/2006/relationships/image" Target="../media/image8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/>
              <a:t>15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Плазма, уравнения Власова</a:t>
            </a:r>
          </a:p>
        </p:txBody>
      </p:sp>
    </p:spTree>
    <p:extLst>
      <p:ext uri="{BB962C8B-B14F-4D97-AF65-F5344CB8AC3E}">
        <p14:creationId xmlns:p14="http://schemas.microsoft.com/office/powerpoint/2010/main" val="21712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61609"/>
              </p:ext>
            </p:extLst>
          </p:nvPr>
        </p:nvGraphicFramePr>
        <p:xfrm>
          <a:off x="1806575" y="141288"/>
          <a:ext cx="8683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3" imgW="3898800" imgH="1143000" progId="Equation.DSMT4">
                  <p:embed/>
                </p:oleObj>
              </mc:Choice>
              <mc:Fallback>
                <p:oleObj name="Equation" r:id="rId3" imgW="3898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41288"/>
                        <a:ext cx="8683625" cy="2543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62421"/>
              </p:ext>
            </p:extLst>
          </p:nvPr>
        </p:nvGraphicFramePr>
        <p:xfrm>
          <a:off x="451237" y="3064132"/>
          <a:ext cx="112220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5" imgW="2946240" imgH="279360" progId="Equation.DSMT4">
                  <p:embed/>
                </p:oleObj>
              </mc:Choice>
              <mc:Fallback>
                <p:oleObj name="Equation" r:id="rId5" imgW="294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7" y="3064132"/>
                        <a:ext cx="11222037" cy="1065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98931"/>
              </p:ext>
            </p:extLst>
          </p:nvPr>
        </p:nvGraphicFramePr>
        <p:xfrm>
          <a:off x="3619865" y="4981406"/>
          <a:ext cx="4884780" cy="176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7" imgW="1828800" imgH="660240" progId="Equation.DSMT4">
                  <p:embed/>
                </p:oleObj>
              </mc:Choice>
              <mc:Fallback>
                <p:oleObj name="Equation" r:id="rId7" imgW="1828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865" y="4981406"/>
                        <a:ext cx="4884780" cy="17666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5082746" y="4333103"/>
            <a:ext cx="2001795" cy="49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AD36343-CEEF-4975-82F2-DF2039E8C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89423"/>
              </p:ext>
            </p:extLst>
          </p:nvPr>
        </p:nvGraphicFramePr>
        <p:xfrm>
          <a:off x="183285" y="5116914"/>
          <a:ext cx="2005734" cy="65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85" y="5116914"/>
                        <a:ext cx="2005734" cy="65740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8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309293"/>
              </p:ext>
            </p:extLst>
          </p:nvPr>
        </p:nvGraphicFramePr>
        <p:xfrm>
          <a:off x="244583" y="104109"/>
          <a:ext cx="5118250" cy="184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3" imgW="1828800" imgH="660240" progId="Equation.DSMT4">
                  <p:embed/>
                </p:oleObj>
              </mc:Choice>
              <mc:Fallback>
                <p:oleObj name="Equation" r:id="rId3" imgW="1828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83" y="104109"/>
                        <a:ext cx="5118250" cy="18482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4164"/>
              </p:ext>
            </p:extLst>
          </p:nvPr>
        </p:nvGraphicFramePr>
        <p:xfrm>
          <a:off x="701116" y="1647567"/>
          <a:ext cx="8778582" cy="163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5" imgW="3073320" imgH="571320" progId="Equation.DSMT4">
                  <p:embed/>
                </p:oleObj>
              </mc:Choice>
              <mc:Fallback>
                <p:oleObj name="Equation" r:id="rId5" imgW="30733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16" y="1647567"/>
                        <a:ext cx="8778582" cy="163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55831" y="3329371"/>
            <a:ext cx="11953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19038"/>
              </p:ext>
            </p:extLst>
          </p:nvPr>
        </p:nvGraphicFramePr>
        <p:xfrm>
          <a:off x="458915" y="3495824"/>
          <a:ext cx="11289503" cy="328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7" imgW="3581280" imgH="1041120" progId="Equation.DSMT4">
                  <p:embed/>
                </p:oleObj>
              </mc:Choice>
              <mc:Fallback>
                <p:oleObj name="Equation" r:id="rId7" imgW="35812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15" y="3495824"/>
                        <a:ext cx="11289503" cy="32810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7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588990"/>
              </p:ext>
            </p:extLst>
          </p:nvPr>
        </p:nvGraphicFramePr>
        <p:xfrm>
          <a:off x="376091" y="3169640"/>
          <a:ext cx="112903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3" imgW="3581280" imgH="1143000" progId="Equation.DSMT4">
                  <p:embed/>
                </p:oleObj>
              </mc:Choice>
              <mc:Fallback>
                <p:oleObj name="Equation" r:id="rId3" imgW="35812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91" y="3169640"/>
                        <a:ext cx="11290300" cy="3600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50074"/>
              </p:ext>
            </p:extLst>
          </p:nvPr>
        </p:nvGraphicFramePr>
        <p:xfrm>
          <a:off x="3336779" y="0"/>
          <a:ext cx="5368925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5" imgW="1879560" imgH="1041120" progId="Equation.DSMT4">
                  <p:embed/>
                </p:oleObj>
              </mc:Choice>
              <mc:Fallback>
                <p:oleObj name="Equation" r:id="rId5" imgW="187956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779" y="0"/>
                        <a:ext cx="5368925" cy="296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25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Эквивалентный способ получения продольной диэлектрической проницаемости плазмы</a:t>
            </a:r>
            <a:r>
              <a:rPr lang="en-US" dirty="0"/>
              <a:t>. </a:t>
            </a:r>
            <a:r>
              <a:rPr lang="ru-RU" dirty="0"/>
              <a:t>Выше мы делали так: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83095"/>
              </p:ext>
            </p:extLst>
          </p:nvPr>
        </p:nvGraphicFramePr>
        <p:xfrm>
          <a:off x="2143125" y="2081213"/>
          <a:ext cx="8685213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3" imgW="3898800" imgH="2006280" progId="Equation.DSMT4">
                  <p:embed/>
                </p:oleObj>
              </mc:Choice>
              <mc:Fallback>
                <p:oleObj name="Equation" r:id="rId3" imgW="389880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81213"/>
                        <a:ext cx="8685213" cy="446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1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0575"/>
              </p:ext>
            </p:extLst>
          </p:nvPr>
        </p:nvGraphicFramePr>
        <p:xfrm>
          <a:off x="11113" y="0"/>
          <a:ext cx="1195705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3" imgW="5702040" imgH="1143000" progId="Equation.DSMT4">
                  <p:embed/>
                </p:oleObj>
              </mc:Choice>
              <mc:Fallback>
                <p:oleObj name="Equation" r:id="rId3" imgW="5702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0"/>
                        <a:ext cx="11957050" cy="239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550794"/>
              </p:ext>
            </p:extLst>
          </p:nvPr>
        </p:nvGraphicFramePr>
        <p:xfrm>
          <a:off x="3117850" y="4173538"/>
          <a:ext cx="6073775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5" imgW="3416040" imgH="1511280" progId="Equation.DSMT4">
                  <p:embed/>
                </p:oleObj>
              </mc:Choice>
              <mc:Fallback>
                <p:oleObj name="Equation" r:id="rId5" imgW="341604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4173538"/>
                        <a:ext cx="6073775" cy="268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0" y="2739167"/>
            <a:ext cx="119795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96561" y="2793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Можно вести расчеты иначе, если поле направлено вдоль волнового вектора…</a:t>
            </a:r>
          </a:p>
        </p:txBody>
      </p:sp>
    </p:spTree>
    <p:extLst>
      <p:ext uri="{BB962C8B-B14F-4D97-AF65-F5344CB8AC3E}">
        <p14:creationId xmlns:p14="http://schemas.microsoft.com/office/powerpoint/2010/main" val="386092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74453"/>
              </p:ext>
            </p:extLst>
          </p:nvPr>
        </p:nvGraphicFramePr>
        <p:xfrm>
          <a:off x="3109847" y="371252"/>
          <a:ext cx="618648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3" imgW="3479760" imgH="2831760" progId="Equation.DSMT4">
                  <p:embed/>
                </p:oleObj>
              </mc:Choice>
              <mc:Fallback>
                <p:oleObj name="Equation" r:id="rId3" imgW="3479760" imgH="283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847" y="371252"/>
                        <a:ext cx="6186487" cy="50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156519" y="5626443"/>
            <a:ext cx="11763632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037" y="6096000"/>
                <a:ext cx="1178010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Из </a:t>
                </a:r>
                <a:r>
                  <a:rPr lang="ru-RU" dirty="0" err="1"/>
                  <a:t>ур</a:t>
                </a:r>
                <a:r>
                  <a:rPr lang="ru-RU" dirty="0"/>
                  <a:t>. Максвелла известно,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𝜋𝜌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Поэтому не стоит сильно удивляться, что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7" y="6096000"/>
                <a:ext cx="11780109" cy="390748"/>
              </a:xfrm>
              <a:prstGeom prst="rect">
                <a:avLst/>
              </a:prstGeom>
              <a:blipFill rotWithShape="0">
                <a:blip r:embed="rId5"/>
                <a:stretch>
                  <a:fillRect l="-414"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Статический предел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17879"/>
              </p:ext>
            </p:extLst>
          </p:nvPr>
        </p:nvGraphicFramePr>
        <p:xfrm>
          <a:off x="1651794" y="1553090"/>
          <a:ext cx="8888412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3" imgW="2819160" imgH="888840" progId="Equation.DSMT4">
                  <p:embed/>
                </p:oleObj>
              </mc:Choice>
              <mc:Fallback>
                <p:oleObj name="Equation" r:id="rId3" imgW="2819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94" y="1553090"/>
                        <a:ext cx="8888412" cy="2800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68768"/>
              </p:ext>
            </p:extLst>
          </p:nvPr>
        </p:nvGraphicFramePr>
        <p:xfrm>
          <a:off x="183807" y="5300426"/>
          <a:ext cx="41243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07" y="5300426"/>
                        <a:ext cx="4124325" cy="1522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330" y="4931094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Дебаевский</a:t>
            </a:r>
            <a:r>
              <a:rPr lang="ru-RU" dirty="0"/>
              <a:t> радиус экранирования.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3455"/>
              </p:ext>
            </p:extLst>
          </p:nvPr>
        </p:nvGraphicFramePr>
        <p:xfrm>
          <a:off x="5382526" y="5300426"/>
          <a:ext cx="30432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26" y="5300426"/>
                        <a:ext cx="3043237" cy="1443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79993"/>
              </p:ext>
            </p:extLst>
          </p:nvPr>
        </p:nvGraphicFramePr>
        <p:xfrm>
          <a:off x="9382125" y="5319713"/>
          <a:ext cx="20828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9" imgW="660240" imgH="444240" progId="Equation.DSMT4">
                  <p:embed/>
                </p:oleObj>
              </mc:Choice>
              <mc:Fallback>
                <p:oleObj name="Equation" r:id="rId9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25" y="5319713"/>
                        <a:ext cx="2082800" cy="1403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8632" y="4931094"/>
            <a:ext cx="221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Плазменная частота</a:t>
            </a:r>
          </a:p>
        </p:txBody>
      </p:sp>
    </p:spTree>
    <p:extLst>
      <p:ext uri="{BB962C8B-B14F-4D97-AF65-F5344CB8AC3E}">
        <p14:creationId xmlns:p14="http://schemas.microsoft.com/office/powerpoint/2010/main" val="34279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92854"/>
              </p:ext>
            </p:extLst>
          </p:nvPr>
        </p:nvGraphicFramePr>
        <p:xfrm>
          <a:off x="3248025" y="258763"/>
          <a:ext cx="5805488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3" imgW="1841400" imgH="1333440" progId="Equation.DSMT4">
                  <p:embed/>
                </p:oleObj>
              </mc:Choice>
              <mc:Fallback>
                <p:oleObj name="Equation" r:id="rId3" imgW="18414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58763"/>
                        <a:ext cx="5805488" cy="4200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01583"/>
              </p:ext>
            </p:extLst>
          </p:nvPr>
        </p:nvGraphicFramePr>
        <p:xfrm>
          <a:off x="183807" y="5300426"/>
          <a:ext cx="41243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07" y="5300426"/>
                        <a:ext cx="4124325" cy="1522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330" y="4931094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Дебаевский</a:t>
            </a:r>
            <a:r>
              <a:rPr lang="ru-RU" dirty="0"/>
              <a:t> радиус экранирования.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25169"/>
              </p:ext>
            </p:extLst>
          </p:nvPr>
        </p:nvGraphicFramePr>
        <p:xfrm>
          <a:off x="5382526" y="5300426"/>
          <a:ext cx="30432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26" y="5300426"/>
                        <a:ext cx="3043237" cy="1443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0811"/>
              </p:ext>
            </p:extLst>
          </p:nvPr>
        </p:nvGraphicFramePr>
        <p:xfrm>
          <a:off x="9382125" y="5319713"/>
          <a:ext cx="20828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9" imgW="660240" imgH="444240" progId="Equation.DSMT4">
                  <p:embed/>
                </p:oleObj>
              </mc:Choice>
              <mc:Fallback>
                <p:oleObj name="Equation" r:id="rId9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25" y="5319713"/>
                        <a:ext cx="2082800" cy="1403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8632" y="4931094"/>
            <a:ext cx="221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Плазменная частота</a:t>
            </a:r>
          </a:p>
        </p:txBody>
      </p:sp>
    </p:spTree>
    <p:extLst>
      <p:ext uri="{BB962C8B-B14F-4D97-AF65-F5344CB8AC3E}">
        <p14:creationId xmlns:p14="http://schemas.microsoft.com/office/powerpoint/2010/main" val="23996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297" y="-1730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Теория Дебая-Хюккеля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47" y="932852"/>
            <a:ext cx="4412100" cy="1067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99" y="2452523"/>
            <a:ext cx="10972951" cy="2035334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69279"/>
              </p:ext>
            </p:extLst>
          </p:nvPr>
        </p:nvGraphicFramePr>
        <p:xfrm>
          <a:off x="4050311" y="4939695"/>
          <a:ext cx="41243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311" y="4939695"/>
                        <a:ext cx="4124325" cy="1522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31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Потенциал </a:t>
            </a:r>
            <a:r>
              <a:rPr lang="ru-RU" dirty="0" err="1"/>
              <a:t>Юкавы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97" y="1819586"/>
            <a:ext cx="5271600" cy="731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3249"/>
            <a:ext cx="12192000" cy="13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005" y="0"/>
            <a:ext cx="10515600" cy="804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Уравнения Власова, нерелятивистская плазма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55105"/>
              </p:ext>
            </p:extLst>
          </p:nvPr>
        </p:nvGraphicFramePr>
        <p:xfrm>
          <a:off x="2782888" y="638175"/>
          <a:ext cx="6673850" cy="622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2997000" imgH="2793960" progId="Equation.DSMT4">
                  <p:embed/>
                </p:oleObj>
              </mc:Choice>
              <mc:Fallback>
                <p:oleObj name="Equation" r:id="rId3" imgW="2997000" imgH="2793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638175"/>
                        <a:ext cx="6673850" cy="6221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46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4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Экранирование Томаса-Ферми</a:t>
            </a:r>
            <a:br>
              <a:rPr lang="ru-RU" dirty="0"/>
            </a:br>
            <a:r>
              <a:rPr lang="ru-RU" dirty="0"/>
              <a:t>(вырожденная плазма)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0509"/>
              </p:ext>
            </p:extLst>
          </p:nvPr>
        </p:nvGraphicFramePr>
        <p:xfrm>
          <a:off x="167780" y="2025525"/>
          <a:ext cx="11958317" cy="238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3" imgW="4190760" imgH="838080" progId="Equation.DSMT4">
                  <p:embed/>
                </p:oleObj>
              </mc:Choice>
              <mc:Fallback>
                <p:oleObj name="Equation" r:id="rId3" imgW="4190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0" y="2025525"/>
                        <a:ext cx="11958317" cy="238965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88510"/>
              </p:ext>
            </p:extLst>
          </p:nvPr>
        </p:nvGraphicFramePr>
        <p:xfrm>
          <a:off x="760413" y="4643438"/>
          <a:ext cx="6045200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5" imgW="1917360" imgH="660240" progId="Equation.DSMT4">
                  <p:embed/>
                </p:oleObj>
              </mc:Choice>
              <mc:Fallback>
                <p:oleObj name="Equation" r:id="rId5" imgW="1917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643438"/>
                        <a:ext cx="6045200" cy="2084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29861"/>
              </p:ext>
            </p:extLst>
          </p:nvPr>
        </p:nvGraphicFramePr>
        <p:xfrm>
          <a:off x="8001772" y="5204685"/>
          <a:ext cx="41243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772" y="5204685"/>
                        <a:ext cx="4124325" cy="1522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73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Вырожденная плазма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47478" y="1361175"/>
          <a:ext cx="112506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3" imgW="3568680" imgH="571320" progId="Equation.DSMT4">
                  <p:embed/>
                </p:oleObj>
              </mc:Choice>
              <mc:Fallback>
                <p:oleObj name="Equation" r:id="rId3" imgW="3568680" imgH="5713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8" y="1361175"/>
                        <a:ext cx="11250613" cy="1800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29482" y="3247836"/>
          <a:ext cx="11790998" cy="14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5" imgW="4254480" imgH="507960" progId="Equation.DSMT4">
                  <p:embed/>
                </p:oleObj>
              </mc:Choice>
              <mc:Fallback>
                <p:oleObj name="Equation" r:id="rId5" imgW="4254480" imgH="5079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82" y="3247836"/>
                        <a:ext cx="11790998" cy="14067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63525" y="5214938"/>
          <a:ext cx="118062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7" imgW="4762440" imgH="482400" progId="Equation.DSMT4">
                  <p:embed/>
                </p:oleObj>
              </mc:Choice>
              <mc:Fallback>
                <p:oleObj name="Equation" r:id="rId7" imgW="476244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214938"/>
                        <a:ext cx="11806238" cy="1195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7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Собственные колебания плазмы</a:t>
            </a:r>
            <a:r>
              <a:rPr lang="en-US" dirty="0"/>
              <a:t>,</a:t>
            </a:r>
            <a:br>
              <a:rPr lang="en-US" dirty="0"/>
            </a:br>
            <a:r>
              <a:rPr lang="ru-RU" dirty="0"/>
              <a:t>продольные волны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47809"/>
              </p:ext>
            </p:extLst>
          </p:nvPr>
        </p:nvGraphicFramePr>
        <p:xfrm>
          <a:off x="3492670" y="1821436"/>
          <a:ext cx="48593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670" y="1821436"/>
                        <a:ext cx="4859338" cy="1304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28038"/>
              </p:ext>
            </p:extLst>
          </p:nvPr>
        </p:nvGraphicFramePr>
        <p:xfrm>
          <a:off x="3040233" y="3607911"/>
          <a:ext cx="57642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5" imgW="2019240" imgH="457200" progId="Equation.DSMT4">
                  <p:embed/>
                </p:oleObj>
              </mc:Choice>
              <mc:Fallback>
                <p:oleObj name="Equation" r:id="rId5" imgW="2019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233" y="3607911"/>
                        <a:ext cx="5764213" cy="1304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54200" y="3155043"/>
            <a:ext cx="653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Условие существования продольных колебаний: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4764"/>
              </p:ext>
            </p:extLst>
          </p:nvPr>
        </p:nvGraphicFramePr>
        <p:xfrm>
          <a:off x="3611563" y="5974530"/>
          <a:ext cx="41338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7" imgW="1447560" imgH="279360" progId="Equation.DSMT4">
                  <p:embed/>
                </p:oleObj>
              </mc:Choice>
              <mc:Fallback>
                <p:oleObj name="Equation" r:id="rId7" imgW="144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5974530"/>
                        <a:ext cx="4133850" cy="798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64757" y="5134871"/>
            <a:ext cx="1179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7679" y="5356907"/>
            <a:ext cx="281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Поперечные волны:</a:t>
            </a:r>
          </a:p>
        </p:txBody>
      </p:sp>
    </p:spTree>
    <p:extLst>
      <p:ext uri="{BB962C8B-B14F-4D97-AF65-F5344CB8AC3E}">
        <p14:creationId xmlns:p14="http://schemas.microsoft.com/office/powerpoint/2010/main" val="147583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94068"/>
              </p:ext>
            </p:extLst>
          </p:nvPr>
        </p:nvGraphicFramePr>
        <p:xfrm>
          <a:off x="92278" y="1383270"/>
          <a:ext cx="11981814" cy="23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3" imgW="5219640" imgH="1041120" progId="Equation.DSMT4">
                  <p:embed/>
                </p:oleObj>
              </mc:Choice>
              <mc:Fallback>
                <p:oleObj name="Equation" r:id="rId3" imgW="521964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8" y="1383270"/>
                        <a:ext cx="11981814" cy="23896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8130" y="502508"/>
            <a:ext cx="467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Затухание Ландау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3972"/>
              </p:ext>
            </p:extLst>
          </p:nvPr>
        </p:nvGraphicFramePr>
        <p:xfrm>
          <a:off x="3508260" y="3960083"/>
          <a:ext cx="514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5" imgW="1803240" imgH="482400" progId="Equation.DSMT4">
                  <p:embed/>
                </p:oleObj>
              </mc:Choice>
              <mc:Fallback>
                <p:oleObj name="Equation" r:id="rId5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260" y="3960083"/>
                        <a:ext cx="5149850" cy="137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50941"/>
              </p:ext>
            </p:extLst>
          </p:nvPr>
        </p:nvGraphicFramePr>
        <p:xfrm>
          <a:off x="2482850" y="5443538"/>
          <a:ext cx="6781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7" imgW="2374560" imgH="482400" progId="Equation.DSMT4">
                  <p:embed/>
                </p:oleObj>
              </mc:Choice>
              <mc:Fallback>
                <p:oleObj name="Equation" r:id="rId7" imgW="2374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443538"/>
                        <a:ext cx="6781800" cy="137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1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21476"/>
              </p:ext>
            </p:extLst>
          </p:nvPr>
        </p:nvGraphicFramePr>
        <p:xfrm>
          <a:off x="76408" y="1487604"/>
          <a:ext cx="12003495" cy="142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name="Equation" r:id="rId3" imgW="5790960" imgH="685800" progId="Equation.DSMT4">
                  <p:embed/>
                </p:oleObj>
              </mc:Choice>
              <mc:Fallback>
                <p:oleObj name="Equation" r:id="rId3" imgW="5790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8" y="1487604"/>
                        <a:ext cx="12003495" cy="14203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83762"/>
              </p:ext>
            </p:extLst>
          </p:nvPr>
        </p:nvGraphicFramePr>
        <p:xfrm>
          <a:off x="2820601" y="0"/>
          <a:ext cx="6781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Equation" r:id="rId5" imgW="2374560" imgH="482400" progId="Equation.DSMT4">
                  <p:embed/>
                </p:oleObj>
              </mc:Choice>
              <mc:Fallback>
                <p:oleObj name="Equation" r:id="rId5" imgW="2374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601" y="0"/>
                        <a:ext cx="6781800" cy="137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76408" y="1318054"/>
            <a:ext cx="12003495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3503" y="3278659"/>
            <a:ext cx="22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Замена переменных: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76980"/>
              </p:ext>
            </p:extLst>
          </p:nvPr>
        </p:nvGraphicFramePr>
        <p:xfrm>
          <a:off x="5990727" y="3100581"/>
          <a:ext cx="40608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Equation" r:id="rId7" imgW="1422360" imgH="253800" progId="Equation.DSMT4">
                  <p:embed/>
                </p:oleObj>
              </mc:Choice>
              <mc:Fallback>
                <p:oleObj name="Equation" r:id="rId7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27" y="3100581"/>
                        <a:ext cx="4060825" cy="725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18828"/>
              </p:ext>
            </p:extLst>
          </p:nvPr>
        </p:nvGraphicFramePr>
        <p:xfrm>
          <a:off x="2263775" y="3825875"/>
          <a:ext cx="789463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9" imgW="3047760" imgH="1143000" progId="Equation.DSMT4">
                  <p:embed/>
                </p:oleObj>
              </mc:Choice>
              <mc:Fallback>
                <p:oleObj name="Equation" r:id="rId9" imgW="30477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825875"/>
                        <a:ext cx="7894638" cy="2959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78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44141"/>
              </p:ext>
            </p:extLst>
          </p:nvPr>
        </p:nvGraphicFramePr>
        <p:xfrm>
          <a:off x="1414463" y="387350"/>
          <a:ext cx="8158162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3149280" imgH="2336760" progId="Equation.DSMT4">
                  <p:embed/>
                </p:oleObj>
              </mc:Choice>
              <mc:Fallback>
                <p:oleObj name="Equation" r:id="rId3" imgW="3149280" imgH="2336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87350"/>
                        <a:ext cx="8158162" cy="6048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37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84542"/>
              </p:ext>
            </p:extLst>
          </p:nvPr>
        </p:nvGraphicFramePr>
        <p:xfrm>
          <a:off x="2343536" y="472003"/>
          <a:ext cx="68421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2641320" imgH="431640" progId="Equation.DSMT4">
                  <p:embed/>
                </p:oleObj>
              </mc:Choice>
              <mc:Fallback>
                <p:oleObj name="Equation" r:id="rId3" imgW="264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36" y="472003"/>
                        <a:ext cx="6842125" cy="111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08536"/>
              </p:ext>
            </p:extLst>
          </p:nvPr>
        </p:nvGraphicFramePr>
        <p:xfrm>
          <a:off x="465138" y="2192338"/>
          <a:ext cx="10723562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5" imgW="4140000" imgH="1218960" progId="Equation.DSMT4">
                  <p:embed/>
                </p:oleObj>
              </mc:Choice>
              <mc:Fallback>
                <p:oleObj name="Equation" r:id="rId5" imgW="41400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192338"/>
                        <a:ext cx="10723562" cy="3152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36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538796"/>
              </p:ext>
            </p:extLst>
          </p:nvPr>
        </p:nvGraphicFramePr>
        <p:xfrm>
          <a:off x="102531" y="0"/>
          <a:ext cx="11976171" cy="680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3886200" imgH="2209680" progId="Equation.DSMT4">
                  <p:embed/>
                </p:oleObj>
              </mc:Choice>
              <mc:Fallback>
                <p:oleObj name="Equation" r:id="rId3" imgW="38862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1" y="0"/>
                        <a:ext cx="11976171" cy="680494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76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97868"/>
              </p:ext>
            </p:extLst>
          </p:nvPr>
        </p:nvGraphicFramePr>
        <p:xfrm>
          <a:off x="1339850" y="100013"/>
          <a:ext cx="9471025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3" imgW="3073320" imgH="1218960" progId="Equation.DSMT4">
                  <p:embed/>
                </p:oleObj>
              </mc:Choice>
              <mc:Fallback>
                <p:oleObj name="Equation" r:id="rId3" imgW="30733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00013"/>
                        <a:ext cx="9471025" cy="3754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8990" y="4916272"/>
            <a:ext cx="872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Найдем асимптотику интеграла в смысле главного значения при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54344" y="5377937"/>
                <a:ext cx="2393284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44" y="5377937"/>
                <a:ext cx="2393284" cy="900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90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04005"/>
              </p:ext>
            </p:extLst>
          </p:nvPr>
        </p:nvGraphicFramePr>
        <p:xfrm>
          <a:off x="57666" y="908997"/>
          <a:ext cx="12047199" cy="296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3" imgW="5054400" imgH="1244520" progId="Equation.DSMT4">
                  <p:embed/>
                </p:oleObj>
              </mc:Choice>
              <mc:Fallback>
                <p:oleObj name="Equation" r:id="rId3" imgW="50544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6" y="908997"/>
                        <a:ext cx="12047199" cy="29639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4725" y="215426"/>
            <a:ext cx="872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Найдем асимптотику интеграла в смысле главного значения при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798716" y="0"/>
                <a:ext cx="2393284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716" y="0"/>
                <a:ext cx="2393284" cy="900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09739"/>
              </p:ext>
            </p:extLst>
          </p:nvPr>
        </p:nvGraphicFramePr>
        <p:xfrm>
          <a:off x="3016722" y="4053216"/>
          <a:ext cx="63865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6" imgW="2679480" imgH="495000" progId="Equation.DSMT4">
                  <p:embed/>
                </p:oleObj>
              </mc:Choice>
              <mc:Fallback>
                <p:oleObj name="Equation" r:id="rId6" imgW="2679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722" y="4053216"/>
                        <a:ext cx="6386512" cy="11795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63481"/>
              </p:ext>
            </p:extLst>
          </p:nvPr>
        </p:nvGraphicFramePr>
        <p:xfrm>
          <a:off x="639763" y="5421313"/>
          <a:ext cx="113522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8" imgW="4762440" imgH="495000" progId="Equation.DSMT4">
                  <p:embed/>
                </p:oleObj>
              </mc:Choice>
              <mc:Fallback>
                <p:oleObj name="Equation" r:id="rId8" imgW="4762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421313"/>
                        <a:ext cx="11352212" cy="1179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3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5" y="76801"/>
            <a:ext cx="10515600" cy="887026"/>
          </a:xfrm>
        </p:spPr>
        <p:txBody>
          <a:bodyPr/>
          <a:lstStyle/>
          <a:p>
            <a:pPr algn="ctr"/>
            <a:r>
              <a:rPr lang="ru-RU" dirty="0"/>
              <a:t>Слабые поля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51377"/>
              </p:ext>
            </p:extLst>
          </p:nvPr>
        </p:nvGraphicFramePr>
        <p:xfrm>
          <a:off x="145047" y="1392194"/>
          <a:ext cx="11945768" cy="136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3" imgW="4216320" imgH="482400" progId="Equation.DSMT4">
                  <p:embed/>
                </p:oleObj>
              </mc:Choice>
              <mc:Fallback>
                <p:oleObj name="Equation" r:id="rId3" imgW="4216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7" y="1392194"/>
                        <a:ext cx="11945768" cy="1367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28192"/>
              </p:ext>
            </p:extLst>
          </p:nvPr>
        </p:nvGraphicFramePr>
        <p:xfrm>
          <a:off x="2335019" y="4023905"/>
          <a:ext cx="7554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5" imgW="2666880" imgH="253800" progId="Equation.DSMT4">
                  <p:embed/>
                </p:oleObj>
              </mc:Choice>
              <mc:Fallback>
                <p:oleObj name="Equation" r:id="rId5" imgW="266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19" y="4023905"/>
                        <a:ext cx="7554912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023551" y="2980360"/>
            <a:ext cx="10515600" cy="88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 среднем однородная система: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96783"/>
              </p:ext>
            </p:extLst>
          </p:nvPr>
        </p:nvGraphicFramePr>
        <p:xfrm>
          <a:off x="56763" y="5869562"/>
          <a:ext cx="12034052" cy="83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7" imgW="4394160" imgH="304560" progId="Equation.DSMT4">
                  <p:embed/>
                </p:oleObj>
              </mc:Choice>
              <mc:Fallback>
                <p:oleObj name="Equation" r:id="rId7" imgW="4394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3" y="5869562"/>
                        <a:ext cx="12034052" cy="836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>
            <a:off x="5420497" y="4932555"/>
            <a:ext cx="1565189" cy="71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9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49909"/>
              </p:ext>
            </p:extLst>
          </p:nvPr>
        </p:nvGraphicFramePr>
        <p:xfrm>
          <a:off x="1727200" y="1593172"/>
          <a:ext cx="87376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3187440" imgH="1511280" progId="Equation.DSMT4">
                  <p:embed/>
                </p:oleObj>
              </mc:Choice>
              <mc:Fallback>
                <p:oleObj name="Equation" r:id="rId3" imgW="318744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593172"/>
                        <a:ext cx="8737600" cy="4140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772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12109"/>
              </p:ext>
            </p:extLst>
          </p:nvPr>
        </p:nvGraphicFramePr>
        <p:xfrm>
          <a:off x="163513" y="298450"/>
          <a:ext cx="11807825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3" imgW="3365280" imgH="1714320" progId="Equation.DSMT4">
                  <p:embed/>
                </p:oleObj>
              </mc:Choice>
              <mc:Fallback>
                <p:oleObj name="Equation" r:id="rId3" imgW="3365280" imgH="1714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98450"/>
                        <a:ext cx="11807825" cy="6010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5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30110"/>
              </p:ext>
            </p:extLst>
          </p:nvPr>
        </p:nvGraphicFramePr>
        <p:xfrm>
          <a:off x="4763" y="614363"/>
          <a:ext cx="1214278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3" imgW="3619440" imgH="583920" progId="Equation.DSMT4">
                  <p:embed/>
                </p:oleObj>
              </mc:Choice>
              <mc:Fallback>
                <p:oleObj name="Equation" r:id="rId3" imgW="36194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614363"/>
                        <a:ext cx="12142787" cy="1958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98141" y="0"/>
            <a:ext cx="939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Уравнение на спектр собственных колебаний поля: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05" y="2759676"/>
            <a:ext cx="1198605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2508" y="3048000"/>
            <a:ext cx="11434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пренебречь затуханием, то в нулевом приближении </a:t>
            </a:r>
          </a:p>
          <a:p>
            <a:r>
              <a:rPr lang="ru-RU" sz="3200" dirty="0"/>
              <a:t>спектр колебаний: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85654"/>
              </p:ext>
            </p:extLst>
          </p:nvPr>
        </p:nvGraphicFramePr>
        <p:xfrm>
          <a:off x="3135313" y="4308475"/>
          <a:ext cx="58816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308475"/>
                        <a:ext cx="5881687" cy="144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33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04482"/>
              </p:ext>
            </p:extLst>
          </p:nvPr>
        </p:nvGraphicFramePr>
        <p:xfrm>
          <a:off x="4763" y="614363"/>
          <a:ext cx="1214278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3" imgW="3619440" imgH="583920" progId="Equation.DSMT4">
                  <p:embed/>
                </p:oleObj>
              </mc:Choice>
              <mc:Fallback>
                <p:oleObj name="Equation" r:id="rId3" imgW="36194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614363"/>
                        <a:ext cx="12142787" cy="1958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98141" y="0"/>
            <a:ext cx="939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Уравнение на спектр собственных колебаний поля: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05" y="2759676"/>
            <a:ext cx="1198605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7708" y="4234249"/>
            <a:ext cx="11434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пренебречь </a:t>
            </a:r>
            <a:endParaRPr lang="en-US" sz="3200" dirty="0"/>
          </a:p>
          <a:p>
            <a:r>
              <a:rPr lang="ru-RU" sz="3200" dirty="0"/>
              <a:t>затуханием, то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91403"/>
              </p:ext>
            </p:extLst>
          </p:nvPr>
        </p:nvGraphicFramePr>
        <p:xfrm>
          <a:off x="3541713" y="3395648"/>
          <a:ext cx="8605837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5" imgW="2857320" imgH="1117440" progId="Equation.DSMT4">
                  <p:embed/>
                </p:oleObj>
              </mc:Choice>
              <mc:Fallback>
                <p:oleObj name="Equation" r:id="rId5" imgW="28573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395648"/>
                        <a:ext cx="8605837" cy="33607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239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Учтем затухание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46751"/>
              </p:ext>
            </p:extLst>
          </p:nvPr>
        </p:nvGraphicFramePr>
        <p:xfrm>
          <a:off x="112713" y="1690688"/>
          <a:ext cx="120142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3581280" imgH="583920" progId="Equation.DSMT4">
                  <p:embed/>
                </p:oleObj>
              </mc:Choice>
              <mc:Fallback>
                <p:oleObj name="Equation" r:id="rId3" imgW="35812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690688"/>
                        <a:ext cx="12014200" cy="1958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270686" y="3450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Будем искать решение: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18612"/>
              </p:ext>
            </p:extLst>
          </p:nvPr>
        </p:nvGraphicFramePr>
        <p:xfrm>
          <a:off x="4948238" y="4543425"/>
          <a:ext cx="23431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5" imgW="698400" imgH="190440" progId="Equation.DSMT4">
                  <p:embed/>
                </p:oleObj>
              </mc:Choice>
              <mc:Fallback>
                <p:oleObj name="Equation" r:id="rId5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543425"/>
                        <a:ext cx="2343150" cy="6397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1077097" y="48501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 нулевом приближении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083127" y="5161909"/>
                <a:ext cx="1703159" cy="7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  <m:sup/>
                      </m:sSubSup>
                      <m:r>
                        <a:rPr lang="ru-RU" sz="3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127" y="5161909"/>
                <a:ext cx="1703159" cy="702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9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62578"/>
              </p:ext>
            </p:extLst>
          </p:nvPr>
        </p:nvGraphicFramePr>
        <p:xfrm>
          <a:off x="3175" y="2951163"/>
          <a:ext cx="121856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3" imgW="3632040" imgH="761760" progId="Equation.DSMT4">
                  <p:embed/>
                </p:oleObj>
              </mc:Choice>
              <mc:Fallback>
                <p:oleObj name="Equation" r:id="rId3" imgW="3632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2951163"/>
                        <a:ext cx="12185650" cy="2555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74255"/>
              </p:ext>
            </p:extLst>
          </p:nvPr>
        </p:nvGraphicFramePr>
        <p:xfrm>
          <a:off x="88899" y="109023"/>
          <a:ext cx="120142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5" imgW="3581280" imgH="583920" progId="Equation.DSMT4">
                  <p:embed/>
                </p:oleObj>
              </mc:Choice>
              <mc:Fallback>
                <p:oleObj name="Equation" r:id="rId5" imgW="35812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99" y="109023"/>
                        <a:ext cx="12014200" cy="1958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5288692" y="2199503"/>
            <a:ext cx="1647567" cy="74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60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58035"/>
              </p:ext>
            </p:extLst>
          </p:nvPr>
        </p:nvGraphicFramePr>
        <p:xfrm>
          <a:off x="102029" y="191488"/>
          <a:ext cx="11930149" cy="2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3" imgW="3632040" imgH="761760" progId="Equation.DSMT4">
                  <p:embed/>
                </p:oleObj>
              </mc:Choice>
              <mc:Fallback>
                <p:oleObj name="Equation" r:id="rId3" imgW="3632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9" y="191488"/>
                        <a:ext cx="11930149" cy="25022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 вниз 1"/>
          <p:cNvSpPr/>
          <p:nvPr/>
        </p:nvSpPr>
        <p:spPr>
          <a:xfrm>
            <a:off x="4802595" y="2875005"/>
            <a:ext cx="2529016" cy="601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74880"/>
              </p:ext>
            </p:extLst>
          </p:nvPr>
        </p:nvGraphicFramePr>
        <p:xfrm>
          <a:off x="1576946" y="3537937"/>
          <a:ext cx="8926298" cy="158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5" imgW="3365280" imgH="596880" progId="Equation.DSMT4">
                  <p:embed/>
                </p:oleObj>
              </mc:Choice>
              <mc:Fallback>
                <p:oleObj name="Equation" r:id="rId5" imgW="3365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946" y="3537937"/>
                        <a:ext cx="8926298" cy="158344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65616"/>
              </p:ext>
            </p:extLst>
          </p:nvPr>
        </p:nvGraphicFramePr>
        <p:xfrm>
          <a:off x="1981200" y="5189538"/>
          <a:ext cx="83216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7" imgW="3136680" imgH="583920" progId="Equation.DSMT4">
                  <p:embed/>
                </p:oleObj>
              </mc:Choice>
              <mc:Fallback>
                <p:oleObj name="Equation" r:id="rId7" imgW="31366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9538"/>
                        <a:ext cx="8321675" cy="1550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313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Затухание Ландау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79682"/>
              </p:ext>
            </p:extLst>
          </p:nvPr>
        </p:nvGraphicFramePr>
        <p:xfrm>
          <a:off x="1935162" y="1985019"/>
          <a:ext cx="83216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3" imgW="3136680" imgH="583920" progId="Equation.DSMT4">
                  <p:embed/>
                </p:oleObj>
              </mc:Choice>
              <mc:Fallback>
                <p:oleObj name="Equation" r:id="rId3" imgW="31366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2" y="1985019"/>
                        <a:ext cx="8321675" cy="1550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8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797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Поперечные колебания плазмы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97653"/>
              </p:ext>
            </p:extLst>
          </p:nvPr>
        </p:nvGraphicFramePr>
        <p:xfrm>
          <a:off x="3551236" y="1039684"/>
          <a:ext cx="508952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3" imgW="2286000" imgH="1803240" progId="Equation.DSMT4">
                  <p:embed/>
                </p:oleObj>
              </mc:Choice>
              <mc:Fallback>
                <p:oleObj name="Equation" r:id="rId3" imgW="22860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6" y="1039684"/>
                        <a:ext cx="5089525" cy="401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02473"/>
              </p:ext>
            </p:extLst>
          </p:nvPr>
        </p:nvGraphicFramePr>
        <p:xfrm>
          <a:off x="1183718" y="5509483"/>
          <a:ext cx="96996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5" imgW="4356000" imgH="469800" progId="Equation.DSMT4">
                  <p:embed/>
                </p:oleObj>
              </mc:Choice>
              <mc:Fallback>
                <p:oleObj name="Equation" r:id="rId5" imgW="4356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18" y="5509483"/>
                        <a:ext cx="9699625" cy="1046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51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67472"/>
              </p:ext>
            </p:extLst>
          </p:nvPr>
        </p:nvGraphicFramePr>
        <p:xfrm>
          <a:off x="1084864" y="64272"/>
          <a:ext cx="96996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3" imgW="4356000" imgH="469800" progId="Equation.DSMT4">
                  <p:embed/>
                </p:oleObj>
              </mc:Choice>
              <mc:Fallback>
                <p:oleObj name="Equation" r:id="rId3" imgW="4356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64" y="64272"/>
                        <a:ext cx="9699625" cy="1046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4695568" y="1351005"/>
            <a:ext cx="2010032" cy="477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57199"/>
              </p:ext>
            </p:extLst>
          </p:nvPr>
        </p:nvGraphicFramePr>
        <p:xfrm>
          <a:off x="4209706" y="2069370"/>
          <a:ext cx="31670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5" imgW="1422360" imgH="469800" progId="Equation.DSMT4">
                  <p:embed/>
                </p:oleObj>
              </mc:Choice>
              <mc:Fallback>
                <p:oleObj name="Equation" r:id="rId5" imgW="1422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706" y="2069370"/>
                        <a:ext cx="3167063" cy="1046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4695568" y="3356103"/>
            <a:ext cx="2010032" cy="477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15244"/>
              </p:ext>
            </p:extLst>
          </p:nvPr>
        </p:nvGraphicFramePr>
        <p:xfrm>
          <a:off x="4154488" y="4268788"/>
          <a:ext cx="3279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4268788"/>
                        <a:ext cx="3279775" cy="5095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9233" y="0"/>
            <a:ext cx="570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Согласно теореме </a:t>
            </a:r>
            <a:r>
              <a:rPr lang="ru-RU" sz="3200" dirty="0" err="1"/>
              <a:t>Онзагера</a:t>
            </a:r>
            <a:r>
              <a:rPr lang="ru-RU" sz="3200" dirty="0"/>
              <a:t>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65455"/>
              </p:ext>
            </p:extLst>
          </p:nvPr>
        </p:nvGraphicFramePr>
        <p:xfrm>
          <a:off x="3642627" y="757409"/>
          <a:ext cx="43132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627" y="757409"/>
                        <a:ext cx="4313237" cy="696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47135" y="2075935"/>
            <a:ext cx="11771870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03746"/>
              </p:ext>
            </p:extLst>
          </p:nvPr>
        </p:nvGraphicFramePr>
        <p:xfrm>
          <a:off x="1993663" y="3723375"/>
          <a:ext cx="8278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5" imgW="3022560" imgH="457200" progId="Equation.DSMT4">
                  <p:embed/>
                </p:oleObj>
              </mc:Choice>
              <mc:Fallback>
                <p:oleObj name="Equation" r:id="rId5" imgW="3022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663" y="3723375"/>
                        <a:ext cx="8278813" cy="1254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5061" y="2118944"/>
            <a:ext cx="10008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Однородная система с выделенным направлением, задаваемым вектором </a:t>
            </a:r>
            <a:r>
              <a:rPr lang="en-US" sz="3200" dirty="0"/>
              <a:t>k, </a:t>
            </a:r>
            <a:endParaRPr lang="ru-RU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поперечные</a:t>
            </a:r>
            <a:r>
              <a:rPr lang="ru-RU" sz="3200" dirty="0"/>
              <a:t> и </a:t>
            </a:r>
            <a:r>
              <a:rPr lang="ru-RU" sz="3200" dirty="0">
                <a:solidFill>
                  <a:srgbClr val="FF0000"/>
                </a:solidFill>
              </a:rPr>
              <a:t>продольные</a:t>
            </a:r>
            <a:r>
              <a:rPr lang="ru-RU" sz="3200" dirty="0"/>
              <a:t> проницаемости: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57176"/>
              </p:ext>
            </p:extLst>
          </p:nvPr>
        </p:nvGraphicFramePr>
        <p:xfrm>
          <a:off x="1853406" y="6087291"/>
          <a:ext cx="84518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7" imgW="3085920" imgH="253800" progId="Equation.DSMT4">
                  <p:embed/>
                </p:oleObj>
              </mc:Choice>
              <mc:Fallback>
                <p:oleObj name="Equation" r:id="rId7" imgW="308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6087291"/>
                        <a:ext cx="8451850" cy="696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низ 10"/>
          <p:cNvSpPr/>
          <p:nvPr/>
        </p:nvSpPr>
        <p:spPr>
          <a:xfrm>
            <a:off x="5280454" y="5144710"/>
            <a:ext cx="2026508" cy="85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1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27137"/>
              </p:ext>
            </p:extLst>
          </p:nvPr>
        </p:nvGraphicFramePr>
        <p:xfrm>
          <a:off x="1270902" y="146393"/>
          <a:ext cx="9729787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3" imgW="3085920" imgH="939600" progId="Equation.DSMT4">
                  <p:embed/>
                </p:oleObj>
              </mc:Choice>
              <mc:Fallback>
                <p:oleObj name="Equation" r:id="rId3" imgW="3085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902" y="146393"/>
                        <a:ext cx="9729787" cy="2960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474036"/>
              </p:ext>
            </p:extLst>
          </p:nvPr>
        </p:nvGraphicFramePr>
        <p:xfrm>
          <a:off x="1610968" y="3977075"/>
          <a:ext cx="88900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5" imgW="2819160" imgH="863280" progId="Equation.DSMT4">
                  <p:embed/>
                </p:oleObj>
              </mc:Choice>
              <mc:Fallback>
                <p:oleObj name="Equation" r:id="rId5" imgW="2819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968" y="3977075"/>
                        <a:ext cx="8890000" cy="2720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5654" y="3484605"/>
            <a:ext cx="26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Высокочастотный предел</a:t>
            </a:r>
          </a:p>
        </p:txBody>
      </p:sp>
    </p:spTree>
    <p:extLst>
      <p:ext uri="{BB962C8B-B14F-4D97-AF65-F5344CB8AC3E}">
        <p14:creationId xmlns:p14="http://schemas.microsoft.com/office/powerpoint/2010/main" val="1721821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2430"/>
              </p:ext>
            </p:extLst>
          </p:nvPr>
        </p:nvGraphicFramePr>
        <p:xfrm>
          <a:off x="1602730" y="187670"/>
          <a:ext cx="88900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3" imgW="2819160" imgH="863280" progId="Equation.DSMT4">
                  <p:embed/>
                </p:oleObj>
              </mc:Choice>
              <mc:Fallback>
                <p:oleObj name="Equation" r:id="rId3" imgW="2819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30" y="187670"/>
                        <a:ext cx="8890000" cy="2720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02185"/>
              </p:ext>
            </p:extLst>
          </p:nvPr>
        </p:nvGraphicFramePr>
        <p:xfrm>
          <a:off x="5127711" y="3408064"/>
          <a:ext cx="25225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Equation" r:id="rId5" imgW="799920" imgH="253800" progId="Equation.DSMT4">
                  <p:embed/>
                </p:oleObj>
              </mc:Choice>
              <mc:Fallback>
                <p:oleObj name="Equation" r:id="rId5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11" y="3408064"/>
                        <a:ext cx="2522538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4679092"/>
            <a:ext cx="40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Более аккуратный расчет показывает,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3231"/>
              </p:ext>
            </p:extLst>
          </p:nvPr>
        </p:nvGraphicFramePr>
        <p:xfrm>
          <a:off x="4446588" y="5519738"/>
          <a:ext cx="3884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7" imgW="1231560" imgH="253800" progId="Equation.DSMT4">
                  <p:embed/>
                </p:oleObj>
              </mc:Choice>
              <mc:Fallback>
                <p:oleObj name="Equation" r:id="rId7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519738"/>
                        <a:ext cx="3884612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692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17787"/>
              </p:ext>
            </p:extLst>
          </p:nvPr>
        </p:nvGraphicFramePr>
        <p:xfrm>
          <a:off x="4075885" y="338138"/>
          <a:ext cx="3884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885" y="338138"/>
                        <a:ext cx="3884612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6995" y="1771135"/>
            <a:ext cx="8830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Волны с частотой меньшей плазменной затухают и не могут распространяться в плазме.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7751" y="3378062"/>
            <a:ext cx="11549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При попадании электромагнитной волны на поверхность </a:t>
            </a:r>
            <a:r>
              <a:rPr lang="ru-RU" sz="2400" i="1" dirty="0">
                <a:solidFill>
                  <a:srgbClr val="0B0080"/>
                </a:solidFill>
                <a:latin typeface="Arial" panose="020B0604020202020204" pitchFamily="34" charset="0"/>
                <a:hlinkClick r:id="rId5" tooltip="Проводник (электричество)"/>
              </a:rPr>
              <a:t>проводника</a:t>
            </a:r>
            <a:r>
              <a:rPr lang="ru-RU" sz="2400" i="1" dirty="0">
                <a:solidFill>
                  <a:srgbClr val="0B0080"/>
                </a:solidFill>
                <a:latin typeface="Arial" panose="020B0604020202020204" pitchFamily="34" charset="0"/>
              </a:rPr>
              <a:t> (плазмы)</a:t>
            </a: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: возникают </a:t>
            </a:r>
            <a:r>
              <a:rPr lang="ru-RU" sz="2400" i="1" dirty="0">
                <a:solidFill>
                  <a:srgbClr val="222222"/>
                </a:solidFill>
                <a:latin typeface="Arial" panose="020B0604020202020204" pitchFamily="34" charset="0"/>
              </a:rPr>
              <a:t>колебания электронов</a:t>
            </a: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ru-RU" sz="2400" dirty="0">
                <a:solidFill>
                  <a:srgbClr val="0B0080"/>
                </a:solidFill>
                <a:latin typeface="Arial" panose="020B0604020202020204" pitchFamily="34" charset="0"/>
                <a:hlinkClick r:id="rId6" tooltip="Электрический ток"/>
              </a:rPr>
              <a:t>электрический ток</a:t>
            </a: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), электромагнитное поле которого стремится компенсировать это воздействие, что приводит к практически полному отражению света. Ну а на больших частотах электроны начинают «не поспевать» за электромагнитной волной. </a:t>
            </a:r>
          </a:p>
          <a:p>
            <a:pPr algn="just"/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Особенно это заметно в электролитах, где тяжелые ионы переносят электрический ток… Для видимого света электролиты обычно прозрачны, а металлы нет, почему?</a:t>
            </a:r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67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17787"/>
              </p:ext>
            </p:extLst>
          </p:nvPr>
        </p:nvGraphicFramePr>
        <p:xfrm>
          <a:off x="4075885" y="338138"/>
          <a:ext cx="3884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885" y="338138"/>
                        <a:ext cx="3884612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6995" y="1771135"/>
            <a:ext cx="8830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Волны с частотой меньшей плазменной затухают и не могут распространяться в плазме.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49" y="3172184"/>
            <a:ext cx="10233137" cy="34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Экранированное взаимодействие…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3017991"/>
            <a:ext cx="10264346" cy="3634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66" y="1690688"/>
            <a:ext cx="10353934" cy="7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7" y="1317661"/>
            <a:ext cx="11052763" cy="9889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7" y="276933"/>
            <a:ext cx="11265932" cy="7692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7" y="2757099"/>
            <a:ext cx="10972800" cy="37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24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7" y="1317661"/>
            <a:ext cx="11052763" cy="9889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7" y="276933"/>
            <a:ext cx="11265932" cy="7692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7" y="2757099"/>
            <a:ext cx="10972800" cy="37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93230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Полюс экранированного взаимодействия – спектр продольных плазмонов. Где учитывается, что плазмоны продольные?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77" y="4628153"/>
            <a:ext cx="3348846" cy="736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8" y="2816767"/>
            <a:ext cx="11052763" cy="9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970"/>
            <a:ext cx="12192001" cy="67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10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" y="1499286"/>
            <a:ext cx="12135115" cy="3517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81" y="623830"/>
            <a:ext cx="7478554" cy="611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98" y="5016841"/>
            <a:ext cx="10097888" cy="17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Предел </a:t>
            </a:r>
            <a:r>
              <a:rPr lang="en-US" dirty="0"/>
              <a:t>k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2683"/>
              </p:ext>
            </p:extLst>
          </p:nvPr>
        </p:nvGraphicFramePr>
        <p:xfrm>
          <a:off x="315601" y="2440287"/>
          <a:ext cx="11560798" cy="3779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3035160" imgH="990360" progId="Equation.DSMT4">
                  <p:embed/>
                </p:oleObj>
              </mc:Choice>
              <mc:Fallback>
                <p:oleObj name="Equation" r:id="rId3" imgW="30351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01" y="2440287"/>
                        <a:ext cx="11560798" cy="377927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121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Вырожденная плазма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14813"/>
              </p:ext>
            </p:extLst>
          </p:nvPr>
        </p:nvGraphicFramePr>
        <p:xfrm>
          <a:off x="247478" y="1361175"/>
          <a:ext cx="112506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3" imgW="3568680" imgH="571320" progId="Equation.DSMT4">
                  <p:embed/>
                </p:oleObj>
              </mc:Choice>
              <mc:Fallback>
                <p:oleObj name="Equation" r:id="rId3" imgW="3568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8" y="1361175"/>
                        <a:ext cx="11250613" cy="1800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28229"/>
              </p:ext>
            </p:extLst>
          </p:nvPr>
        </p:nvGraphicFramePr>
        <p:xfrm>
          <a:off x="129482" y="3247836"/>
          <a:ext cx="11790998" cy="14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5" imgW="4254480" imgH="507960" progId="Equation.DSMT4">
                  <p:embed/>
                </p:oleObj>
              </mc:Choice>
              <mc:Fallback>
                <p:oleObj name="Equation" r:id="rId5" imgW="4254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82" y="3247836"/>
                        <a:ext cx="11790998" cy="14067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119623"/>
              </p:ext>
            </p:extLst>
          </p:nvPr>
        </p:nvGraphicFramePr>
        <p:xfrm>
          <a:off x="263525" y="5214938"/>
          <a:ext cx="118062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7" imgW="4762440" imgH="482400" progId="Equation.DSMT4">
                  <p:embed/>
                </p:oleObj>
              </mc:Choice>
              <mc:Fallback>
                <p:oleObj name="Equation" r:id="rId7" imgW="4762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214938"/>
                        <a:ext cx="11806238" cy="1195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722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912B2-68FE-4449-B486-F59CB976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71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(почти) </a:t>
            </a:r>
            <a:r>
              <a:rPr lang="ru-RU" dirty="0" err="1"/>
              <a:t>бесстолкновительная</a:t>
            </a:r>
            <a:r>
              <a:rPr lang="ru-RU" dirty="0"/>
              <a:t> плазма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174449"/>
              </p:ext>
            </p:extLst>
          </p:nvPr>
        </p:nvGraphicFramePr>
        <p:xfrm>
          <a:off x="2473496" y="1874880"/>
          <a:ext cx="71262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496" y="1874880"/>
                        <a:ext cx="7126288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78969"/>
              </p:ext>
            </p:extLst>
          </p:nvPr>
        </p:nvGraphicFramePr>
        <p:xfrm>
          <a:off x="2931856" y="3788719"/>
          <a:ext cx="562768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2527200" imgH="914400" progId="Equation.DSMT4">
                  <p:embed/>
                </p:oleObj>
              </mc:Choice>
              <mc:Fallback>
                <p:oleObj name="Equation" r:id="rId5" imgW="252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856" y="3788719"/>
                        <a:ext cx="5627687" cy="2033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34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Тензор восприимчивости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61927"/>
              </p:ext>
            </p:extLst>
          </p:nvPr>
        </p:nvGraphicFramePr>
        <p:xfrm>
          <a:off x="2473496" y="1874880"/>
          <a:ext cx="71262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496" y="1874880"/>
                        <a:ext cx="7126288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5535827" y="3130378"/>
            <a:ext cx="782595" cy="650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114"/>
              </p:ext>
            </p:extLst>
          </p:nvPr>
        </p:nvGraphicFramePr>
        <p:xfrm>
          <a:off x="2995613" y="4089400"/>
          <a:ext cx="6080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5" imgW="2730240" imgH="419040" progId="Equation.DSMT4">
                  <p:embed/>
                </p:oleObj>
              </mc:Choice>
              <mc:Fallback>
                <p:oleObj name="Equation" r:id="rId5" imgW="273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089400"/>
                        <a:ext cx="6080125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36871"/>
              </p:ext>
            </p:extLst>
          </p:nvPr>
        </p:nvGraphicFramePr>
        <p:xfrm>
          <a:off x="2787650" y="5810250"/>
          <a:ext cx="62785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7" imgW="2819160" imgH="419040" progId="Equation.DSMT4">
                  <p:embed/>
                </p:oleObj>
              </mc:Choice>
              <mc:Fallback>
                <p:oleObj name="Equation" r:id="rId7" imgW="2819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810250"/>
                        <a:ext cx="6278563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5535827" y="5091133"/>
            <a:ext cx="782595" cy="650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0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Тензор восприимчивости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09593"/>
              </p:ext>
            </p:extLst>
          </p:nvPr>
        </p:nvGraphicFramePr>
        <p:xfrm>
          <a:off x="3176563" y="1690688"/>
          <a:ext cx="54022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63" y="1690688"/>
                        <a:ext cx="5402263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10227"/>
              </p:ext>
            </p:extLst>
          </p:nvPr>
        </p:nvGraphicFramePr>
        <p:xfrm>
          <a:off x="4308475" y="2927350"/>
          <a:ext cx="3140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5" imgW="1409400" imgH="672840" progId="Equation.DSMT4">
                  <p:embed/>
                </p:oleObj>
              </mc:Choice>
              <mc:Fallback>
                <p:oleObj name="Equation" r:id="rId5" imgW="1409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927350"/>
                        <a:ext cx="3140075" cy="1498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7392"/>
              </p:ext>
            </p:extLst>
          </p:nvPr>
        </p:nvGraphicFramePr>
        <p:xfrm>
          <a:off x="53975" y="5230813"/>
          <a:ext cx="113141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7" imgW="5079960" imgH="672840" progId="Equation.DSMT4">
                  <p:embed/>
                </p:oleObj>
              </mc:Choice>
              <mc:Fallback>
                <p:oleObj name="Equation" r:id="rId7" imgW="50799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5230813"/>
                        <a:ext cx="11314113" cy="1498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46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Тензор восприимчивости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30242"/>
              </p:ext>
            </p:extLst>
          </p:nvPr>
        </p:nvGraphicFramePr>
        <p:xfrm>
          <a:off x="447675" y="1504950"/>
          <a:ext cx="1100296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3" imgW="4940280" imgH="672840" progId="Equation.DSMT4">
                  <p:embed/>
                </p:oleObj>
              </mc:Choice>
              <mc:Fallback>
                <p:oleObj name="Equation" r:id="rId3" imgW="4940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504950"/>
                        <a:ext cx="11002963" cy="1500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0" y="3336324"/>
            <a:ext cx="12051957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10063"/>
              </p:ext>
            </p:extLst>
          </p:nvPr>
        </p:nvGraphicFramePr>
        <p:xfrm>
          <a:off x="1884363" y="3522663"/>
          <a:ext cx="8824912" cy="32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5" imgW="3962160" imgH="1473120" progId="Equation.DSMT4">
                  <p:embed/>
                </p:oleObj>
              </mc:Choice>
              <mc:Fallback>
                <p:oleObj name="Equation" r:id="rId5" imgW="3962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522663"/>
                        <a:ext cx="8824912" cy="3278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634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363</Words>
  <Application>Microsoft Office PowerPoint</Application>
  <PresentationFormat>Широкоэкранный</PresentationFormat>
  <Paragraphs>56</Paragraphs>
  <Slides>51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Equation</vt:lpstr>
      <vt:lpstr>Лекция 15</vt:lpstr>
      <vt:lpstr>Уравнения Власова, нерелятивистская плазма</vt:lpstr>
      <vt:lpstr>Слабые поля</vt:lpstr>
      <vt:lpstr>Презентация PowerPoint</vt:lpstr>
      <vt:lpstr>Предел k0</vt:lpstr>
      <vt:lpstr>(почти) бесстолкновительная плазма</vt:lpstr>
      <vt:lpstr>Тензор восприимчивости</vt:lpstr>
      <vt:lpstr>Тензор восприимчивости</vt:lpstr>
      <vt:lpstr>Тензор восприимчивости</vt:lpstr>
      <vt:lpstr>Презентация PowerPoint</vt:lpstr>
      <vt:lpstr>Презентация PowerPoint</vt:lpstr>
      <vt:lpstr>Презентация PowerPoint</vt:lpstr>
      <vt:lpstr>Эквивалентный способ получения продольной диэлектрической проницаемости плазмы. Выше мы делали так:</vt:lpstr>
      <vt:lpstr>Можно вести расчеты иначе, если поле направлено вдоль волнового вектора…</vt:lpstr>
      <vt:lpstr>Презентация PowerPoint</vt:lpstr>
      <vt:lpstr>Статический предел</vt:lpstr>
      <vt:lpstr>Презентация PowerPoint</vt:lpstr>
      <vt:lpstr>Теория Дебая-Хюккеля</vt:lpstr>
      <vt:lpstr>Потенциал Юкавы</vt:lpstr>
      <vt:lpstr>Экранирование Томаса-Ферми (вырожденная плазма)</vt:lpstr>
      <vt:lpstr>Вырожденная плазма</vt:lpstr>
      <vt:lpstr>Собственные колебания плазмы, продольные волны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Учтем затухание</vt:lpstr>
      <vt:lpstr>Презентация PowerPoint</vt:lpstr>
      <vt:lpstr>Презентация PowerPoint</vt:lpstr>
      <vt:lpstr>Затухание Ландау</vt:lpstr>
      <vt:lpstr>Поперечные колебания плазмы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Экранированное взаимодействие…</vt:lpstr>
      <vt:lpstr>Презентация PowerPoint</vt:lpstr>
      <vt:lpstr>Презентация PowerPoint</vt:lpstr>
      <vt:lpstr>Полюс экранированного взаимодействия – спектр продольных плазмонов. Где учитывается, что плазмоны продольные?</vt:lpstr>
      <vt:lpstr>Презентация PowerPoint</vt:lpstr>
      <vt:lpstr>Презентация PowerPoint</vt:lpstr>
      <vt:lpstr>Вырожденная плазма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</dc:title>
  <dc:creator>Nikolay Chtchelkatchev</dc:creator>
  <cp:lastModifiedBy>nms</cp:lastModifiedBy>
  <cp:revision>93</cp:revision>
  <dcterms:created xsi:type="dcterms:W3CDTF">2019-04-12T06:10:39Z</dcterms:created>
  <dcterms:modified xsi:type="dcterms:W3CDTF">2020-05-20T13:12:59Z</dcterms:modified>
</cp:coreProperties>
</file>