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3" r:id="rId5"/>
    <p:sldId id="315" r:id="rId6"/>
    <p:sldId id="379" r:id="rId7"/>
    <p:sldId id="314" r:id="rId8"/>
    <p:sldId id="330" r:id="rId9"/>
    <p:sldId id="331" r:id="rId10"/>
    <p:sldId id="333" r:id="rId11"/>
    <p:sldId id="344" r:id="rId12"/>
    <p:sldId id="332" r:id="rId13"/>
    <p:sldId id="338" r:id="rId14"/>
    <p:sldId id="339" r:id="rId15"/>
    <p:sldId id="340" r:id="rId16"/>
    <p:sldId id="382" r:id="rId17"/>
    <p:sldId id="383" r:id="rId18"/>
    <p:sldId id="336" r:id="rId19"/>
    <p:sldId id="334" r:id="rId20"/>
    <p:sldId id="335" r:id="rId21"/>
    <p:sldId id="337" r:id="rId22"/>
    <p:sldId id="342" r:id="rId23"/>
    <p:sldId id="341" r:id="rId24"/>
    <p:sldId id="343" r:id="rId25"/>
    <p:sldId id="345" r:id="rId26"/>
    <p:sldId id="346" r:id="rId27"/>
    <p:sldId id="347" r:id="rId28"/>
    <p:sldId id="348" r:id="rId29"/>
    <p:sldId id="353" r:id="rId30"/>
    <p:sldId id="354" r:id="rId31"/>
    <p:sldId id="349" r:id="rId32"/>
    <p:sldId id="350" r:id="rId33"/>
    <p:sldId id="351" r:id="rId34"/>
    <p:sldId id="374" r:id="rId35"/>
    <p:sldId id="355" r:id="rId36"/>
    <p:sldId id="259" r:id="rId37"/>
    <p:sldId id="260" r:id="rId38"/>
    <p:sldId id="261" r:id="rId39"/>
    <p:sldId id="262" r:id="rId40"/>
    <p:sldId id="358" r:id="rId41"/>
    <p:sldId id="363" r:id="rId42"/>
    <p:sldId id="361" r:id="rId43"/>
    <p:sldId id="368" r:id="rId44"/>
    <p:sldId id="360" r:id="rId45"/>
    <p:sldId id="364" r:id="rId46"/>
    <p:sldId id="365" r:id="rId47"/>
    <p:sldId id="366" r:id="rId48"/>
    <p:sldId id="367" r:id="rId49"/>
    <p:sldId id="362" r:id="rId50"/>
    <p:sldId id="369" r:id="rId51"/>
    <p:sldId id="370" r:id="rId52"/>
    <p:sldId id="371" r:id="rId53"/>
    <p:sldId id="373" r:id="rId54"/>
    <p:sldId id="372" r:id="rId55"/>
    <p:sldId id="377" r:id="rId56"/>
    <p:sldId id="356" r:id="rId57"/>
    <p:sldId id="357" r:id="rId58"/>
    <p:sldId id="378" r:id="rId59"/>
    <p:sldId id="380" r:id="rId60"/>
    <p:sldId id="270" r:id="rId61"/>
    <p:sldId id="292" r:id="rId62"/>
    <p:sldId id="381" r:id="rId63"/>
    <p:sldId id="273" r:id="rId64"/>
    <p:sldId id="274" r:id="rId65"/>
    <p:sldId id="276" r:id="rId66"/>
    <p:sldId id="277" r:id="rId67"/>
    <p:sldId id="278" r:id="rId68"/>
    <p:sldId id="375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5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9.wmf"/><Relationship Id="rId1" Type="http://schemas.openxmlformats.org/officeDocument/2006/relationships/image" Target="../media/image96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5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2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93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7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9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8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F302-3C00-45AF-B622-56902950B896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5F5A-F6C9-46DE-B983-89B03C06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A%D0%BE%D0%B1%D0%B8%D0%B0%D0%BD" TargetMode="External"/><Relationship Id="rId2" Type="http://schemas.openxmlformats.org/officeDocument/2006/relationships/hyperlink" Target="https://ru.wikipedia.org/wiki/%D0%9A%D0%B0%D0%BD%D0%BE%D0%BD%D0%B8%D1%87%D0%B5%D1%81%D0%BA%D0%BE%D0%B5_%D0%BF%D1%80%D0%B5%D0%BE%D0%B1%D1%80%D0%B0%D0%B7%D0%BE%D0%B2%D0%B0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123870322000015?via%3Dihub#!" TargetMode="External"/><Relationship Id="rId2" Type="http://schemas.openxmlformats.org/officeDocument/2006/relationships/hyperlink" Target="https://www.sciencedirect.com/science/book/978012387032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24.png"/><Relationship Id="rId4" Type="http://schemas.openxmlformats.org/officeDocument/2006/relationships/image" Target="../media/image7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4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4.png"/><Relationship Id="rId4" Type="http://schemas.openxmlformats.org/officeDocument/2006/relationships/image" Target="../media/image104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6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Уравнение баланса энтропии и законы сохранения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138864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AC7C20A-1D8F-48BE-8DEA-143683922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96296"/>
              </p:ext>
            </p:extLst>
          </p:nvPr>
        </p:nvGraphicFramePr>
        <p:xfrm>
          <a:off x="1779587" y="942485"/>
          <a:ext cx="86328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3" imgW="3111480" imgH="838080" progId="Equation.DSMT4">
                  <p:embed/>
                </p:oleObj>
              </mc:Choice>
              <mc:Fallback>
                <p:oleObj name="Equation" r:id="rId3" imgW="3111480" imgH="83808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AC7C20A-1D8F-48BE-8DEA-1436839224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9587" y="942485"/>
                        <a:ext cx="8632825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340C994-62FE-4195-91E5-FAEC9D0AB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95917"/>
              </p:ext>
            </p:extLst>
          </p:nvPr>
        </p:nvGraphicFramePr>
        <p:xfrm>
          <a:off x="99136" y="103430"/>
          <a:ext cx="5973790" cy="64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Equation" r:id="rId5" imgW="2361960" imgH="253800" progId="Equation.DSMT4">
                  <p:embed/>
                </p:oleObj>
              </mc:Choice>
              <mc:Fallback>
                <p:oleObj name="Equation" r:id="rId5" imgW="2361960" imgH="2538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F32CCBE6-DB56-4598-990F-3DED8F255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36" y="103430"/>
                        <a:ext cx="5973790" cy="644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2C87BE1-C2E7-48FA-90BB-FDFBA0EB2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78955"/>
              </p:ext>
            </p:extLst>
          </p:nvPr>
        </p:nvGraphicFramePr>
        <p:xfrm>
          <a:off x="3937792" y="3591416"/>
          <a:ext cx="43164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9" name="Equation" r:id="rId7" imgW="1511280" imgH="393480" progId="Equation.DSMT4">
                  <p:embed/>
                </p:oleObj>
              </mc:Choice>
              <mc:Fallback>
                <p:oleObj name="Equation" r:id="rId7" imgW="151128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2856A7F4-8BFB-4701-A016-D4D234EFE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7792" y="3591416"/>
                        <a:ext cx="4316412" cy="11255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8209EF4D-EFF8-4782-B4ED-2C238450D400}"/>
              </a:ext>
            </a:extLst>
          </p:cNvPr>
          <p:cNvSpPr/>
          <p:nvPr/>
        </p:nvSpPr>
        <p:spPr>
          <a:xfrm>
            <a:off x="5560289" y="4891284"/>
            <a:ext cx="1071418" cy="563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18B3258-4662-48D1-BF7F-04E6682ED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342077"/>
              </p:ext>
            </p:extLst>
          </p:nvPr>
        </p:nvGraphicFramePr>
        <p:xfrm>
          <a:off x="2650330" y="5629032"/>
          <a:ext cx="68913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Equation" r:id="rId9" imgW="2412720" imgH="393480" progId="Equation.DSMT4">
                  <p:embed/>
                </p:oleObj>
              </mc:Choice>
              <mc:Fallback>
                <p:oleObj name="Equation" r:id="rId9" imgW="2412720" imgH="39348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52C87BE1-C2E7-48FA-90BB-FDFBA0EB2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0330" y="5629032"/>
                        <a:ext cx="6891337" cy="11255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9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340C994-62FE-4195-91E5-FAEC9D0AB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36" y="103430"/>
          <a:ext cx="5973790" cy="64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2" name="Equation" r:id="rId3" imgW="2361960" imgH="253800" progId="Equation.DSMT4">
                  <p:embed/>
                </p:oleObj>
              </mc:Choice>
              <mc:Fallback>
                <p:oleObj name="Equation" r:id="rId3" imgW="2361960" imgH="2538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4340C994-62FE-4195-91E5-FAEC9D0AB5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36" y="103430"/>
                        <a:ext cx="5973790" cy="644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18B3258-4662-48D1-BF7F-04E6682ED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61461"/>
              </p:ext>
            </p:extLst>
          </p:nvPr>
        </p:nvGraphicFramePr>
        <p:xfrm>
          <a:off x="2747403" y="1187801"/>
          <a:ext cx="68913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3" name="Equation" r:id="rId5" imgW="2412720" imgH="393480" progId="Equation.DSMT4">
                  <p:embed/>
                </p:oleObj>
              </mc:Choice>
              <mc:Fallback>
                <p:oleObj name="Equation" r:id="rId5" imgW="2412720" imgH="393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818B3258-4662-48D1-BF7F-04E6682ED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7403" y="1187801"/>
                        <a:ext cx="6891337" cy="11255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1B466EC-42A8-4F51-8A74-E9013A5D9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92826"/>
              </p:ext>
            </p:extLst>
          </p:nvPr>
        </p:nvGraphicFramePr>
        <p:xfrm>
          <a:off x="481889" y="3878551"/>
          <a:ext cx="11422367" cy="249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4" name="Equation" r:id="rId7" imgW="2209680" imgH="482400" progId="Equation.DSMT4">
                  <p:embed/>
                </p:oleObj>
              </mc:Choice>
              <mc:Fallback>
                <p:oleObj name="Equation" r:id="rId7" imgW="2209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889" y="3878551"/>
                        <a:ext cx="11422367" cy="249454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DCBA76A5-1260-4E7C-9BBA-982A15273F4C}"/>
              </a:ext>
            </a:extLst>
          </p:cNvPr>
          <p:cNvSpPr/>
          <p:nvPr/>
        </p:nvSpPr>
        <p:spPr>
          <a:xfrm>
            <a:off x="5449455" y="2678545"/>
            <a:ext cx="1560945" cy="103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5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4DC4C-8AEC-4553-9216-95908CD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Вывод: </a:t>
            </a:r>
            <a:b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/>
              <a:t>уравнение </a:t>
            </a:r>
            <a:r>
              <a:rPr lang="ru-RU" dirty="0" err="1"/>
              <a:t>Лиувилля</a:t>
            </a:r>
            <a:r>
              <a:rPr lang="ru-RU" dirty="0"/>
              <a:t> для </a:t>
            </a:r>
            <a:r>
              <a:rPr lang="ru-RU" dirty="0" err="1"/>
              <a:t>многочастичной</a:t>
            </a:r>
            <a:r>
              <a:rPr lang="ru-RU" dirty="0"/>
              <a:t> функции распределения: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F31B7AE-4335-4D6E-8C7B-82C976FB4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92380"/>
              </p:ext>
            </p:extLst>
          </p:nvPr>
        </p:nvGraphicFramePr>
        <p:xfrm>
          <a:off x="107606" y="3048577"/>
          <a:ext cx="11976787" cy="195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3" imgW="6896277" imgH="1127839" progId="Equation.DSMT4">
                  <p:embed/>
                </p:oleObj>
              </mc:Choice>
              <mc:Fallback>
                <p:oleObj name="Equation" r:id="rId3" imgW="6896277" imgH="11278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606" y="3048577"/>
                        <a:ext cx="11976787" cy="1957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984B65-788D-489C-9D58-B2E0A22CE23A}"/>
              </a:ext>
            </a:extLst>
          </p:cNvPr>
          <p:cNvSpPr txBox="1"/>
          <p:nvPr/>
        </p:nvSpPr>
        <p:spPr>
          <a:xfrm>
            <a:off x="2826326" y="5661878"/>
            <a:ext cx="7693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/>
              <a:t>Многочастичная</a:t>
            </a:r>
            <a:r>
              <a:rPr lang="ru-RU" sz="2800" dirty="0"/>
              <a:t> функция распределения постоянна вдоль фазовых траекторий. </a:t>
            </a:r>
          </a:p>
        </p:txBody>
      </p:sp>
    </p:spTree>
    <p:extLst>
      <p:ext uri="{BB962C8B-B14F-4D97-AF65-F5344CB8AC3E}">
        <p14:creationId xmlns:p14="http://schemas.microsoft.com/office/powerpoint/2010/main" val="178968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9C7A-FD31-4ACF-A7A7-0FD31628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358"/>
            <a:ext cx="10515600" cy="724766"/>
          </a:xfrm>
        </p:spPr>
        <p:txBody>
          <a:bodyPr/>
          <a:lstStyle/>
          <a:p>
            <a:pPr algn="ctr"/>
            <a:r>
              <a:rPr lang="ru-RU" dirty="0"/>
              <a:t>Оператор </a:t>
            </a:r>
            <a:r>
              <a:rPr lang="ru-RU" dirty="0" err="1"/>
              <a:t>Лиувилля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B23FBF3-95E6-48F4-B3A2-66A14A8C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600541"/>
              </p:ext>
            </p:extLst>
          </p:nvPr>
        </p:nvGraphicFramePr>
        <p:xfrm>
          <a:off x="2805112" y="876012"/>
          <a:ext cx="65817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4" name="Equation" r:id="rId3" imgW="2412720" imgH="812520" progId="Equation.DSMT4">
                  <p:embed/>
                </p:oleObj>
              </mc:Choice>
              <mc:Fallback>
                <p:oleObj name="Equation" r:id="rId3" imgW="24127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5112" y="876012"/>
                        <a:ext cx="6581775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D32F8BB-9B83-492E-9B84-804D9ADD7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55938"/>
              </p:ext>
            </p:extLst>
          </p:nvPr>
        </p:nvGraphicFramePr>
        <p:xfrm>
          <a:off x="1359692" y="4510809"/>
          <a:ext cx="94726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5" name="Equation" r:id="rId5" imgW="2247840" imgH="304560" progId="Equation.DSMT4">
                  <p:embed/>
                </p:oleObj>
              </mc:Choice>
              <mc:Fallback>
                <p:oleObj name="Equation" r:id="rId5" imgW="2247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9692" y="4510809"/>
                        <a:ext cx="9472613" cy="128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79F045-73F8-4519-BC7D-7013A3601852}"/>
              </a:ext>
            </a:extLst>
          </p:cNvPr>
          <p:cNvSpPr txBox="1"/>
          <p:nvPr/>
        </p:nvSpPr>
        <p:spPr>
          <a:xfrm>
            <a:off x="2359889" y="3762664"/>
            <a:ext cx="747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гамильтониан не зависит от времени, то</a:t>
            </a:r>
          </a:p>
        </p:txBody>
      </p:sp>
    </p:spTree>
    <p:extLst>
      <p:ext uri="{BB962C8B-B14F-4D97-AF65-F5344CB8AC3E}">
        <p14:creationId xmlns:p14="http://schemas.microsoft.com/office/powerpoint/2010/main" val="184700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9C7A-FD31-4ACF-A7A7-0FD31628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358"/>
            <a:ext cx="10515600" cy="724766"/>
          </a:xfrm>
        </p:spPr>
        <p:txBody>
          <a:bodyPr/>
          <a:lstStyle/>
          <a:p>
            <a:pPr algn="ctr"/>
            <a:r>
              <a:rPr lang="ru-RU" dirty="0"/>
              <a:t>Оператор </a:t>
            </a:r>
            <a:r>
              <a:rPr lang="ru-RU" dirty="0" err="1"/>
              <a:t>Лиувилля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B23FBF3-95E6-48F4-B3A2-66A14A8C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07541"/>
              </p:ext>
            </p:extLst>
          </p:nvPr>
        </p:nvGraphicFramePr>
        <p:xfrm>
          <a:off x="838199" y="2606530"/>
          <a:ext cx="10739437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3" imgW="3936960" imgH="838080" progId="Equation.DSMT4">
                  <p:embed/>
                </p:oleObj>
              </mc:Choice>
              <mc:Fallback>
                <p:oleObj name="Equation" r:id="rId3" imgW="3936960" imgH="8380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B23FBF3-95E6-48F4-B3A2-66A14A8C8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2606530"/>
                        <a:ext cx="10739437" cy="228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5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B7386-03EB-41C7-8124-A017B68F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35BB9-4DF9-42AA-B8AF-80A1E501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F04DCC-DBAB-4B4C-A6DF-24539476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9" y="41850"/>
            <a:ext cx="11919601" cy="67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64F9-E0D7-4C10-A949-A233139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фазового объема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995E073-0555-4AB9-84AE-739ED16FC9C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1028559"/>
                <a:ext cx="12192000" cy="52596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253920" tIns="31740" rIns="0" bIns="1587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</a:rPr>
                  <a:t>Рассмотрим траекторию малого пятна (множества точек) в фазовом пространстве. Перемещаясь вдоль множества траекторий, пятно растягивается в одной координате, скажем —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altLang="ru-RU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ru-RU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ru-RU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</a:rPr>
                  <a:t> — но сжимается по другой координате</a:t>
                </a:r>
                <a:r>
                  <a:rPr lang="ru-RU" altLang="ru-RU" sz="1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sz="1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</a:rPr>
                  <a:t>так, что произведение </a:t>
                </a:r>
                <a:r>
                  <a:rPr lang="ru-RU" altLang="ru-RU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ru-RU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altLang="ru-RU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ru-RU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остаётся константой. Площадь пятна (фазовый объём) не изменяется.</a:t>
                </a:r>
                <a:endPara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Более точно, фазовый объём 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in"/>
                    <a:cs typeface="Arial" panose="020B0604020202020204" pitchFamily="34" charset="0"/>
                  </a:rPr>
                  <a:t>Γ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сохраняется при сдвигах времени. Если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altLang="ru-RU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l-GR" altLang="ru-RU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r>
                          <a:rPr lang="en-US" altLang="ru-RU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sz="24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ru-RU" sz="24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ru-RU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sz="24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ru-RU" sz="24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altLang="ru-RU" sz="2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и 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in"/>
                    <a:cs typeface="Arial" panose="020B0604020202020204" pitchFamily="34" charset="0"/>
                  </a:rPr>
                  <a:t>Γ(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th-italic"/>
                    <a:cs typeface="Arial" panose="020B0604020202020204" pitchFamily="34" charset="0"/>
                  </a:rPr>
                  <a:t>t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in"/>
                    <a:cs typeface="Arial" panose="020B0604020202020204" pitchFamily="34" charset="0"/>
                  </a:rPr>
                  <a:t>)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— множество точек фазового пространства, в которое может эволюционировать множество 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in"/>
                    <a:cs typeface="Arial" panose="020B0604020202020204" pitchFamily="34" charset="0"/>
                  </a:rPr>
                  <a:t>Γ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в момент времени 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th-italic"/>
                    <a:cs typeface="Arial" panose="020B0604020202020204" pitchFamily="34" charset="0"/>
                  </a:rPr>
                  <a:t>t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тогда</a:t>
                </a:r>
                <a:endPara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57200" lvl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alt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l-GR" alt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ru-RU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ru-RU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ru-RU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ru-RU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alt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для всех времён </a:t>
                </a:r>
                <a:r>
                  <a:rPr kumimoji="0" lang="ru-RU" altLang="ru-RU" sz="2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th-italic"/>
                    <a:cs typeface="Arial" panose="020B0604020202020204" pitchFamily="34" charset="0"/>
                  </a:rPr>
                  <a:t>t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Объём фазового пространства гамильтоновой системы сохраняется, поскольку эволюция во времени в гамильтоновой механике </a:t>
                </a:r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--</a:t>
                </a:r>
                <a:r>
                  <a:rPr kumimoji="0" lang="en-US" altLang="ru-RU" sz="1800" b="0" i="0" u="none" strike="noStrike" cap="none" normalizeH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это 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0B008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hlinkClick r:id="rId2" tooltip="Каноническое преобразование"/>
                  </a:rPr>
                  <a:t>каноническое преобразование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а все канонические преобразования имеют единичный 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0B008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hlinkClick r:id="rId3" tooltip="Якобиан"/>
                  </a:rPr>
                  <a:t>якобиан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>
                  <a:lnSpc>
                    <a:spcPct val="100000"/>
                  </a:lnSpc>
                  <a:buNone/>
                </a:pP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>
                  <a:lnSpc>
                    <a:spcPct val="100000"/>
                  </a:lnSpc>
                  <a:buNone/>
                </a:pPr>
                <a:endParaRPr kumimoji="0" lang="ru-RU" altLang="ru-RU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995E073-0555-4AB9-84AE-739ED16FC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1028559"/>
                <a:ext cx="12192000" cy="5259694"/>
              </a:xfrm>
              <a:prstGeom prst="rect">
                <a:avLst/>
              </a:prstGeom>
              <a:blipFill>
                <a:blip r:embed="rId4"/>
                <a:stretch>
                  <a:fillRect t="-463" r="-65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1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7ED3C-8A03-4543-852F-85BF13A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фазового объема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428BCA4-24D4-4C0B-927C-9C17FE419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3703"/>
              </p:ext>
            </p:extLst>
          </p:nvPr>
        </p:nvGraphicFramePr>
        <p:xfrm>
          <a:off x="1411040" y="1690688"/>
          <a:ext cx="9139401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3" imgW="3327120" imgH="482400" progId="Equation.DSMT4">
                  <p:embed/>
                </p:oleObj>
              </mc:Choice>
              <mc:Fallback>
                <p:oleObj name="Equation" r:id="rId3" imgW="332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040" y="1690688"/>
                        <a:ext cx="9139401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983EBA-E5CF-4BB0-B92B-29D528CF0303}"/>
              </a:ext>
            </a:extLst>
          </p:cNvPr>
          <p:cNvSpPr txBox="1"/>
          <p:nvPr/>
        </p:nvSpPr>
        <p:spPr>
          <a:xfrm>
            <a:off x="1587810" y="3314700"/>
            <a:ext cx="878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Возьмем объем фазового пространства</a:t>
            </a:r>
            <a:r>
              <a:rPr lang="en-US" dirty="0"/>
              <a:t>. </a:t>
            </a:r>
            <a:r>
              <a:rPr lang="ru-RU" dirty="0"/>
              <a:t>В этом объеме </a:t>
            </a:r>
            <a:r>
              <a:rPr lang="en-US" dirty="0"/>
              <a:t>f=1, </a:t>
            </a:r>
            <a:r>
              <a:rPr lang="ru-RU" dirty="0"/>
              <a:t>вне объема </a:t>
            </a:r>
            <a:r>
              <a:rPr lang="en-US" dirty="0"/>
              <a:t>f=0. </a:t>
            </a:r>
            <a:r>
              <a:rPr lang="ru-RU" dirty="0"/>
              <a:t>Тогда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2B7B25C-8666-4ACE-9764-E50DAC576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99833"/>
              </p:ext>
            </p:extLst>
          </p:nvPr>
        </p:nvGraphicFramePr>
        <p:xfrm>
          <a:off x="3189288" y="4259263"/>
          <a:ext cx="55816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5" imgW="2031840" imgH="431640" progId="Equation.DSMT4">
                  <p:embed/>
                </p:oleObj>
              </mc:Choice>
              <mc:Fallback>
                <p:oleObj name="Equation" r:id="rId5" imgW="203184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428BCA4-24D4-4C0B-927C-9C17FE419A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9288" y="4259263"/>
                        <a:ext cx="55816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33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73034-740B-4BC9-B3AC-989E1781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264650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 распределении Гиббса</a:t>
            </a:r>
          </a:p>
        </p:txBody>
      </p:sp>
    </p:spTree>
    <p:extLst>
      <p:ext uri="{BB962C8B-B14F-4D97-AF65-F5344CB8AC3E}">
        <p14:creationId xmlns:p14="http://schemas.microsoft.com/office/powerpoint/2010/main" val="424972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97E87-389C-487B-977D-84F2C397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 термодинамическом равновесии,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83B8C8B-324D-4759-8959-799FAADE6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88082"/>
              </p:ext>
            </p:extLst>
          </p:nvPr>
        </p:nvGraphicFramePr>
        <p:xfrm>
          <a:off x="2355635" y="1023866"/>
          <a:ext cx="7480729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3" imgW="1523880" imgH="279360" progId="Equation.DSMT4">
                  <p:embed/>
                </p:oleObj>
              </mc:Choice>
              <mc:Fallback>
                <p:oleObj name="Equation" r:id="rId3" imgW="1523880" imgH="2793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DF31B7AE-4335-4D6E-8C7B-82C976FB48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635" y="1023866"/>
                        <a:ext cx="7480729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F5D1831-C359-4137-BF19-53E735E41612}"/>
              </a:ext>
            </a:extLst>
          </p:cNvPr>
          <p:cNvSpPr txBox="1">
            <a:spLocks/>
          </p:cNvSpPr>
          <p:nvPr/>
        </p:nvSpPr>
        <p:spPr>
          <a:xfrm>
            <a:off x="838200" y="2670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 термодинамическом равновесии,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0F774F4-1B37-4119-BF3A-10A9B6735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62689"/>
              </p:ext>
            </p:extLst>
          </p:nvPr>
        </p:nvGraphicFramePr>
        <p:xfrm>
          <a:off x="2668154" y="4187537"/>
          <a:ext cx="64214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83B8C8B-324D-4759-8959-799FAADE60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8154" y="4187537"/>
                        <a:ext cx="6421438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6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B1AEB-5A5E-4E58-BC5C-CB1C0BD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 прошлой лекции…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CC939AA-8BC1-49E9-B160-A723FC00F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075" y="1083696"/>
          <a:ext cx="10222299" cy="1213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Equation" r:id="rId3" imgW="3530520" imgH="419040" progId="Equation.DSMT4">
                  <p:embed/>
                </p:oleObj>
              </mc:Choice>
              <mc:Fallback>
                <p:oleObj name="Equation" r:id="rId3" imgW="3530520" imgH="419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CC939AA-8BC1-49E9-B160-A723FC00FE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075" y="1083696"/>
                        <a:ext cx="10222299" cy="1213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4F5095C-60BD-4A51-BF0E-8219B4653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8501" y="2488734"/>
          <a:ext cx="70548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Equation" r:id="rId5" imgW="2197080" imgH="393480" progId="Equation.DSMT4">
                  <p:embed/>
                </p:oleObj>
              </mc:Choice>
              <mc:Fallback>
                <p:oleObj name="Equation" r:id="rId5" imgW="219708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4F5095C-60BD-4A51-BF0E-8219B4653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8501" y="2488734"/>
                        <a:ext cx="7054850" cy="126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4ECBB-0C39-4A53-BAFA-E9CEEE07AE90}"/>
              </a:ext>
            </a:extLst>
          </p:cNvPr>
          <p:cNvSpPr txBox="1"/>
          <p:nvPr/>
        </p:nvSpPr>
        <p:spPr>
          <a:xfrm>
            <a:off x="3611417" y="2147649"/>
            <a:ext cx="496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Когда система консервативная: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1806B32-2CE3-4149-996D-8ACA5FA8E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00719"/>
              </p:ext>
            </p:extLst>
          </p:nvPr>
        </p:nvGraphicFramePr>
        <p:xfrm>
          <a:off x="4065883" y="3750797"/>
          <a:ext cx="4196353" cy="309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" name="Equation" r:id="rId7" imgW="1930320" imgH="1422360" progId="Equation.DSMT4">
                  <p:embed/>
                </p:oleObj>
              </mc:Choice>
              <mc:Fallback>
                <p:oleObj name="Equation" r:id="rId7" imgW="1930320" imgH="14223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B1806B32-2CE3-4149-996D-8ACA5FA8ED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5883" y="3750797"/>
                        <a:ext cx="4196353" cy="3092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3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FBE4E-AC05-4E32-85AB-B74CD86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380"/>
            <a:ext cx="10515600" cy="32093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Функция распределения (ФР) термодинамической системы должна быть аддитивна: разделили систему на две части, ФР должна быть равна произведению ФР частей…</a:t>
            </a:r>
            <a:br>
              <a:rPr lang="en-US" dirty="0"/>
            </a:br>
            <a:r>
              <a:rPr lang="ru-RU" dirty="0">
                <a:solidFill>
                  <a:srgbClr val="FF0000"/>
                </a:solidFill>
              </a:rPr>
              <a:t>Тогда </a:t>
            </a:r>
            <a:r>
              <a:rPr lang="en-US" dirty="0">
                <a:solidFill>
                  <a:srgbClr val="FF0000"/>
                </a:solidFill>
              </a:rPr>
              <a:t>Log(</a:t>
            </a:r>
            <a:r>
              <a:rPr lang="ru-RU" dirty="0">
                <a:solidFill>
                  <a:srgbClr val="FF0000"/>
                </a:solidFill>
              </a:rPr>
              <a:t>ФР</a:t>
            </a:r>
            <a:r>
              <a:rPr lang="en-US" dirty="0">
                <a:solidFill>
                  <a:srgbClr val="FF0000"/>
                </a:solidFill>
              </a:rPr>
              <a:t>) – </a:t>
            </a:r>
            <a:r>
              <a:rPr lang="ru-RU" dirty="0">
                <a:solidFill>
                  <a:srgbClr val="FF0000"/>
                </a:solidFill>
              </a:rPr>
              <a:t>линейная комбинация интегралов движения: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6264342-B87C-4290-9489-222BE4DB6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66080"/>
              </p:ext>
            </p:extLst>
          </p:nvPr>
        </p:nvGraphicFramePr>
        <p:xfrm>
          <a:off x="3010073" y="251690"/>
          <a:ext cx="6171853" cy="1198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0073" y="251690"/>
                        <a:ext cx="6171853" cy="1198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0BE476A-AFA8-4074-A225-1A1CB6415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06024"/>
              </p:ext>
            </p:extLst>
          </p:nvPr>
        </p:nvGraphicFramePr>
        <p:xfrm>
          <a:off x="1369724" y="4756727"/>
          <a:ext cx="928846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5" imgW="1968480" imgH="279360" progId="Equation.DSMT4">
                  <p:embed/>
                </p:oleObj>
              </mc:Choice>
              <mc:Fallback>
                <p:oleObj name="Equation" r:id="rId5" imgW="196848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D6264342-B87C-4290-9489-222BE4DB63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9724" y="4756727"/>
                        <a:ext cx="9288462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FEF1B6-57EC-4BB0-BB43-9694A9965E2E}"/>
              </a:ext>
            </a:extLst>
          </p:cNvPr>
          <p:cNvSpPr txBox="1"/>
          <p:nvPr/>
        </p:nvSpPr>
        <p:spPr>
          <a:xfrm>
            <a:off x="3334326" y="6075939"/>
            <a:ext cx="552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А это распределение Гиббса…</a:t>
            </a:r>
          </a:p>
        </p:txBody>
      </p:sp>
    </p:spTree>
    <p:extLst>
      <p:ext uri="{BB962C8B-B14F-4D97-AF65-F5344CB8AC3E}">
        <p14:creationId xmlns:p14="http://schemas.microsoft.com/office/powerpoint/2010/main" val="307335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6AFAC-FB6C-4C45-890D-56B242A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для редуцированных функций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307407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EF3B64-D812-483B-9E65-51FE0E9121E2}"/>
              </a:ext>
            </a:extLst>
          </p:cNvPr>
          <p:cNvSpPr/>
          <p:nvPr/>
        </p:nvSpPr>
        <p:spPr>
          <a:xfrm>
            <a:off x="2045854" y="1240087"/>
            <a:ext cx="8100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505050"/>
                </a:solidFill>
                <a:latin typeface="NexusSans"/>
                <a:hlinkClick r:id="rId2" tooltip="Go to Theory of Simple Liquids on ScienceDirect"/>
              </a:rPr>
              <a:t>Theory of Simple Liquids (Fourth Edition)</a:t>
            </a:r>
            <a:endParaRPr lang="en-US" sz="3600" dirty="0">
              <a:solidFill>
                <a:srgbClr val="505050"/>
              </a:solidFill>
              <a:latin typeface="NexusSans"/>
            </a:endParaRPr>
          </a:p>
          <a:p>
            <a:pPr algn="ctr"/>
            <a:r>
              <a:rPr lang="en-US" sz="3600" dirty="0">
                <a:solidFill>
                  <a:srgbClr val="2E2E2E"/>
                </a:solidFill>
                <a:latin typeface="NexusSans"/>
              </a:rPr>
              <a:t>With Applications to Soft Matter</a:t>
            </a:r>
            <a:endParaRPr lang="ru-RU" sz="3600" dirty="0">
              <a:solidFill>
                <a:srgbClr val="2E2E2E"/>
              </a:solidFill>
              <a:latin typeface="NexusSans"/>
            </a:endParaRPr>
          </a:p>
          <a:p>
            <a:pPr algn="ctr"/>
            <a:r>
              <a:rPr lang="en-US" sz="3600" dirty="0">
                <a:solidFill>
                  <a:srgbClr val="0C7DBB"/>
                </a:solidFill>
                <a:latin typeface="NexusSans"/>
                <a:hlinkClick r:id="rId3"/>
              </a:rPr>
              <a:t>Jean-Pierre</a:t>
            </a:r>
            <a:r>
              <a:rPr lang="ru-RU" sz="3600" dirty="0">
                <a:solidFill>
                  <a:srgbClr val="0C7DBB"/>
                </a:solidFill>
                <a:latin typeface="NexusSans"/>
                <a:hlinkClick r:id="rId3"/>
              </a:rPr>
              <a:t> </a:t>
            </a:r>
            <a:r>
              <a:rPr lang="en-US" sz="3600" dirty="0">
                <a:solidFill>
                  <a:srgbClr val="0C7DBB"/>
                </a:solidFill>
                <a:latin typeface="NexusSans"/>
                <a:hlinkClick r:id="rId3"/>
              </a:rPr>
              <a:t>Hansen</a:t>
            </a:r>
            <a:r>
              <a:rPr lang="ru-RU" sz="3600" dirty="0">
                <a:solidFill>
                  <a:srgbClr val="0C7DBB"/>
                </a:solidFill>
                <a:latin typeface="NexusSans"/>
                <a:hlinkClick r:id="rId3"/>
              </a:rPr>
              <a:t>, </a:t>
            </a:r>
            <a:r>
              <a:rPr lang="en-US" sz="3600" dirty="0">
                <a:solidFill>
                  <a:srgbClr val="0C7DBB"/>
                </a:solidFill>
                <a:latin typeface="NexusSans"/>
                <a:hlinkClick r:id="rId3"/>
              </a:rPr>
              <a:t>Ian R.</a:t>
            </a:r>
            <a:r>
              <a:rPr lang="ru-RU" sz="3600" dirty="0">
                <a:solidFill>
                  <a:srgbClr val="0C7DBB"/>
                </a:solidFill>
                <a:latin typeface="NexusSans"/>
                <a:hlinkClick r:id="rId3"/>
              </a:rPr>
              <a:t> </a:t>
            </a:r>
            <a:r>
              <a:rPr lang="en-US" sz="3600" dirty="0">
                <a:solidFill>
                  <a:srgbClr val="0C7DBB"/>
                </a:solidFill>
                <a:latin typeface="NexusSans"/>
                <a:hlinkClick r:id="rId3"/>
              </a:rPr>
              <a:t>McDonald</a:t>
            </a:r>
            <a:endParaRPr lang="ru-RU" sz="3600" dirty="0">
              <a:solidFill>
                <a:srgbClr val="0C7DBB"/>
              </a:solidFill>
              <a:latin typeface="NexusSans"/>
            </a:endParaRPr>
          </a:p>
          <a:p>
            <a:pPr algn="ctr"/>
            <a:r>
              <a:rPr lang="ru-RU" sz="3600" b="0" i="0" u="none" strike="noStrike" dirty="0">
                <a:solidFill>
                  <a:srgbClr val="0C7DBB"/>
                </a:solidFill>
                <a:effectLst/>
                <a:latin typeface="NexusSans"/>
              </a:rPr>
              <a:t>2013</a:t>
            </a:r>
          </a:p>
          <a:p>
            <a:pPr algn="ctr"/>
            <a:r>
              <a:rPr lang="en-US" sz="3600" dirty="0">
                <a:solidFill>
                  <a:srgbClr val="505050"/>
                </a:solidFill>
                <a:latin typeface="NexusSerif"/>
              </a:rPr>
              <a:t>Chapter 2</a:t>
            </a:r>
            <a:endParaRPr lang="ru-RU" sz="3600" dirty="0">
              <a:solidFill>
                <a:srgbClr val="505050"/>
              </a:solidFill>
              <a:latin typeface="NexusSerif"/>
            </a:endParaRPr>
          </a:p>
          <a:p>
            <a:pPr algn="ctr"/>
            <a:endParaRPr lang="ru-RU" sz="3600" dirty="0">
              <a:solidFill>
                <a:srgbClr val="2E2E2E"/>
              </a:solidFill>
              <a:latin typeface="NexusSans"/>
            </a:endParaRPr>
          </a:p>
          <a:p>
            <a:pPr algn="ctr"/>
            <a:r>
              <a:rPr lang="en-US" sz="3600" dirty="0">
                <a:solidFill>
                  <a:srgbClr val="505050"/>
                </a:solidFill>
                <a:latin typeface="NexusSerif"/>
              </a:rPr>
              <a:t>https://doi.org/10.1016/B978-0-12-387032-2.00001-5</a:t>
            </a:r>
          </a:p>
        </p:txBody>
      </p:sp>
    </p:spTree>
    <p:extLst>
      <p:ext uri="{BB962C8B-B14F-4D97-AF65-F5344CB8AC3E}">
        <p14:creationId xmlns:p14="http://schemas.microsoft.com/office/powerpoint/2010/main" val="429141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865E38-BC7A-47B0-9F37-651942F86A8A}"/>
              </a:ext>
            </a:extLst>
          </p:cNvPr>
          <p:cNvSpPr/>
          <p:nvPr/>
        </p:nvSpPr>
        <p:spPr>
          <a:xfrm>
            <a:off x="1494419" y="1083025"/>
            <a:ext cx="9203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/>
              <a:t>Редуцированная </a:t>
            </a:r>
            <a:r>
              <a:rPr lang="ru-RU" sz="2800" dirty="0" err="1"/>
              <a:t>многочастичная</a:t>
            </a:r>
            <a:r>
              <a:rPr lang="ru-RU" sz="2800" dirty="0"/>
              <a:t> функция распределения</a:t>
            </a:r>
            <a:r>
              <a:rPr lang="en-US" sz="2800" dirty="0"/>
              <a:t> </a:t>
            </a:r>
            <a:endParaRPr lang="ru-RU" sz="2800" dirty="0"/>
          </a:p>
          <a:p>
            <a:pPr algn="ctr"/>
            <a:r>
              <a:rPr lang="ru-RU" sz="2800" dirty="0"/>
              <a:t>(для системы тождественных частиц)</a:t>
            </a:r>
            <a:endParaRPr lang="en-US" sz="2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4728449-3344-4822-AE4B-F86F5B294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78366"/>
              </p:ext>
            </p:extLst>
          </p:nvPr>
        </p:nvGraphicFramePr>
        <p:xfrm>
          <a:off x="1263917" y="2830717"/>
          <a:ext cx="9152516" cy="119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Equation" r:id="rId3" imgW="3403440" imgH="444240" progId="Equation.DSMT4">
                  <p:embed/>
                </p:oleObj>
              </mc:Choice>
              <mc:Fallback>
                <p:oleObj name="Equation" r:id="rId3" imgW="3403440" imgH="4442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10F774F4-1B37-4119-BF3A-10A9B6735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917" y="2830717"/>
                        <a:ext cx="9152516" cy="1196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A3A0B7-4C9D-45AC-97E2-CAAF119F6E15}"/>
              </a:ext>
            </a:extLst>
          </p:cNvPr>
          <p:cNvSpPr txBox="1"/>
          <p:nvPr/>
        </p:nvSpPr>
        <p:spPr>
          <a:xfrm>
            <a:off x="2419927" y="4692073"/>
            <a:ext cx="431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Число способов выбрать </a:t>
            </a:r>
            <a:r>
              <a:rPr lang="en-US" sz="2800" dirty="0"/>
              <a:t>N-n </a:t>
            </a:r>
            <a:r>
              <a:rPr lang="ru-RU" sz="2800" dirty="0"/>
              <a:t>координат…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DF929B-E6F5-4412-945B-2275CF19692C}"/>
              </a:ext>
            </a:extLst>
          </p:cNvPr>
          <p:cNvCxnSpPr/>
          <p:nvPr/>
        </p:nvCxnSpPr>
        <p:spPr>
          <a:xfrm flipH="1" flipV="1">
            <a:off x="4719782" y="4027283"/>
            <a:ext cx="166254" cy="49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BAE8743-D6B3-446A-8DFB-DCD909EC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18872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Тождественность частиц означает симметрию ФР по перестановке индексов координат и импульсов.</a:t>
            </a:r>
          </a:p>
        </p:txBody>
      </p:sp>
    </p:spTree>
    <p:extLst>
      <p:ext uri="{BB962C8B-B14F-4D97-AF65-F5344CB8AC3E}">
        <p14:creationId xmlns:p14="http://schemas.microsoft.com/office/powerpoint/2010/main" val="16429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29CEFB8-A488-4424-B5A7-7048292BBA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ru-RU" dirty="0"/>
                  <a:t>Кинетическое уравнение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29CEFB8-A488-4424-B5A7-7048292B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0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1551B-7603-41AD-AE1F-125DB417DACD}"/>
                  </a:ext>
                </a:extLst>
              </p:cNvPr>
              <p:cNvSpPr txBox="1"/>
              <p:nvPr/>
            </p:nvSpPr>
            <p:spPr>
              <a:xfrm>
                <a:off x="197425" y="1318636"/>
                <a:ext cx="11797147" cy="210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/>
                  <a:t>Рассмотрим специальный случай, когда полня сила, действующая на частицу с номером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, </a:t>
                </a:r>
                <a:r>
                  <a:rPr lang="ru-RU" sz="2800" dirty="0"/>
                  <a:t>равна сумме потенциальной внешней силы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𝜕𝜑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</a:t>
                </a:r>
                <a:r>
                  <a:rPr lang="en-US" sz="2800" dirty="0"/>
                  <a:t> </a:t>
                </a:r>
                <a:r>
                  <a:rPr lang="ru-RU" sz="2800" dirty="0"/>
                  <a:t>силы парного взаимодействия с другими частицами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 </a:t>
                </a:r>
                <a:r>
                  <a:rPr lang="ru-RU" sz="2800" dirty="0"/>
                  <a:t>Тогда второй закон Ньютона</a:t>
                </a:r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:r>
                  <a:rPr lang="ru-RU" sz="2800" dirty="0" err="1"/>
                  <a:t>ур</a:t>
                </a:r>
                <a:r>
                  <a:rPr lang="ru-RU" sz="2800" dirty="0"/>
                  <a:t>. </a:t>
                </a:r>
                <a:r>
                  <a:rPr lang="ru-RU" sz="2800" dirty="0" err="1"/>
                  <a:t>Лиувилля</a:t>
                </a:r>
                <a:r>
                  <a:rPr lang="ru-RU" sz="2800" dirty="0"/>
                  <a:t>: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1551B-7603-41AD-AE1F-125DB417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5" y="1318636"/>
                <a:ext cx="11797147" cy="2109295"/>
              </a:xfrm>
              <a:prstGeom prst="rect">
                <a:avLst/>
              </a:prstGeom>
              <a:blipFill>
                <a:blip r:embed="rId4"/>
                <a:stretch>
                  <a:fillRect l="-465" t="-2601" r="-1136" b="-7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17619A9-C88F-485C-B4F0-0155E612D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381232"/>
              </p:ext>
            </p:extLst>
          </p:nvPr>
        </p:nvGraphicFramePr>
        <p:xfrm>
          <a:off x="4211781" y="3252322"/>
          <a:ext cx="3515014" cy="164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2" name="Equation" r:id="rId5" imgW="952200" imgH="444240" progId="Equation.DSMT4">
                  <p:embed/>
                </p:oleObj>
              </mc:Choice>
              <mc:Fallback>
                <p:oleObj name="Equation" r:id="rId5" imgW="952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781" y="3252322"/>
                        <a:ext cx="3515014" cy="164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49B2D4E-C383-4EE6-BD7C-47C6325C6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57243"/>
              </p:ext>
            </p:extLst>
          </p:nvPr>
        </p:nvGraphicFramePr>
        <p:xfrm>
          <a:off x="307973" y="4936390"/>
          <a:ext cx="11576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Equation" r:id="rId7" imgW="3136680" imgH="482400" progId="Equation.DSMT4">
                  <p:embed/>
                </p:oleObj>
              </mc:Choice>
              <mc:Fallback>
                <p:oleObj name="Equation" r:id="rId7" imgW="3136680" imgH="4824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17619A9-C88F-485C-B4F0-0155E612DF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973" y="4936390"/>
                        <a:ext cx="11576050" cy="1781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53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5F296FD-AD0E-483E-B577-BF8F1AD620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/>
                  <a:t>Умножим обе части 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проинтегрируем по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координатам и импульсам:</a:t>
                </a: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5F296FD-AD0E-483E-B577-BF8F1AD62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 t="-8756" r="-2783" b="-26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3F13C25-5818-421A-9AA0-4F2DE70AA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5260"/>
              </p:ext>
            </p:extLst>
          </p:nvPr>
        </p:nvGraphicFramePr>
        <p:xfrm>
          <a:off x="307975" y="1999226"/>
          <a:ext cx="11576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4" name="Equation" r:id="rId4" imgW="3136680" imgH="482400" progId="Equation.DSMT4">
                  <p:embed/>
                </p:oleObj>
              </mc:Choice>
              <mc:Fallback>
                <p:oleObj name="Equation" r:id="rId4" imgW="3136680" imgH="4824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749B2D4E-C383-4EE6-BD7C-47C6325C66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975" y="1999226"/>
                        <a:ext cx="11576050" cy="1781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905F40D-780D-4C3F-89C3-CA39EF5E0BE2}"/>
              </a:ext>
            </a:extLst>
          </p:cNvPr>
          <p:cNvSpPr/>
          <p:nvPr/>
        </p:nvSpPr>
        <p:spPr>
          <a:xfrm>
            <a:off x="5615709" y="3789637"/>
            <a:ext cx="997527" cy="534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0AB0795-608B-473A-A75B-FC091EAC6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52786"/>
              </p:ext>
            </p:extLst>
          </p:nvPr>
        </p:nvGraphicFramePr>
        <p:xfrm>
          <a:off x="2108056" y="4352332"/>
          <a:ext cx="82327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6" imgW="3187440" imgH="965160" progId="Equation.DSMT4">
                  <p:embed/>
                </p:oleObj>
              </mc:Choice>
              <mc:Fallback>
                <p:oleObj name="Equation" r:id="rId6" imgW="3187440" imgH="96516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C3F13C25-5818-421A-9AA0-4F2DE70AA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056" y="4352332"/>
                        <a:ext cx="8232775" cy="2492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60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296FD-AD0E-483E-B577-BF8F1AD6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8" y="365125"/>
            <a:ext cx="11887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Тождественность частиц означает симметрию ФР по перестановке индексов координат и импульсов: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0AB0795-608B-473A-A75B-FC091EAC6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85148"/>
              </p:ext>
            </p:extLst>
          </p:nvPr>
        </p:nvGraphicFramePr>
        <p:xfrm>
          <a:off x="1979612" y="1690688"/>
          <a:ext cx="82327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3" imgW="3187440" imgH="965160" progId="Equation.DSMT4">
                  <p:embed/>
                </p:oleObj>
              </mc:Choice>
              <mc:Fallback>
                <p:oleObj name="Equation" r:id="rId3" imgW="3187440" imgH="9651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0AB0795-608B-473A-A75B-FC091EAC6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2" y="1690688"/>
                        <a:ext cx="8232775" cy="2492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12000CD-02CC-4B39-8835-A5BC7C0F0676}"/>
              </a:ext>
            </a:extLst>
          </p:cNvPr>
          <p:cNvSpPr/>
          <p:nvPr/>
        </p:nvSpPr>
        <p:spPr>
          <a:xfrm>
            <a:off x="5467927" y="4267200"/>
            <a:ext cx="1357746" cy="323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8E91C7A-FE01-4A1F-B3DF-90C05D3C3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38148"/>
              </p:ext>
            </p:extLst>
          </p:nvPr>
        </p:nvGraphicFramePr>
        <p:xfrm>
          <a:off x="407193" y="4674610"/>
          <a:ext cx="1147921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5" imgW="4444920" imgH="507960" progId="Equation.DSMT4">
                  <p:embed/>
                </p:oleObj>
              </mc:Choice>
              <mc:Fallback>
                <p:oleObj name="Equation" r:id="rId5" imgW="4444920" imgH="5079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0AB0795-608B-473A-A75B-FC091EAC6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93" y="4674610"/>
                        <a:ext cx="11479213" cy="13128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6396C33-B7F3-4D37-942F-60C3E3B65BB2}"/>
              </a:ext>
            </a:extLst>
          </p:cNvPr>
          <p:cNvSpPr txBox="1">
            <a:spLocks/>
          </p:cNvSpPr>
          <p:nvPr/>
        </p:nvSpPr>
        <p:spPr>
          <a:xfrm>
            <a:off x="152399" y="5996926"/>
            <a:ext cx="11887200" cy="86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Уравнение Боголюбова-Борна-Грина-</a:t>
            </a:r>
            <a:r>
              <a:rPr lang="ru-R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Кирквуда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78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296FD-AD0E-483E-B577-BF8F1AD6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8" y="365125"/>
            <a:ext cx="11887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Выводы: </a:t>
            </a:r>
            <a:br>
              <a:rPr lang="ru-RU" dirty="0"/>
            </a:br>
            <a:r>
              <a:rPr lang="ru-RU" dirty="0"/>
              <a:t>хорошая новость: Можно получить точное кинетическое уравнение для </a:t>
            </a:r>
            <a:r>
              <a:rPr lang="ru-RU" dirty="0" err="1"/>
              <a:t>многочастичной</a:t>
            </a:r>
            <a:r>
              <a:rPr lang="ru-RU" dirty="0"/>
              <a:t> функции распределения, но!!!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8E91C7A-FE01-4A1F-B3DF-90C05D3C3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358600"/>
              </p:ext>
            </p:extLst>
          </p:nvPr>
        </p:nvGraphicFramePr>
        <p:xfrm>
          <a:off x="356391" y="2116138"/>
          <a:ext cx="1147921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3" imgW="4444920" imgH="507960" progId="Equation.DSMT4">
                  <p:embed/>
                </p:oleObj>
              </mc:Choice>
              <mc:Fallback>
                <p:oleObj name="Equation" r:id="rId3" imgW="4444920" imgH="5079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8E91C7A-FE01-4A1F-B3DF-90C05D3C3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1" y="2116138"/>
                        <a:ext cx="11479213" cy="13128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6396C33-B7F3-4D37-942F-60C3E3B65BB2}"/>
              </a:ext>
            </a:extLst>
          </p:cNvPr>
          <p:cNvSpPr txBox="1">
            <a:spLocks/>
          </p:cNvSpPr>
          <p:nvPr/>
        </p:nvSpPr>
        <p:spPr>
          <a:xfrm>
            <a:off x="152398" y="3299690"/>
            <a:ext cx="11887200" cy="86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Уравнение Боголюбова-Борна-Грина-</a:t>
            </a:r>
            <a:r>
              <a:rPr lang="ru-R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Кирквуда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70EF692-B615-4193-BEB4-25001DF4BDD9}"/>
              </a:ext>
            </a:extLst>
          </p:cNvPr>
          <p:cNvSpPr txBox="1">
            <a:spLocks/>
          </p:cNvSpPr>
          <p:nvPr/>
        </p:nvSpPr>
        <p:spPr>
          <a:xfrm>
            <a:off x="0" y="409459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Плохая новость: </a:t>
            </a:r>
          </a:p>
          <a:p>
            <a:pPr algn="ctr"/>
            <a:r>
              <a:rPr lang="ru-RU" dirty="0"/>
              <a:t>Чтобы решить это уравнение, надо знать ФР высшего порядка и решить всю цепочку уравнений во всех порядках…</a:t>
            </a:r>
          </a:p>
        </p:txBody>
      </p:sp>
    </p:spTree>
    <p:extLst>
      <p:ext uri="{BB962C8B-B14F-4D97-AF65-F5344CB8AC3E}">
        <p14:creationId xmlns:p14="http://schemas.microsoft.com/office/powerpoint/2010/main" val="948249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F746A-06EB-4D67-BFE1-2D2E3935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практически важный случай</a:t>
            </a:r>
            <a:r>
              <a:rPr lang="en-US" dirty="0"/>
              <a:t>, n=1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DBB8936-9321-4521-B202-D8ECA248C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25628"/>
              </p:ext>
            </p:extLst>
          </p:nvPr>
        </p:nvGraphicFramePr>
        <p:xfrm>
          <a:off x="354806" y="1729943"/>
          <a:ext cx="11482388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Equation" r:id="rId3" imgW="11483163" imgH="1318442" progId="Equation.DSMT4">
                  <p:embed/>
                </p:oleObj>
              </mc:Choice>
              <mc:Fallback>
                <p:oleObj name="Equation" r:id="rId3" imgW="11483163" imgH="13184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06" y="1729943"/>
                        <a:ext cx="11482388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9FAF1EAE-D33B-48BE-9A53-ABF22FCCD0AF}"/>
              </a:ext>
            </a:extLst>
          </p:cNvPr>
          <p:cNvSpPr/>
          <p:nvPr/>
        </p:nvSpPr>
        <p:spPr>
          <a:xfrm>
            <a:off x="5818909" y="3131128"/>
            <a:ext cx="1025236" cy="526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6C1267-E758-41E7-9A3E-456FC811A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16051"/>
              </p:ext>
            </p:extLst>
          </p:nvPr>
        </p:nvGraphicFramePr>
        <p:xfrm>
          <a:off x="105445" y="3731491"/>
          <a:ext cx="11981110" cy="130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Equation" r:id="rId5" imgW="4431960" imgH="482400" progId="Equation.DSMT4">
                  <p:embed/>
                </p:oleObj>
              </mc:Choice>
              <mc:Fallback>
                <p:oleObj name="Equation" r:id="rId5" imgW="4431960" imgH="4824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DBB8936-9321-4521-B202-D8ECA248C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45" y="3731491"/>
                        <a:ext cx="11981110" cy="130453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D243878-B1D3-48FE-85AA-4D798653298E}"/>
              </a:ext>
            </a:extLst>
          </p:cNvPr>
          <p:cNvSpPr txBox="1">
            <a:spLocks/>
          </p:cNvSpPr>
          <p:nvPr/>
        </p:nvSpPr>
        <p:spPr>
          <a:xfrm>
            <a:off x="972126" y="5109914"/>
            <a:ext cx="10515600" cy="158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Это и есть уравнение типа «Больцмана», только точное, без приближений. Из правой части можно получить интеграл столкновений и силу трения, после усреднения по малым масштабам…</a:t>
            </a:r>
          </a:p>
        </p:txBody>
      </p:sp>
    </p:spTree>
    <p:extLst>
      <p:ext uri="{BB962C8B-B14F-4D97-AF65-F5344CB8AC3E}">
        <p14:creationId xmlns:p14="http://schemas.microsoft.com/office/powerpoint/2010/main" val="404628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369B13B-D418-4948-AF76-6EEF78F62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3294"/>
              </p:ext>
            </p:extLst>
          </p:nvPr>
        </p:nvGraphicFramePr>
        <p:xfrm>
          <a:off x="103184" y="795769"/>
          <a:ext cx="119856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3" imgW="11986295" imgH="1310766" progId="Equation.DSMT4">
                  <p:embed/>
                </p:oleObj>
              </mc:Choice>
              <mc:Fallback>
                <p:oleObj name="Equation" r:id="rId3" imgW="11986295" imgH="13107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184" y="795769"/>
                        <a:ext cx="1198562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040A6E6D-1397-4833-951F-49C1BF51292F}"/>
              </a:ext>
            </a:extLst>
          </p:cNvPr>
          <p:cNvSpPr/>
          <p:nvPr/>
        </p:nvSpPr>
        <p:spPr>
          <a:xfrm>
            <a:off x="5541815" y="2370211"/>
            <a:ext cx="1108364" cy="443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99ECF3B-EC78-4014-8F15-7E64F8596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18492"/>
              </p:ext>
            </p:extLst>
          </p:nvPr>
        </p:nvGraphicFramePr>
        <p:xfrm>
          <a:off x="275171" y="3429000"/>
          <a:ext cx="11641653" cy="263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5" imgW="4267080" imgH="965160" progId="Equation.DSMT4">
                  <p:embed/>
                </p:oleObj>
              </mc:Choice>
              <mc:Fallback>
                <p:oleObj name="Equation" r:id="rId5" imgW="4267080" imgH="9651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369B13B-D418-4948-AF76-6EEF78F62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171" y="3429000"/>
                        <a:ext cx="11641653" cy="2633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B1AEB-5A5E-4E58-BC5C-CB1C0BD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 прошлой лекции… </a:t>
            </a:r>
            <a:br>
              <a:rPr lang="ru-RU" dirty="0"/>
            </a:br>
            <a:r>
              <a:rPr lang="ru-RU" dirty="0"/>
              <a:t>Равновесное распределение…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CC939AA-8BC1-49E9-B160-A723FC00F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075" y="1083696"/>
          <a:ext cx="10222299" cy="1213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6" name="Equation" r:id="rId3" imgW="3530520" imgH="419040" progId="Equation.DSMT4">
                  <p:embed/>
                </p:oleObj>
              </mc:Choice>
              <mc:Fallback>
                <p:oleObj name="Equation" r:id="rId3" imgW="3530520" imgH="419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CC939AA-8BC1-49E9-B160-A723FC00FE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075" y="1083696"/>
                        <a:ext cx="10222299" cy="1213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4F5095C-60BD-4A51-BF0E-8219B465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84075"/>
              </p:ext>
            </p:extLst>
          </p:nvPr>
        </p:nvGraphicFramePr>
        <p:xfrm>
          <a:off x="2448501" y="2645752"/>
          <a:ext cx="70548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7" name="Equation" r:id="rId5" imgW="2197080" imgH="393480" progId="Equation.DSMT4">
                  <p:embed/>
                </p:oleObj>
              </mc:Choice>
              <mc:Fallback>
                <p:oleObj name="Equation" r:id="rId5" imgW="219708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4F5095C-60BD-4A51-BF0E-8219B4653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8501" y="2645752"/>
                        <a:ext cx="7054850" cy="126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4ECBB-0C39-4A53-BAFA-E9CEEE07AE90}"/>
              </a:ext>
            </a:extLst>
          </p:cNvPr>
          <p:cNvSpPr txBox="1"/>
          <p:nvPr/>
        </p:nvSpPr>
        <p:spPr>
          <a:xfrm>
            <a:off x="3611417" y="2147649"/>
            <a:ext cx="496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Когда система консервативная: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DE22A10-FE72-40FF-934F-DFE8AFDAA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7068"/>
              </p:ext>
            </p:extLst>
          </p:nvPr>
        </p:nvGraphicFramePr>
        <p:xfrm>
          <a:off x="2448501" y="4098503"/>
          <a:ext cx="6741459" cy="114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8" name="Equation" r:id="rId7" imgW="1485720" imgH="253800" progId="Equation.DSMT4">
                  <p:embed/>
                </p:oleObj>
              </mc:Choice>
              <mc:Fallback>
                <p:oleObj name="Equation" r:id="rId7" imgW="1485720" imgH="2538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4F5095C-60BD-4A51-BF0E-8219B4653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8501" y="4098503"/>
                        <a:ext cx="6741459" cy="114862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746C24F-3DAD-4531-905C-C7A1C3AFB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01439"/>
              </p:ext>
            </p:extLst>
          </p:nvPr>
        </p:nvGraphicFramePr>
        <p:xfrm>
          <a:off x="271028" y="5437189"/>
          <a:ext cx="1164994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9" name="Equation" r:id="rId9" imgW="3454200" imgH="393480" progId="Equation.DSMT4">
                  <p:embed/>
                </p:oleObj>
              </mc:Choice>
              <mc:Fallback>
                <p:oleObj name="Equation" r:id="rId9" imgW="345420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4F5095C-60BD-4A51-BF0E-8219B4653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028" y="5437189"/>
                        <a:ext cx="11649943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42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50986-FBE1-49DD-B5E2-FD4A3F1F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859"/>
            <a:ext cx="12192000" cy="4983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727FA-1F12-4102-8B6F-EBBFCABE849B}"/>
              </a:ext>
            </a:extLst>
          </p:cNvPr>
          <p:cNvSpPr txBox="1"/>
          <p:nvPr/>
        </p:nvSpPr>
        <p:spPr>
          <a:xfrm flipH="1">
            <a:off x="721236" y="288864"/>
            <a:ext cx="10749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Упражнение: </a:t>
            </a:r>
          </a:p>
          <a:p>
            <a:pPr algn="ctr"/>
            <a:r>
              <a:rPr lang="ru-RU" sz="2800" dirty="0"/>
              <a:t>интеграл столкновений написан неверно. Найти ошибку. Скорректировать формулу.</a:t>
            </a:r>
          </a:p>
        </p:txBody>
      </p:sp>
    </p:spTree>
    <p:extLst>
      <p:ext uri="{BB962C8B-B14F-4D97-AF65-F5344CB8AC3E}">
        <p14:creationId xmlns:p14="http://schemas.microsoft.com/office/powerpoint/2010/main" val="2594638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4DB6-6065-44DD-BF4F-0E1483CC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261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Приближение слабых корреляций. Уравнения Власова.</a:t>
            </a:r>
          </a:p>
        </p:txBody>
      </p:sp>
    </p:spTree>
    <p:extLst>
      <p:ext uri="{BB962C8B-B14F-4D97-AF65-F5344CB8AC3E}">
        <p14:creationId xmlns:p14="http://schemas.microsoft.com/office/powerpoint/2010/main" val="9225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7CF3B-5FC7-466F-93ED-5FFD153F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7382"/>
          </a:xfrm>
        </p:spPr>
        <p:txBody>
          <a:bodyPr/>
          <a:lstStyle/>
          <a:p>
            <a:pPr algn="ctr"/>
            <a:r>
              <a:rPr lang="ru-RU" dirty="0"/>
              <a:t>Приближение слабых корреляций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7EBB827-66AB-4CD2-B6CE-9F4C1E663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507423"/>
              </p:ext>
            </p:extLst>
          </p:nvPr>
        </p:nvGraphicFramePr>
        <p:xfrm>
          <a:off x="1198563" y="704850"/>
          <a:ext cx="97932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5" name="Equation" r:id="rId3" imgW="2781000" imgH="241200" progId="Equation.DSMT4">
                  <p:embed/>
                </p:oleObj>
              </mc:Choice>
              <mc:Fallback>
                <p:oleObj name="Equation" r:id="rId3" imgW="278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8563" y="704850"/>
                        <a:ext cx="9793287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6CF901A-1A3D-4AA2-AF05-FBCC52245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5923"/>
              </p:ext>
            </p:extLst>
          </p:nvPr>
        </p:nvGraphicFramePr>
        <p:xfrm>
          <a:off x="361156" y="1777205"/>
          <a:ext cx="114681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Equation" r:id="rId5" imgW="4241520" imgH="457200" progId="Equation.DSMT4">
                  <p:embed/>
                </p:oleObj>
              </mc:Choice>
              <mc:Fallback>
                <p:oleObj name="Equation" r:id="rId5" imgW="4241520" imgH="4572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76C1267-E758-41E7-9A3E-456FC811A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56" y="1777205"/>
                        <a:ext cx="11468100" cy="12366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6E0BB8-8FEF-4BC0-9C47-EF66BD29BF5F}"/>
              </a:ext>
            </a:extLst>
          </p:cNvPr>
          <p:cNvSpPr/>
          <p:nvPr/>
        </p:nvSpPr>
        <p:spPr>
          <a:xfrm>
            <a:off x="0" y="1514172"/>
            <a:ext cx="12192000" cy="13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1AD9C0E6-B793-4ADA-83AC-91F78D2CAD2A}"/>
              </a:ext>
            </a:extLst>
          </p:cNvPr>
          <p:cNvSpPr/>
          <p:nvPr/>
        </p:nvSpPr>
        <p:spPr>
          <a:xfrm>
            <a:off x="5444042" y="3131303"/>
            <a:ext cx="1302327" cy="619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8536709-7000-465A-A564-176B24A77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94780"/>
              </p:ext>
            </p:extLst>
          </p:nvPr>
        </p:nvGraphicFramePr>
        <p:xfrm>
          <a:off x="2884486" y="4460835"/>
          <a:ext cx="6421437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7" name="Equation" r:id="rId7" imgW="2374560" imgH="761760" progId="Equation.DSMT4">
                  <p:embed/>
                </p:oleObj>
              </mc:Choice>
              <mc:Fallback>
                <p:oleObj name="Equation" r:id="rId7" imgW="2374560" imgH="76176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76CF901A-1A3D-4AA2-AF05-FBCC52245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4486" y="4460835"/>
                        <a:ext cx="6421437" cy="20589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6AEFD8-B7F1-4336-9B6A-76BFB70928C4}"/>
              </a:ext>
            </a:extLst>
          </p:cNvPr>
          <p:cNvSpPr/>
          <p:nvPr/>
        </p:nvSpPr>
        <p:spPr>
          <a:xfrm>
            <a:off x="2806771" y="3750651"/>
            <a:ext cx="657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ru-RU" sz="2800" dirty="0" err="1"/>
              <a:t>Бестолкновительное</a:t>
            </a:r>
            <a:r>
              <a:rPr lang="ru-RU" sz="2800" dirty="0"/>
              <a:t>) уравнения Власова</a:t>
            </a:r>
          </a:p>
        </p:txBody>
      </p:sp>
    </p:spTree>
    <p:extLst>
      <p:ext uri="{BB962C8B-B14F-4D97-AF65-F5344CB8AC3E}">
        <p14:creationId xmlns:p14="http://schemas.microsoft.com/office/powerpoint/2010/main" val="2538949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4C8721-F311-4460-B2B0-251385E92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201432"/>
                <a:ext cx="12192000" cy="358832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средней силой, оказываемой другими частицами, расположенными в точках </a:t>
                </a:r>
                <a:r>
                  <a:rPr lang="ru-RU" b="1" dirty="0"/>
                  <a:t>r</a:t>
                </a:r>
                <a:r>
                  <a:rPr lang="ru-RU" dirty="0"/>
                  <a:t>, на частицу, которая в момент времени t находится в точке </a:t>
                </a:r>
                <a:r>
                  <a:rPr lang="ru-RU" b="1" dirty="0"/>
                  <a:t>r</a:t>
                </a:r>
                <a:r>
                  <a:rPr lang="en-US" b="1" dirty="0"/>
                  <a:t>’</a:t>
                </a:r>
                <a:r>
                  <a:rPr lang="ru-RU" dirty="0"/>
                  <a:t>; это приближение классического типа среднего поля. </a:t>
                </a:r>
                <a:endParaRPr lang="en-US" dirty="0"/>
              </a:p>
              <a:p>
                <a:r>
                  <a:rPr lang="ru-RU" dirty="0"/>
                  <a:t>Хотя уравнение Власова явно не подходит для жидкостей, оно широко используется в физике плазмы, где дальнодействующий характер кулоновского потенциала оправдывает обработку взаимодействий в среднем поле.</a:t>
                </a:r>
                <a:endParaRPr lang="en-US" dirty="0"/>
              </a:p>
              <a:p>
                <a:r>
                  <a:rPr lang="ru-RU" dirty="0"/>
                  <a:t>Приближение слабых корреляций становится точным асимптотически, когда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. </a:t>
                </a:r>
                <a:r>
                  <a:rPr lang="ru-RU" dirty="0"/>
                  <a:t>Таким образом, применение этого приближения ФАКТИЧЕСКИ подразумевает «</a:t>
                </a:r>
                <a:r>
                  <a:rPr lang="ru-RU" dirty="0" err="1"/>
                  <a:t>угрубление</a:t>
                </a:r>
                <a:r>
                  <a:rPr lang="ru-RU" dirty="0"/>
                  <a:t>» – «усреднение» по «малым» масштабам.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4C8721-F311-4460-B2B0-251385E92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201432"/>
                <a:ext cx="12192000" cy="3588327"/>
              </a:xfrm>
              <a:blipFill>
                <a:blip r:embed="rId3"/>
                <a:stretch>
                  <a:fillRect l="-750" t="-2377" b="-3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D608ECD-315A-40CE-AA39-576C24BAA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27724"/>
              </p:ext>
            </p:extLst>
          </p:nvPr>
        </p:nvGraphicFramePr>
        <p:xfrm>
          <a:off x="2773650" y="883805"/>
          <a:ext cx="642302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4" imgW="6423766" imgH="2072751" progId="Equation.DSMT4">
                  <p:embed/>
                </p:oleObj>
              </mc:Choice>
              <mc:Fallback>
                <p:oleObj name="Equation" r:id="rId4" imgW="6423766" imgH="207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3650" y="883805"/>
                        <a:ext cx="6423025" cy="207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1A11F1-21AD-4F0D-ACBE-32E36C236DA1}"/>
              </a:ext>
            </a:extLst>
          </p:cNvPr>
          <p:cNvSpPr txBox="1"/>
          <p:nvPr/>
        </p:nvSpPr>
        <p:spPr>
          <a:xfrm>
            <a:off x="3846945" y="-41211"/>
            <a:ext cx="4276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tar Jedi Outline" panose="040B0000000000000000" pitchFamily="82" charset="0"/>
              </a:rPr>
              <a:t>Discussion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46510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4C8721-F311-4460-B2B0-251385E92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833364"/>
                <a:ext cx="12192000" cy="4024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Используя принцип ослабления корреляций и расцепление кинетического уравнения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можно получить </a:t>
                </a:r>
                <a:r>
                  <a:rPr lang="ru-RU" dirty="0" err="1"/>
                  <a:t>столкновительный</a:t>
                </a:r>
                <a:r>
                  <a:rPr lang="ru-RU" dirty="0"/>
                  <a:t> член в уравнении </a:t>
                </a:r>
                <a:r>
                  <a:rPr lang="ru-RU" dirty="0" err="1"/>
                  <a:t>больцмана</a:t>
                </a:r>
                <a:r>
                  <a:rPr lang="ru-RU" dirty="0"/>
                  <a:t>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качестве литературы можно использовать 3-ий том учебника </a:t>
                </a:r>
                <a:r>
                  <a:rPr lang="ru-RU" dirty="0" err="1"/>
                  <a:t>Квасникова</a:t>
                </a:r>
                <a:r>
                  <a:rPr lang="ru-RU" dirty="0"/>
                  <a:t> «Теория неравновесных систем». </a:t>
                </a:r>
              </a:p>
              <a:p>
                <a:r>
                  <a:rPr lang="ru-RU" dirty="0"/>
                  <a:t>Студент может подготовить презентацию на 10 мин. с подробным выводом. За это можно будет не писать контрольную...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4C8721-F311-4460-B2B0-251385E92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833364"/>
                <a:ext cx="12192000" cy="4024636"/>
              </a:xfrm>
              <a:blipFill>
                <a:blip r:embed="rId3"/>
                <a:stretch>
                  <a:fillRect l="-900" t="-3485" r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D608ECD-315A-40CE-AA39-576C24BAA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671036"/>
              </p:ext>
            </p:extLst>
          </p:nvPr>
        </p:nvGraphicFramePr>
        <p:xfrm>
          <a:off x="1144588" y="1404938"/>
          <a:ext cx="99012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4" imgW="3352680" imgH="279360" progId="Equation.DSMT4">
                  <p:embed/>
                </p:oleObj>
              </mc:Choice>
              <mc:Fallback>
                <p:oleObj name="Equation" r:id="rId4" imgW="335268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8D608ECD-315A-40CE-AA39-576C24BAA6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588" y="1404938"/>
                        <a:ext cx="9901237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1A11F1-21AD-4F0D-ACBE-32E36C236DA1}"/>
              </a:ext>
            </a:extLst>
          </p:cNvPr>
          <p:cNvSpPr txBox="1"/>
          <p:nvPr/>
        </p:nvSpPr>
        <p:spPr>
          <a:xfrm>
            <a:off x="116958" y="-41211"/>
            <a:ext cx="11206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tar Jedi Outline" panose="040B0000000000000000" pitchFamily="82" charset="0"/>
              </a:rPr>
              <a:t>Discussion</a:t>
            </a:r>
          </a:p>
          <a:p>
            <a:pPr algn="ctr"/>
            <a:r>
              <a:rPr lang="ru-RU" sz="4400" dirty="0"/>
              <a:t>Принцип ослабления корреляций (для газов)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70502D-BECD-419C-9A4C-BE064A6EF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605" y="3828020"/>
            <a:ext cx="8281801" cy="9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8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3AE9C-2524-4D38-8C3C-BD76A35F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Тепловой Баланс. Феноменология.</a:t>
            </a:r>
          </a:p>
        </p:txBody>
      </p:sp>
    </p:spTree>
    <p:extLst>
      <p:ext uri="{BB962C8B-B14F-4D97-AF65-F5344CB8AC3E}">
        <p14:creationId xmlns:p14="http://schemas.microsoft.com/office/powerpoint/2010/main" val="147487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 локального равновесия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7409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обобщение результатов равновесной термодинамики на неравновесный</a:t>
            </a:r>
            <a:r>
              <a:rPr lang="en-US" dirty="0"/>
              <a:t> </a:t>
            </a:r>
            <a:r>
              <a:rPr lang="ru-RU" dirty="0"/>
              <a:t>случай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3870"/>
              </p:ext>
            </p:extLst>
          </p:nvPr>
        </p:nvGraphicFramePr>
        <p:xfrm>
          <a:off x="3356338" y="3034658"/>
          <a:ext cx="5335548" cy="161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Equation" r:id="rId3" imgW="2133600" imgH="647700" progId="Equation.DSMT4">
                  <p:embed/>
                </p:oleObj>
              </mc:Choice>
              <mc:Fallback>
                <p:oleObj name="Equation" r:id="rId3" imgW="2133600" imgH="64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338" y="3034658"/>
                        <a:ext cx="5335548" cy="1619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565667"/>
              </p:ext>
            </p:extLst>
          </p:nvPr>
        </p:nvGraphicFramePr>
        <p:xfrm>
          <a:off x="5428735" y="4926227"/>
          <a:ext cx="2388973" cy="151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Equation" r:id="rId5" imgW="672808" imgH="431613" progId="Equation.DSMT4">
                  <p:embed/>
                </p:oleObj>
              </mc:Choice>
              <mc:Fallback>
                <p:oleObj name="Equation" r:id="rId5" imgW="67280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735" y="4926227"/>
                        <a:ext cx="2388973" cy="15141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87863"/>
              </p:ext>
            </p:extLst>
          </p:nvPr>
        </p:nvGraphicFramePr>
        <p:xfrm>
          <a:off x="8402595" y="5544065"/>
          <a:ext cx="3353345" cy="33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Equation" r:id="rId7" imgW="1993900" imgH="203200" progId="Equation.DSMT4">
                  <p:embed/>
                </p:oleObj>
              </mc:Choice>
              <mc:Fallback>
                <p:oleObj name="Equation" r:id="rId7" imgW="19939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595" y="5544065"/>
                        <a:ext cx="3353345" cy="336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45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баланса энтропии и законы сохранения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373" y="1825625"/>
            <a:ext cx="11098427" cy="604537"/>
          </a:xfrm>
        </p:spPr>
        <p:txBody>
          <a:bodyPr/>
          <a:lstStyle/>
          <a:p>
            <a:r>
              <a:rPr lang="ru-RU" dirty="0"/>
              <a:t> уравнение термодинамики для физически малых объемов системы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2010" y="32621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74001"/>
              </p:ext>
            </p:extLst>
          </p:nvPr>
        </p:nvGraphicFramePr>
        <p:xfrm>
          <a:off x="2372516" y="2283985"/>
          <a:ext cx="7750180" cy="62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Equation" r:id="rId3" imgW="2463800" imgH="203200" progId="Equation.DSMT4">
                  <p:embed/>
                </p:oleObj>
              </mc:Choice>
              <mc:Fallback>
                <p:oleObj name="Equation" r:id="rId3" imgW="24638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16" y="2283985"/>
                        <a:ext cx="7750180" cy="628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5240294" y="2912378"/>
            <a:ext cx="1128584" cy="716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41777"/>
              </p:ext>
            </p:extLst>
          </p:nvPr>
        </p:nvGraphicFramePr>
        <p:xfrm>
          <a:off x="2702010" y="3670730"/>
          <a:ext cx="6751638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Equation" r:id="rId5" imgW="2145960" imgH="419040" progId="Equation.DSMT4">
                  <p:embed/>
                </p:oleObj>
              </mc:Choice>
              <mc:Fallback>
                <p:oleObj name="Equation" r:id="rId5" imgW="2145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010" y="3670730"/>
                        <a:ext cx="6751638" cy="12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5240294" y="4980074"/>
            <a:ext cx="1128584" cy="547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741933"/>
              </p:ext>
            </p:extLst>
          </p:nvPr>
        </p:nvGraphicFramePr>
        <p:xfrm>
          <a:off x="2173287" y="5642362"/>
          <a:ext cx="814863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Equation" r:id="rId7" imgW="2590560" imgH="419040" progId="Equation.DSMT4">
                  <p:embed/>
                </p:oleObj>
              </mc:Choice>
              <mc:Fallback>
                <p:oleObj name="Equation" r:id="rId7" imgW="259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7" y="5642362"/>
                        <a:ext cx="8148637" cy="12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11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42211"/>
              </p:ext>
            </p:extLst>
          </p:nvPr>
        </p:nvGraphicFramePr>
        <p:xfrm>
          <a:off x="2148574" y="147724"/>
          <a:ext cx="814863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3" imgW="2590560" imgH="419040" progId="Equation.DSMT4">
                  <p:embed/>
                </p:oleObj>
              </mc:Choice>
              <mc:Fallback>
                <p:oleObj name="Equation" r:id="rId3" imgW="259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574" y="147724"/>
                        <a:ext cx="8148637" cy="12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16934"/>
              </p:ext>
            </p:extLst>
          </p:nvPr>
        </p:nvGraphicFramePr>
        <p:xfrm>
          <a:off x="2709863" y="5222875"/>
          <a:ext cx="750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5" imgW="2387520" imgH="393480" progId="Equation.DSMT4">
                  <p:embed/>
                </p:oleObj>
              </mc:Choice>
              <mc:Fallback>
                <p:oleObj name="Equation" r:id="rId5" imgW="238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5222875"/>
                        <a:ext cx="7508875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9893643" y="4983892"/>
            <a:ext cx="148281" cy="370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73684" y="4399005"/>
            <a:ext cx="164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Электрическое</a:t>
            </a:r>
          </a:p>
          <a:p>
            <a:pPr algn="ctr"/>
            <a:r>
              <a:rPr lang="ru-RU" dirty="0"/>
              <a:t>поле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755027" y="4722170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0320" y="4287259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Поток тепла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8827099" y="4774771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1597" y="4214339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Электрический</a:t>
            </a:r>
          </a:p>
          <a:p>
            <a:pPr algn="ctr"/>
            <a:r>
              <a:rPr lang="ru-RU" dirty="0"/>
              <a:t>ток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5828270" y="1503704"/>
            <a:ext cx="1940970" cy="2104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902689" y="2414329"/>
            <a:ext cx="308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of the day…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1602259" y="3756454"/>
            <a:ext cx="10305535" cy="3019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175F-C140-4A7E-B346-FB6CD64913D4}"/>
              </a:ext>
            </a:extLst>
          </p:cNvPr>
          <p:cNvSpPr txBox="1"/>
          <p:nvPr/>
        </p:nvSpPr>
        <p:spPr>
          <a:xfrm flipH="1">
            <a:off x="641288" y="1955773"/>
            <a:ext cx="479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План:</a:t>
            </a:r>
          </a:p>
        </p:txBody>
      </p:sp>
    </p:spTree>
    <p:extLst>
      <p:ext uri="{BB962C8B-B14F-4D97-AF65-F5344CB8AC3E}">
        <p14:creationId xmlns:p14="http://schemas.microsoft.com/office/powerpoint/2010/main" val="3432533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151644"/>
              </p:ext>
            </p:extLst>
          </p:nvPr>
        </p:nvGraphicFramePr>
        <p:xfrm>
          <a:off x="2211151" y="1457541"/>
          <a:ext cx="814863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3" imgW="2590560" imgH="419040" progId="Equation.DSMT4">
                  <p:embed/>
                </p:oleObj>
              </mc:Choice>
              <mc:Fallback>
                <p:oleObj name="Equation" r:id="rId3" imgW="259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151" y="1457541"/>
                        <a:ext cx="8148637" cy="12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31429"/>
              </p:ext>
            </p:extLst>
          </p:nvPr>
        </p:nvGraphicFramePr>
        <p:xfrm>
          <a:off x="2172001" y="4209278"/>
          <a:ext cx="8228012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5" imgW="2616120" imgH="419040" progId="Equation.DSMT4">
                  <p:embed/>
                </p:oleObj>
              </mc:Choice>
              <mc:Fallback>
                <p:oleObj name="Equation" r:id="rId5" imgW="2616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001" y="4209278"/>
                        <a:ext cx="8228012" cy="1293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5881816" y="2916195"/>
            <a:ext cx="823784" cy="111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2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BC80B-17B1-420E-88F8-5D59E5EF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0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/>
              <a:t>Упражнение. </a:t>
            </a:r>
            <a:br>
              <a:rPr lang="ru-RU" dirty="0"/>
            </a:br>
            <a:r>
              <a:rPr lang="ru-RU" dirty="0"/>
              <a:t>Барометрическая формула.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90355B-84F8-4E49-A8D7-D24955B3C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466465"/>
              </p:ext>
            </p:extLst>
          </p:nvPr>
        </p:nvGraphicFramePr>
        <p:xfrm>
          <a:off x="198436" y="1264804"/>
          <a:ext cx="1179512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" name="Equation" r:id="rId3" imgW="3809880" imgH="1346040" progId="Equation.DSMT4">
                  <p:embed/>
                </p:oleObj>
              </mc:Choice>
              <mc:Fallback>
                <p:oleObj name="Equation" r:id="rId3" imgW="38098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436" y="1264804"/>
                        <a:ext cx="11795125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136E359-7E0C-4B99-B7FE-322394334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74530"/>
              </p:ext>
            </p:extLst>
          </p:nvPr>
        </p:nvGraphicFramePr>
        <p:xfrm>
          <a:off x="1350403" y="5507466"/>
          <a:ext cx="9491189" cy="132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5" name="Equation" r:id="rId5" imgW="1815840" imgH="253800" progId="Equation.DSMT4">
                  <p:embed/>
                </p:oleObj>
              </mc:Choice>
              <mc:Fallback>
                <p:oleObj name="Equation" r:id="rId5" imgW="1815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0403" y="5507466"/>
                        <a:ext cx="9491189" cy="132743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400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64EF426-5316-4199-B364-9BB44ABC4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22458"/>
              </p:ext>
            </p:extLst>
          </p:nvPr>
        </p:nvGraphicFramePr>
        <p:xfrm>
          <a:off x="2065862" y="334238"/>
          <a:ext cx="82216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3" imgW="8221945" imgH="1287741" progId="Equation.DSMT4">
                  <p:embed/>
                </p:oleObj>
              </mc:Choice>
              <mc:Fallback>
                <p:oleObj name="Equation" r:id="rId3" imgW="8221945" imgH="12877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862" y="334238"/>
                        <a:ext cx="8221662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F45AD6-818D-44B5-BDFB-9DCB2FC0F634}"/>
              </a:ext>
            </a:extLst>
          </p:cNvPr>
          <p:cNvSpPr/>
          <p:nvPr/>
        </p:nvSpPr>
        <p:spPr>
          <a:xfrm>
            <a:off x="5362113" y="230819"/>
            <a:ext cx="1660124" cy="1390882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425CF76-4AF3-4363-A98F-6FE3CE9C8B4A}"/>
              </a:ext>
            </a:extLst>
          </p:cNvPr>
          <p:cNvSpPr/>
          <p:nvPr/>
        </p:nvSpPr>
        <p:spPr>
          <a:xfrm>
            <a:off x="8729330" y="334238"/>
            <a:ext cx="1558194" cy="1186218"/>
          </a:xfrm>
          <a:prstGeom prst="roundRect">
            <a:avLst/>
          </a:prstGeom>
          <a:solidFill>
            <a:schemeClr val="accent2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648C11-B35F-4FEB-930D-A63E3F74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999" y="3429000"/>
            <a:ext cx="5805001" cy="29143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807715-FCE2-4FE5-A3DD-742B9301D183}"/>
              </a:ext>
            </a:extLst>
          </p:cNvPr>
          <p:cNvCxnSpPr>
            <a:cxnSpLocks/>
          </p:cNvCxnSpPr>
          <p:nvPr/>
        </p:nvCxnSpPr>
        <p:spPr>
          <a:xfrm flipV="1">
            <a:off x="7804298" y="1621702"/>
            <a:ext cx="1010093" cy="18072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110F748-8EF8-4DC1-BA4B-F4F2C6E72D7A}"/>
              </a:ext>
            </a:extLst>
          </p:cNvPr>
          <p:cNvCxnSpPr/>
          <p:nvPr/>
        </p:nvCxnSpPr>
        <p:spPr>
          <a:xfrm rot="16200000" flipV="1">
            <a:off x="4400106" y="3073278"/>
            <a:ext cx="3391786" cy="65921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51ECFF-7C5D-49B5-8615-60F883B1B935}"/>
              </a:ext>
            </a:extLst>
          </p:cNvPr>
          <p:cNvSpPr txBox="1"/>
          <p:nvPr/>
        </p:nvSpPr>
        <p:spPr>
          <a:xfrm flipH="1">
            <a:off x="3462931" y="5098781"/>
            <a:ext cx="2924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/>
              <a:t>Закон, нуждающийся в уточнении условий применимости: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E2F7F-4C0B-4F13-9863-0DE4CF742A7D}"/>
              </a:ext>
            </a:extLst>
          </p:cNvPr>
          <p:cNvSpPr txBox="1"/>
          <p:nvPr/>
        </p:nvSpPr>
        <p:spPr>
          <a:xfrm flipH="1">
            <a:off x="9041161" y="2826963"/>
            <a:ext cx="292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Точное соотношение:</a:t>
            </a:r>
          </a:p>
        </p:txBody>
      </p:sp>
    </p:spTree>
    <p:extLst>
      <p:ext uri="{BB962C8B-B14F-4D97-AF65-F5344CB8AC3E}">
        <p14:creationId xmlns:p14="http://schemas.microsoft.com/office/powerpoint/2010/main" val="1060154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402E-342E-451A-A4F1-0E8EDA7A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tar Jedi Outline" panose="040B0000000000000000" pitchFamily="82" charset="0"/>
              </a:rPr>
              <a:t>Discussion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5B98E-185B-4D41-8B72-04496CFD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6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Нам надо получить законы сохранения числа частиц и энергии, чтобы разобраться с энтропией (теплом).</a:t>
            </a:r>
          </a:p>
        </p:txBody>
      </p:sp>
    </p:spTree>
    <p:extLst>
      <p:ext uri="{BB962C8B-B14F-4D97-AF65-F5344CB8AC3E}">
        <p14:creationId xmlns:p14="http://schemas.microsoft.com/office/powerpoint/2010/main" val="3156470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52276-3C31-4456-9220-3A74FEE2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Законы сохранения числа частиц и энергии в кинетическом уравнении</a:t>
            </a:r>
          </a:p>
        </p:txBody>
      </p:sp>
    </p:spTree>
    <p:extLst>
      <p:ext uri="{BB962C8B-B14F-4D97-AF65-F5344CB8AC3E}">
        <p14:creationId xmlns:p14="http://schemas.microsoft.com/office/powerpoint/2010/main" val="1539884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6E119-1484-4F38-93A8-AA31D11D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72" y="253416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1. Закон сохранения числа частиц</a:t>
            </a:r>
          </a:p>
        </p:txBody>
      </p:sp>
    </p:spTree>
    <p:extLst>
      <p:ext uri="{BB962C8B-B14F-4D97-AF65-F5344CB8AC3E}">
        <p14:creationId xmlns:p14="http://schemas.microsoft.com/office/powerpoint/2010/main" val="2166898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Упражнение. Закон сохранения числа частиц</a:t>
            </a:r>
            <a:br>
              <a:rPr lang="ru-RU" dirty="0"/>
            </a:br>
            <a:r>
              <a:rPr lang="ru-RU" dirty="0"/>
              <a:t>(феноменологический вывод)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113211" y="1639695"/>
          <a:ext cx="35512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name="Equation" r:id="rId3" imgW="1384200" imgH="342720" progId="Equation.DSMT4">
                  <p:embed/>
                </p:oleObj>
              </mc:Choice>
              <mc:Fallback>
                <p:oleObj name="Equation" r:id="rId3" imgW="1384200" imgH="3427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1" y="1639695"/>
                        <a:ext cx="3551237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17235"/>
              </p:ext>
            </p:extLst>
          </p:nvPr>
        </p:nvGraphicFramePr>
        <p:xfrm>
          <a:off x="171450" y="3025775"/>
          <a:ext cx="114363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3" name="Equation" r:id="rId5" imgW="4457520" imgH="419040" progId="Equation.DSMT4">
                  <p:embed/>
                </p:oleObj>
              </mc:Choice>
              <mc:Fallback>
                <p:oleObj name="Equation" r:id="rId5" imgW="4457520" imgH="4190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3025775"/>
                        <a:ext cx="11436350" cy="1077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5353981" y="2624695"/>
            <a:ext cx="461319" cy="436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43767"/>
              </p:ext>
            </p:extLst>
          </p:nvPr>
        </p:nvGraphicFramePr>
        <p:xfrm>
          <a:off x="171450" y="5149850"/>
          <a:ext cx="11661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Equation" r:id="rId7" imgW="4546440" imgH="444240" progId="Equation.DSMT4">
                  <p:embed/>
                </p:oleObj>
              </mc:Choice>
              <mc:Fallback>
                <p:oleObj name="Equation" r:id="rId7" imgW="4546440" imgH="4442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5149850"/>
                        <a:ext cx="11661775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низ 10"/>
          <p:cNvSpPr/>
          <p:nvPr/>
        </p:nvSpPr>
        <p:spPr>
          <a:xfrm>
            <a:off x="5280454" y="4104009"/>
            <a:ext cx="608374" cy="65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58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183" y="208606"/>
            <a:ext cx="118377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Закон сохранения числа частиц в кинетическом уравнении должен выполняться всегда…</a:t>
            </a:r>
            <a:r>
              <a:rPr lang="en-US" dirty="0"/>
              <a:t> </a:t>
            </a:r>
            <a:r>
              <a:rPr lang="ru-RU" dirty="0"/>
              <a:t>Проверим.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64752"/>
              </p:ext>
            </p:extLst>
          </p:nvPr>
        </p:nvGraphicFramePr>
        <p:xfrm>
          <a:off x="2473325" y="1690688"/>
          <a:ext cx="73310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3" imgW="3517560" imgH="888840" progId="Equation.DSMT4">
                  <p:embed/>
                </p:oleObj>
              </mc:Choice>
              <mc:Fallback>
                <p:oleObj name="Equation" r:id="rId3" imgW="3517560" imgH="8888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690688"/>
                        <a:ext cx="7331075" cy="18526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5385400" y="3626665"/>
            <a:ext cx="1186248" cy="1029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94771"/>
              </p:ext>
            </p:extLst>
          </p:nvPr>
        </p:nvGraphicFramePr>
        <p:xfrm>
          <a:off x="485775" y="4738688"/>
          <a:ext cx="10983913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5" imgW="5194080" imgH="914400" progId="Equation.DSMT4">
                  <p:embed/>
                </p:oleObj>
              </mc:Choice>
              <mc:Fallback>
                <p:oleObj name="Equation" r:id="rId5" imgW="5194080" imgH="914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738688"/>
                        <a:ext cx="10983913" cy="1933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474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0213" y="215900"/>
          <a:ext cx="109823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4" name="Equation" r:id="rId3" imgW="5194080" imgH="914400" progId="Equation.DSMT4">
                  <p:embed/>
                </p:oleObj>
              </mc:Choice>
              <mc:Fallback>
                <p:oleObj name="Equation" r:id="rId3" imgW="5194080" imgH="914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215900"/>
                        <a:ext cx="10982325" cy="1933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03225" y="2532063"/>
          <a:ext cx="42164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5" name="Equation" r:id="rId5" imgW="1993680" imgH="457200" progId="Equation.DSMT4">
                  <p:embed/>
                </p:oleObj>
              </mc:Choice>
              <mc:Fallback>
                <p:oleObj name="Equation" r:id="rId5" imgW="1993680" imgH="4572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532063"/>
                        <a:ext cx="4216400" cy="9667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88938" y="3881438"/>
          <a:ext cx="4860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6" name="Equation" r:id="rId7" imgW="2298600" imgH="444240" progId="Equation.DSMT4">
                  <p:embed/>
                </p:oleObj>
              </mc:Choice>
              <mc:Fallback>
                <p:oleObj name="Equation" r:id="rId7" imgW="2298600" imgH="44424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881438"/>
                        <a:ext cx="4860925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30213" y="5229225"/>
          <a:ext cx="73850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7" name="Equation" r:id="rId9" imgW="3492360" imgH="444240" progId="Equation.DSMT4">
                  <p:embed/>
                </p:oleObj>
              </mc:Choice>
              <mc:Fallback>
                <p:oleObj name="Equation" r:id="rId9" imgW="3492360" imgH="4442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5229225"/>
                        <a:ext cx="7385050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311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906588" y="712788"/>
          <a:ext cx="80279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3" imgW="3797280" imgH="444240" progId="Equation.DSMT4">
                  <p:embed/>
                </p:oleObj>
              </mc:Choice>
              <mc:Fallback>
                <p:oleObj name="Equation" r:id="rId3" imgW="3797280" imgH="44424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712788"/>
                        <a:ext cx="8027987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36224" y="2001795"/>
            <a:ext cx="916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 столкновениях меняется только импульс!!! Координата фиксирована. </a:t>
            </a:r>
          </a:p>
          <a:p>
            <a:r>
              <a:rPr lang="ru-RU" dirty="0"/>
              <a:t>Сделаем во втором интеграле замену переменных</a:t>
            </a:r>
            <a:r>
              <a:rPr lang="en-US" dirty="0"/>
              <a:t>: p </a:t>
            </a:r>
            <a:r>
              <a:rPr lang="ru-RU" dirty="0"/>
              <a:t>заменим на </a:t>
            </a:r>
            <a:r>
              <a:rPr lang="en-US" dirty="0"/>
              <a:t>p’, </a:t>
            </a:r>
            <a:r>
              <a:rPr lang="ru-RU" dirty="0"/>
              <a:t>и </a:t>
            </a:r>
            <a:r>
              <a:rPr lang="en-US" dirty="0"/>
              <a:t>p’ </a:t>
            </a:r>
            <a:r>
              <a:rPr lang="ru-RU" dirty="0"/>
              <a:t>заменим на </a:t>
            </a:r>
            <a:r>
              <a:rPr lang="en-US" dirty="0"/>
              <a:t>p. </a:t>
            </a:r>
            <a:r>
              <a:rPr lang="ru-RU" dirty="0"/>
              <a:t>Тогда немедленно получим: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3138488"/>
          <a:ext cx="8054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5" imgW="3809880" imgH="444240" progId="Equation.DSMT4">
                  <p:embed/>
                </p:oleObj>
              </mc:Choice>
              <mc:Fallback>
                <p:oleObj name="Equation" r:id="rId5" imgW="3809880" imgH="4442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138488"/>
                        <a:ext cx="8054975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798638" y="5149850"/>
          <a:ext cx="84058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7" imgW="3276360" imgH="444240" progId="Equation.DSMT4">
                  <p:embed/>
                </p:oleObj>
              </mc:Choice>
              <mc:Fallback>
                <p:oleObj name="Equation" r:id="rId7" imgW="3276360" imgH="4442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149850"/>
                        <a:ext cx="8405812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9015" y="4260126"/>
            <a:ext cx="415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ВЫВОД:</a:t>
            </a:r>
          </a:p>
        </p:txBody>
      </p:sp>
    </p:spTree>
    <p:extLst>
      <p:ext uri="{BB962C8B-B14F-4D97-AF65-F5344CB8AC3E}">
        <p14:creationId xmlns:p14="http://schemas.microsoft.com/office/powerpoint/2010/main" val="4134566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2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Выводы</a:t>
            </a:r>
            <a:r>
              <a:rPr lang="en-US" dirty="0"/>
              <a:t>: </a:t>
            </a:r>
            <a:r>
              <a:rPr lang="ru-RU" dirty="0"/>
              <a:t>общее свойство любого </a:t>
            </a:r>
            <a:br>
              <a:rPr lang="ru-RU" dirty="0"/>
            </a:br>
            <a:r>
              <a:rPr lang="ru-RU" dirty="0"/>
              <a:t>интеграла столкновений: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629094" y="3686169"/>
          <a:ext cx="4594096" cy="187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3" imgW="685800" imgH="279360" progId="Equation.DSMT4">
                  <p:embed/>
                </p:oleObj>
              </mc:Choice>
              <mc:Fallback>
                <p:oleObj name="Equation" r:id="rId3" imgW="685800" imgH="2793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94" y="3686169"/>
                        <a:ext cx="4594096" cy="187688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8584" y="1732431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Обозначим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75939" y="1573413"/>
                <a:ext cx="1506310" cy="687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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9" y="1573413"/>
                <a:ext cx="1506310" cy="687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422525" y="2598738"/>
          <a:ext cx="6819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6" imgW="3225600" imgH="279360" progId="Equation.DSMT4">
                  <p:embed/>
                </p:oleObj>
              </mc:Choice>
              <mc:Fallback>
                <p:oleObj name="Equation" r:id="rId6" imgW="3225600" imgH="27936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598738"/>
                        <a:ext cx="6819900" cy="590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983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3967" y="2402958"/>
            <a:ext cx="7184065" cy="1325563"/>
          </a:xfrm>
        </p:spPr>
        <p:txBody>
          <a:bodyPr/>
          <a:lstStyle/>
          <a:p>
            <a:pPr algn="ctr"/>
            <a:r>
              <a:rPr lang="ru-RU" dirty="0"/>
              <a:t>2. Закон сохранения энергии</a:t>
            </a:r>
            <a:br>
              <a:rPr lang="ru-RU" dirty="0"/>
            </a:br>
            <a:r>
              <a:rPr lang="ru-RU" dirty="0"/>
              <a:t>в кинетическом уравнении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6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BDF23-BC66-4735-8F6F-A015B65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1CE4F42-71C9-4E28-B4B3-0E563EA63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92496"/>
              </p:ext>
            </p:extLst>
          </p:nvPr>
        </p:nvGraphicFramePr>
        <p:xfrm>
          <a:off x="1601788" y="2970213"/>
          <a:ext cx="89884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Equation" r:id="rId3" imgW="1981080" imgH="279360" progId="Equation.DSMT4">
                  <p:embed/>
                </p:oleObj>
              </mc:Choice>
              <mc:Fallback>
                <p:oleObj name="Equation" r:id="rId3" imgW="1981080" imgH="2793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EDE22A10-FE72-40FF-934F-DFE8AFDAA3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788" y="2970213"/>
                        <a:ext cx="8988425" cy="12620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597CB6E-59C7-4AEE-A0EE-25F520DA8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48490"/>
              </p:ext>
            </p:extLst>
          </p:nvPr>
        </p:nvGraphicFramePr>
        <p:xfrm>
          <a:off x="3327251" y="5054744"/>
          <a:ext cx="5673584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7251" y="5054744"/>
                        <a:ext cx="5673584" cy="10874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43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22C8EC-1BBD-4DA6-AF02-A3CF7AAEA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156244"/>
              </p:ext>
            </p:extLst>
          </p:nvPr>
        </p:nvGraphicFramePr>
        <p:xfrm>
          <a:off x="184852" y="4053572"/>
          <a:ext cx="11822292" cy="277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3" imgW="3898800" imgH="914400" progId="Equation.DSMT4">
                  <p:embed/>
                </p:oleObj>
              </mc:Choice>
              <mc:Fallback>
                <p:oleObj name="Equation" r:id="rId3" imgW="3898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852" y="4053572"/>
                        <a:ext cx="11822292" cy="277081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7050496-3D31-4766-A164-23AD26863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0471"/>
              </p:ext>
            </p:extLst>
          </p:nvPr>
        </p:nvGraphicFramePr>
        <p:xfrm>
          <a:off x="573960" y="116956"/>
          <a:ext cx="11044079" cy="11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5" imgW="4140000" imgH="444240" progId="Equation.DSMT4">
                  <p:embed/>
                </p:oleObj>
              </mc:Choice>
              <mc:Fallback>
                <p:oleObj name="Equation" r:id="rId5" imgW="4140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960" y="116956"/>
                        <a:ext cx="11044079" cy="118571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11BC43E8-44A8-4317-A7A6-03B8DA4F470F}"/>
              </a:ext>
            </a:extLst>
          </p:cNvPr>
          <p:cNvSpPr/>
          <p:nvPr/>
        </p:nvSpPr>
        <p:spPr>
          <a:xfrm>
            <a:off x="7052929" y="1365251"/>
            <a:ext cx="1807535" cy="2590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07AF45D-905B-432D-9ED3-9F29F577D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60616"/>
              </p:ext>
            </p:extLst>
          </p:nvPr>
        </p:nvGraphicFramePr>
        <p:xfrm>
          <a:off x="798328" y="2085264"/>
          <a:ext cx="5203967" cy="11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328" y="2085264"/>
                        <a:ext cx="5203967" cy="1185714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816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22C8EC-1BBD-4DA6-AF02-A3CF7AAEA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00446"/>
              </p:ext>
            </p:extLst>
          </p:nvPr>
        </p:nvGraphicFramePr>
        <p:xfrm>
          <a:off x="184853" y="1661247"/>
          <a:ext cx="11822292" cy="277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3" imgW="3898800" imgH="914400" progId="Equation.DSMT4">
                  <p:embed/>
                </p:oleObj>
              </mc:Choice>
              <mc:Fallback>
                <p:oleObj name="Equation" r:id="rId3" imgW="3898800" imgH="9144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822C8EC-1BBD-4DA6-AF02-A3CF7AAEA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853" y="1661247"/>
                        <a:ext cx="11822292" cy="277081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07AF45D-905B-432D-9ED3-9F29F577D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91207"/>
              </p:ext>
            </p:extLst>
          </p:nvPr>
        </p:nvGraphicFramePr>
        <p:xfrm>
          <a:off x="0" y="118240"/>
          <a:ext cx="5203967" cy="11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5" imgW="2006280" imgH="457200" progId="Equation.DSMT4">
                  <p:embed/>
                </p:oleObj>
              </mc:Choice>
              <mc:Fallback>
                <p:oleObj name="Equation" r:id="rId5" imgW="2006280" imgH="4572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F07AF45D-905B-432D-9ED3-9F29F577D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18240"/>
                        <a:ext cx="5203967" cy="1185714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1475A25-9430-4982-A9E0-A66B5890D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103131"/>
              </p:ext>
            </p:extLst>
          </p:nvPr>
        </p:nvGraphicFramePr>
        <p:xfrm>
          <a:off x="1012030" y="5196753"/>
          <a:ext cx="10167937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7" imgW="3352680" imgH="457200" progId="Equation.DSMT4">
                  <p:embed/>
                </p:oleObj>
              </mc:Choice>
              <mc:Fallback>
                <p:oleObj name="Equation" r:id="rId7" imgW="3352680" imgH="4572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822C8EC-1BBD-4DA6-AF02-A3CF7AAEA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2030" y="5196753"/>
                        <a:ext cx="10167937" cy="13858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080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0D5E4-59B5-4551-B1E6-96142971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Итак, мы получили, что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5B50AC9-2BF2-400B-B7E2-8D693AC23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23347"/>
              </p:ext>
            </p:extLst>
          </p:nvPr>
        </p:nvGraphicFramePr>
        <p:xfrm>
          <a:off x="1485719" y="1172752"/>
          <a:ext cx="9868081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3" imgW="3403440" imgH="457200" progId="Equation.DSMT4">
                  <p:embed/>
                </p:oleObj>
              </mc:Choice>
              <mc:Fallback>
                <p:oleObj name="Equation" r:id="rId3" imgW="340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719" y="1172752"/>
                        <a:ext cx="9868081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D188938-32EE-4E37-9513-8C13E7FE9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26702"/>
              </p:ext>
            </p:extLst>
          </p:nvPr>
        </p:nvGraphicFramePr>
        <p:xfrm>
          <a:off x="917907" y="2197544"/>
          <a:ext cx="10964526" cy="266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5" imgW="3860640" imgH="939600" progId="Equation.DSMT4">
                  <p:embed/>
                </p:oleObj>
              </mc:Choice>
              <mc:Fallback>
                <p:oleObj name="Equation" r:id="rId5" imgW="3860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907" y="2197544"/>
                        <a:ext cx="10964526" cy="2668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DBED19C-3B9F-4DB7-B6A8-5DE618F43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52073"/>
              </p:ext>
            </p:extLst>
          </p:nvPr>
        </p:nvGraphicFramePr>
        <p:xfrm>
          <a:off x="1657513" y="5083295"/>
          <a:ext cx="9485313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Equation" r:id="rId7" imgW="4025880" imgH="685800" progId="Equation.DSMT4">
                  <p:embed/>
                </p:oleObj>
              </mc:Choice>
              <mc:Fallback>
                <p:oleObj name="Equation" r:id="rId7" imgW="4025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513" y="5083295"/>
                        <a:ext cx="9485313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068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Закон сохранения (плотности) энергии. Вычислим другим способом.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8248"/>
              </p:ext>
            </p:extLst>
          </p:nvPr>
        </p:nvGraphicFramePr>
        <p:xfrm>
          <a:off x="465137" y="1803326"/>
          <a:ext cx="11261725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Equation" r:id="rId3" imgW="5689440" imgH="1828800" progId="Equation.DSMT4">
                  <p:embed/>
                </p:oleObj>
              </mc:Choice>
              <mc:Fallback>
                <p:oleObj name="Equation" r:id="rId3" imgW="5689440" imgH="1828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1803326"/>
                        <a:ext cx="11261725" cy="3627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45492" y="5724525"/>
          <a:ext cx="33448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name="Equation" r:id="rId5" imgW="1688760" imgH="393480" progId="Equation.DSMT4">
                  <p:embed/>
                </p:oleObj>
              </mc:Choice>
              <mc:Fallback>
                <p:oleObj name="Equation" r:id="rId5" imgW="168876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492" y="5724525"/>
                        <a:ext cx="3344863" cy="781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694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1C86E-EF2E-45F4-B820-DB1ED3C0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tar Jedi Outline" panose="040B0000000000000000" pitchFamily="82" charset="0"/>
              </a:rPr>
              <a:t>Conclusions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9F9D5-DA2C-4E7B-84DF-92A07E85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1"/>
            <a:ext cx="10515600" cy="967564"/>
          </a:xfrm>
        </p:spPr>
        <p:txBody>
          <a:bodyPr/>
          <a:lstStyle/>
          <a:p>
            <a:r>
              <a:rPr lang="ru-RU" dirty="0"/>
              <a:t>Если столкновения молекул друг с другом, упругие столкновения с тяжелыми примесями,…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AD26B41-E0A9-4216-9778-42BFCEE7C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81698"/>
              </p:ext>
            </p:extLst>
          </p:nvPr>
        </p:nvGraphicFramePr>
        <p:xfrm>
          <a:off x="2525713" y="1508125"/>
          <a:ext cx="714057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Equation" r:id="rId3" imgW="2120760" imgH="393480" progId="Equation.DSMT4">
                  <p:embed/>
                </p:oleObj>
              </mc:Choice>
              <mc:Fallback>
                <p:oleObj name="Equation" r:id="rId3" imgW="2120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5713" y="1508125"/>
                        <a:ext cx="7140575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849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C5341-B316-467F-AAA8-65C644D3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1" y="224708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Кинетика тепла</a:t>
            </a:r>
          </a:p>
        </p:txBody>
      </p:sp>
    </p:spTree>
    <p:extLst>
      <p:ext uri="{BB962C8B-B14F-4D97-AF65-F5344CB8AC3E}">
        <p14:creationId xmlns:p14="http://schemas.microsoft.com/office/powerpoint/2010/main" val="2325621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«Закон сохранения» тепла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 тепла?</a:t>
            </a:r>
          </a:p>
          <a:p>
            <a:r>
              <a:rPr lang="ru-RU" dirty="0"/>
              <a:t>Можно ли теплу (потоку тепла) сопоставить квантовый оператор?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20910" y="3204777"/>
          <a:ext cx="7750180" cy="62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3" imgW="2463800" imgH="203200" progId="Equation.DSMT4">
                  <p:embed/>
                </p:oleObj>
              </mc:Choice>
              <mc:Fallback>
                <p:oleObj name="Equation" r:id="rId3" imgW="2463800" imgH="2032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0" y="3204777"/>
                        <a:ext cx="7750180" cy="628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93763" y="5008563"/>
          <a:ext cx="108251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5" imgW="3441600" imgH="393480" progId="Equation.DSMT4">
                  <p:embed/>
                </p:oleObj>
              </mc:Choice>
              <mc:Fallback>
                <p:oleObj name="Equation" r:id="rId5" imgW="344160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008563"/>
                        <a:ext cx="10825162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5305168" y="4001294"/>
            <a:ext cx="1161535" cy="784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99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61356"/>
              </p:ext>
            </p:extLst>
          </p:nvPr>
        </p:nvGraphicFramePr>
        <p:xfrm>
          <a:off x="142043" y="2822608"/>
          <a:ext cx="12199164" cy="281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3" imgW="5295600" imgH="1244520" progId="Equation.DSMT4">
                  <p:embed/>
                </p:oleObj>
              </mc:Choice>
              <mc:Fallback>
                <p:oleObj name="Equation" r:id="rId3" imgW="5295600" imgH="124452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43" y="2822608"/>
                        <a:ext cx="12199164" cy="2814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A476733-67E0-4A3D-8098-BF6F3B08B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0332"/>
              </p:ext>
            </p:extLst>
          </p:nvPr>
        </p:nvGraphicFramePr>
        <p:xfrm>
          <a:off x="692150" y="177800"/>
          <a:ext cx="4476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tion" r:id="rId5" imgW="1739880" imgH="393480" progId="Equation.DSMT4">
                  <p:embed/>
                </p:oleObj>
              </mc:Choice>
              <mc:Fallback>
                <p:oleObj name="Equation" r:id="rId5" imgW="1739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150" y="177800"/>
                        <a:ext cx="4476750" cy="10128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A7152B7-C44B-469A-867C-F7570B43E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19786"/>
              </p:ext>
            </p:extLst>
          </p:nvPr>
        </p:nvGraphicFramePr>
        <p:xfrm>
          <a:off x="7780030" y="177423"/>
          <a:ext cx="42021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030" y="177423"/>
                        <a:ext cx="4202112" cy="1012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486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F672E01-358B-4AEC-85E1-D6E0AAA8E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53645"/>
              </p:ext>
            </p:extLst>
          </p:nvPr>
        </p:nvGraphicFramePr>
        <p:xfrm>
          <a:off x="2796466" y="1769343"/>
          <a:ext cx="7244179" cy="45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3" imgW="1663560" imgH="1054080" progId="Equation.DSMT4">
                  <p:embed/>
                </p:oleObj>
              </mc:Choice>
              <mc:Fallback>
                <p:oleObj name="Equation" r:id="rId3" imgW="166356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466" y="1769343"/>
                        <a:ext cx="7244179" cy="4589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14F483-00D7-422C-BBB7-D41CE74F4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tarJedi Special Edition" panose="040B0000000000000000" pitchFamily="82" charset="0"/>
              </a:rPr>
              <a:t>Conclusions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8764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FAE4B-6106-4E25-9B63-0D26B352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61117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Производство энтропии</a:t>
            </a:r>
          </a:p>
        </p:txBody>
      </p:sp>
    </p:spTree>
    <p:extLst>
      <p:ext uri="{BB962C8B-B14F-4D97-AF65-F5344CB8AC3E}">
        <p14:creationId xmlns:p14="http://schemas.microsoft.com/office/powerpoint/2010/main" val="14408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0EF2A-C237-4620-8955-099CA00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для самопроверки.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48BACC-8E92-4CBD-AD3A-5B8997F7C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199926"/>
              </p:ext>
            </p:extLst>
          </p:nvPr>
        </p:nvGraphicFramePr>
        <p:xfrm>
          <a:off x="4502713" y="2143665"/>
          <a:ext cx="6335874" cy="96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3" imgW="2755800" imgH="419040" progId="Equation.DSMT4">
                  <p:embed/>
                </p:oleObj>
              </mc:Choice>
              <mc:Fallback>
                <p:oleObj name="Equation" r:id="rId3" imgW="2755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713" y="2143665"/>
                        <a:ext cx="6335874" cy="96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60C891-913B-42AA-9D4B-4374AD73E27A}"/>
              </a:ext>
            </a:extLst>
          </p:cNvPr>
          <p:cNvSpPr txBox="1"/>
          <p:nvPr/>
        </p:nvSpPr>
        <p:spPr>
          <a:xfrm>
            <a:off x="275208" y="2068497"/>
            <a:ext cx="4021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Уравнение </a:t>
            </a:r>
            <a:r>
              <a:rPr lang="ru-RU" dirty="0" err="1"/>
              <a:t>Лиувиля</a:t>
            </a:r>
            <a:r>
              <a:rPr lang="ru-RU" dirty="0"/>
              <a:t> выведено из</a:t>
            </a:r>
          </a:p>
          <a:p>
            <a:r>
              <a:rPr lang="ru-RU" dirty="0"/>
              <a:t>плотности в фазовом пространстве взятой в виде суперпозиции</a:t>
            </a:r>
          </a:p>
          <a:p>
            <a:r>
              <a:rPr lang="en-US" dirty="0"/>
              <a:t>Delta-</a:t>
            </a:r>
            <a:r>
              <a:rPr lang="ru-RU" dirty="0"/>
              <a:t>функций. </a:t>
            </a:r>
          </a:p>
          <a:p>
            <a:endParaRPr lang="ru-RU" dirty="0"/>
          </a:p>
          <a:p>
            <a:r>
              <a:rPr lang="ru-RU" dirty="0"/>
              <a:t>Как же получаются гладкие решения такого уравнения? Например, равновесное…</a:t>
            </a:r>
          </a:p>
        </p:txBody>
      </p:sp>
    </p:spTree>
    <p:extLst>
      <p:ext uri="{BB962C8B-B14F-4D97-AF65-F5344CB8AC3E}">
        <p14:creationId xmlns:p14="http://schemas.microsoft.com/office/powerpoint/2010/main" val="3034657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946275" y="2867025"/>
          <a:ext cx="750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3" imgW="2387520" imgH="393480" progId="Equation.DSMT4">
                  <p:embed/>
                </p:oleObj>
              </mc:Choice>
              <mc:Fallback>
                <p:oleObj name="Equation" r:id="rId3" imgW="238752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867025"/>
                        <a:ext cx="7508875" cy="121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9129584" y="2627870"/>
            <a:ext cx="148281" cy="370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9625" y="2042983"/>
            <a:ext cx="164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Электрическое</a:t>
            </a:r>
          </a:p>
          <a:p>
            <a:pPr algn="ctr"/>
            <a:r>
              <a:rPr lang="ru-RU" dirty="0"/>
              <a:t>поле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990968" y="2366148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6261" y="1931237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Поток тепла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8063040" y="2418749"/>
            <a:ext cx="436605" cy="7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7538" y="1858317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Электрический</a:t>
            </a:r>
          </a:p>
          <a:p>
            <a:pPr algn="ctr"/>
            <a:r>
              <a:rPr lang="ru-RU" dirty="0"/>
              <a:t>ток</a:t>
            </a:r>
          </a:p>
        </p:txBody>
      </p:sp>
      <p:sp>
        <p:nvSpPr>
          <p:cNvPr id="16" name="Овал 15"/>
          <p:cNvSpPr/>
          <p:nvPr/>
        </p:nvSpPr>
        <p:spPr>
          <a:xfrm>
            <a:off x="838200" y="1400432"/>
            <a:ext cx="10305535" cy="3019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782595" y="454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баланса энтропии и законы сохранения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3182"/>
              </p:ext>
            </p:extLst>
          </p:nvPr>
        </p:nvGraphicFramePr>
        <p:xfrm>
          <a:off x="1730375" y="4583113"/>
          <a:ext cx="9145588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5" imgW="2908080" imgH="711000" progId="Equation.DSMT4">
                  <p:embed/>
                </p:oleObj>
              </mc:Choice>
              <mc:Fallback>
                <p:oleObj name="Equation" r:id="rId5" imgW="2908080" imgH="7110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583113"/>
                        <a:ext cx="9145588" cy="2197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093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782595" y="454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Подведем итоги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4861"/>
              </p:ext>
            </p:extLst>
          </p:nvPr>
        </p:nvGraphicFramePr>
        <p:xfrm>
          <a:off x="1687513" y="5192713"/>
          <a:ext cx="91471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3" imgW="2908080" imgH="457200" progId="Equation.DSMT4">
                  <p:embed/>
                </p:oleObj>
              </mc:Choice>
              <mc:Fallback>
                <p:oleObj name="Equation" r:id="rId3" imgW="2908080" imgH="4572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192713"/>
                        <a:ext cx="9147175" cy="1412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C69E9862-BEB1-41EC-B8C3-5309614BA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87579"/>
              </p:ext>
            </p:extLst>
          </p:nvPr>
        </p:nvGraphicFramePr>
        <p:xfrm>
          <a:off x="3770159" y="1402671"/>
          <a:ext cx="5217372" cy="330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5" imgW="7239071" imgH="4587256" progId="Equation.DSMT4">
                  <p:embed/>
                </p:oleObj>
              </mc:Choice>
              <mc:Fallback>
                <p:oleObj name="Equation" r:id="rId5" imgW="7239071" imgH="45872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0159" y="1402671"/>
                        <a:ext cx="5217372" cy="330662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961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19FD-1C99-45CE-A6D4-D6E7843B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Discussion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0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теплопроводности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16948"/>
              </p:ext>
            </p:extLst>
          </p:nvPr>
        </p:nvGraphicFramePr>
        <p:xfrm>
          <a:off x="698500" y="2163763"/>
          <a:ext cx="109489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3" name="Equation" r:id="rId3" imgW="3479760" imgH="393480" progId="Equation.DSMT4">
                  <p:embed/>
                </p:oleObj>
              </mc:Choice>
              <mc:Fallback>
                <p:oleObj name="Equation" r:id="rId3" imgW="3479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163763"/>
                        <a:ext cx="10948988" cy="1216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489274"/>
              </p:ext>
            </p:extLst>
          </p:nvPr>
        </p:nvGraphicFramePr>
        <p:xfrm>
          <a:off x="428990" y="3852863"/>
          <a:ext cx="51943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4" name="Equation" r:id="rId5" imgW="1650960" imgH="241200" progId="Equation.DSMT4">
                  <p:embed/>
                </p:oleObj>
              </mc:Choice>
              <mc:Fallback>
                <p:oleObj name="Equation" r:id="rId5" imgW="1650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90" y="3852863"/>
                        <a:ext cx="51943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9085" y="4598086"/>
            <a:ext cx="40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коэффициент теплопроводности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91371"/>
              </p:ext>
            </p:extLst>
          </p:nvPr>
        </p:nvGraphicFramePr>
        <p:xfrm>
          <a:off x="7613350" y="3892550"/>
          <a:ext cx="41957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5" name="Equation" r:id="rId7" imgW="1333440" imgH="228600" progId="Equation.DSMT4">
                  <p:embed/>
                </p:oleObj>
              </mc:Choice>
              <mc:Fallback>
                <p:oleObj name="Equation" r:id="rId7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350" y="3892550"/>
                        <a:ext cx="41957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92101" y="4597400"/>
            <a:ext cx="16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теплоемкость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32815"/>
              </p:ext>
            </p:extLst>
          </p:nvPr>
        </p:nvGraphicFramePr>
        <p:xfrm>
          <a:off x="3354388" y="5302250"/>
          <a:ext cx="59150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6" name="Equation" r:id="rId9" imgW="1879560" imgH="393480" progId="Equation.DSMT4">
                  <p:embed/>
                </p:oleObj>
              </mc:Choice>
              <mc:Fallback>
                <p:oleObj name="Equation" r:id="rId9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5302250"/>
                        <a:ext cx="5915025" cy="12160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426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теплопроводности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62465"/>
              </p:ext>
            </p:extLst>
          </p:nvPr>
        </p:nvGraphicFramePr>
        <p:xfrm>
          <a:off x="91238" y="1690688"/>
          <a:ext cx="51943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6" name="Equation" r:id="rId3" imgW="1650960" imgH="241200" progId="Equation.DSMT4">
                  <p:embed/>
                </p:oleObj>
              </mc:Choice>
              <mc:Fallback>
                <p:oleObj name="Equation" r:id="rId3" imgW="1650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38" y="1690688"/>
                        <a:ext cx="51943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91333" y="2435911"/>
            <a:ext cx="40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коэффициент теплопроводности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80615"/>
              </p:ext>
            </p:extLst>
          </p:nvPr>
        </p:nvGraphicFramePr>
        <p:xfrm>
          <a:off x="7275598" y="1730375"/>
          <a:ext cx="41957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7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98" y="1730375"/>
                        <a:ext cx="41957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54349" y="2435225"/>
            <a:ext cx="16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теплоемкость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17246"/>
              </p:ext>
            </p:extLst>
          </p:nvPr>
        </p:nvGraphicFramePr>
        <p:xfrm>
          <a:off x="3016636" y="3140075"/>
          <a:ext cx="59150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8" name="Equation" r:id="rId7" imgW="1879560" imgH="393480" progId="Equation.DSMT4">
                  <p:embed/>
                </p:oleObj>
              </mc:Choice>
              <mc:Fallback>
                <p:oleObj name="Equation" r:id="rId7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636" y="3140075"/>
                        <a:ext cx="5915025" cy="12160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348567"/>
              </p:ext>
            </p:extLst>
          </p:nvPr>
        </p:nvGraphicFramePr>
        <p:xfrm>
          <a:off x="2281881" y="5768548"/>
          <a:ext cx="2166551" cy="77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9" name="Equation" r:id="rId9" imgW="634725" imgH="228501" progId="Equation.DSMT4">
                  <p:embed/>
                </p:oleObj>
              </mc:Choice>
              <mc:Fallback>
                <p:oleObj name="Equation" r:id="rId9" imgW="634725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881" y="5768548"/>
                        <a:ext cx="2166551" cy="776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6604" y="4845218"/>
            <a:ext cx="646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Потери тепла на излучения (закон Стефана-Больцмана) единицы площади абсолютно черного тела в единицу времени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88093"/>
              </p:ext>
            </p:extLst>
          </p:nvPr>
        </p:nvGraphicFramePr>
        <p:xfrm>
          <a:off x="5302250" y="5676900"/>
          <a:ext cx="61134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0" name="Equation" r:id="rId11" imgW="1790640" imgH="241200" progId="Equation.DSMT4">
                  <p:embed/>
                </p:oleObj>
              </mc:Choice>
              <mc:Fallback>
                <p:oleObj name="Equation" r:id="rId11" imgW="1790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676900"/>
                        <a:ext cx="6113463" cy="819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379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Поток тепла и кинетическое уравнение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85559"/>
              </p:ext>
            </p:extLst>
          </p:nvPr>
        </p:nvGraphicFramePr>
        <p:xfrm>
          <a:off x="3007927" y="1690688"/>
          <a:ext cx="5994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3" imgW="1904760" imgH="241200" progId="Equation.DSMT4">
                  <p:embed/>
                </p:oleObj>
              </mc:Choice>
              <mc:Fallback>
                <p:oleObj name="Equation" r:id="rId3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927" y="1690688"/>
                        <a:ext cx="5994400" cy="746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744382"/>
              </p:ext>
            </p:extLst>
          </p:nvPr>
        </p:nvGraphicFramePr>
        <p:xfrm>
          <a:off x="698500" y="3079750"/>
          <a:ext cx="10909300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Equation" r:id="rId5" imgW="3466800" imgH="1155600" progId="Equation.DSMT4">
                  <p:embed/>
                </p:oleObj>
              </mc:Choice>
              <mc:Fallback>
                <p:oleObj name="Equation" r:id="rId5" imgW="346680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079750"/>
                        <a:ext cx="10909300" cy="35734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8403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950" y="2537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Поток тепла и кинетическое уравнение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789383"/>
              </p:ext>
            </p:extLst>
          </p:nvPr>
        </p:nvGraphicFramePr>
        <p:xfrm>
          <a:off x="2524125" y="1350963"/>
          <a:ext cx="73898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3" imgW="2349360" imgH="444240" progId="Equation.DSMT4">
                  <p:embed/>
                </p:oleObj>
              </mc:Choice>
              <mc:Fallback>
                <p:oleObj name="Equation" r:id="rId3" imgW="2349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350963"/>
                        <a:ext cx="7389813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5501" y="3033475"/>
                <a:ext cx="121164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i="0" dirty="0">
                    <a:latin typeface="+mj-lt"/>
                  </a:rPr>
                  <a:t>├ </a:t>
                </a:r>
                <a:r>
                  <a:rPr lang="ru-RU" sz="2400" b="0" i="0" dirty="0">
                    <a:latin typeface="+mj-lt"/>
                  </a:rPr>
                  <a:t>Спектр </a:t>
                </a:r>
                <a:r>
                  <a:rPr lang="ru-RU" sz="2400" i="0" dirty="0">
                    <a:latin typeface="+mj-lt"/>
                    <a:sym typeface="Symbol" panose="05050102010706020507" pitchFamily="18" charset="2"/>
                  </a:rPr>
                  <a:t></a:t>
                </a:r>
                <a:r>
                  <a:rPr lang="ru-RU" sz="2400" i="0" dirty="0">
                    <a:latin typeface="+mj-lt"/>
                  </a:rPr>
                  <a:t>(p)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определен с точностью до константы −начала отсчета энергии.</m:t>
                    </m:r>
                  </m:oMath>
                </a14:m>
                <a:endParaRPr lang="ru-RU" sz="2400" b="0" dirty="0"/>
              </a:p>
              <a:p>
                <a:r>
                  <a:rPr lang="ru-RU" sz="2400" dirty="0"/>
                  <a:t>Если сделать «калибровочное преобразование» </a:t>
                </a:r>
                <a:r>
                  <a:rPr lang="ru-RU" sz="2400" dirty="0">
                    <a:sym typeface="Symbol" panose="05050102010706020507" pitchFamily="18" charset="2"/>
                  </a:rPr>
                  <a:t></a:t>
                </a:r>
                <a:r>
                  <a:rPr lang="ru-RU" sz="2400" dirty="0"/>
                  <a:t>(p) --</a:t>
                </a:r>
                <a:r>
                  <a:rPr lang="en-US" sz="2400" dirty="0"/>
                  <a:t>&gt;</a:t>
                </a:r>
                <a:r>
                  <a:rPr lang="ru-RU" sz="2400" dirty="0">
                    <a:sym typeface="Symbol" panose="05050102010706020507" pitchFamily="18" charset="2"/>
                  </a:rPr>
                  <a:t></a:t>
                </a:r>
                <a:r>
                  <a:rPr lang="ru-RU" sz="2400" dirty="0"/>
                  <a:t>(p)</a:t>
                </a:r>
                <a:r>
                  <a:rPr lang="en-US" sz="2400" dirty="0"/>
                  <a:t>+</a:t>
                </a:r>
                <a:r>
                  <a:rPr lang="en-US" sz="2400" i="1" dirty="0"/>
                  <a:t>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, </a:t>
                </a:r>
                <a:endParaRPr lang="ru-RU" sz="2400" dirty="0"/>
              </a:p>
              <a:p>
                <a:r>
                  <a:rPr lang="ru-RU" sz="2400" dirty="0"/>
                  <a:t>то поток тепла измениться не должен, если он правильно определен.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При таком преобразовании,</a:t>
                </a:r>
                <a:r>
                  <a:rPr lang="en-US" sz="2400" dirty="0"/>
                  <a:t>  </a:t>
                </a:r>
                <a:r>
                  <a:rPr lang="en-US" sz="2400" dirty="0">
                    <a:latin typeface="Symbol" panose="05050102010706020507" pitchFamily="18" charset="2"/>
                  </a:rPr>
                  <a:t>m</a:t>
                </a:r>
                <a:r>
                  <a:rPr lang="ru-RU" sz="2400" dirty="0"/>
                  <a:t>-</a:t>
                </a:r>
                <a:r>
                  <a:rPr lang="en-US" sz="2400" dirty="0"/>
                  <a:t>&gt; </a:t>
                </a:r>
                <a:r>
                  <a:rPr lang="en-US" sz="2400" dirty="0">
                    <a:latin typeface="Symbol" panose="05050102010706020507" pitchFamily="18" charset="2"/>
                  </a:rPr>
                  <a:t>m</a:t>
                </a:r>
                <a:r>
                  <a:rPr lang="en-US" sz="2400" dirty="0"/>
                  <a:t>+</a:t>
                </a:r>
                <a:r>
                  <a:rPr lang="en-US" sz="2400" i="1" dirty="0"/>
                  <a:t>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. </a:t>
                </a:r>
                <a:r>
                  <a:rPr lang="ru-RU" sz="2400" dirty="0"/>
                  <a:t>Поэтому, действительно,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ru-RU" sz="2400" dirty="0"/>
                  <a:t> инвариантно…</a:t>
                </a:r>
              </a:p>
              <a:p>
                <a:endParaRPr lang="en-US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" y="3033475"/>
                <a:ext cx="12116499" cy="2677656"/>
              </a:xfrm>
              <a:prstGeom prst="rect">
                <a:avLst/>
              </a:prstGeom>
              <a:blipFill>
                <a:blip r:embed="rId5"/>
                <a:stretch>
                  <a:fillRect l="-755" t="-2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625"/>
              </p:ext>
            </p:extLst>
          </p:nvPr>
        </p:nvGraphicFramePr>
        <p:xfrm>
          <a:off x="5518150" y="5310188"/>
          <a:ext cx="4525963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6" imgW="2070000" imgH="647640" progId="Equation.DSMT4">
                  <p:embed/>
                </p:oleObj>
              </mc:Choice>
              <mc:Fallback>
                <p:oleObj name="Equation" r:id="rId6" imgW="20700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310188"/>
                        <a:ext cx="4525963" cy="1392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75501" y="4966283"/>
            <a:ext cx="11719420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193" y="5544488"/>
            <a:ext cx="495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Напоминаю, как в курсе </a:t>
            </a:r>
            <a:r>
              <a:rPr lang="ru-RU" dirty="0" err="1"/>
              <a:t>статфизики</a:t>
            </a:r>
            <a:r>
              <a:rPr lang="ru-RU" dirty="0"/>
              <a:t> вы находили </a:t>
            </a:r>
            <a:r>
              <a:rPr lang="ru-RU" dirty="0" err="1"/>
              <a:t>химпотенциал</a:t>
            </a:r>
            <a:r>
              <a:rPr lang="ru-RU" dirty="0"/>
              <a:t> идеальных газов:</a:t>
            </a:r>
          </a:p>
        </p:txBody>
      </p:sp>
    </p:spTree>
    <p:extLst>
      <p:ext uri="{BB962C8B-B14F-4D97-AF65-F5344CB8AC3E}">
        <p14:creationId xmlns:p14="http://schemas.microsoft.com/office/powerpoint/2010/main" val="822060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 тепла и кинетическое уравнение</a:t>
            </a:r>
            <a:br>
              <a:rPr lang="ru-RU" dirty="0"/>
            </a:br>
            <a:r>
              <a:rPr lang="ru-RU" dirty="0"/>
              <a:t>Выводы: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12948"/>
              </p:ext>
            </p:extLst>
          </p:nvPr>
        </p:nvGraphicFramePr>
        <p:xfrm>
          <a:off x="943352" y="2149739"/>
          <a:ext cx="10410448" cy="129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Equation" r:id="rId3" imgW="1904760" imgH="241200" progId="Equation.DSMT4">
                  <p:embed/>
                </p:oleObj>
              </mc:Choice>
              <mc:Fallback>
                <p:oleObj name="Equation" r:id="rId3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52" y="2149739"/>
                        <a:ext cx="10410448" cy="12957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90837"/>
              </p:ext>
            </p:extLst>
          </p:nvPr>
        </p:nvGraphicFramePr>
        <p:xfrm>
          <a:off x="2546350" y="4335463"/>
          <a:ext cx="73914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5" imgW="2349360" imgH="444240" progId="Equation.DSMT4">
                  <p:embed/>
                </p:oleObj>
              </mc:Choice>
              <mc:Fallback>
                <p:oleObj name="Equation" r:id="rId5" imgW="2349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335463"/>
                        <a:ext cx="7391400" cy="137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014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BBDE-37AE-4AC0-82C7-718C3E9D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0234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DAD1-55C3-48BA-B7DA-A9F59D96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680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вводилось понятие равновесия в статистической физике?</a:t>
            </a:r>
          </a:p>
        </p:txBody>
      </p:sp>
    </p:spTree>
    <p:extLst>
      <p:ext uri="{BB962C8B-B14F-4D97-AF65-F5344CB8AC3E}">
        <p14:creationId xmlns:p14="http://schemas.microsoft.com/office/powerpoint/2010/main" val="209579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0461F-BD59-4B23-9C93-83E1BBB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0"/>
            <a:ext cx="10993581" cy="201541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Статистическая система в фазовом пространстве…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31C2336-BB48-4648-BFFB-847D3F499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30336"/>
              </p:ext>
            </p:extLst>
          </p:nvPr>
        </p:nvGraphicFramePr>
        <p:xfrm>
          <a:off x="727788" y="2234979"/>
          <a:ext cx="4677942" cy="445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7" name="Corel DESIGNER" r:id="rId3" imgW="4659840" imgH="4428360" progId="CorelDESIGNER.Graphic.21">
                  <p:embed/>
                </p:oleObj>
              </mc:Choice>
              <mc:Fallback>
                <p:oleObj name="Corel DESIGNER" r:id="rId3" imgW="4659840" imgH="4428360" progId="CorelDESIGNER.Graphic.21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D31C2336-BB48-4648-BFFB-847D3F4996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788" y="2234979"/>
                        <a:ext cx="4677942" cy="445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409968-0708-4D89-A7B0-DC8F4143DA2B}"/>
              </a:ext>
            </a:extLst>
          </p:cNvPr>
          <p:cNvSpPr txBox="1"/>
          <p:nvPr/>
        </p:nvSpPr>
        <p:spPr>
          <a:xfrm>
            <a:off x="5569527" y="2976465"/>
            <a:ext cx="63736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Координаты ВСЕХ степеней свободы системы</a:t>
            </a:r>
          </a:p>
          <a:p>
            <a:r>
              <a:rPr lang="ru-RU" sz="4400" dirty="0"/>
              <a:t>в фазовом пространстве.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A072B5-5434-4717-B416-B181CA785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213525"/>
              </p:ext>
            </p:extLst>
          </p:nvPr>
        </p:nvGraphicFramePr>
        <p:xfrm>
          <a:off x="4889500" y="2016125"/>
          <a:ext cx="7038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8" name="Equation" r:id="rId5" imgW="1803240" imgH="253800" progId="Equation.DSMT4">
                  <p:embed/>
                </p:oleObj>
              </mc:Choice>
              <mc:Fallback>
                <p:oleObj name="Equation" r:id="rId5" imgW="1803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9500" y="2016125"/>
                        <a:ext cx="70389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FC502AB-3719-4607-8FA1-FC6D77D6F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41100"/>
              </p:ext>
            </p:extLst>
          </p:nvPr>
        </p:nvGraphicFramePr>
        <p:xfrm>
          <a:off x="5997962" y="5777232"/>
          <a:ext cx="5930513" cy="88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9" name="Equation" r:id="rId7" imgW="1523880" imgH="228600" progId="Equation.DSMT4">
                  <p:embed/>
                </p:oleObj>
              </mc:Choice>
              <mc:Fallback>
                <p:oleObj name="Equation" r:id="rId7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7962" y="5777232"/>
                        <a:ext cx="5930513" cy="889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71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72557-6B63-489F-ACA4-DE8B3B0E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9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Лиувилля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2AF35F0-8FF0-4821-84A1-004EB194C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539369"/>
              </p:ext>
            </p:extLst>
          </p:nvPr>
        </p:nvGraphicFramePr>
        <p:xfrm>
          <a:off x="191293" y="2764631"/>
          <a:ext cx="118094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" name="Equation" r:id="rId3" imgW="5727600" imgH="838080" progId="Equation.DSMT4">
                  <p:embed/>
                </p:oleObj>
              </mc:Choice>
              <mc:Fallback>
                <p:oleObj name="Equation" r:id="rId3" imgW="5727600" imgH="83808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81F61F5D-8B21-4AF2-8D22-B4915A080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293" y="2764631"/>
                        <a:ext cx="11809413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856A7F4-8BFB-4701-A016-D4D234EFE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87136"/>
              </p:ext>
            </p:extLst>
          </p:nvPr>
        </p:nvGraphicFramePr>
        <p:xfrm>
          <a:off x="3937793" y="4491831"/>
          <a:ext cx="43164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1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5F8A8848-CAF9-4135-A1A9-82F7A71415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793" y="4491831"/>
                        <a:ext cx="4316412" cy="11255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32CCBE6-DB56-4598-990F-3DED8F255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94741"/>
              </p:ext>
            </p:extLst>
          </p:nvPr>
        </p:nvGraphicFramePr>
        <p:xfrm>
          <a:off x="282864" y="305097"/>
          <a:ext cx="389809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2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864" y="305097"/>
                        <a:ext cx="389809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D454B28-2187-4022-B2C8-822B94564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04779"/>
              </p:ext>
            </p:extLst>
          </p:nvPr>
        </p:nvGraphicFramePr>
        <p:xfrm>
          <a:off x="6672118" y="124420"/>
          <a:ext cx="5237018" cy="78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3" name="Equation" r:id="rId9" imgW="5920634" imgH="883936" progId="Equation.DSMT4">
                  <p:embed/>
                </p:oleObj>
              </mc:Choice>
              <mc:Fallback>
                <p:oleObj name="Equation" r:id="rId9" imgW="5920634" imgH="8839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2118" y="124420"/>
                        <a:ext cx="5237018" cy="78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A61C5C-4FED-4F6E-A87E-B386CCB6F3E8}"/>
              </a:ext>
            </a:extLst>
          </p:cNvPr>
          <p:cNvSpPr txBox="1"/>
          <p:nvPr/>
        </p:nvSpPr>
        <p:spPr>
          <a:xfrm>
            <a:off x="0" y="6368237"/>
            <a:ext cx="499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Вопрос: мы рассматриваем замкнутую систему?</a:t>
            </a:r>
          </a:p>
        </p:txBody>
      </p:sp>
    </p:spTree>
    <p:extLst>
      <p:ext uri="{BB962C8B-B14F-4D97-AF65-F5344CB8AC3E}">
        <p14:creationId xmlns:p14="http://schemas.microsoft.com/office/powerpoint/2010/main" val="3114159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1107</Words>
  <Application>Microsoft Office PowerPoint</Application>
  <PresentationFormat>Широкоэкранный</PresentationFormat>
  <Paragraphs>139</Paragraphs>
  <Slides>68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68</vt:i4>
      </vt:variant>
    </vt:vector>
  </HeadingPairs>
  <TitlesOfParts>
    <vt:vector size="84" baseType="lpstr">
      <vt:lpstr>Algerian</vt:lpstr>
      <vt:lpstr>Arial</vt:lpstr>
      <vt:lpstr>Calibri</vt:lpstr>
      <vt:lpstr>Calibri Light</vt:lpstr>
      <vt:lpstr>Cambria Math</vt:lpstr>
      <vt:lpstr>MathJax_Main</vt:lpstr>
      <vt:lpstr>MathJax_Math-italic</vt:lpstr>
      <vt:lpstr>NexusSans</vt:lpstr>
      <vt:lpstr>NexusSerif</vt:lpstr>
      <vt:lpstr>Star Jedi Outline</vt:lpstr>
      <vt:lpstr>StarJedi Special Edition</vt:lpstr>
      <vt:lpstr>Symbol</vt:lpstr>
      <vt:lpstr>Тема Office</vt:lpstr>
      <vt:lpstr>Equation</vt:lpstr>
      <vt:lpstr>MathType 7.0 Equation</vt:lpstr>
      <vt:lpstr>Corel DESIGNER</vt:lpstr>
      <vt:lpstr>Лекция 2</vt:lpstr>
      <vt:lpstr>На прошлой лекции…</vt:lpstr>
      <vt:lpstr>На прошлой лекции…  Равновесное распределение…</vt:lpstr>
      <vt:lpstr>Упражнение.  Барометрическая формула.</vt:lpstr>
      <vt:lpstr>Вывод:</vt:lpstr>
      <vt:lpstr>Вопрос для самопроверки.</vt:lpstr>
      <vt:lpstr>Как вводилось понятие равновесия в статистической физике?</vt:lpstr>
      <vt:lpstr>Статистическая система в фазовом пространстве…</vt:lpstr>
      <vt:lpstr>Уравнение Лиувилля</vt:lpstr>
      <vt:lpstr>Презентация PowerPoint</vt:lpstr>
      <vt:lpstr>Презентация PowerPoint</vt:lpstr>
      <vt:lpstr>Вывод:  уравнение Лиувилля для многочастичной функции распределения:</vt:lpstr>
      <vt:lpstr>Оператор Лиувилля</vt:lpstr>
      <vt:lpstr>Оператор Лиувилля</vt:lpstr>
      <vt:lpstr>Презентация PowerPoint</vt:lpstr>
      <vt:lpstr>Сохранение фазового объема</vt:lpstr>
      <vt:lpstr>Сохранение фазового объема</vt:lpstr>
      <vt:lpstr>О распределении Гиббса</vt:lpstr>
      <vt:lpstr>В термодинамическом равновесии,</vt:lpstr>
      <vt:lpstr>Функция распределения (ФР) термодинамической системы должна быть аддитивна: разделили систему на две части, ФР должна быть равна произведению ФР частей… Тогда Log(ФР) – линейная комбинация интегралов движения:</vt:lpstr>
      <vt:lpstr>Уравнения для редуцированных функций распределения</vt:lpstr>
      <vt:lpstr>Презентация PowerPoint</vt:lpstr>
      <vt:lpstr>Тождественность частиц означает симметрию ФР по перестановке индексов координат и импульсов.</vt:lpstr>
      <vt:lpstr>Кинетическое уравнение для f^((n))</vt:lpstr>
      <vt:lpstr>Умножим обе части на N!/(N-n)! и проинтегрируем по 3(N-n)  координатам и импульсам:</vt:lpstr>
      <vt:lpstr>Тождественность частиц означает симметрию ФР по перестановке индексов координат и импульсов:</vt:lpstr>
      <vt:lpstr>Выводы:  хорошая новость: Можно получить точное кинетическое уравнение для многочастичной функции распределения, но!!!</vt:lpstr>
      <vt:lpstr>Наиболее практически важный случай, n=1</vt:lpstr>
      <vt:lpstr>Презентация PowerPoint</vt:lpstr>
      <vt:lpstr>Презентация PowerPoint</vt:lpstr>
      <vt:lpstr>Приближение слабых корреляций. Уравнения Власова.</vt:lpstr>
      <vt:lpstr>Приближение слабых корреляций</vt:lpstr>
      <vt:lpstr>Презентация PowerPoint</vt:lpstr>
      <vt:lpstr>Презентация PowerPoint</vt:lpstr>
      <vt:lpstr>Тепловой Баланс. Феноменология.</vt:lpstr>
      <vt:lpstr>Принцип локального равновесия</vt:lpstr>
      <vt:lpstr>Уравнение баланса энтропии и законы сохранения</vt:lpstr>
      <vt:lpstr>Презентация PowerPoint</vt:lpstr>
      <vt:lpstr>Презентация PowerPoint</vt:lpstr>
      <vt:lpstr>Презентация PowerPoint</vt:lpstr>
      <vt:lpstr>Discussion</vt:lpstr>
      <vt:lpstr>Законы сохранения числа частиц и энергии в кинетическом уравнении</vt:lpstr>
      <vt:lpstr>1. Закон сохранения числа частиц</vt:lpstr>
      <vt:lpstr>Упражнение. Закон сохранения числа частиц (феноменологический вывод)</vt:lpstr>
      <vt:lpstr>Закон сохранения числа частиц в кинетическом уравнении должен выполняться всегда… Проверим.</vt:lpstr>
      <vt:lpstr>Презентация PowerPoint</vt:lpstr>
      <vt:lpstr>Презентация PowerPoint</vt:lpstr>
      <vt:lpstr>Выводы: общее свойство любого  интеграла столкновений:</vt:lpstr>
      <vt:lpstr>2. Закон сохранения энергии в кинетическом уравнении</vt:lpstr>
      <vt:lpstr>Презентация PowerPoint</vt:lpstr>
      <vt:lpstr>Презентация PowerPoint</vt:lpstr>
      <vt:lpstr>Итак, мы получили, что</vt:lpstr>
      <vt:lpstr>Закон сохранения (плотности) энергии. Вычислим другим способом.</vt:lpstr>
      <vt:lpstr>Conclusions </vt:lpstr>
      <vt:lpstr>Кинетика тепла</vt:lpstr>
      <vt:lpstr>«Закон сохранения» тепла</vt:lpstr>
      <vt:lpstr>Презентация PowerPoint</vt:lpstr>
      <vt:lpstr>Conclusions</vt:lpstr>
      <vt:lpstr>Производство энтропии</vt:lpstr>
      <vt:lpstr>Уравнение баланса энтропии и законы сохранения</vt:lpstr>
      <vt:lpstr>Подведем итоги</vt:lpstr>
      <vt:lpstr>Discussion</vt:lpstr>
      <vt:lpstr>Уравнение теплопроводности</vt:lpstr>
      <vt:lpstr>Уравнение теплопроводности</vt:lpstr>
      <vt:lpstr>Поток тепла и кинетическое уравнение</vt:lpstr>
      <vt:lpstr>Поток тепла и кинетическое уравнение</vt:lpstr>
      <vt:lpstr>Поток тепла и кинетическое уравнение 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Nikolay Chtchelkatchev</dc:creator>
  <cp:lastModifiedBy>nms</cp:lastModifiedBy>
  <cp:revision>187</cp:revision>
  <dcterms:created xsi:type="dcterms:W3CDTF">2019-02-16T13:55:47Z</dcterms:created>
  <dcterms:modified xsi:type="dcterms:W3CDTF">2020-02-15T19:26:07Z</dcterms:modified>
</cp:coreProperties>
</file>