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82" r:id="rId6"/>
    <p:sldId id="271" r:id="rId7"/>
    <p:sldId id="273" r:id="rId8"/>
    <p:sldId id="277" r:id="rId9"/>
    <p:sldId id="278" r:id="rId10"/>
    <p:sldId id="279" r:id="rId11"/>
    <p:sldId id="310" r:id="rId12"/>
    <p:sldId id="311" r:id="rId13"/>
    <p:sldId id="312" r:id="rId14"/>
    <p:sldId id="280" r:id="rId15"/>
    <p:sldId id="281" r:id="rId16"/>
    <p:sldId id="272" r:id="rId17"/>
    <p:sldId id="285" r:id="rId18"/>
    <p:sldId id="313" r:id="rId19"/>
    <p:sldId id="314" r:id="rId20"/>
    <p:sldId id="318" r:id="rId21"/>
    <p:sldId id="286" r:id="rId22"/>
    <p:sldId id="315" r:id="rId23"/>
    <p:sldId id="287" r:id="rId24"/>
    <p:sldId id="288" r:id="rId25"/>
    <p:sldId id="289" r:id="rId26"/>
    <p:sldId id="317" r:id="rId27"/>
    <p:sldId id="290" r:id="rId28"/>
    <p:sldId id="291" r:id="rId29"/>
    <p:sldId id="319" r:id="rId30"/>
    <p:sldId id="320" r:id="rId31"/>
    <p:sldId id="321" r:id="rId32"/>
    <p:sldId id="322" r:id="rId33"/>
    <p:sldId id="323" r:id="rId34"/>
    <p:sldId id="324" r:id="rId35"/>
    <p:sldId id="270" r:id="rId36"/>
    <p:sldId id="292" r:id="rId37"/>
    <p:sldId id="295" r:id="rId38"/>
    <p:sldId id="296" r:id="rId39"/>
    <p:sldId id="297" r:id="rId40"/>
    <p:sldId id="307" r:id="rId41"/>
    <p:sldId id="308" r:id="rId42"/>
    <p:sldId id="298" r:id="rId43"/>
    <p:sldId id="299" r:id="rId44"/>
    <p:sldId id="300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3" r:id="rId53"/>
    <p:sldId id="301" r:id="rId54"/>
    <p:sldId id="302" r:id="rId55"/>
    <p:sldId id="303" r:id="rId56"/>
    <p:sldId id="304" r:id="rId57"/>
    <p:sldId id="305" r:id="rId58"/>
    <p:sldId id="306" r:id="rId59"/>
    <p:sldId id="309" r:id="rId60"/>
    <p:sldId id="275" r:id="rId61"/>
    <p:sldId id="334" r:id="rId62"/>
    <p:sldId id="335" r:id="rId63"/>
    <p:sldId id="332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22D97DD-7BDA-4BDE-852C-489ACA96EFD9}">
          <p14:sldIdLst>
            <p14:sldId id="256"/>
            <p14:sldId id="257"/>
            <p14:sldId id="259"/>
            <p14:sldId id="261"/>
            <p14:sldId id="282"/>
            <p14:sldId id="271"/>
            <p14:sldId id="273"/>
            <p14:sldId id="277"/>
            <p14:sldId id="278"/>
            <p14:sldId id="279"/>
            <p14:sldId id="310"/>
            <p14:sldId id="311"/>
            <p14:sldId id="312"/>
            <p14:sldId id="280"/>
            <p14:sldId id="281"/>
            <p14:sldId id="272"/>
            <p14:sldId id="285"/>
            <p14:sldId id="313"/>
            <p14:sldId id="314"/>
            <p14:sldId id="318"/>
            <p14:sldId id="286"/>
            <p14:sldId id="315"/>
            <p14:sldId id="287"/>
            <p14:sldId id="288"/>
            <p14:sldId id="289"/>
            <p14:sldId id="317"/>
            <p14:sldId id="290"/>
            <p14:sldId id="291"/>
            <p14:sldId id="319"/>
            <p14:sldId id="320"/>
            <p14:sldId id="321"/>
            <p14:sldId id="322"/>
            <p14:sldId id="323"/>
            <p14:sldId id="324"/>
            <p14:sldId id="270"/>
            <p14:sldId id="292"/>
            <p14:sldId id="295"/>
            <p14:sldId id="296"/>
            <p14:sldId id="297"/>
            <p14:sldId id="307"/>
            <p14:sldId id="308"/>
            <p14:sldId id="298"/>
            <p14:sldId id="299"/>
            <p14:sldId id="300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01"/>
            <p14:sldId id="302"/>
            <p14:sldId id="303"/>
            <p14:sldId id="304"/>
            <p14:sldId id="305"/>
            <p14:sldId id="306"/>
            <p14:sldId id="309"/>
            <p14:sldId id="275"/>
            <p14:sldId id="334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1.wmf"/><Relationship Id="rId1" Type="http://schemas.openxmlformats.org/officeDocument/2006/relationships/image" Target="../media/image3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37.wmf"/><Relationship Id="rId1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7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3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5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2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93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57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7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9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2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8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F302-3C00-45AF-B622-56902950B89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jpeg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0.png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9.bin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9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2.png"/><Relationship Id="rId4" Type="http://schemas.openxmlformats.org/officeDocument/2006/relationships/image" Target="../media/image5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emf"/><Relationship Id="rId9" Type="http://schemas.openxmlformats.org/officeDocument/2006/relationships/image" Target="../media/image5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5.emf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5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71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89.png"/><Relationship Id="rId4" Type="http://schemas.openxmlformats.org/officeDocument/2006/relationships/image" Target="../media/image76.wmf"/><Relationship Id="rId9" Type="http://schemas.openxmlformats.org/officeDocument/2006/relationships/image" Target="../media/image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1.wmf"/><Relationship Id="rId3" Type="http://schemas.openxmlformats.org/officeDocument/2006/relationships/image" Target="../media/image86.png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83.emf"/><Relationship Id="rId4" Type="http://schemas.openxmlformats.org/officeDocument/2006/relationships/image" Target="../media/image8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4.png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98.emf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03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6.emf"/><Relationship Id="rId9" Type="http://schemas.openxmlformats.org/officeDocument/2006/relationships/image" Target="../media/image10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3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3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Уравнение баланса энтропии и законы сохранения</a:t>
            </a:r>
          </a:p>
        </p:txBody>
      </p:sp>
    </p:spTree>
    <p:extLst>
      <p:ext uri="{BB962C8B-B14F-4D97-AF65-F5344CB8AC3E}">
        <p14:creationId xmlns:p14="http://schemas.microsoft.com/office/powerpoint/2010/main" val="138864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баланса энтропии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904571"/>
              </p:ext>
            </p:extLst>
          </p:nvPr>
        </p:nvGraphicFramePr>
        <p:xfrm>
          <a:off x="3899071" y="2244425"/>
          <a:ext cx="41148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3" imgW="1307880" imgH="393480" progId="Equation.DSMT4">
                  <p:embed/>
                </p:oleObj>
              </mc:Choice>
              <mc:Fallback>
                <p:oleObj name="Equation" r:id="rId3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071" y="2244425"/>
                        <a:ext cx="4114800" cy="1216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2961912" y="3552522"/>
            <a:ext cx="679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уравнение описывает идеализированную ситуацию, когда полная энтропия сохраняется. </a:t>
            </a:r>
          </a:p>
          <a:p>
            <a:r>
              <a:rPr lang="ru-RU" dirty="0"/>
              <a:t>На практике такое бывает исключительно редко!!!</a:t>
            </a:r>
          </a:p>
        </p:txBody>
      </p:sp>
    </p:spTree>
    <p:extLst>
      <p:ext uri="{BB962C8B-B14F-4D97-AF65-F5344CB8AC3E}">
        <p14:creationId xmlns:p14="http://schemas.microsoft.com/office/powerpoint/2010/main" val="20062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9956" y="-494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Уравнение баланса энтропии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AD9C388-F603-41B3-93A6-1AD1ADF65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028027"/>
              </p:ext>
            </p:extLst>
          </p:nvPr>
        </p:nvGraphicFramePr>
        <p:xfrm>
          <a:off x="1973016" y="3687038"/>
          <a:ext cx="7508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3" imgW="2387520" imgH="393480" progId="Equation.DSMT4">
                  <p:embed/>
                </p:oleObj>
              </mc:Choice>
              <mc:Fallback>
                <p:oleObj name="Equation" r:id="rId3" imgW="2387520" imgH="3934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016" y="3687038"/>
                        <a:ext cx="7508875" cy="121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21434D6-1B38-44A3-B916-5C9E90A5A753}"/>
              </a:ext>
            </a:extLst>
          </p:cNvPr>
          <p:cNvCxnSpPr/>
          <p:nvPr/>
        </p:nvCxnSpPr>
        <p:spPr>
          <a:xfrm flipH="1">
            <a:off x="9156796" y="3448055"/>
            <a:ext cx="148281" cy="370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C679E-77C6-4779-9EA3-E0C27E029501}"/>
              </a:ext>
            </a:extLst>
          </p:cNvPr>
          <p:cNvSpPr txBox="1"/>
          <p:nvPr/>
        </p:nvSpPr>
        <p:spPr>
          <a:xfrm>
            <a:off x="8736837" y="2863168"/>
            <a:ext cx="1647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Электрическое</a:t>
            </a:r>
          </a:p>
          <a:p>
            <a:pPr algn="ctr"/>
            <a:r>
              <a:rPr lang="ru-RU" dirty="0"/>
              <a:t>поле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F225479-757F-4832-AB53-299BA24C5740}"/>
              </a:ext>
            </a:extLst>
          </p:cNvPr>
          <p:cNvCxnSpPr/>
          <p:nvPr/>
        </p:nvCxnSpPr>
        <p:spPr>
          <a:xfrm>
            <a:off x="6018180" y="3186333"/>
            <a:ext cx="436605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C156F6-566F-45C6-AFF1-441D60772912}"/>
              </a:ext>
            </a:extLst>
          </p:cNvPr>
          <p:cNvSpPr txBox="1"/>
          <p:nvPr/>
        </p:nvSpPr>
        <p:spPr>
          <a:xfrm>
            <a:off x="5333473" y="2751422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Поток тепла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5D20672-CA73-4119-A99C-4FD7EAF25236}"/>
              </a:ext>
            </a:extLst>
          </p:cNvPr>
          <p:cNvCxnSpPr/>
          <p:nvPr/>
        </p:nvCxnSpPr>
        <p:spPr>
          <a:xfrm>
            <a:off x="8090252" y="3238934"/>
            <a:ext cx="436605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75BC1B-12F7-4129-9C34-D7185C081BDB}"/>
              </a:ext>
            </a:extLst>
          </p:cNvPr>
          <p:cNvSpPr txBox="1"/>
          <p:nvPr/>
        </p:nvSpPr>
        <p:spPr>
          <a:xfrm>
            <a:off x="7044750" y="2678502"/>
            <a:ext cx="1663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Электрический</a:t>
            </a:r>
          </a:p>
          <a:p>
            <a:pPr algn="ctr"/>
            <a:r>
              <a:rPr lang="ru-RU" dirty="0"/>
              <a:t>ток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A32F741-10FC-449A-9E6C-0B7B583AE12C}"/>
              </a:ext>
            </a:extLst>
          </p:cNvPr>
          <p:cNvSpPr/>
          <p:nvPr/>
        </p:nvSpPr>
        <p:spPr>
          <a:xfrm>
            <a:off x="865412" y="2220617"/>
            <a:ext cx="10305535" cy="3019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2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8B36C-F5D3-4D91-9EEA-948579A9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78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Вот теперь начинаем лекцию 3</a:t>
            </a:r>
          </a:p>
        </p:txBody>
      </p:sp>
    </p:spTree>
    <p:extLst>
      <p:ext uri="{BB962C8B-B14F-4D97-AF65-F5344CB8AC3E}">
        <p14:creationId xmlns:p14="http://schemas.microsoft.com/office/powerpoint/2010/main" val="326805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D0BAA-FBCF-4D0D-B186-300425C3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673"/>
            <a:ext cx="10515600" cy="254294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Кинетические коэффициенты. </a:t>
            </a:r>
            <a:br>
              <a:rPr lang="ru-RU" dirty="0"/>
            </a:br>
            <a:r>
              <a:rPr lang="ru-RU" dirty="0"/>
              <a:t>Производство энтропии.</a:t>
            </a:r>
            <a:br>
              <a:rPr lang="ru-RU" dirty="0"/>
            </a:br>
            <a:r>
              <a:rPr lang="ru-RU" dirty="0"/>
              <a:t> обобщенные силы и обобщённые потоки.</a:t>
            </a:r>
          </a:p>
        </p:txBody>
      </p:sp>
    </p:spTree>
    <p:extLst>
      <p:ext uri="{BB962C8B-B14F-4D97-AF65-F5344CB8AC3E}">
        <p14:creationId xmlns:p14="http://schemas.microsoft.com/office/powerpoint/2010/main" val="40147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Рассмотрим систему, (неравновесное) состояние которой задается набором макропараметров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ru-RU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,a</a:t>
            </a:r>
            <a:r>
              <a:rPr lang="ru-RU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,··· ,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ru-RU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b</a:t>
            </a:r>
            <a:r>
              <a:rPr lang="ru-RU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,b</a:t>
            </a:r>
            <a:r>
              <a:rPr lang="ru-RU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,··· ,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ru-RU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/>
              <a:t>.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6285"/>
                <a:ext cx="10515600" cy="4584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Будем полагать, что параметры </a:t>
                </a:r>
                <a:r>
                  <a:rPr lang="ru-RU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baseline="-2500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ru-RU" dirty="0"/>
                  <a:t> являются четными относительно операции обращения времени (r → r </a:t>
                </a:r>
                <a:r>
                  <a:rPr lang="en-US" dirty="0"/>
                  <a:t>,</a:t>
                </a:r>
                <a:r>
                  <a:rPr lang="ru-RU" dirty="0"/>
                  <a:t>p → −p, s → −s</a:t>
                </a:r>
                <a:r>
                  <a:rPr lang="en-US" dirty="0"/>
                  <a:t>)</a:t>
                </a:r>
                <a:r>
                  <a:rPr lang="ru-RU" dirty="0"/>
                  <a:t>, где  p,  s – векторы импульса и спина.</a:t>
                </a:r>
                <a:endParaRPr lang="en-US" dirty="0"/>
              </a:p>
              <a:p>
                <a:r>
                  <a:rPr lang="ru-RU" dirty="0"/>
                  <a:t>переменные </a:t>
                </a:r>
                <a:r>
                  <a:rPr lang="ru-RU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r>
                  <a:rPr lang="en-US" baseline="-2500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ru-RU" dirty="0"/>
                  <a:t> – нечетные относительно этой операции</a:t>
                </a:r>
                <a:r>
                  <a:rPr lang="en-US" dirty="0"/>
                  <a:t> </a:t>
                </a:r>
                <a:endParaRPr lang="ru-RU" dirty="0"/>
              </a:p>
              <a:p>
                <a:r>
                  <a:rPr lang="ru-RU" dirty="0"/>
                  <a:t>Равновесие: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ru-RU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Отклонения от равновесия: 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Например, </a:t>
                </a:r>
                <a:r>
                  <a:rPr lang="el-GR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α</a:t>
                </a:r>
                <a:r>
                  <a:rPr lang="ru-RU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ru-RU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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𝛻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T,  </a:t>
                </a:r>
                <a:r>
                  <a:rPr lang="el-GR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α</a:t>
                </a:r>
                <a:r>
                  <a:rPr lang="en-US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2</a:t>
                </a:r>
                <a:r>
                  <a:rPr lang="ru-RU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r>
                  <a:rPr lang="ru-RU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(электрическое поле)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6285"/>
                <a:ext cx="10515600" cy="4584212"/>
              </a:xfrm>
              <a:blipFill>
                <a:blip r:embed="rId3"/>
                <a:stretch>
                  <a:fillRect l="-928" t="-2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8944"/>
              </p:ext>
            </p:extLst>
          </p:nvPr>
        </p:nvGraphicFramePr>
        <p:xfrm>
          <a:off x="5583621" y="3925370"/>
          <a:ext cx="23971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4" imgW="761760" imgH="482400" progId="Equation.DSMT4">
                  <p:embed/>
                </p:oleObj>
              </mc:Choice>
              <mc:Fallback>
                <p:oleObj name="Equation" r:id="rId4" imgW="76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621" y="3925370"/>
                        <a:ext cx="2397125" cy="14906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6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513" y="142703"/>
            <a:ext cx="11755395" cy="25757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 равновесии </a:t>
            </a:r>
            <a:br>
              <a:rPr lang="ru-RU" dirty="0"/>
            </a:br>
            <a:r>
              <a:rPr lang="ru-RU" dirty="0"/>
              <a:t>энтропия</a:t>
            </a:r>
            <a:r>
              <a:rPr lang="en-US" dirty="0"/>
              <a:t> </a:t>
            </a:r>
            <a:r>
              <a:rPr lang="ru-RU" dirty="0"/>
              <a:t>замкнутой системы максимальна…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Энтропия инвариантна по отношению к операции обращения времени, значит: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17514"/>
              </p:ext>
            </p:extLst>
          </p:nvPr>
        </p:nvGraphicFramePr>
        <p:xfrm>
          <a:off x="2830513" y="3374528"/>
          <a:ext cx="6072187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3" imgW="1930320" imgH="901440" progId="Equation.DSMT4">
                  <p:embed/>
                </p:oleObj>
              </mc:Choice>
              <mc:Fallback>
                <p:oleObj name="Equation" r:id="rId3" imgW="19303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374528"/>
                        <a:ext cx="6072187" cy="27860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6211669"/>
            <a:ext cx="718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Очевидно, что матрицы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симметричные и положительно определенные (условие максимума). </a:t>
            </a:r>
          </a:p>
        </p:txBody>
      </p:sp>
      <p:pic>
        <p:nvPicPr>
          <p:cNvPr id="23569" name="Picture 17" descr="ÐÐ°ÑÑÐ¸Ð½ÐºÐ¸ Ð¿Ð¾ Ð·Ð°Ð¿ÑÐ¾ÑÑ Ð Ð¸ Ð ÑÐ¸Ð´ÐµÐ»Ð¸ Ð½Ð° ÑÑÑÐ±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57" y="4582893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5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81980"/>
              </p:ext>
            </p:extLst>
          </p:nvPr>
        </p:nvGraphicFramePr>
        <p:xfrm>
          <a:off x="1513804" y="2395554"/>
          <a:ext cx="8986838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3" imgW="2857320" imgH="711000" progId="Equation.DSMT4">
                  <p:embed/>
                </p:oleObj>
              </mc:Choice>
              <mc:Fallback>
                <p:oleObj name="Equation" r:id="rId3" imgW="28573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804" y="2395554"/>
                        <a:ext cx="8986838" cy="2197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3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55992"/>
            <a:ext cx="10515600" cy="15009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Отклонения от равновесия могут быть вызваны</a:t>
            </a:r>
            <a:r>
              <a:rPr lang="en-US" dirty="0"/>
              <a:t> </a:t>
            </a:r>
            <a:r>
              <a:rPr lang="ru-RU" dirty="0"/>
              <a:t>не только внешними источниками, </a:t>
            </a:r>
            <a:br>
              <a:rPr lang="ru-RU" dirty="0"/>
            </a:br>
            <a:r>
              <a:rPr lang="ru-RU" dirty="0"/>
              <a:t>но и флуктуациями.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56865"/>
              </p:ext>
            </p:extLst>
          </p:nvPr>
        </p:nvGraphicFramePr>
        <p:xfrm>
          <a:off x="3059906" y="1773068"/>
          <a:ext cx="6072187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3" imgW="1930320" imgH="901440" progId="Equation.DSMT4">
                  <p:embed/>
                </p:oleObj>
              </mc:Choice>
              <mc:Fallback>
                <p:oleObj name="Equation" r:id="rId3" imgW="19303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906" y="1773068"/>
                        <a:ext cx="6072187" cy="27860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78548"/>
              </p:ext>
            </p:extLst>
          </p:nvPr>
        </p:nvGraphicFramePr>
        <p:xfrm>
          <a:off x="3684588" y="4849389"/>
          <a:ext cx="527367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5" imgW="1676160" imgH="583920" progId="Equation.DSMT4">
                  <p:embed/>
                </p:oleObj>
              </mc:Choice>
              <mc:Fallback>
                <p:oleObj name="Equation" r:id="rId5" imgW="16761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4849389"/>
                        <a:ext cx="5273675" cy="18049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48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2E644B0-6746-42C3-B07E-FD1E3DD24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164497"/>
              </p:ext>
            </p:extLst>
          </p:nvPr>
        </p:nvGraphicFramePr>
        <p:xfrm>
          <a:off x="155368" y="1501236"/>
          <a:ext cx="11881263" cy="105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3" imgW="5788833" imgH="514422" progId="Equation.DSMT4">
                  <p:embed/>
                </p:oleObj>
              </mc:Choice>
              <mc:Fallback>
                <p:oleObj name="Equation" r:id="rId3" imgW="5788833" imgH="5144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368" y="1501236"/>
                        <a:ext cx="11881263" cy="105553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C61D01A-8950-4C64-8429-968ADECEF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34415"/>
              </p:ext>
            </p:extLst>
          </p:nvPr>
        </p:nvGraphicFramePr>
        <p:xfrm>
          <a:off x="155373" y="4192095"/>
          <a:ext cx="11901344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5" imgW="4627252" imgH="552580" progId="Equation.DSMT4">
                  <p:embed/>
                </p:oleObj>
              </mc:Choice>
              <mc:Fallback>
                <p:oleObj name="Equation" r:id="rId5" imgW="4627252" imgH="5525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373" y="4192095"/>
                        <a:ext cx="11901344" cy="142081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22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9782D73-A925-47FE-8CA0-7169FC13B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25233"/>
              </p:ext>
            </p:extLst>
          </p:nvPr>
        </p:nvGraphicFramePr>
        <p:xfrm>
          <a:off x="656227" y="719090"/>
          <a:ext cx="10879545" cy="513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3" imgW="3124080" imgH="1473120" progId="Equation.DSMT4">
                  <p:embed/>
                </p:oleObj>
              </mc:Choice>
              <mc:Fallback>
                <p:oleObj name="Equation" r:id="rId3" imgW="3124080" imgH="147312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D9782D73-A925-47FE-8CA0-7169FC13BB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227" y="719090"/>
                        <a:ext cx="10879545" cy="513129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88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7665"/>
            <a:ext cx="10515600" cy="199355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Вспомним прошлые лекции…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238705"/>
              </p:ext>
            </p:extLst>
          </p:nvPr>
        </p:nvGraphicFramePr>
        <p:xfrm>
          <a:off x="1196975" y="1680084"/>
          <a:ext cx="979805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3" imgW="3555720" imgH="736560" progId="Equation.DSMT4">
                  <p:embed/>
                </p:oleObj>
              </mc:Choice>
              <mc:Fallback>
                <p:oleObj name="Equation" r:id="rId3" imgW="35557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680084"/>
                        <a:ext cx="9798050" cy="20113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92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55992"/>
            <a:ext cx="10515600" cy="15009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Отклонения от равновесия могут быть вызваны</a:t>
            </a:r>
            <a:r>
              <a:rPr lang="en-US" dirty="0"/>
              <a:t> </a:t>
            </a:r>
            <a:r>
              <a:rPr lang="ru-RU" dirty="0"/>
              <a:t>не только внешними источниками, </a:t>
            </a:r>
            <a:br>
              <a:rPr lang="ru-RU" dirty="0"/>
            </a:br>
            <a:r>
              <a:rPr lang="ru-RU" dirty="0"/>
              <a:t>но и флуктуациями.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59906" y="1773068"/>
          <a:ext cx="6072187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3" imgW="1930320" imgH="901440" progId="Equation.DSMT4">
                  <p:embed/>
                </p:oleObj>
              </mc:Choice>
              <mc:Fallback>
                <p:oleObj name="Equation" r:id="rId3" imgW="1930320" imgH="9014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906" y="1773068"/>
                        <a:ext cx="6072187" cy="27860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684588" y="4849389"/>
          <a:ext cx="527367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5" imgW="1676160" imgH="583920" progId="Equation.DSMT4">
                  <p:embed/>
                </p:oleObj>
              </mc:Choice>
              <mc:Fallback>
                <p:oleObj name="Equation" r:id="rId5" imgW="1676160" imgH="58392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4849389"/>
                        <a:ext cx="5273675" cy="18049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97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724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термодинамические силы</a:t>
            </a:r>
            <a:br>
              <a:rPr lang="en-US" dirty="0"/>
            </a:br>
            <a:r>
              <a:rPr lang="ru-RU" dirty="0"/>
              <a:t>и термодинамические потоки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62468"/>
              </p:ext>
            </p:extLst>
          </p:nvPr>
        </p:nvGraphicFramePr>
        <p:xfrm>
          <a:off x="3043430" y="1475517"/>
          <a:ext cx="6072188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3" imgW="1930320" imgH="1244520" progId="Equation.DSMT4">
                  <p:embed/>
                </p:oleObj>
              </mc:Choice>
              <mc:Fallback>
                <p:oleObj name="Equation" r:id="rId3" imgW="19303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430" y="1475517"/>
                        <a:ext cx="6072188" cy="38449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3430" y="5667632"/>
                <a:ext cx="7125730" cy="1022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/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тогда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электрическая поляризация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Если</m:t>
                      </m:r>
                      <m:sSubSup>
                        <m:sSubSupPr>
                          <m:ctrlPr>
                            <a:rPr lang="ru-R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/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тогда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30" y="5667632"/>
                <a:ext cx="7125730" cy="1022011"/>
              </a:xfrm>
              <a:prstGeom prst="rect">
                <a:avLst/>
              </a:prstGeom>
              <a:blipFill rotWithShape="0">
                <a:blip r:embed="rId5"/>
                <a:stretch>
                  <a:fillRect l="-684" t="-29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0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55992"/>
            <a:ext cx="10515600" cy="15009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Отклонения от равновесия могут быть вызваны</a:t>
            </a:r>
            <a:r>
              <a:rPr lang="en-US" dirty="0"/>
              <a:t> </a:t>
            </a:r>
            <a:r>
              <a:rPr lang="ru-RU" dirty="0"/>
              <a:t>не только внешними источниками, </a:t>
            </a:r>
            <a:br>
              <a:rPr lang="ru-RU" dirty="0"/>
            </a:br>
            <a:r>
              <a:rPr lang="ru-RU" dirty="0"/>
              <a:t>но и флуктуациями.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59906" y="1773068"/>
          <a:ext cx="6072187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3" imgW="1930320" imgH="901440" progId="Equation.DSMT4">
                  <p:embed/>
                </p:oleObj>
              </mc:Choice>
              <mc:Fallback>
                <p:oleObj name="Equation" r:id="rId3" imgW="1930320" imgH="9014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906" y="1773068"/>
                        <a:ext cx="6072187" cy="27860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684588" y="4849389"/>
          <a:ext cx="527367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5" imgW="1676160" imgH="583920" progId="Equation.DSMT4">
                  <p:embed/>
                </p:oleObj>
              </mc:Choice>
              <mc:Fallback>
                <p:oleObj name="Equation" r:id="rId5" imgW="1676160" imgH="58392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4849389"/>
                        <a:ext cx="5273675" cy="18049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989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33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Кинетические коэффициенты и обобщенные потоки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00390"/>
              </p:ext>
            </p:extLst>
          </p:nvPr>
        </p:nvGraphicFramePr>
        <p:xfrm>
          <a:off x="1363883" y="3429000"/>
          <a:ext cx="8948737" cy="250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name="Equation" r:id="rId3" imgW="2844720" imgH="812520" progId="Equation.DSMT4">
                  <p:embed/>
                </p:oleObj>
              </mc:Choice>
              <mc:Fallback>
                <p:oleObj name="Equation" r:id="rId3" imgW="28447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883" y="3429000"/>
                        <a:ext cx="8948737" cy="25098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81953"/>
              </p:ext>
            </p:extLst>
          </p:nvPr>
        </p:nvGraphicFramePr>
        <p:xfrm>
          <a:off x="2927873" y="6056019"/>
          <a:ext cx="61150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873" y="6056019"/>
                        <a:ext cx="6115050" cy="7842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BAA9E22-C0EA-4B8D-9D9C-5D2406891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376068"/>
              </p:ext>
            </p:extLst>
          </p:nvPr>
        </p:nvGraphicFramePr>
        <p:xfrm>
          <a:off x="3376727" y="1091953"/>
          <a:ext cx="5438546" cy="220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Equation" r:id="rId7" imgW="2070000" imgH="838080" progId="Equation.DSMT4">
                  <p:embed/>
                </p:oleObj>
              </mc:Choice>
              <mc:Fallback>
                <p:oleObj name="Equation" r:id="rId7" imgW="20700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6727" y="1091953"/>
                        <a:ext cx="5438546" cy="220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B92847-DC9A-45E1-A216-EA270823D62B}"/>
              </a:ext>
            </a:extLst>
          </p:cNvPr>
          <p:cNvSpPr txBox="1"/>
          <p:nvPr/>
        </p:nvSpPr>
        <p:spPr>
          <a:xfrm>
            <a:off x="985421" y="2485747"/>
            <a:ext cx="249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Обобщенные силы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CC41F-4AC3-4E44-9A4D-1AE3766152DF}"/>
              </a:ext>
            </a:extLst>
          </p:cNvPr>
          <p:cNvSpPr txBox="1"/>
          <p:nvPr/>
        </p:nvSpPr>
        <p:spPr>
          <a:xfrm>
            <a:off x="8932415" y="2485747"/>
            <a:ext cx="249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Обобщенные потоки</a:t>
            </a:r>
          </a:p>
        </p:txBody>
      </p:sp>
    </p:spTree>
    <p:extLst>
      <p:ext uri="{BB962C8B-B14F-4D97-AF65-F5344CB8AC3E}">
        <p14:creationId xmlns:p14="http://schemas.microsoft.com/office/powerpoint/2010/main" val="22151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676" y="603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Производство энтропии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66020"/>
              </p:ext>
            </p:extLst>
          </p:nvPr>
        </p:nvGraphicFramePr>
        <p:xfrm>
          <a:off x="760927" y="1506881"/>
          <a:ext cx="10223500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3" imgW="3251160" imgH="685800" progId="Equation.DSMT4">
                  <p:embed/>
                </p:oleObj>
              </mc:Choice>
              <mc:Fallback>
                <p:oleObj name="Equation" r:id="rId3" imgW="32511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27" y="1506881"/>
                        <a:ext cx="10223500" cy="21193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00022"/>
              </p:ext>
            </p:extLst>
          </p:nvPr>
        </p:nvGraphicFramePr>
        <p:xfrm>
          <a:off x="155210" y="4078417"/>
          <a:ext cx="415448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10" y="4078417"/>
                        <a:ext cx="4154487" cy="13350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77968"/>
              </p:ext>
            </p:extLst>
          </p:nvPr>
        </p:nvGraphicFramePr>
        <p:xfrm>
          <a:off x="5316538" y="5470525"/>
          <a:ext cx="41132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7" imgW="1307880" imgH="393480" progId="Equation.DSMT4">
                  <p:embed/>
                </p:oleObj>
              </mc:Choice>
              <mc:Fallback>
                <p:oleObj name="Equation" r:id="rId7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5470525"/>
                        <a:ext cx="4113212" cy="12160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низ 9"/>
          <p:cNvSpPr/>
          <p:nvPr/>
        </p:nvSpPr>
        <p:spPr>
          <a:xfrm>
            <a:off x="6112476" y="3929449"/>
            <a:ext cx="1367481" cy="112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2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676" y="603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Производство энтропии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86311"/>
              </p:ext>
            </p:extLst>
          </p:nvPr>
        </p:nvGraphicFramePr>
        <p:xfrm>
          <a:off x="3089275" y="1776413"/>
          <a:ext cx="56308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1776413"/>
                        <a:ext cx="5630863" cy="12160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05817" y="3568354"/>
            <a:ext cx="30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Термодинамическая сила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7216346" y="2627870"/>
            <a:ext cx="527222" cy="754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7481" y="3568354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Потоки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5741773" y="2627871"/>
            <a:ext cx="778475" cy="940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66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EEAC7-8B22-4724-A11D-DB21283F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Теоремы </a:t>
            </a:r>
            <a:r>
              <a:rPr lang="ru-RU" dirty="0" err="1"/>
              <a:t>Онзагера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Симметрии кинетических коэффициентов.</a:t>
            </a:r>
          </a:p>
        </p:txBody>
      </p:sp>
    </p:spTree>
    <p:extLst>
      <p:ext uri="{BB962C8B-B14F-4D97-AF65-F5344CB8AC3E}">
        <p14:creationId xmlns:p14="http://schemas.microsoft.com/office/powerpoint/2010/main" val="22064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Теорема </a:t>
            </a:r>
            <a:r>
              <a:rPr lang="ru-RU" dirty="0" err="1"/>
              <a:t>Онзагера</a:t>
            </a:r>
            <a:r>
              <a:rPr lang="en-US" dirty="0"/>
              <a:t>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348191"/>
              </p:ext>
            </p:extLst>
          </p:nvPr>
        </p:nvGraphicFramePr>
        <p:xfrm>
          <a:off x="290249" y="3746286"/>
          <a:ext cx="11611499" cy="132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3" imgW="3390840" imgH="393480" progId="Equation.DSMT4">
                  <p:embed/>
                </p:oleObj>
              </mc:Choice>
              <mc:Fallback>
                <p:oleObj name="Equation" r:id="rId3" imgW="3390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49" y="3746286"/>
                        <a:ext cx="11611499" cy="132436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82912"/>
              </p:ext>
            </p:extLst>
          </p:nvPr>
        </p:nvGraphicFramePr>
        <p:xfrm>
          <a:off x="3038475" y="1771436"/>
          <a:ext cx="61150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1771436"/>
                        <a:ext cx="6115050" cy="7842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низ 5"/>
          <p:cNvSpPr/>
          <p:nvPr/>
        </p:nvSpPr>
        <p:spPr>
          <a:xfrm>
            <a:off x="5420496" y="2842055"/>
            <a:ext cx="675503" cy="617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0249" y="5515490"/>
                <a:ext cx="11539286" cy="871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Матрица кинетических коэффициентов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𝜆𝜆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 --- 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положи́тельно определённая </a:t>
                </a:r>
                <a:r>
                  <a:rPr lang="ru-RU" sz="2400" b="1" dirty="0" err="1">
                    <a:solidFill>
                      <a:srgbClr val="FF0000"/>
                    </a:solidFill>
                  </a:rPr>
                  <a:t>ма́трица</a:t>
                </a:r>
                <a:r>
                  <a:rPr lang="ru-RU" sz="2400" b="1" dirty="0"/>
                  <a:t>. </a:t>
                </a:r>
              </a:p>
              <a:p>
                <a:r>
                  <a:rPr lang="ru-RU" sz="2400" b="1" dirty="0"/>
                  <a:t>Тогда выполняется условия возрастания энтропии.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9" y="5515490"/>
                <a:ext cx="11539286" cy="871392"/>
              </a:xfrm>
              <a:prstGeom prst="rect">
                <a:avLst/>
              </a:prstGeom>
              <a:blipFill rotWithShape="0">
                <a:blip r:embed="rId7"/>
                <a:stretch>
                  <a:fillRect l="-845" t="-1399" r="-475" b="-146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2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-420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Теорема </a:t>
            </a:r>
            <a:r>
              <a:rPr lang="ru-RU" dirty="0" err="1"/>
              <a:t>Онзагера</a:t>
            </a:r>
            <a:r>
              <a:rPr lang="en-US" dirty="0"/>
              <a:t> </a:t>
            </a:r>
            <a:r>
              <a:rPr lang="ru-RU" dirty="0"/>
              <a:t>2:</a:t>
            </a:r>
            <a:br>
              <a:rPr lang="ru-RU" dirty="0"/>
            </a:br>
            <a:r>
              <a:rPr lang="ru-RU" dirty="0"/>
              <a:t>симметрия кинетических коэффициентов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44725"/>
              </p:ext>
            </p:extLst>
          </p:nvPr>
        </p:nvGraphicFramePr>
        <p:xfrm>
          <a:off x="290249" y="2474792"/>
          <a:ext cx="11611499" cy="132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Equation" r:id="rId3" imgW="3390840" imgH="393480" progId="Equation.DSMT4">
                  <p:embed/>
                </p:oleObj>
              </mc:Choice>
              <mc:Fallback>
                <p:oleObj name="Equation" r:id="rId3" imgW="3390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49" y="2474792"/>
                        <a:ext cx="11611499" cy="132436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533212"/>
              </p:ext>
            </p:extLst>
          </p:nvPr>
        </p:nvGraphicFramePr>
        <p:xfrm>
          <a:off x="3038473" y="1467461"/>
          <a:ext cx="61150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3" y="1467461"/>
                        <a:ext cx="6115050" cy="7842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4638" y="4022259"/>
                <a:ext cx="11539286" cy="50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Матрица кинетических коэффициентов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𝜆𝜆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 удовлетворяет соотношению: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8" y="4022259"/>
                <a:ext cx="11539286" cy="502061"/>
              </a:xfrm>
              <a:prstGeom prst="rect">
                <a:avLst/>
              </a:prstGeom>
              <a:blipFill rotWithShape="0">
                <a:blip r:embed="rId7"/>
                <a:stretch>
                  <a:fillRect l="-845" t="-2439" b="-26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750107"/>
              </p:ext>
            </p:extLst>
          </p:nvPr>
        </p:nvGraphicFramePr>
        <p:xfrm>
          <a:off x="3440113" y="4662488"/>
          <a:ext cx="4795837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Equation" r:id="rId8" imgW="1523880" imgH="711000" progId="Equation.DSMT4">
                  <p:embed/>
                </p:oleObj>
              </mc:Choice>
              <mc:Fallback>
                <p:oleObj name="Equation" r:id="rId8" imgW="15238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662488"/>
                        <a:ext cx="4795837" cy="21955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32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59EA9-48F7-4E17-A60C-0DFB4AF6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Доказательство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AE5427C-6391-4CDD-B81B-15AAF4544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604414"/>
              </p:ext>
            </p:extLst>
          </p:nvPr>
        </p:nvGraphicFramePr>
        <p:xfrm>
          <a:off x="6475033" y="1459297"/>
          <a:ext cx="5438546" cy="220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3" imgW="2070000" imgH="838080" progId="Equation.DSMT4">
                  <p:embed/>
                </p:oleObj>
              </mc:Choice>
              <mc:Fallback>
                <p:oleObj name="Equation" r:id="rId3" imgW="2070000" imgH="8380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FBAA9E22-C0EA-4B8D-9D9C-5D2406891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5033" y="1459297"/>
                        <a:ext cx="5438546" cy="220211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D0194B-BDC3-4EEC-AF61-E14BDB1F466A}"/>
                  </a:ext>
                </a:extLst>
              </p:cNvPr>
              <p:cNvSpPr txBox="1"/>
              <p:nvPr/>
            </p:nvSpPr>
            <p:spPr>
              <a:xfrm>
                <a:off x="535872" y="4190261"/>
                <a:ext cx="564619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>
                    <a:ea typeface="Cambria Math" panose="02040503050406030204" pitchFamily="18" charset="0"/>
                  </a:rPr>
                  <a:t>Физ наблюдаемые, характеризующие отклонения системы от равновесия: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−функции времени.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D0194B-BDC3-4EEC-AF61-E14BDB1F4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" y="4190261"/>
                <a:ext cx="5646198" cy="1107996"/>
              </a:xfrm>
              <a:prstGeom prst="rect">
                <a:avLst/>
              </a:prstGeom>
              <a:blipFill>
                <a:blip r:embed="rId5"/>
                <a:stretch>
                  <a:fillRect l="-3132" t="-8242" b="-10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526D805-B197-45DA-AF78-4506E6B15713}"/>
              </a:ext>
            </a:extLst>
          </p:cNvPr>
          <p:cNvSpPr txBox="1"/>
          <p:nvPr/>
        </p:nvSpPr>
        <p:spPr>
          <a:xfrm flipH="1">
            <a:off x="3546733" y="2182330"/>
            <a:ext cx="292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Определения: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A363A-EA75-426D-A76B-693F67543526}"/>
                  </a:ext>
                </a:extLst>
              </p:cNvPr>
              <p:cNvSpPr txBox="1"/>
              <p:nvPr/>
            </p:nvSpPr>
            <p:spPr>
              <a:xfrm>
                <a:off x="394316" y="5876191"/>
                <a:ext cx="525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Исследуем корреляционные функции</a:t>
                </a:r>
                <a:endParaRPr lang="en-US" sz="2400" dirty="0"/>
              </a:p>
              <a:p>
                <a:r>
                  <a:rPr lang="ru-RU" sz="2400" dirty="0"/>
                  <a:t>в случае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A363A-EA75-426D-A76B-693F6754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" y="5876191"/>
                <a:ext cx="5257800" cy="830997"/>
              </a:xfrm>
              <a:prstGeom prst="rect">
                <a:avLst/>
              </a:prstGeom>
              <a:blipFill>
                <a:blip r:embed="rId6"/>
                <a:stretch>
                  <a:fillRect l="-1856"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EB8BBB5C-12DA-43D7-9A8F-A2FD836C0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028614"/>
              </p:ext>
            </p:extLst>
          </p:nvPr>
        </p:nvGraphicFramePr>
        <p:xfrm>
          <a:off x="5957888" y="5748338"/>
          <a:ext cx="57610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7" imgW="2019240" imgH="279360" progId="Equation.DSMT4">
                  <p:embed/>
                </p:oleObj>
              </mc:Choice>
              <mc:Fallback>
                <p:oleObj name="Equation" r:id="rId7" imgW="2019240" imgH="2793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5AE5427C-6391-4CDD-B81B-15AAF45449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7888" y="5748338"/>
                        <a:ext cx="5761037" cy="796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53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Принцип локального равновесия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7409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обобщение результатов равновесной термодинамики на неравновесный</a:t>
            </a:r>
            <a:r>
              <a:rPr lang="en-US" dirty="0"/>
              <a:t> </a:t>
            </a:r>
            <a:r>
              <a:rPr lang="ru-RU" dirty="0"/>
              <a:t>случай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53870"/>
              </p:ext>
            </p:extLst>
          </p:nvPr>
        </p:nvGraphicFramePr>
        <p:xfrm>
          <a:off x="3356338" y="3034658"/>
          <a:ext cx="5335548" cy="161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3" imgW="2133600" imgH="647700" progId="Equation.DSMT4">
                  <p:embed/>
                </p:oleObj>
              </mc:Choice>
              <mc:Fallback>
                <p:oleObj name="Equation" r:id="rId3" imgW="2133600" imgH="647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338" y="3034658"/>
                        <a:ext cx="5335548" cy="1619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565667"/>
              </p:ext>
            </p:extLst>
          </p:nvPr>
        </p:nvGraphicFramePr>
        <p:xfrm>
          <a:off x="5428735" y="4926227"/>
          <a:ext cx="2388973" cy="151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5" imgW="672808" imgH="431613" progId="Equation.DSMT4">
                  <p:embed/>
                </p:oleObj>
              </mc:Choice>
              <mc:Fallback>
                <p:oleObj name="Equation" r:id="rId5" imgW="672808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735" y="4926227"/>
                        <a:ext cx="2388973" cy="15141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87863"/>
              </p:ext>
            </p:extLst>
          </p:nvPr>
        </p:nvGraphicFramePr>
        <p:xfrm>
          <a:off x="8402595" y="5544065"/>
          <a:ext cx="3353345" cy="33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7" imgW="1993900" imgH="203200" progId="Equation.DSMT4">
                  <p:embed/>
                </p:oleObj>
              </mc:Choice>
              <mc:Fallback>
                <p:oleObj name="Equation" r:id="rId7" imgW="19939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595" y="5544065"/>
                        <a:ext cx="3353345" cy="336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45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D60BAAC-4ACA-4E63-85C3-27104FD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824530"/>
              </p:ext>
            </p:extLst>
          </p:nvPr>
        </p:nvGraphicFramePr>
        <p:xfrm>
          <a:off x="3427413" y="527050"/>
          <a:ext cx="56149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3" imgW="2819160" imgH="279360" progId="Equation.DSMT4">
                  <p:embed/>
                </p:oleObj>
              </mc:Choice>
              <mc:Fallback>
                <p:oleObj name="Equation" r:id="rId3" imgW="2819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7413" y="527050"/>
                        <a:ext cx="5614987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75F42383-066F-4A49-B6B1-9AAD2C7E4813}"/>
              </a:ext>
            </a:extLst>
          </p:cNvPr>
          <p:cNvSpPr/>
          <p:nvPr/>
        </p:nvSpPr>
        <p:spPr>
          <a:xfrm>
            <a:off x="5576656" y="1138045"/>
            <a:ext cx="1038687" cy="1065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8E70FD5-B102-41A6-9AF3-585CE967E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68303"/>
              </p:ext>
            </p:extLst>
          </p:nvPr>
        </p:nvGraphicFramePr>
        <p:xfrm>
          <a:off x="4100513" y="2278063"/>
          <a:ext cx="40417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Equation" r:id="rId5" imgW="1765080" imgH="279360" progId="Equation.DSMT4">
                  <p:embed/>
                </p:oleObj>
              </mc:Choice>
              <mc:Fallback>
                <p:oleObj name="Equation" r:id="rId5" imgW="176508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D60BAAC-4ACA-4E63-85C3-27104FD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0513" y="2278063"/>
                        <a:ext cx="4041775" cy="6397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47C2D73-52C0-4DEB-880A-6DA19EE24018}"/>
              </a:ext>
            </a:extLst>
          </p:cNvPr>
          <p:cNvCxnSpPr/>
          <p:nvPr/>
        </p:nvCxnSpPr>
        <p:spPr>
          <a:xfrm>
            <a:off x="230819" y="3429000"/>
            <a:ext cx="11700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210F4B9-E167-4F58-A561-556D782ED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58484"/>
              </p:ext>
            </p:extLst>
          </p:nvPr>
        </p:nvGraphicFramePr>
        <p:xfrm>
          <a:off x="117590" y="3632276"/>
          <a:ext cx="3653154" cy="109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Equation" r:id="rId7" imgW="1307880" imgH="393480" progId="Equation.DSMT4">
                  <p:embed/>
                </p:oleObj>
              </mc:Choice>
              <mc:Fallback>
                <p:oleObj name="Equation" r:id="rId7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590" y="3632276"/>
                        <a:ext cx="3653154" cy="109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A0A1E21-1A9C-47BE-8700-6DB7CB13D9FC}"/>
              </a:ext>
            </a:extLst>
          </p:cNvPr>
          <p:cNvSpPr/>
          <p:nvPr/>
        </p:nvSpPr>
        <p:spPr>
          <a:xfrm>
            <a:off x="3749360" y="3986714"/>
            <a:ext cx="702306" cy="39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09938917-CE8A-43C7-B0C5-17B5ECFAA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97355"/>
              </p:ext>
            </p:extLst>
          </p:nvPr>
        </p:nvGraphicFramePr>
        <p:xfrm>
          <a:off x="5480729" y="3862140"/>
          <a:ext cx="52054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9" imgW="2273040" imgH="279360" progId="Equation.DSMT4">
                  <p:embed/>
                </p:oleObj>
              </mc:Choice>
              <mc:Fallback>
                <p:oleObj name="Equation" r:id="rId9" imgW="2273040" imgH="2793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98E70FD5-B102-41A6-9AF3-585CE967E6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0729" y="3862140"/>
                        <a:ext cx="5205413" cy="6397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00C1D7-B9B0-428E-B892-3076C0E718D4}"/>
              </a:ext>
            </a:extLst>
          </p:cNvPr>
          <p:cNvCxnSpPr/>
          <p:nvPr/>
        </p:nvCxnSpPr>
        <p:spPr>
          <a:xfrm>
            <a:off x="230819" y="4882718"/>
            <a:ext cx="11700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7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4F8E989-6AFA-43D1-A87D-4DCE08F8F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54667"/>
              </p:ext>
            </p:extLst>
          </p:nvPr>
        </p:nvGraphicFramePr>
        <p:xfrm>
          <a:off x="180174" y="3568848"/>
          <a:ext cx="52117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3" imgW="5212080" imgH="647708" progId="Equation.DSMT4">
                  <p:embed/>
                </p:oleObj>
              </mc:Choice>
              <mc:Fallback>
                <p:oleObj name="Equation" r:id="rId3" imgW="5212080" imgH="6477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174" y="3568848"/>
                        <a:ext cx="5211763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0A6C7E3-8EF3-49B2-BE74-F0FFE792C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505245"/>
              </p:ext>
            </p:extLst>
          </p:nvPr>
        </p:nvGraphicFramePr>
        <p:xfrm>
          <a:off x="307015" y="281006"/>
          <a:ext cx="5055561" cy="2059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5" imgW="2057400" imgH="838080" progId="Equation.DSMT4">
                  <p:embed/>
                </p:oleObj>
              </mc:Choice>
              <mc:Fallback>
                <p:oleObj name="Equation" r:id="rId5" imgW="20574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015" y="281006"/>
                        <a:ext cx="5055561" cy="2059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1A2EB92-B5EA-4132-BE8B-5CCA7AD21BD0}"/>
              </a:ext>
            </a:extLst>
          </p:cNvPr>
          <p:cNvSpPr/>
          <p:nvPr/>
        </p:nvSpPr>
        <p:spPr>
          <a:xfrm>
            <a:off x="5883484" y="373232"/>
            <a:ext cx="710214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9D0169E-D207-4D52-9196-CD06A7505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615815"/>
              </p:ext>
            </p:extLst>
          </p:nvPr>
        </p:nvGraphicFramePr>
        <p:xfrm>
          <a:off x="6960093" y="197591"/>
          <a:ext cx="3401151" cy="104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Equation" r:id="rId7" imgW="825480" imgH="253800" progId="Equation.DSMT4">
                  <p:embed/>
                </p:oleObj>
              </mc:Choice>
              <mc:Fallback>
                <p:oleObj name="Equation" r:id="rId7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0093" y="197591"/>
                        <a:ext cx="3401151" cy="104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E6D5B48-B6D9-418C-BA5A-137061D9E19D}"/>
              </a:ext>
            </a:extLst>
          </p:cNvPr>
          <p:cNvSpPr/>
          <p:nvPr/>
        </p:nvSpPr>
        <p:spPr>
          <a:xfrm>
            <a:off x="5861251" y="1546564"/>
            <a:ext cx="710214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9E8927BC-736B-473E-821F-C19245CB6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23345"/>
              </p:ext>
            </p:extLst>
          </p:nvPr>
        </p:nvGraphicFramePr>
        <p:xfrm>
          <a:off x="6829425" y="1347788"/>
          <a:ext cx="366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quation" r:id="rId9" imgW="888840" imgH="253800" progId="Equation.DSMT4">
                  <p:embed/>
                </p:oleObj>
              </mc:Choice>
              <mc:Fallback>
                <p:oleObj name="Equation" r:id="rId9" imgW="888840" imgH="2538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E9D0169E-D207-4D52-9196-CD06A7505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9425" y="1347788"/>
                        <a:ext cx="3662363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51C7350-3AC5-4EEE-8F53-C451217E2566}"/>
              </a:ext>
            </a:extLst>
          </p:cNvPr>
          <p:cNvCxnSpPr/>
          <p:nvPr/>
        </p:nvCxnSpPr>
        <p:spPr>
          <a:xfrm>
            <a:off x="32551" y="2645546"/>
            <a:ext cx="12126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608B6358-E8B5-4B28-A46E-92AB1B2F445C}"/>
              </a:ext>
            </a:extLst>
          </p:cNvPr>
          <p:cNvSpPr/>
          <p:nvPr/>
        </p:nvSpPr>
        <p:spPr>
          <a:xfrm>
            <a:off x="5557420" y="3642668"/>
            <a:ext cx="538579" cy="50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118CFD44-4203-4EF8-9147-645A419ADEBB}"/>
              </a:ext>
            </a:extLst>
          </p:cNvPr>
          <p:cNvSpPr/>
          <p:nvPr/>
        </p:nvSpPr>
        <p:spPr>
          <a:xfrm>
            <a:off x="7341833" y="2719896"/>
            <a:ext cx="2414726" cy="37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07B4C44C-60D9-44F2-808E-415E2B0FE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58625"/>
              </p:ext>
            </p:extLst>
          </p:nvPr>
        </p:nvGraphicFramePr>
        <p:xfrm>
          <a:off x="6888979" y="3429000"/>
          <a:ext cx="3142465" cy="90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quation" r:id="rId11" imgW="838080" imgH="241200" progId="Equation.DSMT4">
                  <p:embed/>
                </p:oleObj>
              </mc:Choice>
              <mc:Fallback>
                <p:oleObj name="Equation" r:id="rId11" imgW="838080" imgH="2412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4F8E989-6AFA-43D1-A87D-4DCE08F8F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88979" y="3429000"/>
                        <a:ext cx="3142465" cy="904649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5FC16800-4E03-4922-85E4-75AE1E4E1AC1}"/>
              </a:ext>
            </a:extLst>
          </p:cNvPr>
          <p:cNvSpPr/>
          <p:nvPr/>
        </p:nvSpPr>
        <p:spPr>
          <a:xfrm>
            <a:off x="5982508" y="4507136"/>
            <a:ext cx="5356195" cy="852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79D6478F-832D-4D7C-815B-FF284781B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89316"/>
              </p:ext>
            </p:extLst>
          </p:nvPr>
        </p:nvGraphicFramePr>
        <p:xfrm>
          <a:off x="7660480" y="5723796"/>
          <a:ext cx="20002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13" imgW="533160" imgH="241200" progId="Equation.DSMT4">
                  <p:embed/>
                </p:oleObj>
              </mc:Choice>
              <mc:Fallback>
                <p:oleObj name="Equation" r:id="rId13" imgW="533160" imgH="2412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07B4C44C-60D9-44F2-808E-415E2B0FEA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60480" y="5723796"/>
                        <a:ext cx="2000250" cy="904875"/>
                      </a:xfrm>
                      <a:prstGeom prst="rect">
                        <a:avLst/>
                      </a:prstGeom>
                      <a:ln w="5715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1FA488-6E73-433E-93C0-4A626FAE3E6B}"/>
              </a:ext>
            </a:extLst>
          </p:cNvPr>
          <p:cNvSpPr txBox="1"/>
          <p:nvPr/>
        </p:nvSpPr>
        <p:spPr>
          <a:xfrm>
            <a:off x="3588566" y="5760734"/>
            <a:ext cx="4055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Симметрия кинетических коэффициентов:</a:t>
            </a:r>
          </a:p>
        </p:txBody>
      </p:sp>
    </p:spTree>
    <p:extLst>
      <p:ext uri="{BB962C8B-B14F-4D97-AF65-F5344CB8AC3E}">
        <p14:creationId xmlns:p14="http://schemas.microsoft.com/office/powerpoint/2010/main" val="3559218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E0A1B-B24F-4380-AF8A-10A5BD0F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0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Обсуждение слабых мест доказательства.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F23E772-6F65-4DBC-A751-878B4FF72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27775"/>
              </p:ext>
            </p:extLst>
          </p:nvPr>
        </p:nvGraphicFramePr>
        <p:xfrm>
          <a:off x="1560536" y="964922"/>
          <a:ext cx="9443769" cy="92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5608462" imgH="548782" progId="Equation.DSMT4">
                  <p:embed/>
                </p:oleObj>
              </mc:Choice>
              <mc:Fallback>
                <p:oleObj name="Equation" r:id="rId3" imgW="5608462" imgH="5487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536" y="964922"/>
                        <a:ext cx="9443769" cy="924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BC383F-090B-4D8F-9B03-46743889B90E}"/>
                  </a:ext>
                </a:extLst>
              </p:cNvPr>
              <p:cNvSpPr txBox="1"/>
              <p:nvPr/>
            </p:nvSpPr>
            <p:spPr>
              <a:xfrm>
                <a:off x="147956" y="1889786"/>
                <a:ext cx="11896088" cy="125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Не очень очевидное рассуждение. Т.е., корреляционная функция зависит от модуля разности времен…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Как обобщить эту формулу для случая 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BC383F-090B-4D8F-9B03-46743889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6" y="1889786"/>
                <a:ext cx="11896088" cy="1253035"/>
              </a:xfrm>
              <a:prstGeom prst="rect">
                <a:avLst/>
              </a:prstGeom>
              <a:blipFill>
                <a:blip r:embed="rId5"/>
                <a:stretch>
                  <a:fillRect l="-666" t="-3883" b="-9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183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E0A1B-B24F-4380-AF8A-10A5BD0F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Обсуждение слабых мест доказательства.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5B7D7-7848-4FEC-A0D2-D0A30A34E280}"/>
              </a:ext>
            </a:extLst>
          </p:cNvPr>
          <p:cNvSpPr txBox="1"/>
          <p:nvPr/>
        </p:nvSpPr>
        <p:spPr>
          <a:xfrm>
            <a:off x="3383871" y="1690688"/>
            <a:ext cx="542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Вторая проблема – это переход: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7D9AEDB-59C3-47E6-B8A3-249EC152F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7247"/>
              </p:ext>
            </p:extLst>
          </p:nvPr>
        </p:nvGraphicFramePr>
        <p:xfrm>
          <a:off x="766267" y="2276257"/>
          <a:ext cx="4054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3" imgW="4053982" imgH="647708" progId="Equation.DSMT4">
                  <p:embed/>
                </p:oleObj>
              </mc:Choice>
              <mc:Fallback>
                <p:oleObj name="Equation" r:id="rId3" imgW="4053982" imgH="6477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267" y="2276257"/>
                        <a:ext cx="40544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FB88B73-4323-4906-9373-EB4712D93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969588"/>
              </p:ext>
            </p:extLst>
          </p:nvPr>
        </p:nvGraphicFramePr>
        <p:xfrm>
          <a:off x="802958" y="2918653"/>
          <a:ext cx="36496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5" imgW="3649945" imgH="1089463" progId="Equation.DSMT4">
                  <p:embed/>
                </p:oleObj>
              </mc:Choice>
              <mc:Fallback>
                <p:oleObj name="Equation" r:id="rId5" imgW="3649945" imgH="108946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2958" y="2918653"/>
                        <a:ext cx="3649663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12637A15-C4F5-49AC-B234-F78707DE88BC}"/>
              </a:ext>
            </a:extLst>
          </p:cNvPr>
          <p:cNvSpPr/>
          <p:nvPr/>
        </p:nvSpPr>
        <p:spPr>
          <a:xfrm>
            <a:off x="5744847" y="2918653"/>
            <a:ext cx="702306" cy="39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D2358C6-15F4-4FF4-B0DC-722BDC4E6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3553"/>
              </p:ext>
            </p:extLst>
          </p:nvPr>
        </p:nvGraphicFramePr>
        <p:xfrm>
          <a:off x="6837024" y="2789238"/>
          <a:ext cx="52054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7" imgW="2273040" imgH="279360" progId="Equation.DSMT4">
                  <p:embed/>
                </p:oleObj>
              </mc:Choice>
              <mc:Fallback>
                <p:oleObj name="Equation" r:id="rId7" imgW="2273040" imgH="2793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09938917-CE8A-43C7-B0C5-17B5ECFAA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7024" y="2789238"/>
                        <a:ext cx="5205413" cy="6397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912F3DF-554B-4C51-AC22-8AE300E7FA6E}"/>
              </a:ext>
            </a:extLst>
          </p:cNvPr>
          <p:cNvSpPr/>
          <p:nvPr/>
        </p:nvSpPr>
        <p:spPr>
          <a:xfrm>
            <a:off x="5210613" y="2437739"/>
            <a:ext cx="62723" cy="147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89713-046E-40A7-9A4D-FBFD0FAAFF43}"/>
              </a:ext>
            </a:extLst>
          </p:cNvPr>
          <p:cNvSpPr txBox="1"/>
          <p:nvPr/>
        </p:nvSpPr>
        <p:spPr>
          <a:xfrm>
            <a:off x="525260" y="4043927"/>
            <a:ext cx="453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формула формально справедлива для огибающих... Но можно поверить, что флуктуации тоже удовлетворяют этому соотношению. 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04FA1AD-DE9A-4C1A-8E67-ADB896C4BF61}"/>
              </a:ext>
            </a:extLst>
          </p:cNvPr>
          <p:cNvCxnSpPr/>
          <p:nvPr/>
        </p:nvCxnSpPr>
        <p:spPr>
          <a:xfrm flipV="1">
            <a:off x="2645545" y="3765616"/>
            <a:ext cx="0" cy="298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743BDB4-BA41-4996-8F67-CFF377AE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2723" y="5167312"/>
            <a:ext cx="4650670" cy="25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8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5EBC9-E9CB-4568-B8FE-FE927CF3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Термоэлектрические эффекты</a:t>
            </a:r>
          </a:p>
        </p:txBody>
      </p:sp>
    </p:spTree>
    <p:extLst>
      <p:ext uri="{BB962C8B-B14F-4D97-AF65-F5344CB8AC3E}">
        <p14:creationId xmlns:p14="http://schemas.microsoft.com/office/powerpoint/2010/main" val="38980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49579"/>
              </p:ext>
            </p:extLst>
          </p:nvPr>
        </p:nvGraphicFramePr>
        <p:xfrm>
          <a:off x="1546225" y="2768600"/>
          <a:ext cx="83089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3" imgW="2641320" imgH="457200" progId="Equation.DSMT4">
                  <p:embed/>
                </p:oleObj>
              </mc:Choice>
              <mc:Fallback>
                <p:oleObj name="Equation" r:id="rId3" imgW="2641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768600"/>
                        <a:ext cx="8308975" cy="1412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 стрелкой 6"/>
          <p:cNvCxnSpPr>
            <a:cxnSpLocks/>
            <a:stCxn id="8" idx="2"/>
          </p:cNvCxnSpPr>
          <p:nvPr/>
        </p:nvCxnSpPr>
        <p:spPr>
          <a:xfrm>
            <a:off x="9533152" y="2689314"/>
            <a:ext cx="57815" cy="349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9625" y="2042983"/>
            <a:ext cx="1647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Электрическое</a:t>
            </a:r>
          </a:p>
          <a:p>
            <a:pPr algn="ctr"/>
            <a:r>
              <a:rPr lang="ru-RU" dirty="0"/>
              <a:t>поле</a:t>
            </a:r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5729003" y="2366148"/>
            <a:ext cx="261965" cy="841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6261" y="1931237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Поток тепла</a:t>
            </a:r>
          </a:p>
        </p:txBody>
      </p:sp>
      <p:cxnSp>
        <p:nvCxnSpPr>
          <p:cNvPr id="12" name="Прямая со стрелкой 11"/>
          <p:cNvCxnSpPr>
            <a:cxnSpLocks/>
          </p:cNvCxnSpPr>
          <p:nvPr/>
        </p:nvCxnSpPr>
        <p:spPr>
          <a:xfrm>
            <a:off x="8063040" y="2418749"/>
            <a:ext cx="792871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7538" y="1858317"/>
            <a:ext cx="1663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Электрический</a:t>
            </a:r>
          </a:p>
          <a:p>
            <a:pPr algn="ctr"/>
            <a:r>
              <a:rPr lang="ru-RU" dirty="0"/>
              <a:t>ток</a:t>
            </a:r>
          </a:p>
        </p:txBody>
      </p:sp>
      <p:sp>
        <p:nvSpPr>
          <p:cNvPr id="16" name="Овал 15"/>
          <p:cNvSpPr/>
          <p:nvPr/>
        </p:nvSpPr>
        <p:spPr>
          <a:xfrm>
            <a:off x="887626" y="1529581"/>
            <a:ext cx="10305535" cy="3019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782595" y="454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Уравнение баланса энтропии и законы сохранения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46055"/>
              </p:ext>
            </p:extLst>
          </p:nvPr>
        </p:nvGraphicFramePr>
        <p:xfrm>
          <a:off x="1308057" y="5062151"/>
          <a:ext cx="94646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5" imgW="3009600" imgH="241200" progId="Equation.DSMT4">
                  <p:embed/>
                </p:oleObj>
              </mc:Choice>
              <mc:Fallback>
                <p:oleObj name="Equation" r:id="rId5" imgW="300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57" y="5062151"/>
                        <a:ext cx="9464675" cy="7445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093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782595" y="454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Уравнение баланса энтропии и законы сохранения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49483"/>
              </p:ext>
            </p:extLst>
          </p:nvPr>
        </p:nvGraphicFramePr>
        <p:xfrm>
          <a:off x="1463675" y="1285875"/>
          <a:ext cx="93472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3" imgW="2971800" imgH="457200" progId="Equation.DSMT4">
                  <p:embed/>
                </p:oleObj>
              </mc:Choice>
              <mc:Fallback>
                <p:oleObj name="Equation" r:id="rId3" imgW="2971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285875"/>
                        <a:ext cx="9347200" cy="1412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984851"/>
              </p:ext>
            </p:extLst>
          </p:nvPr>
        </p:nvGraphicFramePr>
        <p:xfrm>
          <a:off x="331438" y="2853731"/>
          <a:ext cx="11611499" cy="132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5" imgW="3390840" imgH="393480" progId="Equation.DSMT4">
                  <p:embed/>
                </p:oleObj>
              </mc:Choice>
              <mc:Fallback>
                <p:oleObj name="Equation" r:id="rId5" imgW="3390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38" y="2853731"/>
                        <a:ext cx="11611499" cy="132436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64847"/>
              </p:ext>
            </p:extLst>
          </p:nvPr>
        </p:nvGraphicFramePr>
        <p:xfrm>
          <a:off x="2976563" y="4240213"/>
          <a:ext cx="6323012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7" imgW="2184120" imgH="914400" progId="Equation.DSMT4">
                  <p:embed/>
                </p:oleObj>
              </mc:Choice>
              <mc:Fallback>
                <p:oleObj name="Equation" r:id="rId7" imgW="2184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4240213"/>
                        <a:ext cx="6323012" cy="26019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961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409203"/>
              </p:ext>
            </p:extLst>
          </p:nvPr>
        </p:nvGraphicFramePr>
        <p:xfrm>
          <a:off x="144463" y="120650"/>
          <a:ext cx="5291137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Equation" r:id="rId3" imgW="1371600" imgH="533160" progId="Equation.DSMT4">
                  <p:embed/>
                </p:oleObj>
              </mc:Choice>
              <mc:Fallback>
                <p:oleObj name="Equation" r:id="rId3" imgW="1371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120650"/>
                        <a:ext cx="5291137" cy="20193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2327959" y="2360986"/>
            <a:ext cx="1054443" cy="1112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64634"/>
              </p:ext>
            </p:extLst>
          </p:nvPr>
        </p:nvGraphicFramePr>
        <p:xfrm>
          <a:off x="144463" y="4007105"/>
          <a:ext cx="6593619" cy="276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5" imgW="2082600" imgH="888840" progId="Equation.DSMT4">
                  <p:embed/>
                </p:oleObj>
              </mc:Choice>
              <mc:Fallback>
                <p:oleObj name="Equation" r:id="rId5" imgW="20826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4007105"/>
                        <a:ext cx="6593619" cy="276145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80070"/>
              </p:ext>
            </p:extLst>
          </p:nvPr>
        </p:nvGraphicFramePr>
        <p:xfrm>
          <a:off x="7262469" y="119922"/>
          <a:ext cx="4795837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Equation" r:id="rId7" imgW="1523880" imgH="711000" progId="Equation.DSMT4">
                  <p:embed/>
                </p:oleObj>
              </mc:Choice>
              <mc:Fallback>
                <p:oleObj name="Equation" r:id="rId7" imgW="15238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469" y="119922"/>
                        <a:ext cx="4795837" cy="21955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32727"/>
              </p:ext>
            </p:extLst>
          </p:nvPr>
        </p:nvGraphicFramePr>
        <p:xfrm>
          <a:off x="8262938" y="4289425"/>
          <a:ext cx="3635375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9" imgW="1155600" imgH="711000" progId="Equation.DSMT4">
                  <p:embed/>
                </p:oleObj>
              </mc:Choice>
              <mc:Fallback>
                <p:oleObj name="Equation" r:id="rId9" imgW="1155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8" y="4289425"/>
                        <a:ext cx="3635375" cy="21955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низ 8"/>
          <p:cNvSpPr/>
          <p:nvPr/>
        </p:nvSpPr>
        <p:spPr>
          <a:xfrm>
            <a:off x="9448800" y="2578443"/>
            <a:ext cx="1095632" cy="1309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7002162" y="5066270"/>
            <a:ext cx="881449" cy="766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56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1177"/>
            <a:ext cx="10901510" cy="19072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341" y="5570569"/>
            <a:ext cx="9368551" cy="1153833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475712"/>
              </p:ext>
            </p:extLst>
          </p:nvPr>
        </p:nvGraphicFramePr>
        <p:xfrm>
          <a:off x="8164513" y="246063"/>
          <a:ext cx="3635375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5" imgW="1155600" imgH="711000" progId="Equation.DSMT4">
                  <p:embed/>
                </p:oleObj>
              </mc:Choice>
              <mc:Fallback>
                <p:oleObj name="Equation" r:id="rId5" imgW="1155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513" y="246063"/>
                        <a:ext cx="3635375" cy="21955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35765"/>
              </p:ext>
            </p:extLst>
          </p:nvPr>
        </p:nvGraphicFramePr>
        <p:xfrm>
          <a:off x="232548" y="139542"/>
          <a:ext cx="6593619" cy="276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7" imgW="2082600" imgH="888840" progId="Equation.DSMT4">
                  <p:embed/>
                </p:oleObj>
              </mc:Choice>
              <mc:Fallback>
                <p:oleObj name="Equation" r:id="rId7" imgW="20826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48" y="139542"/>
                        <a:ext cx="6593619" cy="276145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808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Термоэлектрические явления</a:t>
            </a:r>
            <a:r>
              <a:rPr lang="en-US" dirty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151933"/>
              </p:ext>
            </p:extLst>
          </p:nvPr>
        </p:nvGraphicFramePr>
        <p:xfrm>
          <a:off x="238125" y="2227263"/>
          <a:ext cx="396875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3" imgW="1028520" imgH="482400" progId="Equation.DSMT4">
                  <p:embed/>
                </p:oleObj>
              </mc:Choice>
              <mc:Fallback>
                <p:oleObj name="Equation" r:id="rId3" imgW="1028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227263"/>
                        <a:ext cx="3968750" cy="18272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156535"/>
              </p:ext>
            </p:extLst>
          </p:nvPr>
        </p:nvGraphicFramePr>
        <p:xfrm>
          <a:off x="6748506" y="1881058"/>
          <a:ext cx="5291138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5" imgW="1371600" imgH="939600" progId="Equation.DSMT4">
                  <p:embed/>
                </p:oleObj>
              </mc:Choice>
              <mc:Fallback>
                <p:oleObj name="Equation" r:id="rId5" imgW="1371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506" y="1881058"/>
                        <a:ext cx="5291138" cy="3559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Двойная стрелка влево/вправо 5"/>
          <p:cNvSpPr/>
          <p:nvPr/>
        </p:nvSpPr>
        <p:spPr>
          <a:xfrm>
            <a:off x="4481385" y="2784389"/>
            <a:ext cx="2100648" cy="7084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5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42211"/>
              </p:ext>
            </p:extLst>
          </p:nvPr>
        </p:nvGraphicFramePr>
        <p:xfrm>
          <a:off x="2148574" y="147724"/>
          <a:ext cx="814863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3" imgW="2590560" imgH="419040" progId="Equation.DSMT4">
                  <p:embed/>
                </p:oleObj>
              </mc:Choice>
              <mc:Fallback>
                <p:oleObj name="Equation" r:id="rId3" imgW="2590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574" y="147724"/>
                        <a:ext cx="8148637" cy="12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16934"/>
              </p:ext>
            </p:extLst>
          </p:nvPr>
        </p:nvGraphicFramePr>
        <p:xfrm>
          <a:off x="2709863" y="5222875"/>
          <a:ext cx="7508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5" imgW="2387520" imgH="393480" progId="Equation.DSMT4">
                  <p:embed/>
                </p:oleObj>
              </mc:Choice>
              <mc:Fallback>
                <p:oleObj name="Equation" r:id="rId5" imgW="2387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5222875"/>
                        <a:ext cx="7508875" cy="121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9893643" y="4983892"/>
            <a:ext cx="148281" cy="370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73684" y="4399005"/>
            <a:ext cx="1647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Электрическое</a:t>
            </a:r>
          </a:p>
          <a:p>
            <a:pPr algn="ctr"/>
            <a:r>
              <a:rPr lang="ru-RU" dirty="0"/>
              <a:t>поле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755027" y="4722170"/>
            <a:ext cx="436605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0320" y="4287259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Поток тепла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8827099" y="4774771"/>
            <a:ext cx="436605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1597" y="4214339"/>
            <a:ext cx="1663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Электрический</a:t>
            </a:r>
          </a:p>
          <a:p>
            <a:pPr algn="ctr"/>
            <a:r>
              <a:rPr lang="ru-RU" dirty="0"/>
              <a:t>ток</a:t>
            </a:r>
          </a:p>
        </p:txBody>
      </p:sp>
      <p:sp>
        <p:nvSpPr>
          <p:cNvPr id="14" name="Стрелка вниз 13"/>
          <p:cNvSpPr/>
          <p:nvPr/>
        </p:nvSpPr>
        <p:spPr>
          <a:xfrm>
            <a:off x="5828270" y="1503704"/>
            <a:ext cx="1940970" cy="2104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902689" y="2414329"/>
            <a:ext cx="308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end of the day…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1602259" y="3756454"/>
            <a:ext cx="10305535" cy="3019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533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926425"/>
            <a:ext cx="4612650" cy="14763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5" y="2417790"/>
            <a:ext cx="4698600" cy="8241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687" y="1978493"/>
            <a:ext cx="5644051" cy="13831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110" y="3272020"/>
            <a:ext cx="7850101" cy="3389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B99E40-511B-49A7-9FA5-2B56DD840A1B}"/>
              </a:ext>
            </a:extLst>
          </p:cNvPr>
          <p:cNvSpPr txBox="1"/>
          <p:nvPr/>
        </p:nvSpPr>
        <p:spPr>
          <a:xfrm flipH="1">
            <a:off x="2046408" y="107175"/>
            <a:ext cx="835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Можно по другому определить обобщенные силы и обобщенные потоки.</a:t>
            </a:r>
          </a:p>
        </p:txBody>
      </p:sp>
    </p:spTree>
    <p:extLst>
      <p:ext uri="{BB962C8B-B14F-4D97-AF65-F5344CB8AC3E}">
        <p14:creationId xmlns:p14="http://schemas.microsoft.com/office/powerpoint/2010/main" val="2329504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54"/>
            <a:ext cx="4612650" cy="14763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7" y="1929521"/>
            <a:ext cx="4698600" cy="8241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708" y="1650020"/>
            <a:ext cx="5644051" cy="138316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964" y="3033187"/>
            <a:ext cx="6102451" cy="14261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839" y="4610440"/>
            <a:ext cx="2234700" cy="6521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0498" y="6245653"/>
            <a:ext cx="1480074" cy="518327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>
            <a:off x="5898292" y="5502876"/>
            <a:ext cx="469557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48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438" y="850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Термоэлектрические явления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Эффект </a:t>
            </a:r>
            <a:r>
              <a:rPr lang="ru-RU" dirty="0" err="1"/>
              <a:t>Пельтье</a:t>
            </a:r>
            <a:r>
              <a:rPr lang="ru-RU" dirty="0"/>
              <a:t>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41911"/>
              </p:ext>
            </p:extLst>
          </p:nvPr>
        </p:nvGraphicFramePr>
        <p:xfrm>
          <a:off x="166474" y="1560694"/>
          <a:ext cx="5291138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Equation" r:id="rId3" imgW="1371600" imgH="939600" progId="Equation.DSMT4">
                  <p:embed/>
                </p:oleObj>
              </mc:Choice>
              <mc:Fallback>
                <p:oleObj name="Equation" r:id="rId3" imgW="1371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74" y="1560694"/>
                        <a:ext cx="5291138" cy="3559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07024" y="2607114"/>
                <a:ext cx="10639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=0</a:t>
                </a:r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24" y="2607114"/>
                <a:ext cx="1063992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25000" r="-8000" b="-5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244924"/>
              </p:ext>
            </p:extLst>
          </p:nvPr>
        </p:nvGraphicFramePr>
        <p:xfrm>
          <a:off x="8955388" y="2063296"/>
          <a:ext cx="259715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Equation" r:id="rId6" imgW="672840" imgH="482400" progId="Equation.DSMT4">
                  <p:embed/>
                </p:oleObj>
              </mc:Choice>
              <mc:Fallback>
                <p:oleObj name="Equation" r:id="rId6" imgW="672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388" y="2063296"/>
                        <a:ext cx="2597150" cy="18272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7620429" y="2654714"/>
            <a:ext cx="906163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28426"/>
              </p:ext>
            </p:extLst>
          </p:nvPr>
        </p:nvGraphicFramePr>
        <p:xfrm>
          <a:off x="6539020" y="5119869"/>
          <a:ext cx="48752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tion" r:id="rId8" imgW="1549080" imgH="393480" progId="Equation.DSMT4">
                  <p:embed/>
                </p:oleObj>
              </mc:Choice>
              <mc:Fallback>
                <p:oleObj name="Equation" r:id="rId8" imgW="154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020" y="5119869"/>
                        <a:ext cx="4875213" cy="121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581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6938" y="1"/>
            <a:ext cx="10515600" cy="763480"/>
          </a:xfrm>
        </p:spPr>
        <p:txBody>
          <a:bodyPr/>
          <a:lstStyle/>
          <a:p>
            <a:pPr algn="ctr"/>
            <a:r>
              <a:rPr lang="ru-RU" dirty="0"/>
              <a:t>Эффект Пельтье (на контакте).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558" y="1276396"/>
                <a:ext cx="10639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=0</a:t>
                </a:r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58" y="1276396"/>
                <a:ext cx="1063992" cy="492443"/>
              </a:xfrm>
              <a:prstGeom prst="rect">
                <a:avLst/>
              </a:prstGeom>
              <a:blipFill>
                <a:blip r:embed="rId3"/>
                <a:stretch>
                  <a:fillRect t="-23457" r="-8621" b="-50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595621"/>
              </p:ext>
            </p:extLst>
          </p:nvPr>
        </p:nvGraphicFramePr>
        <p:xfrm>
          <a:off x="3110922" y="732578"/>
          <a:ext cx="259715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4" imgW="672840" imgH="482400" progId="Equation.DSMT4">
                  <p:embed/>
                </p:oleObj>
              </mc:Choice>
              <mc:Fallback>
                <p:oleObj name="Equation" r:id="rId4" imgW="672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922" y="732578"/>
                        <a:ext cx="2597150" cy="18272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1775963" y="1323996"/>
            <a:ext cx="906163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12539"/>
              </p:ext>
            </p:extLst>
          </p:nvPr>
        </p:nvGraphicFramePr>
        <p:xfrm>
          <a:off x="-1" y="4469218"/>
          <a:ext cx="12192001" cy="222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6" imgW="3962160" imgH="736560" progId="Equation.DSMT4">
                  <p:embed/>
                </p:oleObj>
              </mc:Choice>
              <mc:Fallback>
                <p:oleObj name="Equation" r:id="rId6" imgW="3962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4469218"/>
                        <a:ext cx="12192001" cy="2224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7BCD3AF-4CBD-422E-99C7-F45C5AFBD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104779"/>
              </p:ext>
            </p:extLst>
          </p:nvPr>
        </p:nvGraphicFramePr>
        <p:xfrm>
          <a:off x="3872087" y="2793160"/>
          <a:ext cx="8126413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Corel DESIGNER" r:id="rId8" imgW="8126252" imgH="1797720" progId="CorelDESIGNER.Graphic.21">
                  <p:embed/>
                </p:oleObj>
              </mc:Choice>
              <mc:Fallback>
                <p:oleObj name="Corel DESIGNER" r:id="rId8" imgW="8126252" imgH="1797720" progId="CorelDESIGNER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2087" y="2793160"/>
                        <a:ext cx="8126413" cy="17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042AA1-764C-4E1C-8BEC-D490C37159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01336" y="4115325"/>
            <a:ext cx="421850" cy="48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9D61AD-8911-49C0-A88C-0FDA2D78B5B4}"/>
              </a:ext>
            </a:extLst>
          </p:cNvPr>
          <p:cNvSpPr txBox="1"/>
          <p:nvPr/>
        </p:nvSpPr>
        <p:spPr>
          <a:xfrm>
            <a:off x="483779" y="3468994"/>
            <a:ext cx="127881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Плотность</a:t>
            </a:r>
          </a:p>
          <a:p>
            <a:pPr algn="ctr"/>
            <a:r>
              <a:rPr lang="ru-RU" dirty="0"/>
              <a:t>тепла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0C1608B-9B85-4A19-9E33-58CAC0B09150}"/>
              </a:ext>
            </a:extLst>
          </p:cNvPr>
          <p:cNvSpPr/>
          <p:nvPr/>
        </p:nvSpPr>
        <p:spPr>
          <a:xfrm>
            <a:off x="-156410" y="6488667"/>
            <a:ext cx="1736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Полное</a:t>
            </a:r>
            <a:r>
              <a:rPr lang="en-US" dirty="0"/>
              <a:t> </a:t>
            </a:r>
            <a:r>
              <a:rPr lang="ru-RU" dirty="0"/>
              <a:t>тепло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25663855-E009-4E67-B8F1-80B6020D4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52152"/>
              </p:ext>
            </p:extLst>
          </p:nvPr>
        </p:nvGraphicFramePr>
        <p:xfrm>
          <a:off x="4409498" y="2740095"/>
          <a:ext cx="837206" cy="75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Equation" r:id="rId10" imgW="266400" imgH="241200" progId="Equation.DSMT4">
                  <p:embed/>
                </p:oleObj>
              </mc:Choice>
              <mc:Fallback>
                <p:oleObj name="Equation" r:id="rId10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09498" y="2740095"/>
                        <a:ext cx="837206" cy="757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D476E945-C101-48A9-93B7-F1C7E67E3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7613"/>
              </p:ext>
            </p:extLst>
          </p:nvPr>
        </p:nvGraphicFramePr>
        <p:xfrm>
          <a:off x="10694988" y="2757488"/>
          <a:ext cx="8778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12" imgW="279360" imgH="241200" progId="Equation.DSMT4">
                  <p:embed/>
                </p:oleObj>
              </mc:Choice>
              <mc:Fallback>
                <p:oleObj name="Equation" r:id="rId12" imgW="279360" imgH="2412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25663855-E009-4E67-B8F1-80B6020D4A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94988" y="2757488"/>
                        <a:ext cx="877887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221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358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Эффект Пельтье на контакте металла и полупроводника. 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711949"/>
              </p:ext>
            </p:extLst>
          </p:nvPr>
        </p:nvGraphicFramePr>
        <p:xfrm>
          <a:off x="721519" y="683581"/>
          <a:ext cx="107489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3" imgW="3416040" imgH="304560" progId="Equation.DSMT4">
                  <p:embed/>
                </p:oleObj>
              </mc:Choice>
              <mc:Fallback>
                <p:oleObj name="Equation" r:id="rId3" imgW="341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9" y="683581"/>
                        <a:ext cx="10748962" cy="941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325" y="1667959"/>
            <a:ext cx="8945350" cy="52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80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5126F-030F-4F42-BBBA-648F5D2F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15" y="196449"/>
            <a:ext cx="11167369" cy="1325563"/>
          </a:xfrm>
        </p:spPr>
        <p:txBody>
          <a:bodyPr/>
          <a:lstStyle/>
          <a:p>
            <a:r>
              <a:rPr lang="ru-RU" dirty="0"/>
              <a:t>Разберемся, чему равны кинетические к-ты.</a:t>
            </a:r>
            <a:br>
              <a:rPr lang="ru-RU" dirty="0"/>
            </a:br>
            <a:r>
              <a:rPr lang="ru-RU" dirty="0"/>
              <a:t>В металле (вырожденные электронный газ)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5876B3-8084-4E57-9448-04C9244E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01" y="1522012"/>
            <a:ext cx="6521159" cy="42582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FE7079-02DF-4CBA-ABBD-BDA9B8237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75" y="5885239"/>
            <a:ext cx="4275786" cy="8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0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5126F-030F-4F42-BBBA-648F5D2F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449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Разберемся, чему равны кинетические к-ты.</a:t>
            </a:r>
            <a:br>
              <a:rPr lang="ru-RU" dirty="0"/>
            </a:br>
            <a:r>
              <a:rPr lang="ru-RU" dirty="0"/>
              <a:t>В полупроводнике (невырожденные электронный газ)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977EA5-CE5C-4221-9A07-C6040D32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910"/>
            <a:ext cx="12192000" cy="2411104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FAB74C2-B6F0-48E1-9249-9BDCB5A9E986}"/>
              </a:ext>
            </a:extLst>
          </p:cNvPr>
          <p:cNvCxnSpPr/>
          <p:nvPr/>
        </p:nvCxnSpPr>
        <p:spPr>
          <a:xfrm flipV="1">
            <a:off x="2565647" y="3018408"/>
            <a:ext cx="878889" cy="225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CEF2630-740D-47B3-B144-5D3DD93453A1}"/>
              </a:ext>
            </a:extLst>
          </p:cNvPr>
          <p:cNvCxnSpPr>
            <a:cxnSpLocks/>
          </p:cNvCxnSpPr>
          <p:nvPr/>
        </p:nvCxnSpPr>
        <p:spPr>
          <a:xfrm flipH="1" flipV="1">
            <a:off x="7714696" y="2743201"/>
            <a:ext cx="710213" cy="178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D034F8-4920-4C9B-9654-2833F258CF45}"/>
              </a:ext>
            </a:extLst>
          </p:cNvPr>
          <p:cNvSpPr txBox="1"/>
          <p:nvPr/>
        </p:nvSpPr>
        <p:spPr>
          <a:xfrm>
            <a:off x="1828799" y="5273336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электроны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54950-63DD-48FA-9A36-C71949404FD4}"/>
              </a:ext>
            </a:extLst>
          </p:cNvPr>
          <p:cNvSpPr txBox="1"/>
          <p:nvPr/>
        </p:nvSpPr>
        <p:spPr>
          <a:xfrm>
            <a:off x="7841943" y="4527612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дырки</a:t>
            </a:r>
          </a:p>
        </p:txBody>
      </p:sp>
    </p:spTree>
    <p:extLst>
      <p:ext uri="{BB962C8B-B14F-4D97-AF65-F5344CB8AC3E}">
        <p14:creationId xmlns:p14="http://schemas.microsoft.com/office/powerpoint/2010/main" val="2505708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5126F-030F-4F42-BBBA-648F5D2F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449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Разберемся, чему равны кинетические к-ты.</a:t>
            </a:r>
            <a:br>
              <a:rPr lang="ru-RU" dirty="0"/>
            </a:br>
            <a:r>
              <a:rPr lang="ru-RU" dirty="0"/>
              <a:t>В полупроводнике (невырожденные электронный газ)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977EA5-CE5C-4221-9A07-C6040D32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910"/>
            <a:ext cx="12192000" cy="2411104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FAB74C2-B6F0-48E1-9249-9BDCB5A9E986}"/>
              </a:ext>
            </a:extLst>
          </p:cNvPr>
          <p:cNvCxnSpPr/>
          <p:nvPr/>
        </p:nvCxnSpPr>
        <p:spPr>
          <a:xfrm flipV="1">
            <a:off x="2565647" y="3018408"/>
            <a:ext cx="878889" cy="225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CEF2630-740D-47B3-B144-5D3DD93453A1}"/>
              </a:ext>
            </a:extLst>
          </p:cNvPr>
          <p:cNvCxnSpPr>
            <a:cxnSpLocks/>
          </p:cNvCxnSpPr>
          <p:nvPr/>
        </p:nvCxnSpPr>
        <p:spPr>
          <a:xfrm flipH="1" flipV="1">
            <a:off x="7714696" y="2743201"/>
            <a:ext cx="710213" cy="178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D034F8-4920-4C9B-9654-2833F258CF45}"/>
              </a:ext>
            </a:extLst>
          </p:cNvPr>
          <p:cNvSpPr txBox="1"/>
          <p:nvPr/>
        </p:nvSpPr>
        <p:spPr>
          <a:xfrm>
            <a:off x="1828799" y="5273336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электроны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54950-63DD-48FA-9A36-C71949404FD4}"/>
              </a:ext>
            </a:extLst>
          </p:cNvPr>
          <p:cNvSpPr txBox="1"/>
          <p:nvPr/>
        </p:nvSpPr>
        <p:spPr>
          <a:xfrm>
            <a:off x="7841943" y="4527612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дырки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473EB6-FCF7-4AF8-9A37-03BEB76049FD}"/>
              </a:ext>
            </a:extLst>
          </p:cNvPr>
          <p:cNvSpPr/>
          <p:nvPr/>
        </p:nvSpPr>
        <p:spPr>
          <a:xfrm>
            <a:off x="3639845" y="4989277"/>
            <a:ext cx="8552155" cy="18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9660C-E4E9-4977-B479-EAD60259503F}"/>
                  </a:ext>
                </a:extLst>
              </p:cNvPr>
              <p:cNvSpPr txBox="1"/>
              <p:nvPr/>
            </p:nvSpPr>
            <p:spPr>
              <a:xfrm>
                <a:off x="4012707" y="5423875"/>
                <a:ext cx="74306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Полупроводники </a:t>
                </a:r>
                <a:r>
                  <a:rPr lang="en-US" sz="2800" dirty="0"/>
                  <a:t>p (</a:t>
                </a:r>
                <a:r>
                  <a:rPr lang="ru-RU" sz="2800" dirty="0"/>
                  <a:t>дырочного типа) имеют отрицательный к-т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&lt;0</a:t>
                </a:r>
                <a:r>
                  <a:rPr lang="ru-RU" sz="2800" dirty="0"/>
                  <a:t>, </a:t>
                </a:r>
                <a:r>
                  <a:rPr lang="en-US" sz="2800" dirty="0"/>
                  <a:t>n-</a:t>
                </a:r>
                <a:r>
                  <a:rPr lang="ru-RU" sz="2800" dirty="0"/>
                  <a:t>типа – положительный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/>
                  <a:t>0</a:t>
                </a:r>
                <a:r>
                  <a:rPr lang="ru-RU" sz="2800" dirty="0"/>
                  <a:t>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9660C-E4E9-4977-B479-EAD60259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07" y="5423875"/>
                <a:ext cx="7430610" cy="1384995"/>
              </a:xfrm>
              <a:prstGeom prst="rect">
                <a:avLst/>
              </a:prstGeom>
              <a:blipFill>
                <a:blip r:embed="rId3"/>
                <a:stretch>
                  <a:fillRect l="-1641" t="-4405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52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73C49A-78D9-437D-B54D-7878E801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39" y="3349757"/>
            <a:ext cx="2940968" cy="913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8786C60-E08C-4726-B92E-9FB36F734A45}"/>
                  </a:ext>
                </a:extLst>
              </p:cNvPr>
              <p:cNvSpPr/>
              <p:nvPr/>
            </p:nvSpPr>
            <p:spPr>
              <a:xfrm>
                <a:off x="177553" y="415901"/>
                <a:ext cx="11469950" cy="2819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Полупроводники </a:t>
                </a:r>
                <a:r>
                  <a:rPr lang="en-US" sz="3200" dirty="0"/>
                  <a:t>p (</a:t>
                </a:r>
                <a:r>
                  <a:rPr lang="ru-RU" sz="3200" dirty="0"/>
                  <a:t>дырочного типа) имеют отрицательный к-т </a:t>
                </a:r>
                <a14:m>
                  <m:oMath xmlns:m="http://schemas.openxmlformats.org/officeDocument/2006/math">
                    <m:r>
                      <a:rPr lang="ru-R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&lt;0</a:t>
                </a:r>
                <a:r>
                  <a:rPr lang="ru-RU" sz="3200" dirty="0"/>
                  <a:t>, </a:t>
                </a:r>
                <a:r>
                  <a:rPr lang="en-US" sz="3200" dirty="0"/>
                  <a:t>n-</a:t>
                </a:r>
                <a:r>
                  <a:rPr lang="ru-RU" sz="3200" dirty="0"/>
                  <a:t>типа – положительный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ru-R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200" dirty="0"/>
                  <a:t>0</a:t>
                </a:r>
                <a:r>
                  <a:rPr lang="ru-RU" sz="3200" dirty="0"/>
                  <a:t>.  </a:t>
                </a: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В металлах </a:t>
                </a:r>
                <a14:m>
                  <m:oMath xmlns:m="http://schemas.openxmlformats.org/officeDocument/2006/math">
                    <m:r>
                      <a:rPr lang="ru-R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3200" dirty="0"/>
                  <a:t> как правило ничтожно мало за счет вырождения электронов: доля электронов, способных дать вклад в </a:t>
                </a:r>
                <a14:m>
                  <m:oMath xmlns:m="http://schemas.openxmlformats.org/officeDocument/2006/math">
                    <m:r>
                      <a:rPr lang="ru-R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порядка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≪1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8786C60-E08C-4726-B92E-9FB36F734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3" y="415901"/>
                <a:ext cx="11469950" cy="2819939"/>
              </a:xfrm>
              <a:prstGeom prst="rect">
                <a:avLst/>
              </a:prstGeom>
              <a:blipFill>
                <a:blip r:embed="rId3"/>
                <a:stretch>
                  <a:fillRect l="-1222" t="-2808" r="-1328" b="-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DF607CD7-C2E7-47FF-BDD7-D68DCC3D5DAC}"/>
              </a:ext>
            </a:extLst>
          </p:cNvPr>
          <p:cNvSpPr/>
          <p:nvPr/>
        </p:nvSpPr>
        <p:spPr>
          <a:xfrm>
            <a:off x="4864963" y="4767309"/>
            <a:ext cx="2592280" cy="1837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65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Принцип работы элемента Пельтье">
            <a:extLst>
              <a:ext uri="{FF2B5EF4-FFF2-40B4-BE49-F238E27FC236}">
                <a16:creationId xmlns:a16="http://schemas.microsoft.com/office/drawing/2014/main" id="{0B237387-3ED7-4C09-B500-54CB1144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05" y="262489"/>
            <a:ext cx="5655075" cy="63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7341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общее свойство любого </a:t>
            </a:r>
            <a:br>
              <a:rPr lang="ru-RU" dirty="0"/>
            </a:br>
            <a:r>
              <a:rPr lang="ru-RU" dirty="0"/>
              <a:t>интеграла столкновений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локального в координатном пространстве</a:t>
            </a:r>
            <a:r>
              <a:rPr lang="en-US" dirty="0"/>
              <a:t>)</a:t>
            </a:r>
            <a:r>
              <a:rPr lang="ru-RU" dirty="0"/>
              <a:t>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24865"/>
              </p:ext>
            </p:extLst>
          </p:nvPr>
        </p:nvGraphicFramePr>
        <p:xfrm>
          <a:off x="3629094" y="3686169"/>
          <a:ext cx="4594096" cy="187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3" imgW="685800" imgH="279360" progId="Equation.DSMT4">
                  <p:embed/>
                </p:oleObj>
              </mc:Choice>
              <mc:Fallback>
                <p:oleObj name="Equation" r:id="rId3" imgW="685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94" y="3686169"/>
                        <a:ext cx="4594096" cy="187688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8584" y="1732431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Обозначим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875939" y="1573413"/>
                <a:ext cx="1506310" cy="687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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39" y="1573413"/>
                <a:ext cx="1506310" cy="687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79471"/>
              </p:ext>
            </p:extLst>
          </p:nvPr>
        </p:nvGraphicFramePr>
        <p:xfrm>
          <a:off x="2422525" y="2598738"/>
          <a:ext cx="6819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6" imgW="3225600" imgH="279360" progId="Equation.DSMT4">
                  <p:embed/>
                </p:oleObj>
              </mc:Choice>
              <mc:Fallback>
                <p:oleObj name="Equation" r:id="rId6" imgW="3225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598738"/>
                        <a:ext cx="6819900" cy="5905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93557" y="6252519"/>
            <a:ext cx="842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Столкновения не меняют ни числа сталкивающихся</a:t>
            </a:r>
            <a:r>
              <a:rPr lang="en-US" dirty="0"/>
              <a:t> </a:t>
            </a:r>
            <a:r>
              <a:rPr lang="ru-RU" dirty="0"/>
              <a:t>частиц.</a:t>
            </a:r>
          </a:p>
        </p:txBody>
      </p:sp>
    </p:spTree>
    <p:extLst>
      <p:ext uri="{BB962C8B-B14F-4D97-AF65-F5344CB8AC3E}">
        <p14:creationId xmlns:p14="http://schemas.microsoft.com/office/powerpoint/2010/main" val="2639329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AC5FB-C047-4B88-B259-6E6430B9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7C7D0-E5FB-4C2D-8196-85CA9883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0418" name="Picture 2" descr="Устройство элемента Пельтье">
            <a:extLst>
              <a:ext uri="{FF2B5EF4-FFF2-40B4-BE49-F238E27FC236}">
                <a16:creationId xmlns:a16="http://schemas.microsoft.com/office/drawing/2014/main" id="{88393799-44D4-4587-8B01-B8ABC691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21" y="78073"/>
            <a:ext cx="9970744" cy="66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331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54631-886A-4A8B-9C75-F0FB38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Какая сторона будет нагреваться, а какая охлаждаться?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305C4644-CF1F-4A8A-A90D-D35AFF9A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7" y="2476069"/>
            <a:ext cx="7096965" cy="305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18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 descr="Картинки по запросу &quot;эффект пельтье&quot;">
            <a:extLst>
              <a:ext uri="{FF2B5EF4-FFF2-40B4-BE49-F238E27FC236}">
                <a16:creationId xmlns:a16="http://schemas.microsoft.com/office/drawing/2014/main" id="{C2B2357B-8C08-4829-B0AC-287B49D8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826"/>
            <a:ext cx="6287979" cy="640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0" name="Picture 6">
            <a:extLst>
              <a:ext uri="{FF2B5EF4-FFF2-40B4-BE49-F238E27FC236}">
                <a16:creationId xmlns:a16="http://schemas.microsoft.com/office/drawing/2014/main" id="{364B230A-2338-4616-A19C-60F08A44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85" y="0"/>
            <a:ext cx="5132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258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Эффект </a:t>
            </a:r>
            <a:r>
              <a:rPr lang="ru-RU" dirty="0" err="1"/>
              <a:t>Зеебека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46529"/>
              </p:ext>
            </p:extLst>
          </p:nvPr>
        </p:nvGraphicFramePr>
        <p:xfrm>
          <a:off x="166474" y="1710960"/>
          <a:ext cx="5291138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3" imgW="1371600" imgH="939600" progId="Equation.DSMT4">
                  <p:embed/>
                </p:oleObj>
              </mc:Choice>
              <mc:Fallback>
                <p:oleObj name="Equation" r:id="rId3" imgW="1371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74" y="1710960"/>
                        <a:ext cx="5291138" cy="3559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62499"/>
              </p:ext>
            </p:extLst>
          </p:nvPr>
        </p:nvGraphicFramePr>
        <p:xfrm>
          <a:off x="5609324" y="2470151"/>
          <a:ext cx="215582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5" imgW="558720" imgH="406080" progId="Equation.DSMT4">
                  <p:embed/>
                </p:oleObj>
              </mc:Choice>
              <mc:Fallback>
                <p:oleObj name="Equation" r:id="rId5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324" y="2470151"/>
                        <a:ext cx="2155825" cy="15382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18063"/>
              </p:ext>
            </p:extLst>
          </p:nvPr>
        </p:nvGraphicFramePr>
        <p:xfrm>
          <a:off x="8809978" y="2278063"/>
          <a:ext cx="318611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7" imgW="825480" imgH="457200" progId="Equation.DSMT4">
                  <p:embed/>
                </p:oleObj>
              </mc:Choice>
              <mc:Fallback>
                <p:oleObj name="Equation" r:id="rId7" imgW="825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9978" y="2278063"/>
                        <a:ext cx="3186113" cy="1730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право 6"/>
          <p:cNvSpPr/>
          <p:nvPr/>
        </p:nvSpPr>
        <p:spPr>
          <a:xfrm>
            <a:off x="7916861" y="2988039"/>
            <a:ext cx="741405" cy="50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71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Эффект </a:t>
            </a:r>
            <a:r>
              <a:rPr lang="ru-RU" dirty="0" err="1"/>
              <a:t>Зеебека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78816"/>
              </p:ext>
            </p:extLst>
          </p:nvPr>
        </p:nvGraphicFramePr>
        <p:xfrm>
          <a:off x="139400" y="152401"/>
          <a:ext cx="215582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Equation" r:id="rId3" imgW="558720" imgH="406080" progId="Equation.DSMT4">
                  <p:embed/>
                </p:oleObj>
              </mc:Choice>
              <mc:Fallback>
                <p:oleObj name="Equation" r:id="rId3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00" y="152401"/>
                        <a:ext cx="2155825" cy="15382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26268"/>
              </p:ext>
            </p:extLst>
          </p:nvPr>
        </p:nvGraphicFramePr>
        <p:xfrm>
          <a:off x="4502943" y="2747131"/>
          <a:ext cx="318611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943" y="2747131"/>
                        <a:ext cx="3186113" cy="1730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610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78816"/>
              </p:ext>
            </p:extLst>
          </p:nvPr>
        </p:nvGraphicFramePr>
        <p:xfrm>
          <a:off x="139400" y="152401"/>
          <a:ext cx="215582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3" imgW="558720" imgH="406080" progId="Equation.DSMT4">
                  <p:embed/>
                </p:oleObj>
              </mc:Choice>
              <mc:Fallback>
                <p:oleObj name="Equation" r:id="rId3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00" y="152401"/>
                        <a:ext cx="2155825" cy="15382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32416"/>
              </p:ext>
            </p:extLst>
          </p:nvPr>
        </p:nvGraphicFramePr>
        <p:xfrm>
          <a:off x="4468591" y="330771"/>
          <a:ext cx="31861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591" y="330771"/>
                        <a:ext cx="3186112" cy="1730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7903" y="2372958"/>
            <a:ext cx="6797789" cy="4221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33110" y="6302631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T≈(T</a:t>
            </a:r>
            <a:r>
              <a:rPr lang="en-US" baseline="-25000" dirty="0"/>
              <a:t>1</a:t>
            </a:r>
            <a:r>
              <a:rPr lang="en-US" dirty="0"/>
              <a:t>+T</a:t>
            </a:r>
            <a:r>
              <a:rPr lang="en-US" baseline="-25000" dirty="0"/>
              <a:t>2</a:t>
            </a:r>
            <a:r>
              <a:rPr lang="en-US" dirty="0"/>
              <a:t>)/2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18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" y="0"/>
            <a:ext cx="6797789" cy="4221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6693" y="359413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T≈(T</a:t>
            </a:r>
            <a:r>
              <a:rPr lang="en-US" baseline="-25000" dirty="0"/>
              <a:t>1</a:t>
            </a:r>
            <a:r>
              <a:rPr lang="en-US" dirty="0"/>
              <a:t>+T</a:t>
            </a:r>
            <a:r>
              <a:rPr lang="en-US" baseline="-25000" dirty="0"/>
              <a:t>2</a:t>
            </a:r>
            <a:r>
              <a:rPr lang="en-US" dirty="0"/>
              <a:t>)/2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563979"/>
              </p:ext>
            </p:extLst>
          </p:nvPr>
        </p:nvGraphicFramePr>
        <p:xfrm>
          <a:off x="8008938" y="1292225"/>
          <a:ext cx="294005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Equation" r:id="rId4" imgW="1079280" imgH="495000" progId="Equation.DSMT4">
                  <p:embed/>
                </p:oleObj>
              </mc:Choice>
              <mc:Fallback>
                <p:oleObj name="Equation" r:id="rId4" imgW="10792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938" y="1292225"/>
                        <a:ext cx="2940050" cy="13223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75290"/>
              </p:ext>
            </p:extLst>
          </p:nvPr>
        </p:nvGraphicFramePr>
        <p:xfrm>
          <a:off x="1316413" y="4369165"/>
          <a:ext cx="9904321" cy="239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6" imgW="4025880" imgH="990360" progId="Equation.DSMT4">
                  <p:embed/>
                </p:oleObj>
              </mc:Choice>
              <mc:Fallback>
                <p:oleObj name="Equation" r:id="rId6" imgW="40258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413" y="4369165"/>
                        <a:ext cx="9904321" cy="239321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35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" y="0"/>
            <a:ext cx="6797789" cy="4221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6693" y="359413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T≈(T</a:t>
            </a:r>
            <a:r>
              <a:rPr lang="en-US" baseline="-25000" dirty="0"/>
              <a:t>1</a:t>
            </a:r>
            <a:r>
              <a:rPr lang="en-US" dirty="0"/>
              <a:t>+T</a:t>
            </a:r>
            <a:r>
              <a:rPr lang="en-US" baseline="-25000" dirty="0"/>
              <a:t>2</a:t>
            </a:r>
            <a:r>
              <a:rPr lang="en-US" dirty="0"/>
              <a:t>)/2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75940"/>
              </p:ext>
            </p:extLst>
          </p:nvPr>
        </p:nvGraphicFramePr>
        <p:xfrm>
          <a:off x="7943850" y="327025"/>
          <a:ext cx="29400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4" imgW="1079280" imgH="495000" progId="Equation.DSMT4">
                  <p:embed/>
                </p:oleObj>
              </mc:Choice>
              <mc:Fallback>
                <p:oleObj name="Equation" r:id="rId4" imgW="10792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0" y="327025"/>
                        <a:ext cx="2940050" cy="13239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961308"/>
              </p:ext>
            </p:extLst>
          </p:nvPr>
        </p:nvGraphicFramePr>
        <p:xfrm>
          <a:off x="6751863" y="2337353"/>
          <a:ext cx="52816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6" imgW="2145960" imgH="495000" progId="Equation.DSMT4">
                  <p:embed/>
                </p:oleObj>
              </mc:Choice>
              <mc:Fallback>
                <p:oleObj name="Equation" r:id="rId6" imgW="21459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863" y="2337353"/>
                        <a:ext cx="5281613" cy="11969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5460" y="5288047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семинаре (ДЗ):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668563"/>
              </p:ext>
            </p:extLst>
          </p:nvPr>
        </p:nvGraphicFramePr>
        <p:xfrm>
          <a:off x="3494903" y="4419138"/>
          <a:ext cx="38735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8" imgW="1574640" imgH="939600" progId="Equation.DSMT4">
                  <p:embed/>
                </p:oleObj>
              </mc:Choice>
              <mc:Fallback>
                <p:oleObj name="Equation" r:id="rId8" imgW="15746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903" y="4419138"/>
                        <a:ext cx="3873500" cy="2270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03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Эффект Томпсона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52" y="5687628"/>
            <a:ext cx="7277101" cy="10893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7" y="3043795"/>
            <a:ext cx="3867750" cy="845667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53543"/>
              </p:ext>
            </p:extLst>
          </p:nvPr>
        </p:nvGraphicFramePr>
        <p:xfrm>
          <a:off x="3580369" y="1519281"/>
          <a:ext cx="48752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5" imgW="1549080" imgH="393480" progId="Equation.DSMT4">
                  <p:embed/>
                </p:oleObj>
              </mc:Choice>
              <mc:Fallback>
                <p:oleObj name="Equation" r:id="rId5" imgW="154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369" y="1519281"/>
                        <a:ext cx="4875213" cy="121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281" y="3072461"/>
            <a:ext cx="3638550" cy="788333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4263"/>
              </p:ext>
            </p:extLst>
          </p:nvPr>
        </p:nvGraphicFramePr>
        <p:xfrm>
          <a:off x="4521200" y="3927946"/>
          <a:ext cx="2995613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8" imgW="952200" imgH="228600" progId="Equation.DSMT4">
                  <p:embed/>
                </p:oleObj>
              </mc:Choice>
              <mc:Fallback>
                <p:oleObj name="Equation" r:id="rId8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927946"/>
                        <a:ext cx="2995613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низ 2"/>
          <p:cNvSpPr/>
          <p:nvPr/>
        </p:nvSpPr>
        <p:spPr>
          <a:xfrm>
            <a:off x="5750011" y="4769708"/>
            <a:ext cx="617838" cy="78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8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Эффект Томпсона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23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Явление Томсона состоит в том, что если вдоль проводника,</a:t>
            </a:r>
          </a:p>
          <a:p>
            <a:pPr marL="0" indent="0">
              <a:buNone/>
            </a:pPr>
            <a:r>
              <a:rPr lang="ru-RU" dirty="0"/>
              <a:t>по которому пропускается электрический ток, приложить еще</a:t>
            </a:r>
          </a:p>
          <a:p>
            <a:pPr marL="0" indent="0">
              <a:buNone/>
            </a:pPr>
            <a:r>
              <a:rPr lang="ru-RU" dirty="0"/>
              <a:t>и градиент температуры, то в объеме образца в дополнение к</a:t>
            </a:r>
          </a:p>
          <a:p>
            <a:pPr marL="0" indent="0">
              <a:buNone/>
            </a:pPr>
            <a:r>
              <a:rPr lang="ru-RU" dirty="0" err="1"/>
              <a:t>джоулеву</a:t>
            </a:r>
            <a:r>
              <a:rPr lang="ru-RU" dirty="0"/>
              <a:t> теплу выделяется тепло Томсона Q, пропорциональное как плотности электрического тока, так и градиенту температуры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6" y="4250066"/>
            <a:ext cx="6131101" cy="12828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250" y="4189148"/>
            <a:ext cx="4211550" cy="14046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430" y="6006307"/>
            <a:ext cx="1948200" cy="587667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7142250" y="6186616"/>
            <a:ext cx="733123" cy="2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327" y="5593815"/>
            <a:ext cx="2233654" cy="12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93702"/>
              </p:ext>
            </p:extLst>
          </p:nvPr>
        </p:nvGraphicFramePr>
        <p:xfrm>
          <a:off x="560140" y="2656367"/>
          <a:ext cx="48752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Equation" r:id="rId3" imgW="1549080" imgH="393480" progId="Equation.DSMT4">
                  <p:embed/>
                </p:oleObj>
              </mc:Choice>
              <mc:Fallback>
                <p:oleObj name="Equation" r:id="rId3" imgW="154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40" y="2656367"/>
                        <a:ext cx="4875213" cy="121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6720"/>
              </p:ext>
            </p:extLst>
          </p:nvPr>
        </p:nvGraphicFramePr>
        <p:xfrm>
          <a:off x="347105" y="5615074"/>
          <a:ext cx="5994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Equation" r:id="rId5" imgW="1904760" imgH="241200" progId="Equation.DSMT4">
                  <p:embed/>
                </p:oleObj>
              </mc:Choice>
              <mc:Fallback>
                <p:oleObj name="Equation" r:id="rId5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05" y="5615074"/>
                        <a:ext cx="5994400" cy="746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489594" y="2299496"/>
            <a:ext cx="4901513" cy="18382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06203"/>
              </p:ext>
            </p:extLst>
          </p:nvPr>
        </p:nvGraphicFramePr>
        <p:xfrm>
          <a:off x="8933871" y="2254571"/>
          <a:ext cx="19573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7" imgW="622080" imgH="228600" progId="Equation.DSMT4">
                  <p:embed/>
                </p:oleObj>
              </mc:Choice>
              <mc:Fallback>
                <p:oleObj name="Equation" r:id="rId7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3871" y="2254571"/>
                        <a:ext cx="1957388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96650" y="1924133"/>
            <a:ext cx="37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Плотность электрического тока: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2899" y="3872392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Электрическое поле</a:t>
            </a:r>
          </a:p>
        </p:txBody>
      </p:sp>
      <p:sp>
        <p:nvSpPr>
          <p:cNvPr id="10" name="Стрелка вверх 9"/>
          <p:cNvSpPr/>
          <p:nvPr/>
        </p:nvSpPr>
        <p:spPr>
          <a:xfrm>
            <a:off x="2677297" y="4377977"/>
            <a:ext cx="477795" cy="10589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344305" y="5156692"/>
            <a:ext cx="322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Плотность потока тепла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DFBD358-8273-47B4-8B7C-C7C9EB4C0890}"/>
              </a:ext>
            </a:extLst>
          </p:cNvPr>
          <p:cNvCxnSpPr/>
          <p:nvPr/>
        </p:nvCxnSpPr>
        <p:spPr>
          <a:xfrm flipH="1" flipV="1">
            <a:off x="5435353" y="3429000"/>
            <a:ext cx="770138" cy="3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75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27" y="0"/>
            <a:ext cx="8964265" cy="68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87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B0446-8C58-4756-96D6-50A505F3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-27464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A77FCFB-BFBF-4A94-A1B8-1D034DEDE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34734"/>
              </p:ext>
            </p:extLst>
          </p:nvPr>
        </p:nvGraphicFramePr>
        <p:xfrm>
          <a:off x="190020" y="593453"/>
          <a:ext cx="11611499" cy="132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3" imgW="3390840" imgH="393480" progId="Equation.DSMT4">
                  <p:embed/>
                </p:oleObj>
              </mc:Choice>
              <mc:Fallback>
                <p:oleObj name="Equation" r:id="rId3" imgW="3390840" imgH="39348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0" y="593453"/>
                        <a:ext cx="11611499" cy="132436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173955F-46CD-441F-BF9C-0407252F3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359196"/>
              </p:ext>
            </p:extLst>
          </p:nvPr>
        </p:nvGraphicFramePr>
        <p:xfrm>
          <a:off x="756561" y="2395785"/>
          <a:ext cx="10678878" cy="169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5" imgW="8267877" imgH="1310766" progId="Equation.DSMT4">
                  <p:embed/>
                </p:oleObj>
              </mc:Choice>
              <mc:Fallback>
                <p:oleObj name="Equation" r:id="rId5" imgW="8267877" imgH="13107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561" y="2395785"/>
                        <a:ext cx="10678878" cy="1693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23D9B8FC-304E-489F-83C8-1B113E9B7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85509"/>
              </p:ext>
            </p:extLst>
          </p:nvPr>
        </p:nvGraphicFramePr>
        <p:xfrm>
          <a:off x="2852322" y="4089478"/>
          <a:ext cx="66294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7" imgW="6629613" imgH="2804034" progId="Equation.DSMT4">
                  <p:embed/>
                </p:oleObj>
              </mc:Choice>
              <mc:Fallback>
                <p:oleObj name="Equation" r:id="rId7" imgW="6629613" imgH="28040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2322" y="4089478"/>
                        <a:ext cx="6629400" cy="280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322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B0446-8C58-4756-96D6-50A505F3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-27464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A77FCFB-BFBF-4A94-A1B8-1D034DEDE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0" y="593453"/>
          <a:ext cx="11611499" cy="132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3" imgW="3390840" imgH="393480" progId="Equation.DSMT4">
                  <p:embed/>
                </p:oleObj>
              </mc:Choice>
              <mc:Fallback>
                <p:oleObj name="Equation" r:id="rId3" imgW="3390840" imgH="3934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A77FCFB-BFBF-4A94-A1B8-1D034DEDE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0" y="593453"/>
                        <a:ext cx="11611499" cy="132436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3431E52-D0A2-4958-8A5D-C8B3F1EDE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72220"/>
              </p:ext>
            </p:extLst>
          </p:nvPr>
        </p:nvGraphicFramePr>
        <p:xfrm>
          <a:off x="3309938" y="2744788"/>
          <a:ext cx="5926137" cy="367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5" imgW="1473120" imgH="914400" progId="Equation.DSMT4">
                  <p:embed/>
                </p:oleObj>
              </mc:Choice>
              <mc:Fallback>
                <p:oleObj name="Equation" r:id="rId5" imgW="14731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9938" y="2744788"/>
                        <a:ext cx="5926137" cy="367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865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30753-05AD-4577-80AD-926AC82D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6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311284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теплопроводности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616948"/>
              </p:ext>
            </p:extLst>
          </p:nvPr>
        </p:nvGraphicFramePr>
        <p:xfrm>
          <a:off x="698500" y="2163763"/>
          <a:ext cx="1094898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Equation" r:id="rId3" imgW="3479760" imgH="393480" progId="Equation.DSMT4">
                  <p:embed/>
                </p:oleObj>
              </mc:Choice>
              <mc:Fallback>
                <p:oleObj name="Equation" r:id="rId3" imgW="3479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163763"/>
                        <a:ext cx="10948988" cy="1216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489274"/>
              </p:ext>
            </p:extLst>
          </p:nvPr>
        </p:nvGraphicFramePr>
        <p:xfrm>
          <a:off x="428990" y="3852863"/>
          <a:ext cx="51943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" name="Equation" r:id="rId5" imgW="1650960" imgH="241200" progId="Equation.DSMT4">
                  <p:embed/>
                </p:oleObj>
              </mc:Choice>
              <mc:Fallback>
                <p:oleObj name="Equation" r:id="rId5" imgW="1650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90" y="3852863"/>
                        <a:ext cx="51943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9085" y="4598086"/>
            <a:ext cx="409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коэффициент теплопроводности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91371"/>
              </p:ext>
            </p:extLst>
          </p:nvPr>
        </p:nvGraphicFramePr>
        <p:xfrm>
          <a:off x="7613350" y="3892550"/>
          <a:ext cx="41957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" name="Equation" r:id="rId7" imgW="1333440" imgH="228600" progId="Equation.DSMT4">
                  <p:embed/>
                </p:oleObj>
              </mc:Choice>
              <mc:Fallback>
                <p:oleObj name="Equation" r:id="rId7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350" y="3892550"/>
                        <a:ext cx="41957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92101" y="4597400"/>
            <a:ext cx="16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теплоемкость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32815"/>
              </p:ext>
            </p:extLst>
          </p:nvPr>
        </p:nvGraphicFramePr>
        <p:xfrm>
          <a:off x="3354388" y="5302250"/>
          <a:ext cx="59150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Equation" r:id="rId9" imgW="1879560" imgH="393480" progId="Equation.DSMT4">
                  <p:embed/>
                </p:oleObj>
              </mc:Choice>
              <mc:Fallback>
                <p:oleObj name="Equation" r:id="rId9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5302250"/>
                        <a:ext cx="5915025" cy="12160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42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950" y="2537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Поток тепла и кинетическое уравнение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822674"/>
              </p:ext>
            </p:extLst>
          </p:nvPr>
        </p:nvGraphicFramePr>
        <p:xfrm>
          <a:off x="2524125" y="1350963"/>
          <a:ext cx="73898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3" imgW="2349360" imgH="444240" progId="Equation.DSMT4">
                  <p:embed/>
                </p:oleObj>
              </mc:Choice>
              <mc:Fallback>
                <p:oleObj name="Equation" r:id="rId3" imgW="2349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350963"/>
                        <a:ext cx="7389813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5501" y="3033475"/>
                <a:ext cx="1211649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Спектр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определен с точностью до константы −начала отсчета энергии.</m:t>
                      </m:r>
                    </m:oMath>
                  </m:oMathPara>
                </a14:m>
                <a:endParaRPr lang="ru-RU" sz="2400" b="0" dirty="0"/>
              </a:p>
              <a:p>
                <a:r>
                  <a:rPr lang="ru-RU" sz="2400" dirty="0"/>
                  <a:t>Если сделать «калибровочное преобразование»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sz="2400" dirty="0"/>
                  <a:t>-</a:t>
                </a:r>
                <a:r>
                  <a:rPr lang="en-US" sz="2400" dirty="0"/>
                  <a:t>&gt;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+</a:t>
                </a:r>
                <a:r>
                  <a:rPr lang="ru-RU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baseline="-25000" dirty="0"/>
                  <a:t>0</a:t>
                </a:r>
                <a:r>
                  <a:rPr lang="en-US" sz="2400" dirty="0"/>
                  <a:t>, </a:t>
                </a:r>
                <a:endParaRPr lang="ru-RU" sz="2400" dirty="0"/>
              </a:p>
              <a:p>
                <a:r>
                  <a:rPr lang="ru-RU" sz="2400" dirty="0"/>
                  <a:t>то поток тепла измениться не должен, если он правильно определен.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При таком преобразовании,</a:t>
                </a:r>
                <a:r>
                  <a:rPr lang="en-US" sz="2400" dirty="0"/>
                  <a:t>  </a:t>
                </a:r>
                <a:r>
                  <a:rPr lang="en-US" sz="2400" dirty="0">
                    <a:latin typeface="Symbol" panose="05050102010706020507" pitchFamily="18" charset="2"/>
                  </a:rPr>
                  <a:t>m</a:t>
                </a:r>
                <a:r>
                  <a:rPr lang="ru-RU" sz="2400" dirty="0"/>
                  <a:t>-</a:t>
                </a:r>
                <a:r>
                  <a:rPr lang="en-US" sz="2400" dirty="0"/>
                  <a:t>&gt; </a:t>
                </a:r>
                <a:r>
                  <a:rPr lang="en-US" sz="2400" dirty="0">
                    <a:latin typeface="Symbol" panose="05050102010706020507" pitchFamily="18" charset="2"/>
                  </a:rPr>
                  <a:t>m</a:t>
                </a:r>
                <a:r>
                  <a:rPr lang="en-US" sz="2400" dirty="0"/>
                  <a:t>+</a:t>
                </a:r>
                <a:r>
                  <a:rPr lang="ru-RU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baseline="-25000" dirty="0"/>
                  <a:t>0</a:t>
                </a:r>
                <a:r>
                  <a:rPr lang="en-US" sz="2400" dirty="0"/>
                  <a:t>. </a:t>
                </a:r>
                <a:r>
                  <a:rPr lang="ru-RU" sz="2400" dirty="0"/>
                  <a:t>Поэтому, действительно,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ru-RU" sz="2400" dirty="0"/>
                  <a:t> инвариантно…</a:t>
                </a:r>
              </a:p>
              <a:p>
                <a:endParaRPr lang="en-US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" y="3033475"/>
                <a:ext cx="12116499" cy="2677656"/>
              </a:xfrm>
              <a:prstGeom prst="rect">
                <a:avLst/>
              </a:prstGeom>
              <a:blipFill>
                <a:blip r:embed="rId5"/>
                <a:stretch>
                  <a:fillRect l="-755" t="-22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67614"/>
              </p:ext>
            </p:extLst>
          </p:nvPr>
        </p:nvGraphicFramePr>
        <p:xfrm>
          <a:off x="5518150" y="5310188"/>
          <a:ext cx="4525963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6" imgW="2070000" imgH="647640" progId="Equation.DSMT4">
                  <p:embed/>
                </p:oleObj>
              </mc:Choice>
              <mc:Fallback>
                <p:oleObj name="Equation" r:id="rId6" imgW="20700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310188"/>
                        <a:ext cx="4525963" cy="13922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75501" y="4966283"/>
            <a:ext cx="11719420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193" y="5544488"/>
            <a:ext cx="495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Напоминаю, как в курсе </a:t>
            </a:r>
            <a:r>
              <a:rPr lang="ru-RU" dirty="0" err="1"/>
              <a:t>статфизики</a:t>
            </a:r>
            <a:r>
              <a:rPr lang="ru-RU" dirty="0"/>
              <a:t> вы находили </a:t>
            </a:r>
            <a:r>
              <a:rPr lang="ru-RU" dirty="0" err="1"/>
              <a:t>химпотенциал</a:t>
            </a:r>
            <a:r>
              <a:rPr lang="ru-RU" dirty="0"/>
              <a:t> идеальных газов:</a:t>
            </a:r>
          </a:p>
        </p:txBody>
      </p:sp>
    </p:spTree>
    <p:extLst>
      <p:ext uri="{BB962C8B-B14F-4D97-AF65-F5344CB8AC3E}">
        <p14:creationId xmlns:p14="http://schemas.microsoft.com/office/powerpoint/2010/main" val="82206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Поток тепла и кинетическое уравнение</a:t>
            </a:r>
            <a:br>
              <a:rPr lang="ru-RU" dirty="0"/>
            </a:br>
            <a:r>
              <a:rPr lang="ru-RU" dirty="0"/>
              <a:t>Выводы: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12948"/>
              </p:ext>
            </p:extLst>
          </p:nvPr>
        </p:nvGraphicFramePr>
        <p:xfrm>
          <a:off x="943352" y="2149739"/>
          <a:ext cx="10410448" cy="129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3" imgW="1904760" imgH="241200" progId="Equation.DSMT4">
                  <p:embed/>
                </p:oleObj>
              </mc:Choice>
              <mc:Fallback>
                <p:oleObj name="Equation" r:id="rId3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52" y="2149739"/>
                        <a:ext cx="10410448" cy="12957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41973"/>
              </p:ext>
            </p:extLst>
          </p:nvPr>
        </p:nvGraphicFramePr>
        <p:xfrm>
          <a:off x="2546350" y="4335463"/>
          <a:ext cx="73914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Equation" r:id="rId5" imgW="2349360" imgH="444240" progId="Equation.DSMT4">
                  <p:embed/>
                </p:oleObj>
              </mc:Choice>
              <mc:Fallback>
                <p:oleObj name="Equation" r:id="rId5" imgW="2349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335463"/>
                        <a:ext cx="7391400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0144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853</Words>
  <Application>Microsoft Office PowerPoint</Application>
  <PresentationFormat>Широкоэкранный</PresentationFormat>
  <Paragraphs>126</Paragraphs>
  <Slides>63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Symbol</vt:lpstr>
      <vt:lpstr>Тема Office</vt:lpstr>
      <vt:lpstr>Equation</vt:lpstr>
      <vt:lpstr>MathType 7.0 Equation</vt:lpstr>
      <vt:lpstr>Corel DESIGNER</vt:lpstr>
      <vt:lpstr>Лекция 3</vt:lpstr>
      <vt:lpstr>Вспомним прошлые лекции…</vt:lpstr>
      <vt:lpstr>Принцип локального равновесия</vt:lpstr>
      <vt:lpstr>Презентация PowerPoint</vt:lpstr>
      <vt:lpstr>общее свойство любого  интеграла столкновений  (локального в координатном пространстве):</vt:lpstr>
      <vt:lpstr>Презентация PowerPoint</vt:lpstr>
      <vt:lpstr>Уравнение теплопроводности</vt:lpstr>
      <vt:lpstr>Поток тепла и кинетическое уравнение</vt:lpstr>
      <vt:lpstr>Поток тепла и кинетическое уравнение Выводы:</vt:lpstr>
      <vt:lpstr>Уравнение баланса энтропии</vt:lpstr>
      <vt:lpstr>Уравнение баланса энтропии</vt:lpstr>
      <vt:lpstr>Вот теперь начинаем лекцию 3</vt:lpstr>
      <vt:lpstr>Кинетические коэффициенты.  Производство энтропии.  обобщенные силы и обобщённые потоки.</vt:lpstr>
      <vt:lpstr>Рассмотрим систему, (неравновесное) состояние которой задается набором макропараметров:  a1 ,a2 ,··· ,an , b1 ,b2 ,··· ,bm.</vt:lpstr>
      <vt:lpstr>В равновесии  энтропия замкнутой системы максимальна…  Энтропия инвариантна по отношению к операции обращения времени, значит:</vt:lpstr>
      <vt:lpstr>Презентация PowerPoint</vt:lpstr>
      <vt:lpstr>Отклонения от равновесия могут быть вызваны не только внешними источниками,  но и флуктуациями. </vt:lpstr>
      <vt:lpstr>Презентация PowerPoint</vt:lpstr>
      <vt:lpstr>Презентация PowerPoint</vt:lpstr>
      <vt:lpstr>Отклонения от равновесия могут быть вызваны не только внешними источниками,  но и флуктуациями. </vt:lpstr>
      <vt:lpstr>термодинамические силы и термодинамические потоки</vt:lpstr>
      <vt:lpstr>Отклонения от равновесия могут быть вызваны не только внешними источниками,  но и флуктуациями. </vt:lpstr>
      <vt:lpstr>Кинетические коэффициенты и обобщенные потоки</vt:lpstr>
      <vt:lpstr>Производство энтропии</vt:lpstr>
      <vt:lpstr>Производство энтропии</vt:lpstr>
      <vt:lpstr>Теоремы Онзагера. Симметрии кинетических коэффициентов.</vt:lpstr>
      <vt:lpstr>Теорема Онзагера 1</vt:lpstr>
      <vt:lpstr>Теорема Онзагера 2: симметрия кинетических коэффициентов</vt:lpstr>
      <vt:lpstr>Доказательство</vt:lpstr>
      <vt:lpstr>Презентация PowerPoint</vt:lpstr>
      <vt:lpstr>Презентация PowerPoint</vt:lpstr>
      <vt:lpstr>Обсуждение слабых мест доказательства.</vt:lpstr>
      <vt:lpstr>Обсуждение слабых мест доказательства.</vt:lpstr>
      <vt:lpstr>Термоэлектрические эффекты</vt:lpstr>
      <vt:lpstr>Уравнение баланса энтропии и законы сохранения</vt:lpstr>
      <vt:lpstr>Уравнение баланса энтропии и законы сохранения</vt:lpstr>
      <vt:lpstr>Презентация PowerPoint</vt:lpstr>
      <vt:lpstr>Презентация PowerPoint</vt:lpstr>
      <vt:lpstr>Термоэлектрические явления.</vt:lpstr>
      <vt:lpstr>Презентация PowerPoint</vt:lpstr>
      <vt:lpstr>Презентация PowerPoint</vt:lpstr>
      <vt:lpstr>Термоэлектрические явления. Эффект Пельтье. </vt:lpstr>
      <vt:lpstr>Эффект Пельтье (на контакте). </vt:lpstr>
      <vt:lpstr>Эффект Пельтье на контакте металла и полупроводника. </vt:lpstr>
      <vt:lpstr>Разберемся, чему равны кинетические к-ты. В металле (вырожденные электронный газ)</vt:lpstr>
      <vt:lpstr>Разберемся, чему равны кинетические к-ты. В полупроводнике (невырожденные электронный газ)</vt:lpstr>
      <vt:lpstr>Разберемся, чему равны кинетические к-ты. В полупроводнике (невырожденные электронный газ)</vt:lpstr>
      <vt:lpstr>Презентация PowerPoint</vt:lpstr>
      <vt:lpstr>Презентация PowerPoint</vt:lpstr>
      <vt:lpstr>Презентация PowerPoint</vt:lpstr>
      <vt:lpstr>Какая сторона будет нагреваться, а какая охлаждаться?</vt:lpstr>
      <vt:lpstr>Презентация PowerPoint</vt:lpstr>
      <vt:lpstr>Эффект Зеебека</vt:lpstr>
      <vt:lpstr>Эффект Зеебека</vt:lpstr>
      <vt:lpstr>Презентация PowerPoint</vt:lpstr>
      <vt:lpstr>Презентация PowerPoint</vt:lpstr>
      <vt:lpstr>Презентация PowerPoint</vt:lpstr>
      <vt:lpstr>Эффект Томпсона</vt:lpstr>
      <vt:lpstr>Эффект Томпсона</vt:lpstr>
      <vt:lpstr>Презентация PowerPoint</vt:lpstr>
      <vt:lpstr>Выводы:</vt:lpstr>
      <vt:lpstr>Выводы: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>Nikolay Chtchelkatchev</dc:creator>
  <cp:lastModifiedBy>nms</cp:lastModifiedBy>
  <cp:revision>137</cp:revision>
  <dcterms:created xsi:type="dcterms:W3CDTF">2019-02-16T13:55:47Z</dcterms:created>
  <dcterms:modified xsi:type="dcterms:W3CDTF">2020-02-29T17:59:54Z</dcterms:modified>
</cp:coreProperties>
</file>