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258" r:id="rId5"/>
    <p:sldId id="322" r:id="rId6"/>
    <p:sldId id="323" r:id="rId7"/>
    <p:sldId id="259" r:id="rId8"/>
    <p:sldId id="318" r:id="rId9"/>
    <p:sldId id="260" r:id="rId10"/>
    <p:sldId id="261" r:id="rId11"/>
    <p:sldId id="262" r:id="rId12"/>
    <p:sldId id="263" r:id="rId13"/>
    <p:sldId id="264" r:id="rId14"/>
    <p:sldId id="319" r:id="rId15"/>
    <p:sldId id="265" r:id="rId16"/>
    <p:sldId id="266" r:id="rId17"/>
    <p:sldId id="267" r:id="rId18"/>
    <p:sldId id="268" r:id="rId19"/>
    <p:sldId id="270" r:id="rId20"/>
    <p:sldId id="269" r:id="rId21"/>
    <p:sldId id="320" r:id="rId22"/>
    <p:sldId id="271" r:id="rId23"/>
    <p:sldId id="272" r:id="rId24"/>
    <p:sldId id="273" r:id="rId25"/>
    <p:sldId id="32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3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0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9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82A6-A96C-409F-A188-A10564FB1F38}" type="datetimeFigureOut">
              <a:rPr lang="ru-RU" smtClean="0"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ru.wikipedia.org/wiki/4-%D1%81%D0%BA%D0%BE%D1%80%D0%BE%D1%81%D1%82%D1%8C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w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5%D1%85%D0%B0%D0%BD%D0%B8%D1%87%D0%B5%D1%81%D0%BA%D0%BE%D0%B5_%D0%BD%D0%B0%D0%BF%D1%80%D1%8F%D0%B6%D0%B5%D0%BD%D0%B8%D0%B5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ru.wikipedia.org/wiki/%D0%A2%D0%B5%D0%BD%D0%B7%D0%BE%D1%80_%D0%BD%D0%B0%D0%BF%D1%80%D1%8F%D0%B6%D0%B5%D0%BD%D0%B8%D0%B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🤒 4 факта о том, как коронавирус повлияет на экономику ...">
            <a:extLst>
              <a:ext uri="{FF2B5EF4-FFF2-40B4-BE49-F238E27FC236}">
                <a16:creationId xmlns:a16="http://schemas.microsoft.com/office/drawing/2014/main" id="{D92C193B-4222-4E73-BA7B-15C9A089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57375"/>
            <a:ext cx="9525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7175"/>
            <a:ext cx="9144000" cy="5000625"/>
          </a:xfrm>
        </p:spPr>
        <p:txBody>
          <a:bodyPr>
            <a:normAutofit/>
          </a:bodyPr>
          <a:lstStyle/>
          <a:p>
            <a:r>
              <a:rPr lang="ru-RU" sz="4400" dirty="0"/>
              <a:t>Лекция </a:t>
            </a:r>
            <a:r>
              <a:rPr lang="en-US" sz="4400" dirty="0"/>
              <a:t>7</a:t>
            </a:r>
          </a:p>
          <a:p>
            <a:r>
              <a:rPr lang="ru-RU" sz="4400" dirty="0"/>
              <a:t>Гидродинамические уравнения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391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50" y="2253424"/>
            <a:ext cx="5631882" cy="2554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061" y="190715"/>
            <a:ext cx="4285660" cy="13463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590" y="5197251"/>
            <a:ext cx="3634481" cy="109233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B1B055-C5FC-4BD5-8D33-AD53030DA2FA}"/>
              </a:ext>
            </a:extLst>
          </p:cNvPr>
          <p:cNvSpPr/>
          <p:nvPr/>
        </p:nvSpPr>
        <p:spPr>
          <a:xfrm>
            <a:off x="88777" y="1757779"/>
            <a:ext cx="11993732" cy="1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78CF1-9473-463C-88D7-A01B81954B03}"/>
              </a:ext>
            </a:extLst>
          </p:cNvPr>
          <p:cNvSpPr txBox="1"/>
          <p:nvPr/>
        </p:nvSpPr>
        <p:spPr>
          <a:xfrm>
            <a:off x="5303744" y="64520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мы уже получили:</a:t>
            </a:r>
          </a:p>
        </p:txBody>
      </p:sp>
    </p:spTree>
    <p:extLst>
      <p:ext uri="{BB962C8B-B14F-4D97-AF65-F5344CB8AC3E}">
        <p14:creationId xmlns:p14="http://schemas.microsoft.com/office/powerpoint/2010/main" val="419809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Баланс импульса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17" y="1515761"/>
            <a:ext cx="6345165" cy="1779373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8402595" y="3196281"/>
            <a:ext cx="774356" cy="1013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68582" y="37070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Уравнение непрерывности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514708" y="3076832"/>
            <a:ext cx="802669" cy="1075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1231" y="3799013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Уравнение Эйлера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951" y="4295211"/>
            <a:ext cx="1841786" cy="7710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594" y="4195398"/>
            <a:ext cx="3234861" cy="8808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402" y="5329481"/>
            <a:ext cx="8664335" cy="12941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646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3" y="230188"/>
            <a:ext cx="11827056" cy="12361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53" y="2629331"/>
            <a:ext cx="3710475" cy="13330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Стрелка вниз 5"/>
          <p:cNvSpPr/>
          <p:nvPr/>
        </p:nvSpPr>
        <p:spPr>
          <a:xfrm>
            <a:off x="5371070" y="1655805"/>
            <a:ext cx="1565189" cy="69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97" y="4553278"/>
            <a:ext cx="4798933" cy="1007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41AC8-C165-4A1E-B8A3-619E362A2418}"/>
              </a:ext>
            </a:extLst>
          </p:cNvPr>
          <p:cNvSpPr txBox="1"/>
          <p:nvPr/>
        </p:nvSpPr>
        <p:spPr>
          <a:xfrm>
            <a:off x="8553130" y="3009530"/>
            <a:ext cx="260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Уравнение Навье-Стокса</a:t>
            </a:r>
          </a:p>
        </p:txBody>
      </p:sp>
    </p:spTree>
    <p:extLst>
      <p:ext uri="{BB962C8B-B14F-4D97-AF65-F5344CB8AC3E}">
        <p14:creationId xmlns:p14="http://schemas.microsoft.com/office/powerpoint/2010/main" val="301076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1" y="3368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Физический смысл тензора </a:t>
            </a:r>
            <a:r>
              <a:rPr lang="en-US" dirty="0" err="1">
                <a:latin typeface="Symbol" panose="05050102010706020507" pitchFamily="18" charset="2"/>
              </a:rPr>
              <a:t>P</a:t>
            </a:r>
            <a:r>
              <a:rPr lang="en-US" baseline="-25000" dirty="0" err="1">
                <a:latin typeface="+mn-lt"/>
              </a:rPr>
              <a:t>ik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95" y="1315848"/>
            <a:ext cx="6365965" cy="13921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95" y="2971654"/>
            <a:ext cx="6225977" cy="1295545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618205" y="2570205"/>
            <a:ext cx="947352" cy="48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9" y="4530810"/>
            <a:ext cx="11101775" cy="22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9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A62F4-CB13-4F20-AC9D-3A1EF007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42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Вязкая жидкость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05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645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В вязкой жидкости тоже справедливо уравнение: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78" y="1406939"/>
            <a:ext cx="4979630" cy="1961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3611" y="3747348"/>
            <a:ext cx="11747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Вязкость (внутреннее трение) жидкости проявляется в наличии еще дополнительного, необратимого, переноса импульса из мест с большей скоростью в места с меньшей.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Поэтому уравнение движения вязкой жидкости можно получить, прибавив к «идеальному» потоку импульса дополнительный член, определяющий необратимый, «вязкий», перенос импульса в жидкости. </a:t>
            </a:r>
          </a:p>
        </p:txBody>
      </p:sp>
    </p:spTree>
    <p:extLst>
      <p:ext uri="{BB962C8B-B14F-4D97-AF65-F5344CB8AC3E}">
        <p14:creationId xmlns:p14="http://schemas.microsoft.com/office/powerpoint/2010/main" val="30347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67" y="0"/>
            <a:ext cx="4979630" cy="1961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5989" y="1961417"/>
            <a:ext cx="11747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Вязкость (внутреннее трение) жидкости проявляется в наличии еще дополнительного, необратимого, переноса импульса из мест с большей скоростью в места с меньшей.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Поэтому уравнение движения вязкой жидкости можно получить, прибавив к «идеальному» потоку импульса дополнительный член, определяющий необратимый, «вязкий», перенос импульса в жидкости.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77" y="3922834"/>
            <a:ext cx="8196609" cy="18066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53718" y="5751900"/>
            <a:ext cx="857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тензор напряжений,                                          тензор вязких напряжений. </a:t>
            </a:r>
          </a:p>
        </p:txBody>
      </p:sp>
    </p:spTree>
    <p:extLst>
      <p:ext uri="{BB962C8B-B14F-4D97-AF65-F5344CB8AC3E}">
        <p14:creationId xmlns:p14="http://schemas.microsoft.com/office/powerpoint/2010/main" val="412832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8395"/>
            <a:ext cx="10515600" cy="6757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Тензор вязких напряжений?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8345" y="818285"/>
            <a:ext cx="11623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Процессы внутреннего трения в жидкости возникают только в тех случаях, когда различные участки жидкости движутся с различной скоростью, так что имеет место движение частей жидкости друг относительно друга.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Поэтому вязкий тензор должно зависеть от производных от скорости по координатам.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Если скорость жидкости равна нулю, то вязкость не проявляется.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Если вся жидкость как целое совершает равномерное вращение, вязкость не проявляется.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95" y="4003280"/>
            <a:ext cx="8820669" cy="27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общим видом тензора второго ранга, удовлетворяющего этим условиям, является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03" y="1749736"/>
            <a:ext cx="7047241" cy="1051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78" y="2859913"/>
            <a:ext cx="3021962" cy="6434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88" y="3388041"/>
            <a:ext cx="3211455" cy="12649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337" y="4944326"/>
            <a:ext cx="8196609" cy="180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676" y="-15284"/>
            <a:ext cx="10515600" cy="6481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Уравнения Навье-Стокса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5" y="609378"/>
            <a:ext cx="7047241" cy="1051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9" y="1932658"/>
            <a:ext cx="3211455" cy="12649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73" y="1828011"/>
            <a:ext cx="8196609" cy="1806641"/>
          </a:xfrm>
          <a:prstGeom prst="rect">
            <a:avLst/>
          </a:prstGeom>
        </p:spPr>
      </p:pic>
      <p:sp>
        <p:nvSpPr>
          <p:cNvPr id="3" name="Стрелка вниз 2"/>
          <p:cNvSpPr/>
          <p:nvPr/>
        </p:nvSpPr>
        <p:spPr>
          <a:xfrm>
            <a:off x="1161535" y="3739299"/>
            <a:ext cx="8254314" cy="1195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38" y="4934465"/>
            <a:ext cx="9461244" cy="18059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19" y="3302259"/>
            <a:ext cx="2103927" cy="8808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775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Гидродинамические уравнения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39" y="2216966"/>
            <a:ext cx="9226465" cy="42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Уравнения Навье-Стокса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4" y="1433384"/>
            <a:ext cx="9461244" cy="18059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16" y="3981815"/>
            <a:ext cx="9272220" cy="9196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6" name="Стрелка вниз 5"/>
          <p:cNvSpPr/>
          <p:nvPr/>
        </p:nvSpPr>
        <p:spPr>
          <a:xfrm>
            <a:off x="4885038" y="3393989"/>
            <a:ext cx="178761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20927" y="3393989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Вязкости не зависят от координат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421" y="5693504"/>
            <a:ext cx="4979618" cy="880543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4885037" y="4986831"/>
            <a:ext cx="178761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820927" y="4802165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Несжимаемая жидкость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99" y="5843398"/>
            <a:ext cx="4378239" cy="6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4ADB-9520-46E8-8FE4-F4D8B7C3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Вывод. </a:t>
            </a:r>
            <a:br>
              <a:rPr lang="ru-RU" dirty="0"/>
            </a:br>
            <a:r>
              <a:rPr lang="ru-RU" dirty="0"/>
              <a:t>Уравнение Навье-Стокса с учетом вязкости: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05500C-ACBD-4E58-A576-C0B9FB30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05" y="4807438"/>
            <a:ext cx="9272220" cy="9196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FEAF5-B593-4740-9E45-5FD1E2A0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64" y="2438686"/>
            <a:ext cx="3211455" cy="12649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E0ECD-31F3-496D-A9B2-882822CF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05" y="2630761"/>
            <a:ext cx="2103927" cy="8808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9F6061B8-05F8-407A-8221-B67911B54E74}"/>
              </a:ext>
            </a:extLst>
          </p:cNvPr>
          <p:cNvSpPr/>
          <p:nvPr/>
        </p:nvSpPr>
        <p:spPr>
          <a:xfrm>
            <a:off x="4580878" y="4057095"/>
            <a:ext cx="3018407" cy="52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99C36-5012-4939-8F37-B5777396F4E6}"/>
              </a:ext>
            </a:extLst>
          </p:cNvPr>
          <p:cNvSpPr txBox="1"/>
          <p:nvPr/>
        </p:nvSpPr>
        <p:spPr>
          <a:xfrm>
            <a:off x="2522664" y="5839742"/>
            <a:ext cx="664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именно это уравнение называют уравнением Навье-Стокса</a:t>
            </a:r>
          </a:p>
        </p:txBody>
      </p:sp>
    </p:spTree>
    <p:extLst>
      <p:ext uri="{BB962C8B-B14F-4D97-AF65-F5344CB8AC3E}">
        <p14:creationId xmlns:p14="http://schemas.microsoft.com/office/powerpoint/2010/main" val="171773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829" y="1"/>
            <a:ext cx="10515600" cy="4201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Почему вязкость положительная?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4" y="510746"/>
            <a:ext cx="9798497" cy="4283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24" y="4742889"/>
            <a:ext cx="9444459" cy="21151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144" y="5090552"/>
            <a:ext cx="844997" cy="591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8756822" y="5800444"/>
            <a:ext cx="8237" cy="435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8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48514" cy="20017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3" y="2242537"/>
            <a:ext cx="11755395" cy="235805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0873946" y="3781168"/>
            <a:ext cx="1128584" cy="6507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43" y="4969447"/>
            <a:ext cx="9883303" cy="910523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5099222" y="4588477"/>
            <a:ext cx="1425146" cy="3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0873946" y="3781168"/>
            <a:ext cx="1128584" cy="6507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51" y="0"/>
            <a:ext cx="9883303" cy="91052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41" y="1855694"/>
            <a:ext cx="8945805" cy="980303"/>
          </a:xfrm>
          <a:prstGeom prst="rect">
            <a:avLst/>
          </a:prstGeom>
        </p:spPr>
      </p:pic>
      <p:sp>
        <p:nvSpPr>
          <p:cNvPr id="3" name="Стрелка вниз 2"/>
          <p:cNvSpPr/>
          <p:nvPr/>
        </p:nvSpPr>
        <p:spPr>
          <a:xfrm>
            <a:off x="5519351" y="1062681"/>
            <a:ext cx="1729946" cy="700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10" y="3094316"/>
            <a:ext cx="4306732" cy="8351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101" y="4368422"/>
            <a:ext cx="6244350" cy="10273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0434" y="6244281"/>
            <a:ext cx="468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Отсюда следует, что вязкость положительная.</a:t>
            </a:r>
          </a:p>
        </p:txBody>
      </p:sp>
    </p:spTree>
    <p:extLst>
      <p:ext uri="{BB962C8B-B14F-4D97-AF65-F5344CB8AC3E}">
        <p14:creationId xmlns:p14="http://schemas.microsoft.com/office/powerpoint/2010/main" val="327570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F9F6-C67B-4424-9479-72F0B862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5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99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0EF3B-CCF2-4708-BE8A-6D55054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016"/>
            <a:ext cx="10515600" cy="1325563"/>
          </a:xfrm>
        </p:spPr>
        <p:txBody>
          <a:bodyPr/>
          <a:lstStyle/>
          <a:p>
            <a:r>
              <a:rPr lang="ru-RU" dirty="0"/>
              <a:t>Очень советую открыть «Гидродинамику» и изучать лекцию с открытым учебником…</a:t>
            </a:r>
          </a:p>
        </p:txBody>
      </p:sp>
    </p:spTree>
    <p:extLst>
      <p:ext uri="{BB962C8B-B14F-4D97-AF65-F5344CB8AC3E}">
        <p14:creationId xmlns:p14="http://schemas.microsoft.com/office/powerpoint/2010/main" val="52997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Гидродинамические уравнения, вывод которых обязательно нужно изучить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8293" y="2008499"/>
            <a:ext cx="407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Закон сохранения количества вещества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6" y="1610746"/>
            <a:ext cx="4584000" cy="2400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8293" y="3273007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Уравнение Навье-Стокса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41" y="4791273"/>
            <a:ext cx="6895089" cy="14522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3590" y="4144725"/>
            <a:ext cx="380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Тензор плотности потоков импульса:</a:t>
            </a:r>
          </a:p>
        </p:txBody>
      </p:sp>
    </p:spTree>
    <p:extLst>
      <p:ext uri="{BB962C8B-B14F-4D97-AF65-F5344CB8AC3E}">
        <p14:creationId xmlns:p14="http://schemas.microsoft.com/office/powerpoint/2010/main" val="307541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83E0-B220-4B25-A7AB-F313D048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9615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Релятивистская пыль…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F66D91-64E4-43F1-BE58-5CB194170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83123"/>
              </p:ext>
            </p:extLst>
          </p:nvPr>
        </p:nvGraphicFramePr>
        <p:xfrm>
          <a:off x="4171950" y="2603500"/>
          <a:ext cx="35131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1950" y="2603500"/>
                        <a:ext cx="3513138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15B106-5FD2-425F-9A47-B2AA37753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455" y="80597"/>
            <a:ext cx="6895089" cy="14522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4426E5-5C2C-4D79-A154-A9F5256C2313}"/>
              </a:ext>
            </a:extLst>
          </p:cNvPr>
          <p:cNvSpPr/>
          <p:nvPr/>
        </p:nvSpPr>
        <p:spPr>
          <a:xfrm>
            <a:off x="115410" y="1696151"/>
            <a:ext cx="11931588" cy="7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F9D8BA3-24AD-4113-9475-2DA19540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154" y="3401725"/>
                <a:ext cx="7296100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MathJax_Math-italic"/>
                    <a:cs typeface="Arial" panose="020B0604020202020204" pitchFamily="34" charset="0"/>
                  </a:rPr>
                  <a:t>ρ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cs typeface="Arial" panose="020B0604020202020204" pitchFamily="34" charset="0"/>
                  </a:rPr>
                  <a:t> — плотность массы (покоя),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altLang="ru-RU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ru-RU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ru-RU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cs typeface="Arial" panose="020B0604020202020204" pitchFamily="34" charset="0"/>
                  </a:rPr>
                  <a:t>— компоненты 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solidFill>
                      <a:srgbClr val="0B0080"/>
                    </a:solidFill>
                    <a:effectLst/>
                    <a:cs typeface="Arial" panose="020B0604020202020204" pitchFamily="34" charset="0"/>
                    <a:hlinkClick r:id="rId6" tooltip="4-скорость"/>
                  </a:rPr>
                  <a:t>4-скорости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ru-RU" altLang="ru-RU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F9D8BA3-24AD-4113-9475-2DA195406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3154" y="3401725"/>
                <a:ext cx="7296100" cy="584775"/>
              </a:xfrm>
              <a:prstGeom prst="rect">
                <a:avLst/>
              </a:prstGeom>
              <a:blipFill>
                <a:blip r:embed="rId7"/>
                <a:stretch>
                  <a:fillRect l="-2089" t="-13542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808CE87-FA13-430D-A183-435C920E5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343312"/>
              </p:ext>
            </p:extLst>
          </p:nvPr>
        </p:nvGraphicFramePr>
        <p:xfrm>
          <a:off x="697672" y="5082467"/>
          <a:ext cx="10777128" cy="117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3656030" imgH="399946" progId="Equation.DSMT4">
                  <p:embed/>
                </p:oleObj>
              </mc:Choice>
              <mc:Fallback>
                <p:oleObj name="Equation" r:id="rId8" imgW="3656030" imgH="399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672" y="5082467"/>
                        <a:ext cx="10777128" cy="117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C43070A-670A-4B59-842C-F7F6F6EA6E95}"/>
              </a:ext>
            </a:extLst>
          </p:cNvPr>
          <p:cNvSpPr txBox="1">
            <a:spLocks/>
          </p:cNvSpPr>
          <p:nvPr/>
        </p:nvSpPr>
        <p:spPr>
          <a:xfrm>
            <a:off x="978728" y="3849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Теория поля… </a:t>
            </a:r>
          </a:p>
        </p:txBody>
      </p:sp>
    </p:spTree>
    <p:extLst>
      <p:ext uri="{BB962C8B-B14F-4D97-AF65-F5344CB8AC3E}">
        <p14:creationId xmlns:p14="http://schemas.microsoft.com/office/powerpoint/2010/main" val="7460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A973CC-D4AB-4AD2-A267-A93D8A2C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55" y="80597"/>
            <a:ext cx="6895089" cy="145227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861FCD-0D28-4554-9DAA-2303B4898116}"/>
              </a:ext>
            </a:extLst>
          </p:cNvPr>
          <p:cNvSpPr/>
          <p:nvPr/>
        </p:nvSpPr>
        <p:spPr>
          <a:xfrm>
            <a:off x="3044952" y="2090851"/>
            <a:ext cx="6739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solidFill>
                  <a:srgbClr val="00B0F0"/>
                </a:solidFill>
              </a:rPr>
              <a:t>Тензор напряжений </a:t>
            </a:r>
            <a:r>
              <a:rPr lang="ru-RU" sz="2400" dirty="0"/>
              <a:t>и </a:t>
            </a:r>
            <a:r>
              <a:rPr lang="ru-RU" sz="2400" u="sng" dirty="0">
                <a:solidFill>
                  <a:srgbClr val="FF0000"/>
                </a:solidFill>
              </a:rPr>
              <a:t>тензор вязких напряжений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BBAFD91-AD16-46B9-86AA-B4902DD446EB}"/>
              </a:ext>
            </a:extLst>
          </p:cNvPr>
          <p:cNvCxnSpPr/>
          <p:nvPr/>
        </p:nvCxnSpPr>
        <p:spPr>
          <a:xfrm flipV="1">
            <a:off x="4581144" y="1532867"/>
            <a:ext cx="256032" cy="42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77BAD39-1710-4542-86B7-B05F860A9675}"/>
              </a:ext>
            </a:extLst>
          </p:cNvPr>
          <p:cNvCxnSpPr/>
          <p:nvPr/>
        </p:nvCxnSpPr>
        <p:spPr>
          <a:xfrm flipV="1">
            <a:off x="7068312" y="1599884"/>
            <a:ext cx="128016" cy="490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DDF76D-C003-4077-9409-F5E4D456F664}"/>
              </a:ext>
            </a:extLst>
          </p:cNvPr>
          <p:cNvSpPr/>
          <p:nvPr/>
        </p:nvSpPr>
        <p:spPr>
          <a:xfrm>
            <a:off x="73152" y="2724912"/>
            <a:ext cx="12051792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A71A5CB-8BD8-40FB-8B99-A7CA6E62E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52365"/>
              </p:ext>
            </p:extLst>
          </p:nvPr>
        </p:nvGraphicFramePr>
        <p:xfrm>
          <a:off x="4709160" y="3863278"/>
          <a:ext cx="1977735" cy="129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666434" imgH="438105" progId="Equation.DSMT4">
                  <p:embed/>
                </p:oleObj>
              </mc:Choice>
              <mc:Fallback>
                <p:oleObj name="Equation" r:id="rId4" imgW="666434" imgH="4381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9160" y="3863278"/>
                        <a:ext cx="1977735" cy="129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F503E4F-9336-4F11-A5D4-39A92467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7" y="2821534"/>
            <a:ext cx="120456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механическое напряжение -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тензорная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величина. Компоненты тензора напряжений равны отношению компоненты силы, действующей на элементарную площадку, к её площади: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1C29F7-895A-487A-92DB-AA5E3340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59" y="3429000"/>
            <a:ext cx="389106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F92E42-20EB-42EB-B205-8A3B9FDB44FD}"/>
              </a:ext>
            </a:extLst>
          </p:cNvPr>
          <p:cNvSpPr/>
          <p:nvPr/>
        </p:nvSpPr>
        <p:spPr>
          <a:xfrm>
            <a:off x="99000" y="58540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https://ru.wikipedia.org/wiki/%D0%A2%D0%B5%D0%BD%D0%B7%D0%BE%D1%80_%D0%BD%D0%B0%D0%BF%D1%80%D1%8F%D0%B6%D0%B5%D0%BD%D0%B8%D0%B9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E52799-ED37-4DF6-B10A-42326D3F05C6}"/>
              </a:ext>
            </a:extLst>
          </p:cNvPr>
          <p:cNvSpPr/>
          <p:nvPr/>
        </p:nvSpPr>
        <p:spPr>
          <a:xfrm>
            <a:off x="73152" y="3577342"/>
            <a:ext cx="3793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https://ru.wikipedia.org/wiki/%D0%9C%D0%B5%D1%85%D0%B0%D0%BD%D0%B8%D1%87%D0%B5%D1%81%D0%BA%D0%BE%D0%B5_%D0%BD%D0%B0%D0%BF%D1%80%D1%8F%D0%B6%D0%B5%D0%BD%D0%B8%D0%B5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6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Тензор напряжений и </a:t>
            </a:r>
            <a:br>
              <a:rPr lang="ru-RU" dirty="0"/>
            </a:br>
            <a:r>
              <a:rPr lang="ru-RU" dirty="0"/>
              <a:t>тензор вязких напряжений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57" y="4590895"/>
            <a:ext cx="9773447" cy="15508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13" y="2090924"/>
            <a:ext cx="9094572" cy="19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658E1-DCEA-4861-B87F-B627B2A3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39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идеальная жидкость</a:t>
            </a:r>
          </a:p>
        </p:txBody>
      </p:sp>
    </p:spTree>
    <p:extLst>
      <p:ext uri="{BB962C8B-B14F-4D97-AF65-F5344CB8AC3E}">
        <p14:creationId xmlns:p14="http://schemas.microsoft.com/office/powerpoint/2010/main" val="20217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Эйлера </a:t>
            </a:r>
            <a:br>
              <a:rPr lang="ru-RU" dirty="0"/>
            </a:br>
            <a:r>
              <a:rPr lang="ru-RU" dirty="0"/>
              <a:t>для идеальной жидкости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45" y="1787611"/>
            <a:ext cx="9820136" cy="29079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83" y="5367485"/>
            <a:ext cx="4285660" cy="1346352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741773" y="4799075"/>
            <a:ext cx="1219200" cy="56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82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519</Words>
  <Application>Microsoft Office PowerPoint</Application>
  <PresentationFormat>Широкоэкранный</PresentationFormat>
  <Paragraphs>46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MathJax_Math-italic</vt:lpstr>
      <vt:lpstr>Symbol</vt:lpstr>
      <vt:lpstr>Тема Office</vt:lpstr>
      <vt:lpstr>MathType 7.0 Equation</vt:lpstr>
      <vt:lpstr>Презентация PowerPoint</vt:lpstr>
      <vt:lpstr>Гидродинамические уравнения</vt:lpstr>
      <vt:lpstr>Очень советую открыть «Гидродинамику» и изучать лекцию с открытым учебником…</vt:lpstr>
      <vt:lpstr>Гидродинамические уравнения, вывод которых обязательно нужно изучить</vt:lpstr>
      <vt:lpstr>Релятивистская пыль… </vt:lpstr>
      <vt:lpstr>Презентация PowerPoint</vt:lpstr>
      <vt:lpstr>Тензор напряжений и  тензор вязких напряжений</vt:lpstr>
      <vt:lpstr>идеальная жидкость</vt:lpstr>
      <vt:lpstr>Уравнение Эйлера  для идеальной жидкости</vt:lpstr>
      <vt:lpstr>Презентация PowerPoint</vt:lpstr>
      <vt:lpstr>Баланс импульса</vt:lpstr>
      <vt:lpstr>Презентация PowerPoint</vt:lpstr>
      <vt:lpstr>Физический смысл тензора Pik</vt:lpstr>
      <vt:lpstr>Вязкая жидкость</vt:lpstr>
      <vt:lpstr>В вязкой жидкости тоже справедливо уравнение:</vt:lpstr>
      <vt:lpstr>Презентация PowerPoint</vt:lpstr>
      <vt:lpstr>Тензор вязких напряжений?</vt:lpstr>
      <vt:lpstr>Наиболее общим видом тензора второго ранга, удовлетворяющего этим условиям, является </vt:lpstr>
      <vt:lpstr>Уравнения Навье-Стокса</vt:lpstr>
      <vt:lpstr>Уравнения Навье-Стокса</vt:lpstr>
      <vt:lpstr>Вывод.  Уравнение Навье-Стокса с учетом вязкости:</vt:lpstr>
      <vt:lpstr>Почему вязкость положительная?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Nikolay Chtchelkatchev</dc:creator>
  <cp:lastModifiedBy>nms</cp:lastModifiedBy>
  <cp:revision>106</cp:revision>
  <dcterms:created xsi:type="dcterms:W3CDTF">2019-03-14T17:39:20Z</dcterms:created>
  <dcterms:modified xsi:type="dcterms:W3CDTF">2020-04-10T12:48:56Z</dcterms:modified>
</cp:coreProperties>
</file>