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19" r:id="rId4"/>
    <p:sldId id="257" r:id="rId5"/>
    <p:sldId id="320" r:id="rId6"/>
    <p:sldId id="259" r:id="rId7"/>
    <p:sldId id="258" r:id="rId8"/>
    <p:sldId id="324" r:id="rId9"/>
    <p:sldId id="325" r:id="rId10"/>
    <p:sldId id="330" r:id="rId11"/>
    <p:sldId id="260" r:id="rId12"/>
    <p:sldId id="326" r:id="rId13"/>
    <p:sldId id="327" r:id="rId14"/>
    <p:sldId id="328" r:id="rId15"/>
    <p:sldId id="329" r:id="rId16"/>
    <p:sldId id="261" r:id="rId17"/>
    <p:sldId id="262" r:id="rId18"/>
    <p:sldId id="331" r:id="rId19"/>
    <p:sldId id="332" r:id="rId20"/>
    <p:sldId id="333" r:id="rId21"/>
    <p:sldId id="264" r:id="rId22"/>
    <p:sldId id="335" r:id="rId23"/>
    <p:sldId id="334" r:id="rId24"/>
    <p:sldId id="336" r:id="rId25"/>
    <p:sldId id="337" r:id="rId26"/>
    <p:sldId id="338" r:id="rId27"/>
    <p:sldId id="339" r:id="rId28"/>
    <p:sldId id="341" r:id="rId29"/>
    <p:sldId id="340" r:id="rId30"/>
    <p:sldId id="344" r:id="rId31"/>
    <p:sldId id="343" r:id="rId32"/>
    <p:sldId id="342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emf"/><Relationship Id="rId4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e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7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58F3-1790-4181-80DE-9A6079440CB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E41F-4F80-4CF1-AD10-9A7EF885E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41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58F3-1790-4181-80DE-9A6079440CB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E41F-4F80-4CF1-AD10-9A7EF885E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1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58F3-1790-4181-80DE-9A6079440CB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E41F-4F80-4CF1-AD10-9A7EF885E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2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58F3-1790-4181-80DE-9A6079440CB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E41F-4F80-4CF1-AD10-9A7EF885E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8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58F3-1790-4181-80DE-9A6079440CB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E41F-4F80-4CF1-AD10-9A7EF885E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43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58F3-1790-4181-80DE-9A6079440CB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E41F-4F80-4CF1-AD10-9A7EF885E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8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58F3-1790-4181-80DE-9A6079440CB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E41F-4F80-4CF1-AD10-9A7EF885E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58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58F3-1790-4181-80DE-9A6079440CB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E41F-4F80-4CF1-AD10-9A7EF885E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1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58F3-1790-4181-80DE-9A6079440CB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E41F-4F80-4CF1-AD10-9A7EF885E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78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58F3-1790-4181-80DE-9A6079440CB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E41F-4F80-4CF1-AD10-9A7EF885E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10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58F3-1790-4181-80DE-9A6079440CB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E41F-4F80-4CF1-AD10-9A7EF885E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77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858F3-1790-4181-80DE-9A6079440CBB}" type="datetimeFigureOut">
              <a:rPr lang="ru-RU" smtClean="0"/>
              <a:t>21.03.2020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9E41F-4F80-4CF1-AD10-9A7EF885E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20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8.w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ctoriy.mipt.ru/lecture/TherPhys-PhysKinet-L02-Maksimov-140215.0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7.wmf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Картинки по запросу &quot;коронавирус&quot;">
            <a:extLst>
              <a:ext uri="{FF2B5EF4-FFF2-40B4-BE49-F238E27FC236}">
                <a16:creationId xmlns:a16="http://schemas.microsoft.com/office/drawing/2014/main" id="{7B8E8AC7-695B-4FB6-BED9-51A6FD782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588"/>
            <a:ext cx="12192000" cy="482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51825" y="2979036"/>
            <a:ext cx="6288350" cy="8999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/>
              <a:t>Лекция </a:t>
            </a:r>
            <a:r>
              <a:rPr lang="en-US" dirty="0"/>
              <a:t>6</a:t>
            </a:r>
            <a:r>
              <a:rPr lang="ru-RU" dirty="0"/>
              <a:t> + семинар</a:t>
            </a:r>
          </a:p>
        </p:txBody>
      </p:sp>
    </p:spTree>
    <p:extLst>
      <p:ext uri="{BB962C8B-B14F-4D97-AF65-F5344CB8AC3E}">
        <p14:creationId xmlns:p14="http://schemas.microsoft.com/office/powerpoint/2010/main" val="124712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D87AD-F594-47F0-A9F9-73FFA4A5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Упражнение.</a:t>
            </a:r>
            <a:br>
              <a:rPr lang="ru-RU" dirty="0"/>
            </a:br>
            <a:r>
              <a:rPr lang="ru-RU" dirty="0"/>
              <a:t>Доказать, что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738B446-E14D-4BE5-9488-F5AAFD3F2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622877"/>
              </p:ext>
            </p:extLst>
          </p:nvPr>
        </p:nvGraphicFramePr>
        <p:xfrm>
          <a:off x="673602" y="2741613"/>
          <a:ext cx="10936724" cy="245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2" name="Equation" r:id="rId3" imgW="6118825" imgH="1371742" progId="Equation.DSMT4">
                  <p:embed/>
                </p:oleObj>
              </mc:Choice>
              <mc:Fallback>
                <p:oleObj name="Equation" r:id="rId3" imgW="6118825" imgH="137174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602" y="2741613"/>
                        <a:ext cx="10936724" cy="2451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713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47915"/>
              </p:ext>
            </p:extLst>
          </p:nvPr>
        </p:nvGraphicFramePr>
        <p:xfrm>
          <a:off x="82550" y="165685"/>
          <a:ext cx="12025313" cy="672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" name="Equation" r:id="rId3" imgW="5448240" imgH="3047760" progId="Equation.DSMT4">
                  <p:embed/>
                </p:oleObj>
              </mc:Choice>
              <mc:Fallback>
                <p:oleObj name="Equation" r:id="rId3" imgW="5448240" imgH="304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165685"/>
                        <a:ext cx="12025313" cy="67278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96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B75AF-509A-496E-9E55-77477B88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57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Подведем итоги. Мы получили интеграл столкновений электронов на примесях: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845CE1C-8A4D-48EE-9FE3-89B836F462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57757"/>
              </p:ext>
            </p:extLst>
          </p:nvPr>
        </p:nvGraphicFramePr>
        <p:xfrm>
          <a:off x="1544799" y="2476679"/>
          <a:ext cx="9102401" cy="2712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3" name="Equation" r:id="rId3" imgW="3835080" imgH="1143000" progId="Equation.DSMT4">
                  <p:embed/>
                </p:oleObj>
              </mc:Choice>
              <mc:Fallback>
                <p:oleObj name="Equation" r:id="rId3" imgW="383508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4799" y="2476679"/>
                        <a:ext cx="9102401" cy="2712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58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F8977-88DA-486E-8BE1-D2654114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3"/>
            <a:ext cx="12192000" cy="275093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Вспомним квантовую механику…</a:t>
            </a:r>
            <a:br>
              <a:rPr lang="ru-RU" dirty="0"/>
            </a:br>
            <a:r>
              <a:rPr lang="ru-RU" dirty="0"/>
              <a:t> </a:t>
            </a:r>
            <a:r>
              <a:rPr lang="ru-RU" dirty="0" err="1"/>
              <a:t>Борновское</a:t>
            </a:r>
            <a:r>
              <a:rPr lang="ru-RU" dirty="0"/>
              <a:t> приближение в теории рассеяния...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 </a:t>
            </a:r>
            <a:r>
              <a:rPr lang="ru-RU" dirty="0" err="1"/>
              <a:t>Борновском</a:t>
            </a:r>
            <a:r>
              <a:rPr lang="ru-RU" dirty="0"/>
              <a:t> приближении, </a:t>
            </a:r>
            <a:r>
              <a:rPr lang="ru-RU" u="sng" dirty="0"/>
              <a:t>дифференциальное</a:t>
            </a:r>
            <a:r>
              <a:rPr lang="ru-RU" dirty="0"/>
              <a:t> сечение рассеяния равно: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5D8393D-B933-4928-BCF5-86B5AFA8B0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297596"/>
              </p:ext>
            </p:extLst>
          </p:nvPr>
        </p:nvGraphicFramePr>
        <p:xfrm>
          <a:off x="34925" y="3557588"/>
          <a:ext cx="12122150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0" name="Equation" r:id="rId3" imgW="3517560" imgH="685800" progId="Equation.DSMT4">
                  <p:embed/>
                </p:oleObj>
              </mc:Choice>
              <mc:Fallback>
                <p:oleObj name="Equation" r:id="rId3" imgW="35175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" y="3557588"/>
                        <a:ext cx="12122150" cy="236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720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B75AF-509A-496E-9E55-77477B88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257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Подведем итоги. Мы получили интеграл столкновений электронов на примесях: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845CE1C-8A4D-48EE-9FE3-89B836F462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584675"/>
              </p:ext>
            </p:extLst>
          </p:nvPr>
        </p:nvGraphicFramePr>
        <p:xfrm>
          <a:off x="923925" y="2522538"/>
          <a:ext cx="10098088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1" name="Equation" r:id="rId3" imgW="4254480" imgH="1384200" progId="Equation.DSMT4">
                  <p:embed/>
                </p:oleObj>
              </mc:Choice>
              <mc:Fallback>
                <p:oleObj name="Equation" r:id="rId3" imgW="4254480" imgH="13842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5845CE1C-8A4D-48EE-9FE3-89B836F462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3925" y="2522538"/>
                        <a:ext cx="10098088" cy="328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010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CAD96-9CC1-4183-B042-28FB31B6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03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остаточное сопротивление металла</a:t>
            </a:r>
          </a:p>
        </p:txBody>
      </p:sp>
    </p:spTree>
    <p:extLst>
      <p:ext uri="{BB962C8B-B14F-4D97-AF65-F5344CB8AC3E}">
        <p14:creationId xmlns:p14="http://schemas.microsoft.com/office/powerpoint/2010/main" val="2973710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Найдем теперь остаточное сопротивление металла</a:t>
            </a:r>
            <a:br>
              <a:rPr lang="ru-RU" dirty="0"/>
            </a:br>
            <a:r>
              <a:rPr lang="ru-RU" dirty="0"/>
              <a:t>(за пределами </a:t>
            </a:r>
            <a:r>
              <a:rPr lang="en-US" dirty="0"/>
              <a:t>tau-</a:t>
            </a:r>
            <a:r>
              <a:rPr lang="ru-RU" dirty="0"/>
              <a:t>приближения…)</a:t>
            </a:r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791471"/>
              </p:ext>
            </p:extLst>
          </p:nvPr>
        </p:nvGraphicFramePr>
        <p:xfrm>
          <a:off x="2084388" y="1939925"/>
          <a:ext cx="7605712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0" name="Equation" r:id="rId3" imgW="2450880" imgH="431640" progId="Equation.DSMT4">
                  <p:embed/>
                </p:oleObj>
              </mc:Choice>
              <mc:Fallback>
                <p:oleObj name="Equation" r:id="rId3" imgW="2450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1939925"/>
                        <a:ext cx="7605712" cy="13398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17377"/>
              </p:ext>
            </p:extLst>
          </p:nvPr>
        </p:nvGraphicFramePr>
        <p:xfrm>
          <a:off x="3087902" y="4369615"/>
          <a:ext cx="4633913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" name="Equation" r:id="rId5" imgW="1485720" imgH="634680" progId="Equation.DSMT4">
                  <p:embed/>
                </p:oleObj>
              </mc:Choice>
              <mc:Fallback>
                <p:oleObj name="Equation" r:id="rId5" imgW="148572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902" y="4369615"/>
                        <a:ext cx="4633913" cy="19796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50725" y="3608173"/>
            <a:ext cx="24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Будем искать решение:</a:t>
            </a:r>
          </a:p>
        </p:txBody>
      </p:sp>
    </p:spTree>
    <p:extLst>
      <p:ext uri="{BB962C8B-B14F-4D97-AF65-F5344CB8AC3E}">
        <p14:creationId xmlns:p14="http://schemas.microsoft.com/office/powerpoint/2010/main" val="3684671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Остаточное сопротивление</a:t>
            </a:r>
            <a:br>
              <a:rPr lang="ru-RU" dirty="0"/>
            </a:br>
            <a:r>
              <a:rPr lang="ru-RU" dirty="0"/>
              <a:t>(за пределами </a:t>
            </a:r>
            <a:r>
              <a:rPr lang="en-US" dirty="0"/>
              <a:t>tau-</a:t>
            </a:r>
            <a:r>
              <a:rPr lang="ru-RU" dirty="0"/>
              <a:t>приближения…)</a:t>
            </a:r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159073"/>
              </p:ext>
            </p:extLst>
          </p:nvPr>
        </p:nvGraphicFramePr>
        <p:xfrm>
          <a:off x="1385888" y="4200525"/>
          <a:ext cx="88392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9" name="Equation" r:id="rId3" imgW="3670200" imgH="431640" progId="Equation.DSMT4">
                  <p:embed/>
                </p:oleObj>
              </mc:Choice>
              <mc:Fallback>
                <p:oleObj name="Equation" r:id="rId3" imgW="3670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4200525"/>
                        <a:ext cx="8839200" cy="10398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458723"/>
              </p:ext>
            </p:extLst>
          </p:nvPr>
        </p:nvGraphicFramePr>
        <p:xfrm>
          <a:off x="3285611" y="1848837"/>
          <a:ext cx="4633913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" name="Equation" r:id="rId5" imgW="1485720" imgH="634680" progId="Equation.DSMT4">
                  <p:embed/>
                </p:oleObj>
              </mc:Choice>
              <mc:Fallback>
                <p:oleObj name="Equation" r:id="rId5" imgW="148572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611" y="1848837"/>
                        <a:ext cx="4633913" cy="19796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979183"/>
              </p:ext>
            </p:extLst>
          </p:nvPr>
        </p:nvGraphicFramePr>
        <p:xfrm>
          <a:off x="1158875" y="5611813"/>
          <a:ext cx="9456738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" name="Equation" r:id="rId7" imgW="3924000" imgH="444240" progId="Equation.DSMT4">
                  <p:embed/>
                </p:oleObj>
              </mc:Choice>
              <mc:Fallback>
                <p:oleObj name="Equation" r:id="rId7" imgW="3924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5611813"/>
                        <a:ext cx="9456738" cy="10715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513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643F675-E9DC-42E0-9D35-5D5F6CC89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003365"/>
              </p:ext>
            </p:extLst>
          </p:nvPr>
        </p:nvGraphicFramePr>
        <p:xfrm>
          <a:off x="1356519" y="141999"/>
          <a:ext cx="9478962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9" name="Equation" r:id="rId3" imgW="9479138" imgH="1097138" progId="Equation.DSMT4">
                  <p:embed/>
                </p:oleObj>
              </mc:Choice>
              <mc:Fallback>
                <p:oleObj name="Equation" r:id="rId3" imgW="9479138" imgH="109713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6519" y="141999"/>
                        <a:ext cx="9478962" cy="109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52CBB8FA-6543-48C8-9B7E-DDFEF8405064}"/>
              </a:ext>
            </a:extLst>
          </p:cNvPr>
          <p:cNvSpPr/>
          <p:nvPr/>
        </p:nvSpPr>
        <p:spPr>
          <a:xfrm>
            <a:off x="5447930" y="1394226"/>
            <a:ext cx="1296140" cy="665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7F36A593-428D-40F3-9EA6-8BDCEF2973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303650"/>
              </p:ext>
            </p:extLst>
          </p:nvPr>
        </p:nvGraphicFramePr>
        <p:xfrm>
          <a:off x="343908" y="2128280"/>
          <a:ext cx="11504183" cy="954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0" name="Equation" r:id="rId5" imgW="6121080" imgH="507960" progId="Equation.DSMT4">
                  <p:embed/>
                </p:oleObj>
              </mc:Choice>
              <mc:Fallback>
                <p:oleObj name="Equation" r:id="rId5" imgW="6121080" imgH="50796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9643F675-E9DC-42E0-9D35-5D5F6CC895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908" y="2128280"/>
                        <a:ext cx="11504183" cy="954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3A6D0698-2640-4BD8-8502-028306EAAFF0}"/>
              </a:ext>
            </a:extLst>
          </p:cNvPr>
          <p:cNvSpPr/>
          <p:nvPr/>
        </p:nvSpPr>
        <p:spPr>
          <a:xfrm>
            <a:off x="5486824" y="3151212"/>
            <a:ext cx="1296140" cy="665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BFAEC0C-C193-4D17-A9D5-45200BD581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14622"/>
              </p:ext>
            </p:extLst>
          </p:nvPr>
        </p:nvGraphicFramePr>
        <p:xfrm>
          <a:off x="225425" y="3972302"/>
          <a:ext cx="11818938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1" name="Equation" r:id="rId7" imgW="6527520" imgH="1015920" progId="Equation.DSMT4">
                  <p:embed/>
                </p:oleObj>
              </mc:Choice>
              <mc:Fallback>
                <p:oleObj name="Equation" r:id="rId7" imgW="6527520" imgH="101592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7F36A593-428D-40F3-9EA6-8BDCEF2973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5425" y="3972302"/>
                        <a:ext cx="11818938" cy="183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F565CD02-A4C9-4A90-B9FE-21251A2FD1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142172"/>
              </p:ext>
            </p:extLst>
          </p:nvPr>
        </p:nvGraphicFramePr>
        <p:xfrm>
          <a:off x="2888726" y="6108915"/>
          <a:ext cx="6672525" cy="428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2" name="Equation" r:id="rId9" imgW="3162240" imgH="203040" progId="Equation.DSMT4">
                  <p:embed/>
                </p:oleObj>
              </mc:Choice>
              <mc:Fallback>
                <p:oleObj name="Equation" r:id="rId9" imgW="3162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88726" y="6108915"/>
                        <a:ext cx="6672525" cy="428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734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C5252-D759-40C2-8A06-6A6DAEBA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Итак,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D8BFB63-E438-4C18-8ED0-BA959C958D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195967"/>
              </p:ext>
            </p:extLst>
          </p:nvPr>
        </p:nvGraphicFramePr>
        <p:xfrm>
          <a:off x="647813" y="1847849"/>
          <a:ext cx="10896373" cy="115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1" name="Equation" r:id="rId3" imgW="4813200" imgH="507960" progId="Equation.DSMT4">
                  <p:embed/>
                </p:oleObj>
              </mc:Choice>
              <mc:Fallback>
                <p:oleObj name="Equation" r:id="rId3" imgW="48132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813" y="1847849"/>
                        <a:ext cx="10896373" cy="115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03858F66-1AF2-43D2-8CF9-A24402E43925}"/>
              </a:ext>
            </a:extLst>
          </p:cNvPr>
          <p:cNvSpPr/>
          <p:nvPr/>
        </p:nvSpPr>
        <p:spPr>
          <a:xfrm>
            <a:off x="5104661" y="3062796"/>
            <a:ext cx="1846555" cy="896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0EB1B15-6AE8-4AEA-8424-9481ABEEB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745457"/>
              </p:ext>
            </p:extLst>
          </p:nvPr>
        </p:nvGraphicFramePr>
        <p:xfrm>
          <a:off x="2162175" y="4273550"/>
          <a:ext cx="80803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2" name="Equation" r:id="rId5" imgW="3568680" imgH="507960" progId="Equation.DSMT4">
                  <p:embed/>
                </p:oleObj>
              </mc:Choice>
              <mc:Fallback>
                <p:oleObj name="Equation" r:id="rId5" imgW="3568680" imgH="50796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3D8BFB63-E438-4C18-8ED0-BA959C958D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2175" y="4273550"/>
                        <a:ext cx="8080375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729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95F0F-ECBE-49BD-A893-8E451DE4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668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Рассеяние электронов на примесях</a:t>
            </a:r>
          </a:p>
        </p:txBody>
      </p:sp>
    </p:spTree>
    <p:extLst>
      <p:ext uri="{BB962C8B-B14F-4D97-AF65-F5344CB8AC3E}">
        <p14:creationId xmlns:p14="http://schemas.microsoft.com/office/powerpoint/2010/main" val="684456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03858F66-1AF2-43D2-8CF9-A24402E43925}"/>
              </a:ext>
            </a:extLst>
          </p:cNvPr>
          <p:cNvSpPr/>
          <p:nvPr/>
        </p:nvSpPr>
        <p:spPr>
          <a:xfrm>
            <a:off x="5261498" y="2299101"/>
            <a:ext cx="1846555" cy="896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0EB1B15-6AE8-4AEA-8424-9481ABEEB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249733"/>
              </p:ext>
            </p:extLst>
          </p:nvPr>
        </p:nvGraphicFramePr>
        <p:xfrm>
          <a:off x="2339729" y="151980"/>
          <a:ext cx="80803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2" name="Equation" r:id="rId3" imgW="3568680" imgH="507960" progId="Equation.DSMT4">
                  <p:embed/>
                </p:oleObj>
              </mc:Choice>
              <mc:Fallback>
                <p:oleObj name="Equation" r:id="rId3" imgW="3568680" imgH="50796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40EB1B15-6AE8-4AEA-8424-9481ABEEB9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29" y="151980"/>
                        <a:ext cx="8080375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31D426C-64DB-434D-94E4-CF4F6230E544}"/>
              </a:ext>
            </a:extLst>
          </p:cNvPr>
          <p:cNvSpPr txBox="1"/>
          <p:nvPr/>
        </p:nvSpPr>
        <p:spPr>
          <a:xfrm>
            <a:off x="108012" y="1357054"/>
            <a:ext cx="11975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этом интегральном уравнении</a:t>
            </a:r>
            <a:r>
              <a:rPr lang="en-US" sz="2400" dirty="0"/>
              <a:t> </a:t>
            </a:r>
            <a:r>
              <a:rPr lang="ru-RU" sz="2400" dirty="0"/>
              <a:t>модули скоростей равны, меняются только направления. Уравнение справедливо для любого направления электрического поля. </a:t>
            </a: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7069C656-005D-43CA-9399-07133EE33D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167295"/>
              </p:ext>
            </p:extLst>
          </p:nvPr>
        </p:nvGraphicFramePr>
        <p:xfrm>
          <a:off x="689645" y="3180266"/>
          <a:ext cx="10990262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3" name="Equation" r:id="rId5" imgW="3340080" imgH="1015920" progId="Equation.DSMT4">
                  <p:embed/>
                </p:oleObj>
              </mc:Choice>
              <mc:Fallback>
                <p:oleObj name="Equation" r:id="rId5" imgW="334008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9645" y="3180266"/>
                        <a:ext cx="10990262" cy="334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2877F87B-3E70-4933-A361-2F8637F72A4D}"/>
              </a:ext>
            </a:extLst>
          </p:cNvPr>
          <p:cNvCxnSpPr/>
          <p:nvPr/>
        </p:nvCxnSpPr>
        <p:spPr>
          <a:xfrm flipH="1">
            <a:off x="9809825" y="3180266"/>
            <a:ext cx="97655" cy="62825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BC5471F-65EC-420D-AFBA-AFB3C4F87A40}"/>
              </a:ext>
            </a:extLst>
          </p:cNvPr>
          <p:cNvCxnSpPr>
            <a:cxnSpLocks/>
          </p:cNvCxnSpPr>
          <p:nvPr/>
        </p:nvCxnSpPr>
        <p:spPr>
          <a:xfrm>
            <a:off x="10111666" y="3180266"/>
            <a:ext cx="399495" cy="69927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981B4B-4085-4266-891B-89F91FD565A6}"/>
              </a:ext>
            </a:extLst>
          </p:cNvPr>
          <p:cNvSpPr txBox="1"/>
          <p:nvPr/>
        </p:nvSpPr>
        <p:spPr>
          <a:xfrm>
            <a:off x="8806649" y="2747423"/>
            <a:ext cx="261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Направления скорости</a:t>
            </a:r>
          </a:p>
        </p:txBody>
      </p:sp>
    </p:spTree>
    <p:extLst>
      <p:ext uri="{BB962C8B-B14F-4D97-AF65-F5344CB8AC3E}">
        <p14:creationId xmlns:p14="http://schemas.microsoft.com/office/powerpoint/2010/main" val="3001050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030711E2-076D-40F4-BD59-A24D22061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267894"/>
              </p:ext>
            </p:extLst>
          </p:nvPr>
        </p:nvGraphicFramePr>
        <p:xfrm>
          <a:off x="4187363" y="2283058"/>
          <a:ext cx="2870385" cy="124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4" name="Equation" r:id="rId3" imgW="1028520" imgH="444240" progId="Equation.DSMT4">
                  <p:embed/>
                </p:oleObj>
              </mc:Choice>
              <mc:Fallback>
                <p:oleObj name="Equation" r:id="rId3" imgW="1028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7363" y="2283058"/>
                        <a:ext cx="2870385" cy="1240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9B075C3A-2CB0-4BB9-B920-FB46BB568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239208"/>
              </p:ext>
            </p:extLst>
          </p:nvPr>
        </p:nvGraphicFramePr>
        <p:xfrm>
          <a:off x="2483658" y="341651"/>
          <a:ext cx="7224683" cy="124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5" name="Equation" r:id="rId5" imgW="2958840" imgH="507960" progId="Equation.DSMT4">
                  <p:embed/>
                </p:oleObj>
              </mc:Choice>
              <mc:Fallback>
                <p:oleObj name="Equation" r:id="rId5" imgW="29588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3658" y="341651"/>
                        <a:ext cx="7224683" cy="1240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448F1F-0F31-4064-9E69-993B13571186}"/>
              </a:ext>
            </a:extLst>
          </p:cNvPr>
          <p:cNvSpPr/>
          <p:nvPr/>
        </p:nvSpPr>
        <p:spPr>
          <a:xfrm>
            <a:off x="106532" y="1997476"/>
            <a:ext cx="12002610" cy="11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1497EFC-F6FA-4F67-BE4E-9BFEF559B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425364"/>
              </p:ext>
            </p:extLst>
          </p:nvPr>
        </p:nvGraphicFramePr>
        <p:xfrm>
          <a:off x="730250" y="4187825"/>
          <a:ext cx="1108868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6" name="Equation" r:id="rId7" imgW="3886200" imgH="393480" progId="Equation.DSMT4">
                  <p:embed/>
                </p:oleObj>
              </mc:Choice>
              <mc:Fallback>
                <p:oleObj name="Equation" r:id="rId7" imgW="3886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0250" y="4187825"/>
                        <a:ext cx="11088688" cy="112395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2771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ABD18-51A1-4030-A69B-0DA75779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673"/>
            <a:ext cx="12192000" cy="88662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Подведем итоги.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210C8-9E5E-4C43-9C44-16681FA2671C}"/>
              </a:ext>
            </a:extLst>
          </p:cNvPr>
          <p:cNvSpPr txBox="1"/>
          <p:nvPr/>
        </p:nvSpPr>
        <p:spPr>
          <a:xfrm>
            <a:off x="772357" y="884989"/>
            <a:ext cx="94280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Мы искали решение кинетического уравнения, как для </a:t>
            </a:r>
            <a:r>
              <a:rPr lang="en-US" sz="2400" dirty="0"/>
              <a:t>tau</a:t>
            </a:r>
            <a:r>
              <a:rPr lang="ru-RU" sz="2400" dirty="0"/>
              <a:t>-приближения, но с неизвестным </a:t>
            </a:r>
            <a:r>
              <a:rPr lang="en-US" sz="2400" dirty="0"/>
              <a:t>tau. 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 err="1"/>
              <a:t>Анзац</a:t>
            </a:r>
            <a:r>
              <a:rPr lang="ru-RU" sz="2400" dirty="0"/>
              <a:t> подошел</a:t>
            </a:r>
            <a:r>
              <a:rPr lang="en-US" sz="2400" dirty="0"/>
              <a:t> </a:t>
            </a:r>
            <a:r>
              <a:rPr lang="ru-RU" sz="2400" dirty="0"/>
              <a:t>и для </a:t>
            </a:r>
            <a:r>
              <a:rPr lang="en-US" sz="2400" dirty="0"/>
              <a:t>tau </a:t>
            </a:r>
            <a:r>
              <a:rPr lang="ru-RU" sz="2400" dirty="0"/>
              <a:t>мы получили формулу: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CBEF68E-F9D8-49FB-88D6-3B1AC8D043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280016"/>
              </p:ext>
            </p:extLst>
          </p:nvPr>
        </p:nvGraphicFramePr>
        <p:xfrm>
          <a:off x="3633972" y="1928552"/>
          <a:ext cx="4656137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1" name="Equation" r:id="rId3" imgW="4655785" imgH="2004099" progId="Equation.DSMT4">
                  <p:embed/>
                </p:oleObj>
              </mc:Choice>
              <mc:Fallback>
                <p:oleObj name="Equation" r:id="rId3" imgW="4655785" imgH="200409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3972" y="1928552"/>
                        <a:ext cx="4656137" cy="200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165BA13-6CF9-4F96-AB18-FE74575C8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520574"/>
              </p:ext>
            </p:extLst>
          </p:nvPr>
        </p:nvGraphicFramePr>
        <p:xfrm>
          <a:off x="1688410" y="4718268"/>
          <a:ext cx="9066465" cy="886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2" name="Equation" r:id="rId5" imgW="4025880" imgH="393480" progId="Equation.DSMT4">
                  <p:embed/>
                </p:oleObj>
              </mc:Choice>
              <mc:Fallback>
                <p:oleObj name="Equation" r:id="rId5" imgW="4025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8410" y="4718268"/>
                        <a:ext cx="9066465" cy="886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189B448-6C3D-4CC3-AA6F-F8EFBF244ACA}"/>
              </a:ext>
            </a:extLst>
          </p:cNvPr>
          <p:cNvSpPr/>
          <p:nvPr/>
        </p:nvSpPr>
        <p:spPr>
          <a:xfrm>
            <a:off x="606301" y="5973011"/>
            <a:ext cx="10007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Для проводимости получится формула Друде… Но </a:t>
            </a:r>
            <a:r>
              <a:rPr lang="en-US" dirty="0"/>
              <a:t>tau </a:t>
            </a:r>
            <a:r>
              <a:rPr lang="ru-RU" dirty="0"/>
              <a:t>в ней – не феноменологический параметр, а </a:t>
            </a:r>
          </a:p>
          <a:p>
            <a:r>
              <a:rPr lang="ru-RU" dirty="0"/>
              <a:t>конкретный функционал от сечения рассеяния электрона на примеси.</a:t>
            </a:r>
          </a:p>
        </p:txBody>
      </p:sp>
    </p:spTree>
    <p:extLst>
      <p:ext uri="{BB962C8B-B14F-4D97-AF65-F5344CB8AC3E}">
        <p14:creationId xmlns:p14="http://schemas.microsoft.com/office/powerpoint/2010/main" val="543208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2821899" y="2928892"/>
          <a:ext cx="6814042" cy="129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4" name="Equation" r:id="rId3" imgW="2070000" imgH="393480" progId="Equation.DSMT4">
                  <p:embed/>
                </p:oleObj>
              </mc:Choice>
              <mc:Fallback>
                <p:oleObj name="Equation" r:id="rId3" imgW="2070000" imgH="39348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899" y="2928892"/>
                        <a:ext cx="6814042" cy="129688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835785" y="4711745"/>
            <a:ext cx="979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Множитель (1−cosθ) отражает влияние обратных столкновений.</a:t>
            </a: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030711E2-076D-40F4-BD59-A24D22061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4916" y="222651"/>
          <a:ext cx="2870385" cy="124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5" name="Equation" r:id="rId5" imgW="1028520" imgH="444240" progId="Equation.DSMT4">
                  <p:embed/>
                </p:oleObj>
              </mc:Choice>
              <mc:Fallback>
                <p:oleObj name="Equation" r:id="rId5" imgW="1028520" imgH="444240" progId="Equation.DSMT4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030711E2-076D-40F4-BD59-A24D22061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4916" y="222651"/>
                        <a:ext cx="2870385" cy="1240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039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3B7C1-5894-4FAD-B1D4-B82AF3B4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1" y="314748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Транспортное сечение рассеяния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717E2DB-BD46-4DBA-BF6F-DB0AC2455F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054132"/>
              </p:ext>
            </p:extLst>
          </p:nvPr>
        </p:nvGraphicFramePr>
        <p:xfrm>
          <a:off x="540433" y="1134305"/>
          <a:ext cx="11236529" cy="1097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1" name="Equation" r:id="rId3" imgW="9052560" imgH="883936" progId="Equation.DSMT4">
                  <p:embed/>
                </p:oleObj>
              </mc:Choice>
              <mc:Fallback>
                <p:oleObj name="Equation" r:id="rId3" imgW="9052560" imgH="88393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0433" y="1134305"/>
                        <a:ext cx="11236529" cy="1097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2F248AF-C35E-46EA-80B5-3DA940FE30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848115"/>
              </p:ext>
            </p:extLst>
          </p:nvPr>
        </p:nvGraphicFramePr>
        <p:xfrm>
          <a:off x="3522356" y="4359549"/>
          <a:ext cx="5272684" cy="1097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2" name="Equation" r:id="rId5" imgW="1346040" imgH="279360" progId="Equation.DSMT4">
                  <p:embed/>
                </p:oleObj>
              </mc:Choice>
              <mc:Fallback>
                <p:oleObj name="Equation" r:id="rId5" imgW="1346040" imgH="27936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5717E2DB-BD46-4DBA-BF6F-DB0AC2455F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22356" y="4359549"/>
                        <a:ext cx="5272684" cy="1097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E8EDDC-4AF6-4DAA-8E16-2896A7D6BCFF}"/>
              </a:ext>
            </a:extLst>
          </p:cNvPr>
          <p:cNvSpPr txBox="1"/>
          <p:nvPr/>
        </p:nvSpPr>
        <p:spPr>
          <a:xfrm>
            <a:off x="646540" y="5818721"/>
            <a:ext cx="1143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Важно, что время  </a:t>
            </a:r>
            <a:r>
              <a:rPr lang="en-US" dirty="0"/>
              <a:t>tau </a:t>
            </a:r>
            <a:r>
              <a:rPr lang="ru-RU" dirty="0"/>
              <a:t>в формуле </a:t>
            </a:r>
            <a:r>
              <a:rPr lang="ru-RU" dirty="0" err="1"/>
              <a:t>друде</a:t>
            </a:r>
            <a:r>
              <a:rPr lang="ru-RU" dirty="0"/>
              <a:t> выражено не через сечение рассеяния, а через транспортное сечение!!!</a:t>
            </a:r>
            <a:endParaRPr lang="en-US" dirty="0"/>
          </a:p>
          <a:p>
            <a:r>
              <a:rPr lang="ru-RU" dirty="0"/>
              <a:t>Теплопроводность, к-ты </a:t>
            </a:r>
            <a:r>
              <a:rPr lang="ru-RU" dirty="0" err="1"/>
              <a:t>Пельте</a:t>
            </a:r>
            <a:r>
              <a:rPr lang="ru-RU" dirty="0"/>
              <a:t>, и т.п. будут тоже выражаться через транспортное сечение!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BE0FBE4-C0D8-4F65-934B-AD82E747B8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775672"/>
              </p:ext>
            </p:extLst>
          </p:nvPr>
        </p:nvGraphicFramePr>
        <p:xfrm>
          <a:off x="3902542" y="2162440"/>
          <a:ext cx="4512310" cy="1272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3" name="Equation" r:id="rId7" imgW="1485720" imgH="419040" progId="Equation.DSMT4">
                  <p:embed/>
                </p:oleObj>
              </mc:Choice>
              <mc:Fallback>
                <p:oleObj name="Equation" r:id="rId7" imgW="1485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02542" y="2162440"/>
                        <a:ext cx="4512310" cy="127270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E077712-576E-4AB8-8876-E72810FF3EE8}"/>
              </a:ext>
            </a:extLst>
          </p:cNvPr>
          <p:cNvSpPr txBox="1"/>
          <p:nvPr/>
        </p:nvSpPr>
        <p:spPr>
          <a:xfrm flipH="1">
            <a:off x="4219629" y="236764"/>
            <a:ext cx="428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Главный вывод:</a:t>
            </a:r>
          </a:p>
        </p:txBody>
      </p:sp>
    </p:spTree>
    <p:extLst>
      <p:ext uri="{BB962C8B-B14F-4D97-AF65-F5344CB8AC3E}">
        <p14:creationId xmlns:p14="http://schemas.microsoft.com/office/powerpoint/2010/main" val="1901107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AF516-810A-42FD-9D63-AE30E3BF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Задача 3 </a:t>
            </a:r>
            <a:br>
              <a:rPr lang="ru-RU" dirty="0"/>
            </a:br>
            <a:r>
              <a:rPr lang="ru-RU" dirty="0"/>
              <a:t>из задания</a:t>
            </a:r>
          </a:p>
        </p:txBody>
      </p:sp>
    </p:spTree>
    <p:extLst>
      <p:ext uri="{BB962C8B-B14F-4D97-AF65-F5344CB8AC3E}">
        <p14:creationId xmlns:p14="http://schemas.microsoft.com/office/powerpoint/2010/main" val="9941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5063EF-9A75-4416-9224-C6B53875D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9" y="0"/>
            <a:ext cx="11911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45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4F6FD28-A396-44E2-B4BE-15EB53AFAC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010132"/>
              </p:ext>
            </p:extLst>
          </p:nvPr>
        </p:nvGraphicFramePr>
        <p:xfrm>
          <a:off x="759422" y="3664903"/>
          <a:ext cx="10673156" cy="1181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5" name="Equation" r:id="rId3" imgW="3555720" imgH="393480" progId="Equation.DSMT4">
                  <p:embed/>
                </p:oleObj>
              </mc:Choice>
              <mc:Fallback>
                <p:oleObj name="Equation" r:id="rId3" imgW="3555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422" y="3664903"/>
                        <a:ext cx="10673156" cy="1181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99828C7-5504-4AD7-9180-721635346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512661"/>
              </p:ext>
            </p:extLst>
          </p:nvPr>
        </p:nvGraphicFramePr>
        <p:xfrm>
          <a:off x="42069" y="1371600"/>
          <a:ext cx="12107862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6" name="Equation" r:id="rId5" imgW="12108357" imgH="2354604" progId="Equation.DSMT4">
                  <p:embed/>
                </p:oleObj>
              </mc:Choice>
              <mc:Fallback>
                <p:oleObj name="Equation" r:id="rId5" imgW="12108357" imgH="235460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069" y="1371600"/>
                        <a:ext cx="12107862" cy="235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666426C-DA74-46D7-B0FF-F234AEF7E6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752325"/>
              </p:ext>
            </p:extLst>
          </p:nvPr>
        </p:nvGraphicFramePr>
        <p:xfrm>
          <a:off x="4064000" y="-113420"/>
          <a:ext cx="3526631" cy="1603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7" name="Equation" r:id="rId7" imgW="977760" imgH="444240" progId="Equation.DSMT4">
                  <p:embed/>
                </p:oleObj>
              </mc:Choice>
              <mc:Fallback>
                <p:oleObj name="Equation" r:id="rId7" imgW="977760" imgH="44424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499828C7-5504-4AD7-9180-7216353462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4000" y="-113420"/>
                        <a:ext cx="3526631" cy="1603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263B4C-56FB-45BC-B07D-1D55C84D9A7D}"/>
              </a:ext>
            </a:extLst>
          </p:cNvPr>
          <p:cNvSpPr/>
          <p:nvPr/>
        </p:nvSpPr>
        <p:spPr>
          <a:xfrm>
            <a:off x="228600" y="4860616"/>
            <a:ext cx="11734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4E63FB7D-9FFA-4ACF-A62F-7C11173A5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795211"/>
              </p:ext>
            </p:extLst>
          </p:nvPr>
        </p:nvGraphicFramePr>
        <p:xfrm>
          <a:off x="1958975" y="4965700"/>
          <a:ext cx="9913938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8" name="Equation" r:id="rId9" imgW="4724280" imgH="901440" progId="Equation.DSMT4">
                  <p:embed/>
                </p:oleObj>
              </mc:Choice>
              <mc:Fallback>
                <p:oleObj name="Equation" r:id="rId9" imgW="472428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58975" y="4965700"/>
                        <a:ext cx="9913938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728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263B4C-56FB-45BC-B07D-1D55C84D9A7D}"/>
              </a:ext>
            </a:extLst>
          </p:cNvPr>
          <p:cNvSpPr/>
          <p:nvPr/>
        </p:nvSpPr>
        <p:spPr>
          <a:xfrm>
            <a:off x="147320" y="2208856"/>
            <a:ext cx="11734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4E63FB7D-9FFA-4ACF-A62F-7C11173A59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0975" y="226060"/>
          <a:ext cx="9913938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8" name="Equation" r:id="rId3" imgW="4724280" imgH="901440" progId="Equation.DSMT4">
                  <p:embed/>
                </p:oleObj>
              </mc:Choice>
              <mc:Fallback>
                <p:oleObj name="Equation" r:id="rId3" imgW="4724280" imgH="9014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4E63FB7D-9FFA-4ACF-A62F-7C11173A59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0975" y="226060"/>
                        <a:ext cx="9913938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3A17B115-E971-432C-AABF-A2A169077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458314"/>
              </p:ext>
            </p:extLst>
          </p:nvPr>
        </p:nvGraphicFramePr>
        <p:xfrm>
          <a:off x="2087563" y="3044825"/>
          <a:ext cx="7718425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9" name="Equation" r:id="rId5" imgW="2247840" imgH="965160" progId="Equation.DSMT4">
                  <p:embed/>
                </p:oleObj>
              </mc:Choice>
              <mc:Fallback>
                <p:oleObj name="Equation" r:id="rId5" imgW="2247840" imgH="965160" progId="Equation.DSMT4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3A17B115-E971-432C-AABF-A2A169077D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7563" y="3044825"/>
                        <a:ext cx="7718425" cy="331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598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8C33633-8007-41A1-AA00-F87F8E60AE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410835"/>
              </p:ext>
            </p:extLst>
          </p:nvPr>
        </p:nvGraphicFramePr>
        <p:xfrm>
          <a:off x="1174750" y="119063"/>
          <a:ext cx="10526713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name="Equation" r:id="rId3" imgW="4368600" imgH="1193760" progId="Equation.DSMT4">
                  <p:embed/>
                </p:oleObj>
              </mc:Choice>
              <mc:Fallback>
                <p:oleObj name="Equation" r:id="rId3" imgW="4368600" imgH="119376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4E63FB7D-9FFA-4ACF-A62F-7C11173A59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4750" y="119063"/>
                        <a:ext cx="10526713" cy="287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839381C6-E1D8-4AB7-BA33-029DF1C375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399047"/>
              </p:ext>
            </p:extLst>
          </p:nvPr>
        </p:nvGraphicFramePr>
        <p:xfrm>
          <a:off x="1084263" y="3481388"/>
          <a:ext cx="10709275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3" name="Equation" r:id="rId5" imgW="4444920" imgH="1168200" progId="Equation.DSMT4">
                  <p:embed/>
                </p:oleObj>
              </mc:Choice>
              <mc:Fallback>
                <p:oleObj name="Equation" r:id="rId5" imgW="4444920" imgH="116820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8C33633-8007-41A1-AA00-F87F8E60AE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4263" y="3481388"/>
                        <a:ext cx="10709275" cy="281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13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AFE9-9B2F-4AA8-97F2-50FFE3FA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Рассмотрим задачу. </a:t>
            </a:r>
            <a:br>
              <a:rPr lang="ru-RU" dirty="0"/>
            </a:br>
            <a:r>
              <a:rPr lang="ru-RU" dirty="0"/>
              <a:t>Имеется электронный газ, а в нем случайно разбросаны неподвижные примеси, на которых электроны упруго рассеиваются. Речь, конечно, идет о металле. Известно сечение рассеяния электрона на одной примеси. Необходимо найти проводимость. </a:t>
            </a:r>
            <a:br>
              <a:rPr lang="en-US" dirty="0"/>
            </a:br>
            <a:r>
              <a:rPr lang="en-US" sz="3600" i="1" dirty="0"/>
              <a:t>Lecture Notes on Solid State Physics</a:t>
            </a:r>
            <a:r>
              <a:rPr lang="ru-RU" sz="3600" i="1" dirty="0"/>
              <a:t>, </a:t>
            </a:r>
            <a:r>
              <a:rPr lang="en-US" sz="3600" i="1" dirty="0"/>
              <a:t>Daniel </a:t>
            </a:r>
            <a:r>
              <a:rPr lang="en-US" sz="3600" i="1" dirty="0" err="1"/>
              <a:t>Arovas</a:t>
            </a:r>
            <a:r>
              <a:rPr lang="ru-RU" sz="3600" i="1" dirty="0"/>
              <a:t>, стр. 21</a:t>
            </a:r>
            <a:br>
              <a:rPr lang="en-US" sz="3600" i="1" dirty="0"/>
            </a:br>
            <a:r>
              <a:rPr lang="en-US" dirty="0">
                <a:hlinkClick r:id="rId2"/>
              </a:rPr>
              <a:t>https://lectoriy.mipt.ru/lecture/TherPhys-PhysKinet-L02-Maksimov-140215.01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91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E565B81-FB22-44DB-BC2E-B8B50CA53F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035334"/>
              </p:ext>
            </p:extLst>
          </p:nvPr>
        </p:nvGraphicFramePr>
        <p:xfrm>
          <a:off x="400050" y="498475"/>
          <a:ext cx="11649075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7" name="Equation" r:id="rId3" imgW="4724280" imgH="914400" progId="Equation.DSMT4">
                  <p:embed/>
                </p:oleObj>
              </mc:Choice>
              <mc:Fallback>
                <p:oleObj name="Equation" r:id="rId3" imgW="47242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050" y="498475"/>
                        <a:ext cx="11649075" cy="225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19AAED4-33CD-4167-B44D-32777FF88F23}"/>
              </a:ext>
            </a:extLst>
          </p:cNvPr>
          <p:cNvSpPr/>
          <p:nvPr/>
        </p:nvSpPr>
        <p:spPr>
          <a:xfrm>
            <a:off x="243840" y="2991802"/>
            <a:ext cx="11846560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6BFED74-B07A-4E07-94D8-6B32F9CB9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862862"/>
              </p:ext>
            </p:extLst>
          </p:nvPr>
        </p:nvGraphicFramePr>
        <p:xfrm>
          <a:off x="4971097" y="3281679"/>
          <a:ext cx="250507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8" name="Equation" r:id="rId5" imgW="1015920" imgH="431640" progId="Equation.DSMT4">
                  <p:embed/>
                </p:oleObj>
              </mc:Choice>
              <mc:Fallback>
                <p:oleObj name="Equation" r:id="rId5" imgW="1015920" imgH="43164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3E565B81-FB22-44DB-BC2E-B8B50CA53F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71097" y="3281679"/>
                        <a:ext cx="2505075" cy="106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187E4C2-EC16-441C-82FD-4EC334EE9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532558"/>
              </p:ext>
            </p:extLst>
          </p:nvPr>
        </p:nvGraphicFramePr>
        <p:xfrm>
          <a:off x="3859213" y="4714875"/>
          <a:ext cx="47291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9" name="Equation" r:id="rId7" imgW="1917360" imgH="457200" progId="Equation.DSMT4">
                  <p:embed/>
                </p:oleObj>
              </mc:Choice>
              <mc:Fallback>
                <p:oleObj name="Equation" r:id="rId7" imgW="1917360" imgH="45720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B6BFED74-B07A-4E07-94D8-6B32F9CB94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59213" y="4714875"/>
                        <a:ext cx="4729162" cy="112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91A397-1532-47BE-9A07-1D9F0E394F35}"/>
              </a:ext>
            </a:extLst>
          </p:cNvPr>
          <p:cNvSpPr txBox="1"/>
          <p:nvPr/>
        </p:nvSpPr>
        <p:spPr>
          <a:xfrm>
            <a:off x="400050" y="6036359"/>
            <a:ext cx="1179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Большое </a:t>
            </a:r>
            <a:r>
              <a:rPr lang="en-US" dirty="0"/>
              <a:t>“a” </a:t>
            </a:r>
            <a:r>
              <a:rPr lang="ru-RU" dirty="0"/>
              <a:t>чаще реализуется! Благодаря нетривиальной «транспортной» </a:t>
            </a:r>
            <a:r>
              <a:rPr lang="en-US" dirty="0"/>
              <a:t>(1-cos(theta))</a:t>
            </a:r>
            <a:r>
              <a:rPr lang="ru-RU" dirty="0"/>
              <a:t>, сопротивление оказывается значительно меньше, чем дали бы наивные оценки времени свободного пробега через  полное сечение!!!</a:t>
            </a:r>
          </a:p>
        </p:txBody>
      </p:sp>
    </p:spTree>
    <p:extLst>
      <p:ext uri="{BB962C8B-B14F-4D97-AF65-F5344CB8AC3E}">
        <p14:creationId xmlns:p14="http://schemas.microsoft.com/office/powerpoint/2010/main" val="106774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11570DF-1BE8-4432-BEF4-AB68DE5182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371379"/>
              </p:ext>
            </p:extLst>
          </p:nvPr>
        </p:nvGraphicFramePr>
        <p:xfrm>
          <a:off x="540544" y="803593"/>
          <a:ext cx="111109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0" name="Equation" r:id="rId3" imgW="11110173" imgH="1143190" progId="Equation.DSMT4">
                  <p:embed/>
                </p:oleObj>
              </mc:Choice>
              <mc:Fallback>
                <p:oleObj name="Equation" r:id="rId3" imgW="11110173" imgH="11431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0544" y="803593"/>
                        <a:ext cx="11110912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ADE49FD-EA0B-49AA-B7B4-18F8DC74D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047759"/>
              </p:ext>
            </p:extLst>
          </p:nvPr>
        </p:nvGraphicFramePr>
        <p:xfrm>
          <a:off x="3163794" y="3551237"/>
          <a:ext cx="5089301" cy="2437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1" name="Equation" r:id="rId5" imgW="901440" imgH="431640" progId="Equation.DSMT4">
                  <p:embed/>
                </p:oleObj>
              </mc:Choice>
              <mc:Fallback>
                <p:oleObj name="Equation" r:id="rId5" imgW="901440" imgH="43164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D11570DF-1BE8-4432-BEF4-AB68DE5182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3794" y="3551237"/>
                        <a:ext cx="5089301" cy="2437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0A5C3B-CBB0-4F6A-89AE-ADD05F699D29}"/>
              </a:ext>
            </a:extLst>
          </p:cNvPr>
          <p:cNvSpPr txBox="1"/>
          <p:nvPr/>
        </p:nvSpPr>
        <p:spPr>
          <a:xfrm>
            <a:off x="3469640" y="2905780"/>
            <a:ext cx="5252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Удельное сопротивление равно</a:t>
            </a:r>
          </a:p>
        </p:txBody>
      </p:sp>
    </p:spTree>
    <p:extLst>
      <p:ext uri="{BB962C8B-B14F-4D97-AF65-F5344CB8AC3E}">
        <p14:creationId xmlns:p14="http://schemas.microsoft.com/office/powerpoint/2010/main" val="2771859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B6EC10-B404-455B-92CC-3656669E9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3728"/>
            <a:ext cx="12192000" cy="28246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210403-549C-4165-8337-4D7BE7B3D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096" y="3228848"/>
            <a:ext cx="2045060" cy="114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84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E5CEC-D62E-42D4-BD42-D3AC9ACE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88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Задача 3 решена</a:t>
            </a:r>
          </a:p>
        </p:txBody>
      </p:sp>
    </p:spTree>
    <p:extLst>
      <p:ext uri="{BB962C8B-B14F-4D97-AF65-F5344CB8AC3E}">
        <p14:creationId xmlns:p14="http://schemas.microsoft.com/office/powerpoint/2010/main" val="4018119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E2FF5-2B1D-48A2-8ADB-84AD8112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0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Задача 6</a:t>
            </a:r>
          </a:p>
        </p:txBody>
      </p:sp>
    </p:spTree>
    <p:extLst>
      <p:ext uri="{BB962C8B-B14F-4D97-AF65-F5344CB8AC3E}">
        <p14:creationId xmlns:p14="http://schemas.microsoft.com/office/powerpoint/2010/main" val="792697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6318D-142A-4CCF-8AD0-37B5EADE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6D229-26F0-43D3-B3EE-6ADACC559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E187A9-4B7F-458B-828D-467B2426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960"/>
            <a:ext cx="12192000" cy="51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50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A6C3-8AA5-48D0-AA69-23E2A0B2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FBCA9-2776-402A-84F9-A2DB4C4DE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Задача подробно решена в </a:t>
            </a:r>
            <a:r>
              <a:rPr lang="en-US" dirty="0"/>
              <a:t>D. </a:t>
            </a:r>
            <a:r>
              <a:rPr lang="en-US" dirty="0" err="1"/>
              <a:t>Arovas</a:t>
            </a:r>
            <a:r>
              <a:rPr lang="en-US" dirty="0"/>
              <a:t>, Lecture Notes on Nonequilibrium Statistical Physics</a:t>
            </a:r>
            <a:r>
              <a:rPr lang="ru-RU" dirty="0"/>
              <a:t> </a:t>
            </a:r>
            <a:r>
              <a:rPr lang="en-US" dirty="0"/>
              <a:t>(University of California, San Diego), Sec.(5.6.1)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Смысл этой задачи продемонстрировать ущербность </a:t>
            </a:r>
            <a:r>
              <a:rPr lang="en-US" dirty="0"/>
              <a:t>tau</a:t>
            </a:r>
            <a:r>
              <a:rPr lang="ru-RU" dirty="0"/>
              <a:t>-приближения.</a:t>
            </a:r>
          </a:p>
        </p:txBody>
      </p:sp>
    </p:spTree>
    <p:extLst>
      <p:ext uri="{BB962C8B-B14F-4D97-AF65-F5344CB8AC3E}">
        <p14:creationId xmlns:p14="http://schemas.microsoft.com/office/powerpoint/2010/main" val="1924679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8629E6B-E9F8-4700-9D89-FDBC3A719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306822"/>
              </p:ext>
            </p:extLst>
          </p:nvPr>
        </p:nvGraphicFramePr>
        <p:xfrm>
          <a:off x="3200552" y="431877"/>
          <a:ext cx="5423179" cy="149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5" name="Equation" r:id="rId3" imgW="1612800" imgH="444240" progId="Equation.DSMT4">
                  <p:embed/>
                </p:oleObj>
              </mc:Choice>
              <mc:Fallback>
                <p:oleObj name="Equation" r:id="rId3" imgW="1612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552" y="431877"/>
                        <a:ext cx="5423179" cy="1494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5D6721-E655-4D34-85AE-CCD36208B0C6}"/>
              </a:ext>
            </a:extLst>
          </p:cNvPr>
          <p:cNvSpPr txBox="1"/>
          <p:nvPr/>
        </p:nvSpPr>
        <p:spPr>
          <a:xfrm>
            <a:off x="1681931" y="2035289"/>
            <a:ext cx="8460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Распределение частиц в пространстве скоростей (рассматриваем классический газ)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89D9F30-19C7-486E-A088-E7B7A1F3BE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204529"/>
              </p:ext>
            </p:extLst>
          </p:nvPr>
        </p:nvGraphicFramePr>
        <p:xfrm>
          <a:off x="4145065" y="2867010"/>
          <a:ext cx="3685844" cy="772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6" name="Equation" r:id="rId5" imgW="1333440" imgH="279360" progId="Equation.DSMT4">
                  <p:embed/>
                </p:oleObj>
              </mc:Choice>
              <mc:Fallback>
                <p:oleObj name="Equation" r:id="rId5" imgW="1333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5065" y="2867010"/>
                        <a:ext cx="3685844" cy="772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CFBB61-DBA2-497E-8C4C-D0A9407BE6FD}"/>
              </a:ext>
            </a:extLst>
          </p:cNvPr>
          <p:cNvSpPr txBox="1"/>
          <p:nvPr/>
        </p:nvSpPr>
        <p:spPr>
          <a:xfrm>
            <a:off x="1990076" y="3639282"/>
            <a:ext cx="846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Проинтегрируем</a:t>
            </a:r>
            <a:r>
              <a:rPr lang="en-US" sz="2800" dirty="0"/>
              <a:t> </a:t>
            </a:r>
            <a:r>
              <a:rPr lang="ru-RU" sz="2800" dirty="0"/>
              <a:t>обе части </a:t>
            </a:r>
            <a:r>
              <a:rPr lang="ru-RU" sz="2800" dirty="0" err="1"/>
              <a:t>ур</a:t>
            </a:r>
            <a:r>
              <a:rPr lang="ru-RU" sz="2800" dirty="0"/>
              <a:t>. Больцмана по </a:t>
            </a:r>
            <a:r>
              <a:rPr lang="en-US" sz="2800" dirty="0"/>
              <a:t>r: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5332DDBA-8127-43A6-9A50-B0AD25F90D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926942"/>
              </p:ext>
            </p:extLst>
          </p:nvPr>
        </p:nvGraphicFramePr>
        <p:xfrm>
          <a:off x="4365625" y="4108450"/>
          <a:ext cx="324485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7" name="Equation" r:id="rId7" imgW="965160" imgH="419040" progId="Equation.DSMT4">
                  <p:embed/>
                </p:oleObj>
              </mc:Choice>
              <mc:Fallback>
                <p:oleObj name="Equation" r:id="rId7" imgW="965160" imgH="41904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28629E6B-E9F8-4700-9D89-FDBC3A7198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5625" y="4108450"/>
                        <a:ext cx="3244850" cy="1408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78D9321D-ACBA-467E-B3E5-0A24D3828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874866"/>
              </p:ext>
            </p:extLst>
          </p:nvPr>
        </p:nvGraphicFramePr>
        <p:xfrm>
          <a:off x="4599505" y="5946845"/>
          <a:ext cx="525868" cy="60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8" name="Equation" r:id="rId9" imgW="177480" imgH="203040" progId="Equation.DSMT4">
                  <p:embed/>
                </p:oleObj>
              </mc:Choice>
              <mc:Fallback>
                <p:oleObj name="Equation" r:id="rId9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9505" y="5946845"/>
                        <a:ext cx="525868" cy="600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1755A52-6988-47B9-8DDD-F52AAE95A08F}"/>
              </a:ext>
            </a:extLst>
          </p:cNvPr>
          <p:cNvSpPr txBox="1"/>
          <p:nvPr/>
        </p:nvSpPr>
        <p:spPr>
          <a:xfrm>
            <a:off x="5125373" y="5985731"/>
            <a:ext cx="4790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-- распределение Максвелла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5804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FC1E7-1E2D-4BE8-A397-E44D32C5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887" y="4598063"/>
            <a:ext cx="10515600" cy="176551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И никакой диффузии…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A5E2CA8-D68A-4437-8430-5B7E09808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95417"/>
              </p:ext>
            </p:extLst>
          </p:nvPr>
        </p:nvGraphicFramePr>
        <p:xfrm>
          <a:off x="4476749" y="165377"/>
          <a:ext cx="32385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Equation" r:id="rId3" imgW="3238677" imgH="1402017" progId="Equation.DSMT4">
                  <p:embed/>
                </p:oleObj>
              </mc:Choice>
              <mc:Fallback>
                <p:oleObj name="Equation" r:id="rId3" imgW="3238677" imgH="140201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6749" y="165377"/>
                        <a:ext cx="3238500" cy="140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817AE8B-C9C8-47D1-B74B-7D73687B14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951896"/>
              </p:ext>
            </p:extLst>
          </p:nvPr>
        </p:nvGraphicFramePr>
        <p:xfrm>
          <a:off x="3800915" y="3429000"/>
          <a:ext cx="4590167" cy="908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Equation" r:id="rId5" imgW="1282680" imgH="253800" progId="Equation.DSMT4">
                  <p:embed/>
                </p:oleObj>
              </mc:Choice>
              <mc:Fallback>
                <p:oleObj name="Equation" r:id="rId5" imgW="1282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0915" y="3429000"/>
                        <a:ext cx="4590167" cy="908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94A505A-EE90-40D1-AF54-36555F88F6D1}"/>
              </a:ext>
            </a:extLst>
          </p:cNvPr>
          <p:cNvSpPr txBox="1">
            <a:spLocks/>
          </p:cNvSpPr>
          <p:nvPr/>
        </p:nvSpPr>
        <p:spPr>
          <a:xfrm>
            <a:off x="1114887" y="1663485"/>
            <a:ext cx="10515600" cy="176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Таким образом, получаем чисто релаксационное уравнение, где система стремиться к равновесию экспоненциально…</a:t>
            </a:r>
          </a:p>
        </p:txBody>
      </p:sp>
    </p:spTree>
    <p:extLst>
      <p:ext uri="{BB962C8B-B14F-4D97-AF65-F5344CB8AC3E}">
        <p14:creationId xmlns:p14="http://schemas.microsoft.com/office/powerpoint/2010/main" val="845413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FD9F6-3168-4067-90D5-660F0B64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Чуть-чуть модифицируем </a:t>
            </a:r>
            <a:r>
              <a:rPr lang="en-US" dirty="0"/>
              <a:t>tau</a:t>
            </a:r>
            <a:r>
              <a:rPr lang="ru-RU" dirty="0"/>
              <a:t>-приближение…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7942ECA-EEFE-4DFC-8779-1C6CC0041B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033522"/>
              </p:ext>
            </p:extLst>
          </p:nvPr>
        </p:nvGraphicFramePr>
        <p:xfrm>
          <a:off x="1513681" y="2695575"/>
          <a:ext cx="9164638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Equation" r:id="rId3" imgW="3073320" imgH="838080" progId="Equation.DSMT4">
                  <p:embed/>
                </p:oleObj>
              </mc:Choice>
              <mc:Fallback>
                <p:oleObj name="Equation" r:id="rId3" imgW="30733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681" y="2695575"/>
                        <a:ext cx="9164638" cy="249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25EBE5-BE28-43A5-BECC-EE1A9C244DE7}"/>
              </a:ext>
            </a:extLst>
          </p:cNvPr>
          <p:cNvSpPr txBox="1"/>
          <p:nvPr/>
        </p:nvSpPr>
        <p:spPr>
          <a:xfrm>
            <a:off x="1260629" y="5788241"/>
            <a:ext cx="9942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Такую задачу можно асимптотически решить в общем виде с помощью преобразования Лапласа. Подробности подробно изложены в </a:t>
            </a:r>
            <a:r>
              <a:rPr lang="en-US" dirty="0" err="1"/>
              <a:t>Arovas</a:t>
            </a:r>
            <a:r>
              <a:rPr lang="en-US" dirty="0"/>
              <a:t>…</a:t>
            </a:r>
            <a:r>
              <a:rPr lang="ru-RU" dirty="0"/>
              <a:t> Здесь будет диффузионное решение! НО! Асимптотически, в пределе больших времен.</a:t>
            </a:r>
          </a:p>
        </p:txBody>
      </p:sp>
    </p:spTree>
    <p:extLst>
      <p:ext uri="{BB962C8B-B14F-4D97-AF65-F5344CB8AC3E}">
        <p14:creationId xmlns:p14="http://schemas.microsoft.com/office/powerpoint/2010/main" val="323139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33165"/>
            <a:ext cx="10515600" cy="124287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 общем случае кинетическое уравнение для электронов имеет вид:</a:t>
            </a:r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888424"/>
              </p:ext>
            </p:extLst>
          </p:nvPr>
        </p:nvGraphicFramePr>
        <p:xfrm>
          <a:off x="1390649" y="1499387"/>
          <a:ext cx="9410700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Equation" r:id="rId3" imgW="4114800" imgH="812520" progId="Equation.DSMT4">
                  <p:embed/>
                </p:oleObj>
              </mc:Choice>
              <mc:Fallback>
                <p:oleObj name="Equation" r:id="rId3" imgW="41148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49" y="1499387"/>
                        <a:ext cx="9410700" cy="18589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" y="4698701"/>
            <a:ext cx="121919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3200" dirty="0"/>
              <a:t>Вероятности перехода в единицу времени, </a:t>
            </a:r>
            <a:r>
              <a:rPr lang="en-US" sz="3200" i="1" dirty="0"/>
              <a:t>W</a:t>
            </a:r>
            <a:r>
              <a:rPr lang="ru-RU" sz="3200" i="1" dirty="0"/>
              <a:t>, </a:t>
            </a:r>
            <a:r>
              <a:rPr lang="ru-RU" sz="3200" dirty="0"/>
              <a:t>можно найти, используя золотое правило Ферми.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69824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BFE70-BF4C-4251-ABBB-E8A06B26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908"/>
            <a:ext cx="10515600" cy="271130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Можно и нужно задавать вопросы на мой скайп </a:t>
            </a:r>
            <a:r>
              <a:rPr lang="en-US" dirty="0" err="1"/>
              <a:t>chtchelkatchev</a:t>
            </a:r>
            <a:r>
              <a:rPr lang="ru-RU" dirty="0"/>
              <a:t> и на электронную почту</a:t>
            </a:r>
            <a:r>
              <a:rPr lang="en-US" dirty="0"/>
              <a:t> shchelkachev.nm@mipt.ru</a:t>
            </a:r>
            <a:br>
              <a:rPr lang="ru-RU" dirty="0"/>
            </a:br>
            <a:br>
              <a:rPr lang="en-US" dirty="0"/>
            </a:br>
            <a:r>
              <a:rPr lang="ru-RU" dirty="0"/>
              <a:t>Успехов и не болейте!</a:t>
            </a:r>
          </a:p>
        </p:txBody>
      </p:sp>
      <p:pic>
        <p:nvPicPr>
          <p:cNvPr id="69634" name="Picture 2" descr="Картинки по запросу &quot;коронавирус кошка маска&quot;">
            <a:extLst>
              <a:ext uri="{FF2B5EF4-FFF2-40B4-BE49-F238E27FC236}">
                <a16:creationId xmlns:a16="http://schemas.microsoft.com/office/drawing/2014/main" id="{77A88599-ED6F-4CB4-BA74-4ECC946F5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015" y="3784107"/>
            <a:ext cx="4215969" cy="271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18193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 общем случае кинетическое уравнение для электронов имеет вид:</a:t>
            </a:r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502755"/>
              </p:ext>
            </p:extLst>
          </p:nvPr>
        </p:nvGraphicFramePr>
        <p:xfrm>
          <a:off x="1389062" y="1181934"/>
          <a:ext cx="9410700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0" name="Equation" r:id="rId3" imgW="4114800" imgH="812520" progId="Equation.DSMT4">
                  <p:embed/>
                </p:oleObj>
              </mc:Choice>
              <mc:Fallback>
                <p:oleObj name="Equation" r:id="rId3" imgW="4114800" imgH="81252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2" y="1181934"/>
                        <a:ext cx="9410700" cy="18589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" y="3040896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Чтобы этот процесс рассеяния произошел, надо, чтобы</a:t>
            </a:r>
            <a:r>
              <a:rPr lang="en-US" sz="2200" dirty="0"/>
              <a:t> </a:t>
            </a:r>
            <a:r>
              <a:rPr lang="ru-RU" sz="2200" dirty="0"/>
              <a:t>в состоянии p находился электрон, а состояние </a:t>
            </a:r>
            <a:r>
              <a:rPr lang="en-US" sz="2200" dirty="0"/>
              <a:t>p’</a:t>
            </a:r>
            <a:r>
              <a:rPr lang="ru-RU" sz="2200" dirty="0"/>
              <a:t> было свободным.</a:t>
            </a:r>
            <a:r>
              <a:rPr lang="en-US" sz="2200" dirty="0"/>
              <a:t> </a:t>
            </a:r>
            <a:r>
              <a:rPr lang="ru-RU" sz="2200" dirty="0"/>
              <a:t>Поэтому суммарная</a:t>
            </a:r>
            <a:r>
              <a:rPr lang="en-US" sz="2200" dirty="0"/>
              <a:t> </a:t>
            </a:r>
            <a:r>
              <a:rPr lang="ru-RU" sz="2200" dirty="0"/>
              <a:t>вероятность ухода электрона из точки p должна иметь вид: 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528552"/>
              </p:ext>
            </p:extLst>
          </p:nvPr>
        </p:nvGraphicFramePr>
        <p:xfrm>
          <a:off x="196850" y="4340210"/>
          <a:ext cx="117951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1" name="Equation" r:id="rId5" imgW="3949560" imgH="355320" progId="Equation.DSMT4">
                  <p:embed/>
                </p:oleObj>
              </mc:Choice>
              <mc:Fallback>
                <p:oleObj name="Equation" r:id="rId5" imgW="3949560" imgH="35532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4340210"/>
                        <a:ext cx="11795125" cy="10620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9070226-561A-4C91-851F-42DA30A23D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091071"/>
              </p:ext>
            </p:extLst>
          </p:nvPr>
        </p:nvGraphicFramePr>
        <p:xfrm>
          <a:off x="215900" y="5681663"/>
          <a:ext cx="117570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2" name="Equation" r:id="rId7" imgW="3936960" imgH="355320" progId="Equation.DSMT4">
                  <p:embed/>
                </p:oleObj>
              </mc:Choice>
              <mc:Fallback>
                <p:oleObj name="Equation" r:id="rId7" imgW="3936960" imgH="35532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5681663"/>
                        <a:ext cx="11757025" cy="10620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314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Через несколько слайдов мы докажем: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781374"/>
              </p:ext>
            </p:extLst>
          </p:nvPr>
        </p:nvGraphicFramePr>
        <p:xfrm>
          <a:off x="4730750" y="2416175"/>
          <a:ext cx="2730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3" imgW="914400" imgH="241200" progId="Equation.DSMT4">
                  <p:embed/>
                </p:oleObj>
              </mc:Choice>
              <mc:Fallback>
                <p:oleObj name="Equation" r:id="rId3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2416175"/>
                        <a:ext cx="2730500" cy="7207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7E1D1C84-D571-4D45-813B-73A168E1D54F}"/>
              </a:ext>
            </a:extLst>
          </p:cNvPr>
          <p:cNvSpPr/>
          <p:nvPr/>
        </p:nvSpPr>
        <p:spPr>
          <a:xfrm>
            <a:off x="5140451" y="3849624"/>
            <a:ext cx="1911096" cy="630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83A220C-A309-4ECB-BBC6-85874B89FD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987795"/>
              </p:ext>
            </p:extLst>
          </p:nvPr>
        </p:nvGraphicFramePr>
        <p:xfrm>
          <a:off x="76939" y="4642929"/>
          <a:ext cx="12038120" cy="217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5" imgW="5054400" imgH="914400" progId="Equation.DSMT4">
                  <p:embed/>
                </p:oleObj>
              </mc:Choice>
              <mc:Fallback>
                <p:oleObj name="Equation" r:id="rId5" imgW="5054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39" y="4642929"/>
                        <a:ext cx="12038120" cy="217333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0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66012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Что мы знаем о </a:t>
            </a:r>
            <a:r>
              <a:rPr lang="en-US" i="1" dirty="0"/>
              <a:t>w?</a:t>
            </a:r>
            <a:br>
              <a:rPr lang="ru-RU" i="1" dirty="0"/>
            </a:br>
            <a:r>
              <a:rPr lang="en-US" sz="2000" i="1" dirty="0"/>
              <a:t>Lecture Notes on Solid State Physics</a:t>
            </a:r>
            <a:r>
              <a:rPr lang="ru-RU" sz="2000" i="1" dirty="0"/>
              <a:t>, </a:t>
            </a:r>
            <a:r>
              <a:rPr lang="en-US" sz="2000" i="1" dirty="0"/>
              <a:t>Daniel </a:t>
            </a:r>
            <a:r>
              <a:rPr lang="en-US" sz="2000" i="1" dirty="0" err="1"/>
              <a:t>Arovas</a:t>
            </a:r>
            <a:r>
              <a:rPr lang="ru-RU" sz="2000" i="1" dirty="0"/>
              <a:t>, стр. 21</a:t>
            </a:r>
            <a:endParaRPr lang="ru-RU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B765E-5E66-49C6-8661-CDAAC6000727}"/>
              </a:ext>
            </a:extLst>
          </p:cNvPr>
          <p:cNvSpPr txBox="1"/>
          <p:nvPr/>
        </p:nvSpPr>
        <p:spPr>
          <a:xfrm>
            <a:off x="3130064" y="1500326"/>
            <a:ext cx="543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Согласно золотому правилу Ферми: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4977B981-688A-4533-B80D-E2C8A0AA4D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565079"/>
              </p:ext>
            </p:extLst>
          </p:nvPr>
        </p:nvGraphicFramePr>
        <p:xfrm>
          <a:off x="1039813" y="2130425"/>
          <a:ext cx="9288462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" name="Equation" r:id="rId3" imgW="4076640" imgH="393480" progId="Equation.DSMT4">
                  <p:embed/>
                </p:oleObj>
              </mc:Choice>
              <mc:Fallback>
                <p:oleObj name="Equation" r:id="rId3" imgW="4076640" imgH="393480" progId="Equation.DSMT4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C751E275-DD24-4803-8958-872C0AC4A0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9813" y="2130425"/>
                        <a:ext cx="9288462" cy="896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A153E02-E696-4777-9BA9-7D3BDAEF90F9}"/>
              </a:ext>
            </a:extLst>
          </p:cNvPr>
          <p:cNvSpPr txBox="1"/>
          <p:nvPr/>
        </p:nvSpPr>
        <p:spPr>
          <a:xfrm>
            <a:off x="1424413" y="3429000"/>
            <a:ext cx="88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Здесь </a:t>
            </a:r>
            <a:r>
              <a:rPr lang="en-US" sz="2400" i="1" dirty="0"/>
              <a:t>U(</a:t>
            </a:r>
            <a:r>
              <a:rPr lang="en-US" sz="2400" dirty="0"/>
              <a:t>r) </a:t>
            </a:r>
            <a:r>
              <a:rPr lang="ru-RU" sz="2400" dirty="0"/>
              <a:t>– потенциал, создаваемый</a:t>
            </a:r>
            <a:r>
              <a:rPr lang="en-US" sz="2400" dirty="0"/>
              <a:t> </a:t>
            </a:r>
            <a:r>
              <a:rPr lang="ru-RU" sz="2400" dirty="0"/>
              <a:t>(всеми!) примесями.</a:t>
            </a:r>
            <a:r>
              <a:rPr lang="en-US" sz="2400" dirty="0"/>
              <a:t> </a:t>
            </a:r>
            <a:endParaRPr lang="ru-RU" sz="2400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B85C71EA-9E6A-4ECC-99D7-E38F213DA5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498894"/>
              </p:ext>
            </p:extLst>
          </p:nvPr>
        </p:nvGraphicFramePr>
        <p:xfrm>
          <a:off x="4500563" y="4070350"/>
          <a:ext cx="269081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" name="Equation" r:id="rId5" imgW="1180800" imgH="469800" progId="Equation.DSMT4">
                  <p:embed/>
                </p:oleObj>
              </mc:Choice>
              <mc:Fallback>
                <p:oleObj name="Equation" r:id="rId5" imgW="1180800" imgH="46980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4977B981-688A-4533-B80D-E2C8A0AA4D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0563" y="4070350"/>
                        <a:ext cx="2690812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DC426C-EEAC-4382-B0AB-B6EB587856CB}"/>
                  </a:ext>
                </a:extLst>
              </p:cNvPr>
              <p:cNvSpPr txBox="1"/>
              <p:nvPr/>
            </p:nvSpPr>
            <p:spPr>
              <a:xfrm>
                <a:off x="1354871" y="5659541"/>
                <a:ext cx="8844434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dirty="0"/>
                  <a:t>Здесь </a:t>
                </a:r>
                <a:r>
                  <a:rPr lang="en-US" sz="2400" i="1" dirty="0"/>
                  <a:t>u(</a:t>
                </a:r>
                <a:r>
                  <a:rPr lang="en-US" sz="2400" dirty="0"/>
                  <a:t>r) </a:t>
                </a:r>
                <a:r>
                  <a:rPr lang="ru-RU" sz="2400" dirty="0"/>
                  <a:t>– потенциал, создаваемый</a:t>
                </a:r>
                <a:r>
                  <a:rPr lang="en-US" sz="2400" dirty="0"/>
                  <a:t> </a:t>
                </a:r>
                <a:r>
                  <a:rPr lang="ru-RU" sz="2400" dirty="0"/>
                  <a:t>одной примесью в точке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dirty="0"/>
                  <a:t>.</a:t>
                </a:r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DC426C-EEAC-4382-B0AB-B6EB58785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871" y="5659541"/>
                <a:ext cx="8844434" cy="491417"/>
              </a:xfrm>
              <a:prstGeom prst="rect">
                <a:avLst/>
              </a:prstGeom>
              <a:blipFill>
                <a:blip r:embed="rId7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75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61255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Что мы знаем о </a:t>
            </a:r>
            <a:r>
              <a:rPr lang="en-US" i="1" dirty="0"/>
              <a:t>w?</a:t>
            </a:r>
            <a:endParaRPr lang="ru-RU" i="1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4977B981-688A-4533-B80D-E2C8A0AA4D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735654"/>
              </p:ext>
            </p:extLst>
          </p:nvPr>
        </p:nvGraphicFramePr>
        <p:xfrm>
          <a:off x="1197769" y="683306"/>
          <a:ext cx="9288462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5" name="Equation" r:id="rId3" imgW="4076640" imgH="393480" progId="Equation.DSMT4">
                  <p:embed/>
                </p:oleObj>
              </mc:Choice>
              <mc:Fallback>
                <p:oleObj name="Equation" r:id="rId3" imgW="4076640" imgH="39348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4977B981-688A-4533-B80D-E2C8A0AA4D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7769" y="683306"/>
                        <a:ext cx="9288462" cy="896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A153E02-E696-4777-9BA9-7D3BDAEF90F9}"/>
              </a:ext>
            </a:extLst>
          </p:cNvPr>
          <p:cNvSpPr txBox="1"/>
          <p:nvPr/>
        </p:nvSpPr>
        <p:spPr>
          <a:xfrm>
            <a:off x="1419783" y="1490202"/>
            <a:ext cx="88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Здесь </a:t>
            </a:r>
            <a:r>
              <a:rPr lang="en-US" sz="2400" i="1" dirty="0"/>
              <a:t>U(</a:t>
            </a:r>
            <a:r>
              <a:rPr lang="en-US" sz="2400" dirty="0"/>
              <a:t>r) </a:t>
            </a:r>
            <a:r>
              <a:rPr lang="ru-RU" sz="2400" dirty="0"/>
              <a:t>– потенциал, создаваемый</a:t>
            </a:r>
            <a:r>
              <a:rPr lang="en-US" sz="2400" dirty="0"/>
              <a:t> </a:t>
            </a:r>
            <a:r>
              <a:rPr lang="ru-RU" sz="2400" dirty="0"/>
              <a:t>(всеми!) примесями.</a:t>
            </a:r>
            <a:r>
              <a:rPr lang="en-US" sz="2400" dirty="0"/>
              <a:t> </a:t>
            </a:r>
            <a:endParaRPr lang="ru-RU" sz="2400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B85C71EA-9E6A-4ECC-99D7-E38F213DA5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140719"/>
              </p:ext>
            </p:extLst>
          </p:nvPr>
        </p:nvGraphicFramePr>
        <p:xfrm>
          <a:off x="4645025" y="1816100"/>
          <a:ext cx="26336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6" name="Equation" r:id="rId5" imgW="1155600" imgH="469800" progId="Equation.DSMT4">
                  <p:embed/>
                </p:oleObj>
              </mc:Choice>
              <mc:Fallback>
                <p:oleObj name="Equation" r:id="rId5" imgW="1155600" imgH="46980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B85C71EA-9E6A-4ECC-99D7-E38F213DA5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5025" y="1816100"/>
                        <a:ext cx="2633663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DC426C-EEAC-4382-B0AB-B6EB587856CB}"/>
                  </a:ext>
                </a:extLst>
              </p:cNvPr>
              <p:cNvSpPr txBox="1"/>
              <p:nvPr/>
            </p:nvSpPr>
            <p:spPr>
              <a:xfrm>
                <a:off x="1419783" y="2815321"/>
                <a:ext cx="8844434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dirty="0"/>
                  <a:t>Здесь </a:t>
                </a:r>
                <a:r>
                  <a:rPr lang="en-US" sz="2400" i="1" dirty="0"/>
                  <a:t>u(</a:t>
                </a:r>
                <a:r>
                  <a:rPr lang="en-US" sz="2400" dirty="0"/>
                  <a:t>r) </a:t>
                </a:r>
                <a:r>
                  <a:rPr lang="ru-RU" sz="2400" dirty="0"/>
                  <a:t>– потенциал, создаваемый</a:t>
                </a:r>
                <a:r>
                  <a:rPr lang="en-US" sz="2400" dirty="0"/>
                  <a:t> </a:t>
                </a:r>
                <a:r>
                  <a:rPr lang="ru-RU" sz="2400" dirty="0"/>
                  <a:t>одной примесью в точке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dirty="0"/>
                  <a:t>.</a:t>
                </a:r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DC426C-EEAC-4382-B0AB-B6EB58785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83" y="2815321"/>
                <a:ext cx="8844434" cy="491417"/>
              </a:xfrm>
              <a:prstGeom prst="rect">
                <a:avLst/>
              </a:prstGeom>
              <a:blipFill>
                <a:blip r:embed="rId7"/>
                <a:stretch>
                  <a:fillRect t="-8750" b="-23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D2018BD6-9CBF-4FF5-B25C-B5FF9FBA06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7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D2018BD6-9CBF-4FF5-B25C-B5FF9FBA06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6C64422-61BB-40BA-B4C7-251D00F99191}"/>
              </a:ext>
            </a:extLst>
          </p:cNvPr>
          <p:cNvSpPr/>
          <p:nvPr/>
        </p:nvSpPr>
        <p:spPr>
          <a:xfrm>
            <a:off x="97654" y="3429000"/>
            <a:ext cx="11975977" cy="6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AAD90C-6EBC-4FB0-AE2C-0E78AD4CC5FF}"/>
              </a:ext>
            </a:extLst>
          </p:cNvPr>
          <p:cNvSpPr txBox="1"/>
          <p:nvPr/>
        </p:nvSpPr>
        <p:spPr>
          <a:xfrm>
            <a:off x="1572183" y="3584615"/>
            <a:ext cx="88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Перейдем в Фурье базис плоских волн:</a:t>
            </a:r>
            <a:r>
              <a:rPr lang="en-US" sz="2400" dirty="0"/>
              <a:t> </a:t>
            </a:r>
            <a:endParaRPr lang="ru-RU" sz="24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9237B54-CAA2-46DB-95A1-9F174123B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11528"/>
              </p:ext>
            </p:extLst>
          </p:nvPr>
        </p:nvGraphicFramePr>
        <p:xfrm>
          <a:off x="474663" y="4046538"/>
          <a:ext cx="1124267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8" name="Equation" r:id="rId10" imgW="3924000" imgH="533160" progId="Equation.DSMT4">
                  <p:embed/>
                </p:oleObj>
              </mc:Choice>
              <mc:Fallback>
                <p:oleObj name="Equation" r:id="rId10" imgW="39240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4663" y="4046538"/>
                        <a:ext cx="11242675" cy="152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40888B4-987E-4C94-9A4C-3C570DBD3378}"/>
              </a:ext>
            </a:extLst>
          </p:cNvPr>
          <p:cNvSpPr txBox="1"/>
          <p:nvPr/>
        </p:nvSpPr>
        <p:spPr>
          <a:xfrm>
            <a:off x="1673782" y="5554381"/>
            <a:ext cx="8844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Примеси распределены случайно. Усредним по беспорядку. Возьмем много копий (реплик) системы, в каждой реплике свое распределение примесей. Усредним по копиям (репликам): 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9445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61255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Что мы знаем о </a:t>
            </a:r>
            <a:r>
              <a:rPr lang="en-US" i="1" dirty="0"/>
              <a:t>w?</a:t>
            </a:r>
            <a:endParaRPr lang="ru-RU" i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6C64422-61BB-40BA-B4C7-251D00F99191}"/>
              </a:ext>
            </a:extLst>
          </p:cNvPr>
          <p:cNvSpPr/>
          <p:nvPr/>
        </p:nvSpPr>
        <p:spPr>
          <a:xfrm>
            <a:off x="174686" y="3640662"/>
            <a:ext cx="11975977" cy="6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AAD90C-6EBC-4FB0-AE2C-0E78AD4CC5FF}"/>
              </a:ext>
            </a:extLst>
          </p:cNvPr>
          <p:cNvSpPr txBox="1"/>
          <p:nvPr/>
        </p:nvSpPr>
        <p:spPr>
          <a:xfrm>
            <a:off x="1640044" y="435732"/>
            <a:ext cx="884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Перейдем в Фурье базис плоских волн:</a:t>
            </a:r>
            <a:r>
              <a:rPr lang="en-US" sz="2400" dirty="0"/>
              <a:t> </a:t>
            </a:r>
            <a:endParaRPr lang="ru-RU" sz="24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9237B54-CAA2-46DB-95A1-9F174123B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801997"/>
              </p:ext>
            </p:extLst>
          </p:nvPr>
        </p:nvGraphicFramePr>
        <p:xfrm>
          <a:off x="541338" y="896938"/>
          <a:ext cx="11242675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6" name="Equation" r:id="rId3" imgW="3924000" imgH="533160" progId="Equation.DSMT4">
                  <p:embed/>
                </p:oleObj>
              </mc:Choice>
              <mc:Fallback>
                <p:oleObj name="Equation" r:id="rId3" imgW="3924000" imgH="53316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69237B54-CAA2-46DB-95A1-9F174123BF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8" y="896938"/>
                        <a:ext cx="11242675" cy="152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40888B4-987E-4C94-9A4C-3C570DBD3378}"/>
              </a:ext>
            </a:extLst>
          </p:cNvPr>
          <p:cNvSpPr txBox="1"/>
          <p:nvPr/>
        </p:nvSpPr>
        <p:spPr>
          <a:xfrm>
            <a:off x="953881" y="2354371"/>
            <a:ext cx="10284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Примеси распределены случайно. Усредним по беспорядку. Возьмем много копий (реплик) системы, в каждой реплике свое распределение координат примесей. Усредним по копиям (репликам): </a:t>
            </a:r>
            <a:r>
              <a:rPr lang="en-US" sz="2400" dirty="0"/>
              <a:t> </a:t>
            </a:r>
            <a:endParaRPr lang="ru-RU" sz="2400" dirty="0"/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2A7177D8-849C-477D-9B8B-A9E64E28DD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198069"/>
              </p:ext>
            </p:extLst>
          </p:nvPr>
        </p:nvGraphicFramePr>
        <p:xfrm>
          <a:off x="3216275" y="3675063"/>
          <a:ext cx="612298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7" name="Equation" r:id="rId5" imgW="2539800" imgH="571320" progId="Equation.DSMT4">
                  <p:embed/>
                </p:oleObj>
              </mc:Choice>
              <mc:Fallback>
                <p:oleObj name="Equation" r:id="rId5" imgW="2539800" imgH="57132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69237B54-CAA2-46DB-95A1-9F174123BF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6275" y="3675063"/>
                        <a:ext cx="6122988" cy="137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696B9F84-9771-4327-9779-66D31A234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721061"/>
              </p:ext>
            </p:extLst>
          </p:nvPr>
        </p:nvGraphicFramePr>
        <p:xfrm>
          <a:off x="2000250" y="5321300"/>
          <a:ext cx="83248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8" name="Equation" r:id="rId7" imgW="3454200" imgH="457200" progId="Equation.DSMT4">
                  <p:embed/>
                </p:oleObj>
              </mc:Choice>
              <mc:Fallback>
                <p:oleObj name="Equation" r:id="rId7" imgW="3454200" imgH="45720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2A7177D8-849C-477D-9B8B-A9E64E28DD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0250" y="5321300"/>
                        <a:ext cx="8324850" cy="110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7881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717</Words>
  <Application>Microsoft Office PowerPoint</Application>
  <PresentationFormat>Широкоэкранный</PresentationFormat>
  <Paragraphs>64</Paragraphs>
  <Slides>40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Тема Office</vt:lpstr>
      <vt:lpstr>Equation</vt:lpstr>
      <vt:lpstr>MathType 7.0 Equation</vt:lpstr>
      <vt:lpstr>Лекция 6 + семинар</vt:lpstr>
      <vt:lpstr>Рассеяние электронов на примесях</vt:lpstr>
      <vt:lpstr>Рассмотрим задачу.  Имеется электронный газ, а в нем случайно разбросаны неподвижные примеси, на которых электроны упруго рассеиваются. Речь, конечно, идет о металле. Известно сечение рассеяния электрона на одной примеси. Необходимо найти проводимость.  Lecture Notes on Solid State Physics, Daniel Arovas, стр. 21 https://lectoriy.mipt.ru/lecture/TherPhys-PhysKinet-L02-Maksimov-140215.01</vt:lpstr>
      <vt:lpstr>В общем случае кинетическое уравнение для электронов имеет вид:</vt:lpstr>
      <vt:lpstr>В общем случае кинетическое уравнение для электронов имеет вид:</vt:lpstr>
      <vt:lpstr>Через несколько слайдов мы докажем:</vt:lpstr>
      <vt:lpstr>Что мы знаем о w? Lecture Notes on Solid State Physics, Daniel Arovas, стр. 21</vt:lpstr>
      <vt:lpstr>Что мы знаем о w?</vt:lpstr>
      <vt:lpstr>Что мы знаем о w?</vt:lpstr>
      <vt:lpstr>Упражнение. Доказать, что</vt:lpstr>
      <vt:lpstr>Презентация PowerPoint</vt:lpstr>
      <vt:lpstr>Подведем итоги. Мы получили интеграл столкновений электронов на примесях:</vt:lpstr>
      <vt:lpstr>Вспомним квантовую механику…  Борновское приближение в теории рассеяния...  В Борновском приближении, дифференциальное сечение рассеяния равно:</vt:lpstr>
      <vt:lpstr>Подведем итоги. Мы получили интеграл столкновений электронов на примесях:</vt:lpstr>
      <vt:lpstr>остаточное сопротивление металла</vt:lpstr>
      <vt:lpstr>Найдем теперь остаточное сопротивление металла (за пределами tau-приближения…)</vt:lpstr>
      <vt:lpstr>Остаточное сопротивление (за пределами tau-приближения…)</vt:lpstr>
      <vt:lpstr>Презентация PowerPoint</vt:lpstr>
      <vt:lpstr>Итак,</vt:lpstr>
      <vt:lpstr>Презентация PowerPoint</vt:lpstr>
      <vt:lpstr>Презентация PowerPoint</vt:lpstr>
      <vt:lpstr>Подведем итоги.</vt:lpstr>
      <vt:lpstr>Презентация PowerPoint</vt:lpstr>
      <vt:lpstr>Транспортное сечение рассеяния</vt:lpstr>
      <vt:lpstr>Задача 3  из задания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3 решена</vt:lpstr>
      <vt:lpstr>Задача 6</vt:lpstr>
      <vt:lpstr>Презентация PowerPoint</vt:lpstr>
      <vt:lpstr>Презентация PowerPoint</vt:lpstr>
      <vt:lpstr>Презентация PowerPoint</vt:lpstr>
      <vt:lpstr>И никакой диффузии…</vt:lpstr>
      <vt:lpstr>Чуть-чуть модифицируем tau-приближение…</vt:lpstr>
      <vt:lpstr>Можно и нужно задавать вопросы на мой скайп chtchelkatchev и на электронную почту shchelkachev.nm@mipt.ru  Успехов и не болейте!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Nikolay Chtchelkatchev</dc:creator>
  <cp:lastModifiedBy>nms</cp:lastModifiedBy>
  <cp:revision>145</cp:revision>
  <dcterms:created xsi:type="dcterms:W3CDTF">2019-03-07T08:32:28Z</dcterms:created>
  <dcterms:modified xsi:type="dcterms:W3CDTF">2020-03-21T09:40:53Z</dcterms:modified>
</cp:coreProperties>
</file>