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74" r:id="rId4"/>
    <p:sldId id="275" r:id="rId5"/>
    <p:sldId id="276" r:id="rId6"/>
    <p:sldId id="277" r:id="rId7"/>
    <p:sldId id="315" r:id="rId8"/>
    <p:sldId id="316" r:id="rId9"/>
    <p:sldId id="317" r:id="rId10"/>
    <p:sldId id="318" r:id="rId11"/>
    <p:sldId id="279" r:id="rId12"/>
    <p:sldId id="278" r:id="rId13"/>
    <p:sldId id="280" r:id="rId14"/>
    <p:sldId id="319" r:id="rId15"/>
    <p:sldId id="320" r:id="rId16"/>
    <p:sldId id="284" r:id="rId17"/>
    <p:sldId id="285" r:id="rId18"/>
    <p:sldId id="286" r:id="rId19"/>
    <p:sldId id="287" r:id="rId20"/>
    <p:sldId id="289" r:id="rId21"/>
    <p:sldId id="290" r:id="rId22"/>
    <p:sldId id="321" r:id="rId23"/>
    <p:sldId id="322" r:id="rId24"/>
    <p:sldId id="291" r:id="rId25"/>
    <p:sldId id="323" r:id="rId26"/>
    <p:sldId id="324" r:id="rId27"/>
    <p:sldId id="325" r:id="rId28"/>
    <p:sldId id="292" r:id="rId29"/>
    <p:sldId id="293" r:id="rId30"/>
    <p:sldId id="294" r:id="rId31"/>
    <p:sldId id="326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27" r:id="rId40"/>
    <p:sldId id="304" r:id="rId41"/>
    <p:sldId id="305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0.wmf"/><Relationship Id="rId5" Type="http://schemas.openxmlformats.org/officeDocument/2006/relationships/image" Target="../media/image26.wmf"/><Relationship Id="rId4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8.e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8.e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9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4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70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1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3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0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8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0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9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82A6-A96C-409F-A188-A10564FB1F38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4D37-280C-4E97-A867-DC81F0111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3.emf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7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9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6.png"/><Relationship Id="rId4" Type="http://schemas.openxmlformats.org/officeDocument/2006/relationships/image" Target="../media/image42.wmf"/><Relationship Id="rId9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5.wmf"/><Relationship Id="rId3" Type="http://schemas.openxmlformats.org/officeDocument/2006/relationships/image" Target="../media/image55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3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Впервые в Омске с подозрением на коронавирус госпитализировали ...">
            <a:extLst>
              <a:ext uri="{FF2B5EF4-FFF2-40B4-BE49-F238E27FC236}">
                <a16:creationId xmlns:a16="http://schemas.microsoft.com/office/drawing/2014/main" id="{D318D1F8-AAAE-4E18-976E-291BB3F1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943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highlight>
                  <a:srgbClr val="C0C0C0"/>
                </a:highlight>
              </a:rPr>
              <a:t>Лекция 8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Взаимосвязь кинетики и гидродинамики, часть 2</a:t>
            </a:r>
          </a:p>
        </p:txBody>
      </p:sp>
    </p:spTree>
    <p:extLst>
      <p:ext uri="{BB962C8B-B14F-4D97-AF65-F5344CB8AC3E}">
        <p14:creationId xmlns:p14="http://schemas.microsoft.com/office/powerpoint/2010/main" val="18391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38D63-F72C-4677-8F5D-B619ED15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5" y="260229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Столкновения с примесями или тяжелыми частицами</a:t>
            </a:r>
          </a:p>
        </p:txBody>
      </p:sp>
    </p:spTree>
    <p:extLst>
      <p:ext uri="{BB962C8B-B14F-4D97-AF65-F5344CB8AC3E}">
        <p14:creationId xmlns:p14="http://schemas.microsoft.com/office/powerpoint/2010/main" val="335717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078561"/>
              </p:ext>
            </p:extLst>
          </p:nvPr>
        </p:nvGraphicFramePr>
        <p:xfrm>
          <a:off x="1330325" y="3706813"/>
          <a:ext cx="10007600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3" imgW="3962160" imgH="1180800" progId="Equation.DSMT4">
                  <p:embed/>
                </p:oleObj>
              </mc:Choice>
              <mc:Fallback>
                <p:oleObj name="Equation" r:id="rId3" imgW="396216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706813"/>
                        <a:ext cx="10007600" cy="2982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873875" y="1249363"/>
          <a:ext cx="25320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1249363"/>
                        <a:ext cx="2532063" cy="9921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69237" y="211278"/>
          <a:ext cx="5965660" cy="307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Corel DESIGNER" r:id="rId7" imgW="8585785" imgH="4430587" progId="CorelDESIGNER.Graphic.16">
                  <p:embed/>
                </p:oleObj>
              </mc:Choice>
              <mc:Fallback>
                <p:oleObj name="Corel DESIGNER" r:id="rId7" imgW="8585785" imgH="4430587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237" y="211278"/>
                        <a:ext cx="5965660" cy="3078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67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88539"/>
              </p:ext>
            </p:extLst>
          </p:nvPr>
        </p:nvGraphicFramePr>
        <p:xfrm>
          <a:off x="1163638" y="106363"/>
          <a:ext cx="100266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3" imgW="3492360" imgH="761760" progId="Equation.DSMT4">
                  <p:embed/>
                </p:oleObj>
              </mc:Choice>
              <mc:Fallback>
                <p:oleObj name="Equation" r:id="rId3" imgW="34923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106363"/>
                        <a:ext cx="10026650" cy="2187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01929"/>
              </p:ext>
            </p:extLst>
          </p:nvPr>
        </p:nvGraphicFramePr>
        <p:xfrm>
          <a:off x="1504950" y="2940050"/>
          <a:ext cx="9078913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5" imgW="3162240" imgH="1206360" progId="Equation.DSMT4">
                  <p:embed/>
                </p:oleObj>
              </mc:Choice>
              <mc:Fallback>
                <p:oleObj name="Equation" r:id="rId5" imgW="31622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940050"/>
                        <a:ext cx="9078913" cy="3463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567" y="104705"/>
            <a:ext cx="10515600" cy="15503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Упругое рассеяние на примесях</a:t>
            </a:r>
            <a:br>
              <a:rPr lang="en-US" dirty="0"/>
            </a:br>
            <a:r>
              <a:rPr lang="ru-RU" dirty="0"/>
              <a:t>импульс, очевидно не сохраняется, а энергия сохраняется: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8196"/>
              </p:ext>
            </p:extLst>
          </p:nvPr>
        </p:nvGraphicFramePr>
        <p:xfrm>
          <a:off x="4439636" y="2017038"/>
          <a:ext cx="35734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" name="Equation" r:id="rId3" imgW="1244520" imgH="279360" progId="Equation.DSMT4">
                  <p:embed/>
                </p:oleObj>
              </mc:Choice>
              <mc:Fallback>
                <p:oleObj name="Equation" r:id="rId3" imgW="1244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636" y="2017038"/>
                        <a:ext cx="3573463" cy="8016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-79899" y="3450437"/>
            <a:ext cx="12134335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439524"/>
              </p:ext>
            </p:extLst>
          </p:nvPr>
        </p:nvGraphicFramePr>
        <p:xfrm>
          <a:off x="108937" y="4188848"/>
          <a:ext cx="171926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1" name="Equation" r:id="rId5" imgW="622080" imgH="863280" progId="Equation.DSMT4">
                  <p:embed/>
                </p:oleObj>
              </mc:Choice>
              <mc:Fallback>
                <p:oleObj name="Equation" r:id="rId5" imgW="622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37" y="4188848"/>
                        <a:ext cx="1719262" cy="2387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1887661" y="5008605"/>
            <a:ext cx="128510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8340"/>
              </p:ext>
            </p:extLst>
          </p:nvPr>
        </p:nvGraphicFramePr>
        <p:xfrm>
          <a:off x="3236913" y="4106863"/>
          <a:ext cx="9037637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" name="Equation" r:id="rId7" imgW="4089240" imgH="1180800" progId="Equation.DSMT4">
                  <p:embed/>
                </p:oleObj>
              </mc:Choice>
              <mc:Fallback>
                <p:oleObj name="Equation" r:id="rId7" imgW="408924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106863"/>
                        <a:ext cx="9037637" cy="2613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Стрелка вправо 10">
            <a:extLst>
              <a:ext uri="{FF2B5EF4-FFF2-40B4-BE49-F238E27FC236}">
                <a16:creationId xmlns:a16="http://schemas.microsoft.com/office/drawing/2014/main" id="{A6103405-933A-47F8-9515-FE70ABCFA19D}"/>
              </a:ext>
            </a:extLst>
          </p:cNvPr>
          <p:cNvSpPr/>
          <p:nvPr/>
        </p:nvSpPr>
        <p:spPr>
          <a:xfrm>
            <a:off x="1887661" y="4188848"/>
            <a:ext cx="128510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0">
            <a:extLst>
              <a:ext uri="{FF2B5EF4-FFF2-40B4-BE49-F238E27FC236}">
                <a16:creationId xmlns:a16="http://schemas.microsoft.com/office/drawing/2014/main" id="{B15525E4-A1E8-4A88-A428-1D06B33E56C4}"/>
              </a:ext>
            </a:extLst>
          </p:cNvPr>
          <p:cNvSpPr/>
          <p:nvPr/>
        </p:nvSpPr>
        <p:spPr>
          <a:xfrm>
            <a:off x="1903197" y="5828362"/>
            <a:ext cx="128510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53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7FB0D-480B-49E6-8F16-2944B75E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итоге, для упругого рассеяния на примесях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AF3930E-4F18-4F44-BFFF-813AE52F6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215223"/>
              </p:ext>
            </p:extLst>
          </p:nvPr>
        </p:nvGraphicFramePr>
        <p:xfrm>
          <a:off x="283420" y="1690688"/>
          <a:ext cx="6842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20" y="1690688"/>
                        <a:ext cx="6842125" cy="1193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D33E93B-029F-40A7-B59D-9F3FC04D8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673701"/>
              </p:ext>
            </p:extLst>
          </p:nvPr>
        </p:nvGraphicFramePr>
        <p:xfrm>
          <a:off x="358143" y="3128160"/>
          <a:ext cx="3125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5" imgW="1130040" imgH="279360" progId="Equation.DSMT4">
                  <p:embed/>
                </p:oleObj>
              </mc:Choice>
              <mc:Fallback>
                <p:oleObj name="Equation" r:id="rId5" imgW="1130040" imgH="27936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3" y="3128160"/>
                        <a:ext cx="3125787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E28B536-235A-4281-9845-0F0418169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73308"/>
              </p:ext>
            </p:extLst>
          </p:nvPr>
        </p:nvGraphicFramePr>
        <p:xfrm>
          <a:off x="4241076" y="3128159"/>
          <a:ext cx="2705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7" imgW="977760" imgH="279360" progId="Equation.DSMT4">
                  <p:embed/>
                </p:oleObj>
              </mc:Choice>
              <mc:Fallback>
                <p:oleObj name="Equation" r:id="rId7" imgW="977760" imgH="27936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076" y="3128159"/>
                        <a:ext cx="2705100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86C0B33-AF1F-4688-A710-D79D93ACE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75986"/>
              </p:ext>
            </p:extLst>
          </p:nvPr>
        </p:nvGraphicFramePr>
        <p:xfrm>
          <a:off x="108937" y="4188848"/>
          <a:ext cx="171926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9" imgW="622080" imgH="863280" progId="Equation.DSMT4">
                  <p:embed/>
                </p:oleObj>
              </mc:Choice>
              <mc:Fallback>
                <p:oleObj name="Equation" r:id="rId9" imgW="622080" imgH="86328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37" y="4188848"/>
                        <a:ext cx="1719262" cy="2387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10">
            <a:extLst>
              <a:ext uri="{FF2B5EF4-FFF2-40B4-BE49-F238E27FC236}">
                <a16:creationId xmlns:a16="http://schemas.microsoft.com/office/drawing/2014/main" id="{C316EFC4-E6F6-4D41-B44F-C551D7368A8D}"/>
              </a:ext>
            </a:extLst>
          </p:cNvPr>
          <p:cNvSpPr/>
          <p:nvPr/>
        </p:nvSpPr>
        <p:spPr>
          <a:xfrm>
            <a:off x="1887661" y="5008605"/>
            <a:ext cx="128510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45B2530-48D3-4FE1-B249-84577C0E4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949577"/>
              </p:ext>
            </p:extLst>
          </p:nvPr>
        </p:nvGraphicFramePr>
        <p:xfrm>
          <a:off x="3610700" y="4329948"/>
          <a:ext cx="221773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11" imgW="1002960" imgH="888840" progId="Equation.DSMT4">
                  <p:embed/>
                </p:oleObj>
              </mc:Choice>
              <mc:Fallback>
                <p:oleObj name="Equation" r:id="rId11" imgW="1002960" imgH="88884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700" y="4329948"/>
                        <a:ext cx="2217737" cy="1966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36DBCCF5-337B-41F9-9FCB-ED9032B13A6F}"/>
              </a:ext>
            </a:extLst>
          </p:cNvPr>
          <p:cNvSpPr/>
          <p:nvPr/>
        </p:nvSpPr>
        <p:spPr>
          <a:xfrm>
            <a:off x="1887661" y="4188848"/>
            <a:ext cx="128510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0">
            <a:extLst>
              <a:ext uri="{FF2B5EF4-FFF2-40B4-BE49-F238E27FC236}">
                <a16:creationId xmlns:a16="http://schemas.microsoft.com/office/drawing/2014/main" id="{E3503377-3F81-4F45-BCFA-DC5D9DB90BD2}"/>
              </a:ext>
            </a:extLst>
          </p:cNvPr>
          <p:cNvSpPr/>
          <p:nvPr/>
        </p:nvSpPr>
        <p:spPr>
          <a:xfrm>
            <a:off x="1903197" y="5828362"/>
            <a:ext cx="128510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72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DCD10-5126-4626-BF65-8EEB9B09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27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Парные столкновения</a:t>
            </a:r>
            <a:br>
              <a:rPr lang="ru-RU" dirty="0"/>
            </a:br>
            <a:r>
              <a:rPr lang="ru-RU" dirty="0"/>
              <a:t>(фермионов на фермионах)</a:t>
            </a:r>
          </a:p>
        </p:txBody>
      </p:sp>
    </p:spTree>
    <p:extLst>
      <p:ext uri="{BB962C8B-B14F-4D97-AF65-F5344CB8AC3E}">
        <p14:creationId xmlns:p14="http://schemas.microsoft.com/office/powerpoint/2010/main" val="66342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1"/>
                <a:ext cx="10515600" cy="634314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dirty="0"/>
                  <a:t>Парные столкновения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ru-RU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ru-RU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e>
                    </m:nary>
                    <m:r>
                      <a:rPr lang="ru-RU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ru-RU" sz="40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1"/>
                <a:ext cx="10515600" cy="634314"/>
              </a:xfrm>
              <a:blipFill rotWithShape="0">
                <a:blip r:embed="rId3"/>
                <a:stretch>
                  <a:fillRect t="-29808" b="-39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18765"/>
              </p:ext>
            </p:extLst>
          </p:nvPr>
        </p:nvGraphicFramePr>
        <p:xfrm>
          <a:off x="258763" y="3640138"/>
          <a:ext cx="11653837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4" imgW="4368600" imgH="1143000" progId="Equation.DSMT4">
                  <p:embed/>
                </p:oleObj>
              </mc:Choice>
              <mc:Fallback>
                <p:oleObj name="Equation" r:id="rId4" imgW="43686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3640138"/>
                        <a:ext cx="11653837" cy="30495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216"/>
              </p:ext>
            </p:extLst>
          </p:nvPr>
        </p:nvGraphicFramePr>
        <p:xfrm>
          <a:off x="2021722" y="733171"/>
          <a:ext cx="81280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Corel DESIGNER" r:id="rId6" imgW="13050068" imgH="4313363" progId="CorelDESIGNER.Graphic.16">
                  <p:embed/>
                </p:oleObj>
              </mc:Choice>
              <mc:Fallback>
                <p:oleObj name="Corel DESIGNER" r:id="rId6" imgW="13050068" imgH="4313363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1722" y="733171"/>
                        <a:ext cx="8128000" cy="268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02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Пусть A = A(</a:t>
            </a:r>
            <a:r>
              <a:rPr lang="en-US" dirty="0">
                <a:latin typeface="Symbol" panose="05050102010706020507" pitchFamily="18" charset="2"/>
              </a:rPr>
              <a:t>G</a:t>
            </a:r>
            <a:r>
              <a:rPr lang="ru-RU" dirty="0"/>
              <a:t>)  какая-то функция состояния одной молекулы. Рассмотрим интеграл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34130"/>
              </p:ext>
            </p:extLst>
          </p:nvPr>
        </p:nvGraphicFramePr>
        <p:xfrm>
          <a:off x="363538" y="1547813"/>
          <a:ext cx="11196637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3" imgW="5499000" imgH="761760" progId="Equation.DSMT4">
                  <p:embed/>
                </p:oleObj>
              </mc:Choice>
              <mc:Fallback>
                <p:oleObj name="Equation" r:id="rId3" imgW="5499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547813"/>
                        <a:ext cx="11196637" cy="1550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2152" y="3220009"/>
            <a:ext cx="100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соображений симметрии интеграла, такой же результат получит</a:t>
            </a:r>
            <a:r>
              <a:rPr lang="en-US" dirty="0"/>
              <a:t>c</a:t>
            </a:r>
            <a:r>
              <a:rPr lang="ru-RU" dirty="0"/>
              <a:t>я, если  бы </a:t>
            </a:r>
            <a:r>
              <a:rPr lang="en-US" dirty="0"/>
              <a:t>A </a:t>
            </a:r>
            <a:r>
              <a:rPr lang="ru-RU" dirty="0"/>
              <a:t>зависело от </a:t>
            </a:r>
            <a:r>
              <a:rPr lang="en-US" dirty="0">
                <a:latin typeface="Symbol" panose="05050102010706020507" pitchFamily="18" charset="2"/>
              </a:rPr>
              <a:t>G</a:t>
            </a:r>
            <a:r>
              <a:rPr lang="en-US" baseline="-25000" dirty="0">
                <a:latin typeface="Symbol" panose="05050102010706020507" pitchFamily="18" charset="2"/>
              </a:rPr>
              <a:t>1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96112"/>
              </p:ext>
            </p:extLst>
          </p:nvPr>
        </p:nvGraphicFramePr>
        <p:xfrm>
          <a:off x="314325" y="3589338"/>
          <a:ext cx="11298238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5" imgW="5549760" imgH="761760" progId="Equation.DSMT4">
                  <p:embed/>
                </p:oleObj>
              </mc:Choice>
              <mc:Fallback>
                <p:oleObj name="Equation" r:id="rId5" imgW="55497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3589338"/>
                        <a:ext cx="11298238" cy="1550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0454" y="5324988"/>
            <a:ext cx="100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Возьмем </a:t>
            </a:r>
            <a:r>
              <a:rPr lang="ru-RU" dirty="0" err="1"/>
              <a:t>полусумму</a:t>
            </a:r>
            <a:r>
              <a:rPr lang="ru-RU" dirty="0"/>
              <a:t> этих интегралов:</a:t>
            </a:r>
          </a:p>
        </p:txBody>
      </p:sp>
    </p:spTree>
    <p:extLst>
      <p:ext uri="{BB962C8B-B14F-4D97-AF65-F5344CB8AC3E}">
        <p14:creationId xmlns:p14="http://schemas.microsoft.com/office/powerpoint/2010/main" val="188093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Пусть A = A(</a:t>
            </a:r>
            <a:r>
              <a:rPr lang="en-US" dirty="0">
                <a:latin typeface="Symbol" panose="05050102010706020507" pitchFamily="18" charset="2"/>
              </a:rPr>
              <a:t>G</a:t>
            </a:r>
            <a:r>
              <a:rPr lang="ru-RU" dirty="0"/>
              <a:t>)  какая-то функция состояния одной молекулы. Рассмотрим интеграл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726330"/>
              </p:ext>
            </p:extLst>
          </p:nvPr>
        </p:nvGraphicFramePr>
        <p:xfrm>
          <a:off x="150813" y="1476375"/>
          <a:ext cx="11888787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3" imgW="6235560" imgH="888840" progId="Equation.DSMT4">
                  <p:embed/>
                </p:oleObj>
              </mc:Choice>
              <mc:Fallback>
                <p:oleObj name="Equation" r:id="rId3" imgW="62355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476375"/>
                        <a:ext cx="11888787" cy="1693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2152" y="3220009"/>
            <a:ext cx="1003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Сделаем замену переменных: 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125" y="3221166"/>
            <a:ext cx="2721750" cy="415667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108521"/>
              </p:ext>
            </p:extLst>
          </p:nvPr>
        </p:nvGraphicFramePr>
        <p:xfrm>
          <a:off x="139700" y="3719513"/>
          <a:ext cx="119126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6" imgW="6248160" imgH="888840" progId="Equation.DSMT4">
                  <p:embed/>
                </p:oleObj>
              </mc:Choice>
              <mc:Fallback>
                <p:oleObj name="Equation" r:id="rId6" imgW="6248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3719513"/>
                        <a:ext cx="11912600" cy="16938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565019" y="5495583"/>
            <a:ext cx="388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Возьмем </a:t>
            </a:r>
            <a:r>
              <a:rPr lang="ru-RU" dirty="0" err="1"/>
              <a:t>полусумму</a:t>
            </a:r>
            <a:r>
              <a:rPr lang="ru-RU" dirty="0"/>
              <a:t> этих интегралов:</a:t>
            </a:r>
          </a:p>
        </p:txBody>
      </p:sp>
    </p:spTree>
    <p:extLst>
      <p:ext uri="{BB962C8B-B14F-4D97-AF65-F5344CB8AC3E}">
        <p14:creationId xmlns:p14="http://schemas.microsoft.com/office/powerpoint/2010/main" val="48961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10003"/>
              </p:ext>
            </p:extLst>
          </p:nvPr>
        </p:nvGraphicFramePr>
        <p:xfrm>
          <a:off x="224631" y="943297"/>
          <a:ext cx="1174273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3" imgW="7200720" imgH="888840" progId="Equation.DSMT4">
                  <p:embed/>
                </p:oleObj>
              </mc:Choice>
              <mc:Fallback>
                <p:oleObj name="Equation" r:id="rId3" imgW="7200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" y="943297"/>
                        <a:ext cx="11742737" cy="1449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08250" y="3184753"/>
          <a:ext cx="81280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Corel DESIGNER" r:id="rId5" imgW="13050068" imgH="4313363" progId="CorelDESIGNER.Graphic.16">
                  <p:embed/>
                </p:oleObj>
              </mc:Choice>
              <mc:Fallback>
                <p:oleObj name="Corel DESIGNER" r:id="rId5" imgW="13050068" imgH="4313363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250" y="3184753"/>
                        <a:ext cx="8128000" cy="268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268627" y="6005554"/>
            <a:ext cx="7710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</a:rPr>
              <a:t>изменение аддитивных интегралов</a:t>
            </a:r>
            <a:br>
              <a:rPr lang="ru-RU" sz="2400" dirty="0"/>
            </a:br>
            <a:r>
              <a:rPr lang="ru-RU" sz="2400" dirty="0">
                <a:solidFill>
                  <a:srgbClr val="000080"/>
                </a:solidFill>
                <a:latin typeface="Courier New" panose="02070309020205020404" pitchFamily="49" charset="0"/>
              </a:rPr>
              <a:t>движения за счет столкновений равно нулю</a:t>
            </a:r>
            <a:endParaRPr lang="ru-RU" sz="24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495980"/>
              </p:ext>
            </p:extLst>
          </p:nvPr>
        </p:nvGraphicFramePr>
        <p:xfrm>
          <a:off x="10135672" y="3010720"/>
          <a:ext cx="171926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7" imgW="622080" imgH="660240" progId="Equation.DSMT4">
                  <p:embed/>
                </p:oleObj>
              </mc:Choice>
              <mc:Fallback>
                <p:oleObj name="Equation" r:id="rId7" imgW="622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672" y="3010720"/>
                        <a:ext cx="1719263" cy="1825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08477"/>
              </p:ext>
            </p:extLst>
          </p:nvPr>
        </p:nvGraphicFramePr>
        <p:xfrm>
          <a:off x="9781035" y="4861059"/>
          <a:ext cx="2217737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9" imgW="1002960" imgH="888840" progId="Equation.DSMT4">
                  <p:embed/>
                </p:oleObj>
              </mc:Choice>
              <mc:Fallback>
                <p:oleObj name="Equation" r:id="rId9" imgW="10029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035" y="4861059"/>
                        <a:ext cx="2217737" cy="1966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7B95C-7A11-4D4A-B344-53E400E0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480D5-E162-457E-9454-3EBCBAF1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436"/>
            <a:ext cx="10515600" cy="1325563"/>
          </a:xfrm>
        </p:spPr>
        <p:txBody>
          <a:bodyPr/>
          <a:lstStyle/>
          <a:p>
            <a:r>
              <a:rPr lang="ru-RU" dirty="0"/>
              <a:t>Взаимосвязь кинетики и гидродинамики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386955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8774" y="-14544"/>
            <a:ext cx="10515600" cy="887755"/>
          </a:xfrm>
        </p:spPr>
        <p:txBody>
          <a:bodyPr/>
          <a:lstStyle/>
          <a:p>
            <a:pPr algn="ctr"/>
            <a:r>
              <a:rPr lang="ru-RU" dirty="0"/>
              <a:t>Предварительные выводы: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250897"/>
              </p:ext>
            </p:extLst>
          </p:nvPr>
        </p:nvGraphicFramePr>
        <p:xfrm>
          <a:off x="85828" y="4171950"/>
          <a:ext cx="81280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Corel DESIGNER" r:id="rId3" imgW="13050068" imgH="4313363" progId="CorelDESIGNER.Graphic.16">
                  <p:embed/>
                </p:oleObj>
              </mc:Choice>
              <mc:Fallback>
                <p:oleObj name="Corel DESIGNER" r:id="rId3" imgW="13050068" imgH="4313363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28" y="4171950"/>
                        <a:ext cx="8128000" cy="268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44627"/>
              </p:ext>
            </p:extLst>
          </p:nvPr>
        </p:nvGraphicFramePr>
        <p:xfrm>
          <a:off x="8522086" y="5165124"/>
          <a:ext cx="1133345" cy="120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Equation" r:id="rId5" imgW="622080" imgH="660240" progId="Equation.DSMT4">
                  <p:embed/>
                </p:oleObj>
              </mc:Choice>
              <mc:Fallback>
                <p:oleObj name="Equation" r:id="rId5" imgW="622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086" y="5165124"/>
                        <a:ext cx="1133345" cy="120345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78401"/>
              </p:ext>
            </p:extLst>
          </p:nvPr>
        </p:nvGraphicFramePr>
        <p:xfrm>
          <a:off x="9817275" y="4876801"/>
          <a:ext cx="2181497" cy="193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Equation" r:id="rId7" imgW="1002960" imgH="888840" progId="Equation.DSMT4">
                  <p:embed/>
                </p:oleObj>
              </mc:Choice>
              <mc:Fallback>
                <p:oleObj name="Equation" r:id="rId7" imgW="10029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7275" y="4876801"/>
                        <a:ext cx="2181497" cy="19347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09435"/>
              </p:ext>
            </p:extLst>
          </p:nvPr>
        </p:nvGraphicFramePr>
        <p:xfrm>
          <a:off x="160356" y="1091234"/>
          <a:ext cx="3653763" cy="188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Corel DESIGNER" r:id="rId9" imgW="6456240" imgH="3333600" progId="CorelDESIGNER.Graphic.16">
                  <p:embed/>
                </p:oleObj>
              </mc:Choice>
              <mc:Fallback>
                <p:oleObj name="Corel DESIGNER" r:id="rId9" imgW="6456240" imgH="333360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356" y="1091234"/>
                        <a:ext cx="3653763" cy="188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06010"/>
              </p:ext>
            </p:extLst>
          </p:nvPr>
        </p:nvGraphicFramePr>
        <p:xfrm>
          <a:off x="4367213" y="760413"/>
          <a:ext cx="769937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Equation" r:id="rId11" imgW="4089240" imgH="1422360" progId="Equation.DSMT4">
                  <p:embed/>
                </p:oleObj>
              </mc:Choice>
              <mc:Fallback>
                <p:oleObj name="Equation" r:id="rId11" imgW="408924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760413"/>
                        <a:ext cx="7699375" cy="2681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81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13631"/>
              </p:ext>
            </p:extLst>
          </p:nvPr>
        </p:nvGraphicFramePr>
        <p:xfrm>
          <a:off x="2764952" y="303385"/>
          <a:ext cx="6842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952" y="303385"/>
                        <a:ext cx="6842125" cy="1193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314" y="20512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580626"/>
              </p:ext>
            </p:extLst>
          </p:nvPr>
        </p:nvGraphicFramePr>
        <p:xfrm>
          <a:off x="5452480" y="2165350"/>
          <a:ext cx="171926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Equation" r:id="rId5" imgW="622080" imgH="863280" progId="Equation.DSMT4">
                  <p:embed/>
                </p:oleObj>
              </mc:Choice>
              <mc:Fallback>
                <p:oleObj name="Equation" r:id="rId5" imgW="622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480" y="2165350"/>
                        <a:ext cx="1719262" cy="2387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889555"/>
              </p:ext>
            </p:extLst>
          </p:nvPr>
        </p:nvGraphicFramePr>
        <p:xfrm>
          <a:off x="1503363" y="2165350"/>
          <a:ext cx="3125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Equation" r:id="rId7" imgW="1130040" imgH="279360" progId="Equation.DSMT4">
                  <p:embed/>
                </p:oleObj>
              </mc:Choice>
              <mc:Fallback>
                <p:oleObj name="Equation" r:id="rId7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165350"/>
                        <a:ext cx="3125787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80215"/>
              </p:ext>
            </p:extLst>
          </p:nvPr>
        </p:nvGraphicFramePr>
        <p:xfrm>
          <a:off x="8493480" y="2051222"/>
          <a:ext cx="2705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Equation" r:id="rId9" imgW="977760" imgH="279360" progId="Equation.DSMT4">
                  <p:embed/>
                </p:oleObj>
              </mc:Choice>
              <mc:Fallback>
                <p:oleObj name="Equation" r:id="rId9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480" y="2051222"/>
                        <a:ext cx="2705100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CC366F-8B61-45D8-AF92-29C90CAA2FB6}"/>
              </a:ext>
            </a:extLst>
          </p:cNvPr>
          <p:cNvSpPr txBox="1"/>
          <p:nvPr/>
        </p:nvSpPr>
        <p:spPr>
          <a:xfrm>
            <a:off x="680033" y="5908284"/>
            <a:ext cx="114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Рассмотрим более внимательно частные случаи:</a:t>
            </a:r>
          </a:p>
        </p:txBody>
      </p:sp>
    </p:spTree>
    <p:extLst>
      <p:ext uri="{BB962C8B-B14F-4D97-AF65-F5344CB8AC3E}">
        <p14:creationId xmlns:p14="http://schemas.microsoft.com/office/powerpoint/2010/main" val="94537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95747E5-32B5-4F14-85FF-4F37EAA76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222586"/>
              </p:ext>
            </p:extLst>
          </p:nvPr>
        </p:nvGraphicFramePr>
        <p:xfrm>
          <a:off x="3401307" y="1972585"/>
          <a:ext cx="4928352" cy="268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307" y="1972585"/>
                        <a:ext cx="4928352" cy="268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F2BC26-A5BD-435D-B5BB-1FD108E705CE}"/>
              </a:ext>
            </a:extLst>
          </p:cNvPr>
          <p:cNvSpPr txBox="1"/>
          <p:nvPr/>
        </p:nvSpPr>
        <p:spPr>
          <a:xfrm>
            <a:off x="390323" y="386373"/>
            <a:ext cx="1141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Рассмотрим более внимательно частный случай:</a:t>
            </a:r>
          </a:p>
        </p:txBody>
      </p:sp>
    </p:spTree>
    <p:extLst>
      <p:ext uri="{BB962C8B-B14F-4D97-AF65-F5344CB8AC3E}">
        <p14:creationId xmlns:p14="http://schemas.microsoft.com/office/powerpoint/2010/main" val="117546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555DABC-8C3E-401F-BC24-6BB93A2C1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49636"/>
              </p:ext>
            </p:extLst>
          </p:nvPr>
        </p:nvGraphicFramePr>
        <p:xfrm>
          <a:off x="2582339" y="585402"/>
          <a:ext cx="68659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3" imgW="6865655" imgH="1211414" progId="Equation.DSMT4">
                  <p:embed/>
                </p:oleObj>
              </mc:Choice>
              <mc:Fallback>
                <p:oleObj name="Equation" r:id="rId3" imgW="6865655" imgH="12114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2339" y="585402"/>
                        <a:ext cx="6865937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6D02842-0B1A-4521-964B-495CE0EE5F73}"/>
              </a:ext>
            </a:extLst>
          </p:cNvPr>
          <p:cNvSpPr/>
          <p:nvPr/>
        </p:nvSpPr>
        <p:spPr>
          <a:xfrm>
            <a:off x="5464889" y="2084033"/>
            <a:ext cx="1100831" cy="958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D3BFA41-1D6E-4AB2-9128-4856B8224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12381"/>
              </p:ext>
            </p:extLst>
          </p:nvPr>
        </p:nvGraphicFramePr>
        <p:xfrm>
          <a:off x="1384568" y="3330191"/>
          <a:ext cx="926147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5" imgW="3352680" imgH="507960" progId="Equation.DSMT4">
                  <p:embed/>
                </p:oleObj>
              </mc:Choice>
              <mc:Fallback>
                <p:oleObj name="Equation" r:id="rId5" imgW="3352680" imgH="50796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568" y="3330191"/>
                        <a:ext cx="9261475" cy="1404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C3F6DD25-339E-4744-9CA7-898AFDB74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58695"/>
              </p:ext>
            </p:extLst>
          </p:nvPr>
        </p:nvGraphicFramePr>
        <p:xfrm>
          <a:off x="3829615" y="2084033"/>
          <a:ext cx="1468905" cy="80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7" imgW="4922449" imgH="2682082" progId="Equation.DSMT4">
                  <p:embed/>
                </p:oleObj>
              </mc:Choice>
              <mc:Fallback>
                <p:oleObj name="Equation" r:id="rId7" imgW="4922449" imgH="26820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9615" y="2084033"/>
                        <a:ext cx="1468905" cy="800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95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12184"/>
              </p:ext>
            </p:extLst>
          </p:nvPr>
        </p:nvGraphicFramePr>
        <p:xfrm>
          <a:off x="1416050" y="80963"/>
          <a:ext cx="926147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3" imgW="3352680" imgH="507960" progId="Equation.DSMT4">
                  <p:embed/>
                </p:oleObj>
              </mc:Choice>
              <mc:Fallback>
                <p:oleObj name="Equation" r:id="rId3" imgW="3352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80963"/>
                        <a:ext cx="9261475" cy="1404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0" y="3088568"/>
            <a:ext cx="4979630" cy="1961417"/>
          </a:xfrm>
          <a:prstGeom prst="rect">
            <a:avLst/>
          </a:prstGeom>
        </p:spPr>
      </p:pic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74436"/>
              </p:ext>
            </p:extLst>
          </p:nvPr>
        </p:nvGraphicFramePr>
        <p:xfrm>
          <a:off x="5304687" y="5284228"/>
          <a:ext cx="639815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6" imgW="1307880" imgH="279360" progId="Equation.DSMT4">
                  <p:embed/>
                </p:oleObj>
              </mc:Choice>
              <mc:Fallback>
                <p:oleObj name="Equation" r:id="rId6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687" y="5284228"/>
                        <a:ext cx="6398155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Стрелка влево 12"/>
          <p:cNvSpPr/>
          <p:nvPr/>
        </p:nvSpPr>
        <p:spPr>
          <a:xfrm>
            <a:off x="6071283" y="3755896"/>
            <a:ext cx="972064" cy="7825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438769" y="3566422"/>
            <a:ext cx="458847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Обсуждалось в лекции про гидродинамике. Внешние силы не рассматривались</a:t>
            </a:r>
            <a:r>
              <a:rPr lang="en-US" dirty="0"/>
              <a:t>,</a:t>
            </a:r>
            <a:r>
              <a:rPr lang="ru-RU" dirty="0"/>
              <a:t> столкновения частиц жидкости друг с другом сохраняют полный импульс...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15524"/>
              </p:ext>
            </p:extLst>
          </p:nvPr>
        </p:nvGraphicFramePr>
        <p:xfrm>
          <a:off x="2012950" y="1879600"/>
          <a:ext cx="80676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8" imgW="2920680" imgH="393480" progId="Equation.DSMT4">
                  <p:embed/>
                </p:oleObj>
              </mc:Choice>
              <mc:Fallback>
                <p:oleObj name="Equation" r:id="rId8" imgW="292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879600"/>
                        <a:ext cx="8067675" cy="1089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Стрелка вниз 16"/>
          <p:cNvSpPr/>
          <p:nvPr/>
        </p:nvSpPr>
        <p:spPr>
          <a:xfrm>
            <a:off x="5502876" y="1503741"/>
            <a:ext cx="1153297" cy="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28070-6E88-47C3-B807-04A48C21FDBA}"/>
              </a:ext>
            </a:extLst>
          </p:cNvPr>
          <p:cNvSpPr txBox="1"/>
          <p:nvPr/>
        </p:nvSpPr>
        <p:spPr>
          <a:xfrm>
            <a:off x="1917576" y="5737607"/>
            <a:ext cx="349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Можно сделать вывод:</a:t>
            </a:r>
          </a:p>
        </p:txBody>
      </p:sp>
    </p:spTree>
    <p:extLst>
      <p:ext uri="{BB962C8B-B14F-4D97-AF65-F5344CB8AC3E}">
        <p14:creationId xmlns:p14="http://schemas.microsoft.com/office/powerpoint/2010/main" val="298507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B50358E-AF36-4EAF-94E2-441F058FC6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902414"/>
              </p:ext>
            </p:extLst>
          </p:nvPr>
        </p:nvGraphicFramePr>
        <p:xfrm>
          <a:off x="2049462" y="1371905"/>
          <a:ext cx="80930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3" imgW="8092653" imgH="1112488" progId="Equation.DSMT4">
                  <p:embed/>
                </p:oleObj>
              </mc:Choice>
              <mc:Fallback>
                <p:oleObj name="Equation" r:id="rId3" imgW="8092653" imgH="11124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462" y="1371905"/>
                        <a:ext cx="809307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DD83DE7-813B-4563-A907-351FDA4A2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81610"/>
              </p:ext>
            </p:extLst>
          </p:nvPr>
        </p:nvGraphicFramePr>
        <p:xfrm>
          <a:off x="5358318" y="40968"/>
          <a:ext cx="4784219" cy="1021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5" imgW="1307880" imgH="279360" progId="Equation.DSMT4">
                  <p:embed/>
                </p:oleObj>
              </mc:Choice>
              <mc:Fallback>
                <p:oleObj name="Equation" r:id="rId5" imgW="130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318" y="40968"/>
                        <a:ext cx="4784219" cy="1021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F2ACD5-D7EF-453E-837C-BADFFDF7B7C7}"/>
              </a:ext>
            </a:extLst>
          </p:cNvPr>
          <p:cNvSpPr/>
          <p:nvPr/>
        </p:nvSpPr>
        <p:spPr>
          <a:xfrm>
            <a:off x="0" y="1104832"/>
            <a:ext cx="120469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C264706-4A3B-4C36-B4B6-EF1FA259591A}"/>
              </a:ext>
            </a:extLst>
          </p:cNvPr>
          <p:cNvSpPr/>
          <p:nvPr/>
        </p:nvSpPr>
        <p:spPr>
          <a:xfrm>
            <a:off x="5185268" y="2706096"/>
            <a:ext cx="1624613" cy="584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F0332-602E-4819-851D-6B181F0385C3}"/>
              </a:ext>
            </a:extLst>
          </p:cNvPr>
          <p:cNvSpPr txBox="1"/>
          <p:nvPr/>
        </p:nvSpPr>
        <p:spPr>
          <a:xfrm flipH="1">
            <a:off x="400825" y="4345382"/>
            <a:ext cx="258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Парные столкновения в жидкости сохраняют импульс. Тогда 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A8473BF-F09C-40F7-B1CD-74EA33BAC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49913"/>
              </p:ext>
            </p:extLst>
          </p:nvPr>
        </p:nvGraphicFramePr>
        <p:xfrm>
          <a:off x="2005073" y="4903262"/>
          <a:ext cx="1182957" cy="39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7" imgW="838080" imgH="279360" progId="Equation.DSMT4">
                  <p:embed/>
                </p:oleObj>
              </mc:Choice>
              <mc:Fallback>
                <p:oleObj name="Equation" r:id="rId7" imgW="838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5073" y="4903262"/>
                        <a:ext cx="1182957" cy="394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B696A6D4-A521-43FC-8AD2-255CE6A0B50E}"/>
              </a:ext>
            </a:extLst>
          </p:cNvPr>
          <p:cNvSpPr/>
          <p:nvPr/>
        </p:nvSpPr>
        <p:spPr>
          <a:xfrm>
            <a:off x="3789101" y="4452299"/>
            <a:ext cx="1003177" cy="64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B65E6DB-EB85-4CA3-98D6-BFE290BDA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36615"/>
              </p:ext>
            </p:extLst>
          </p:nvPr>
        </p:nvGraphicFramePr>
        <p:xfrm>
          <a:off x="5948424" y="4127217"/>
          <a:ext cx="47021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9" imgW="1663560" imgH="393480" progId="Equation.DSMT4">
                  <p:embed/>
                </p:oleObj>
              </mc:Choice>
              <mc:Fallback>
                <p:oleObj name="Equation" r:id="rId9" imgW="1663560" imgH="393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22064E8-6712-4C71-9FA2-38914F465B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8424" y="4127217"/>
                        <a:ext cx="4702175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335EDB-5E0F-4507-95D2-01FCA9C0C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4497" y="2893699"/>
            <a:ext cx="3089691" cy="12169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524DDD-1450-438E-9844-D46B8DEDD8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3499" y="5430836"/>
            <a:ext cx="3278817" cy="1291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C072A7-2247-4649-8AF6-BB07F98B8B6D}"/>
              </a:ext>
            </a:extLst>
          </p:cNvPr>
          <p:cNvSpPr txBox="1"/>
          <p:nvPr/>
        </p:nvSpPr>
        <p:spPr>
          <a:xfrm flipH="1">
            <a:off x="2917468" y="5855461"/>
            <a:ext cx="308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эта формула из учебника по гидродинамике: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BC688-E6FB-4D58-9AC2-27A915064E99}"/>
              </a:ext>
            </a:extLst>
          </p:cNvPr>
          <p:cNvSpPr txBox="1"/>
          <p:nvPr/>
        </p:nvSpPr>
        <p:spPr>
          <a:xfrm flipH="1">
            <a:off x="231503" y="135335"/>
            <a:ext cx="495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ввели тензор. Проверим, насколько это адекватно </a:t>
            </a:r>
            <a:r>
              <a:rPr lang="ru-RU" dirty="0" err="1"/>
              <a:t>гидрожинамике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77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ED51-9BED-4E72-83C1-B9D15640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BD9953A-BB73-4C21-9FA6-99F98384C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65212"/>
              </p:ext>
            </p:extLst>
          </p:nvPr>
        </p:nvGraphicFramePr>
        <p:xfrm>
          <a:off x="3706813" y="2921000"/>
          <a:ext cx="47783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4777846" imgH="1013563" progId="Equation.DSMT4">
                  <p:embed/>
                </p:oleObj>
              </mc:Choice>
              <mc:Fallback>
                <p:oleObj name="Equation" r:id="rId3" imgW="4777846" imgH="10135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6813" y="2921000"/>
                        <a:ext cx="477837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47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F4377-CFC0-45D2-B4F6-9E206E87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8" y="262893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Где же вязкость???</a:t>
            </a:r>
          </a:p>
        </p:txBody>
      </p:sp>
    </p:spTree>
    <p:extLst>
      <p:ext uri="{BB962C8B-B14F-4D97-AF65-F5344CB8AC3E}">
        <p14:creationId xmlns:p14="http://schemas.microsoft.com/office/powerpoint/2010/main" val="208994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86827"/>
              </p:ext>
            </p:extLst>
          </p:nvPr>
        </p:nvGraphicFramePr>
        <p:xfrm>
          <a:off x="2954584" y="72913"/>
          <a:ext cx="639815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3" imgW="1307880" imgH="279360" progId="Equation.DSMT4">
                  <p:embed/>
                </p:oleObj>
              </mc:Choice>
              <mc:Fallback>
                <p:oleObj name="Equation" r:id="rId3" imgW="1307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584" y="72913"/>
                        <a:ext cx="6398155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12383"/>
              </p:ext>
            </p:extLst>
          </p:nvPr>
        </p:nvGraphicFramePr>
        <p:xfrm>
          <a:off x="1490050" y="1665593"/>
          <a:ext cx="90058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050" y="1665593"/>
                        <a:ext cx="9005888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5379"/>
              </p:ext>
            </p:extLst>
          </p:nvPr>
        </p:nvGraphicFramePr>
        <p:xfrm>
          <a:off x="534988" y="3727450"/>
          <a:ext cx="1111885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7" imgW="2273040" imgH="583920" progId="Equation.DSMT4">
                  <p:embed/>
                </p:oleObj>
              </mc:Choice>
              <mc:Fallback>
                <p:oleObj name="Equation" r:id="rId7" imgW="22730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727450"/>
                        <a:ext cx="11118850" cy="28606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EB4463-35DF-4976-B53B-5F9E7D9D4549}"/>
              </a:ext>
            </a:extLst>
          </p:cNvPr>
          <p:cNvSpPr txBox="1"/>
          <p:nvPr/>
        </p:nvSpPr>
        <p:spPr>
          <a:xfrm>
            <a:off x="4518736" y="3011402"/>
            <a:ext cx="23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скорость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AD59E-CDF6-4CF9-9D4C-00E79B08E485}"/>
              </a:ext>
            </a:extLst>
          </p:cNvPr>
          <p:cNvSpPr txBox="1"/>
          <p:nvPr/>
        </p:nvSpPr>
        <p:spPr>
          <a:xfrm>
            <a:off x="6889072" y="3000094"/>
            <a:ext cx="23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ru-RU" dirty="0">
                <a:solidFill>
                  <a:srgbClr val="FF0000"/>
                </a:solidFill>
              </a:rPr>
              <a:t>Тепловая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ru-RU" dirty="0">
                <a:solidFill>
                  <a:srgbClr val="FF0000"/>
                </a:solidFill>
              </a:rPr>
              <a:t> скорость</a:t>
            </a:r>
          </a:p>
        </p:txBody>
      </p:sp>
    </p:spTree>
    <p:extLst>
      <p:ext uri="{BB962C8B-B14F-4D97-AF65-F5344CB8AC3E}">
        <p14:creationId xmlns:p14="http://schemas.microsoft.com/office/powerpoint/2010/main" val="303466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573401"/>
              </p:ext>
            </p:extLst>
          </p:nvPr>
        </p:nvGraphicFramePr>
        <p:xfrm>
          <a:off x="-1" y="355948"/>
          <a:ext cx="12192001" cy="232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3" imgW="3073320" imgH="583920" progId="Equation.DSMT4">
                  <p:embed/>
                </p:oleObj>
              </mc:Choice>
              <mc:Fallback>
                <p:oleObj name="Equation" r:id="rId3" imgW="30733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355948"/>
                        <a:ext cx="12192001" cy="23202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37950"/>
              </p:ext>
            </p:extLst>
          </p:nvPr>
        </p:nvGraphicFramePr>
        <p:xfrm>
          <a:off x="1663872" y="3612346"/>
          <a:ext cx="86963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5" imgW="1777680" imgH="253800" progId="Equation.DSMT4">
                  <p:embed/>
                </p:oleObj>
              </mc:Choice>
              <mc:Fallback>
                <p:oleObj name="Equation" r:id="rId5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872" y="3612346"/>
                        <a:ext cx="8696325" cy="1244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63545" y="3064412"/>
            <a:ext cx="3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гидродинамике было: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89495"/>
              </p:ext>
            </p:extLst>
          </p:nvPr>
        </p:nvGraphicFramePr>
        <p:xfrm>
          <a:off x="2120514" y="5387343"/>
          <a:ext cx="80137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7" imgW="1638000" imgH="279360" progId="Equation.DSMT4">
                  <p:embed/>
                </p:oleObj>
              </mc:Choice>
              <mc:Fallback>
                <p:oleObj name="Equation" r:id="rId7" imgW="1638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514" y="5387343"/>
                        <a:ext cx="8013700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6257" y="4896088"/>
            <a:ext cx="631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Тогда, в кинетике, должно выполняться: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34D512-0E92-4D5D-961A-D484E6673A7A}"/>
              </a:ext>
            </a:extLst>
          </p:cNvPr>
          <p:cNvSpPr/>
          <p:nvPr/>
        </p:nvSpPr>
        <p:spPr>
          <a:xfrm>
            <a:off x="71021" y="3036230"/>
            <a:ext cx="120381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FBE27-1E52-43A6-88DC-ABF906279BF7}"/>
              </a:ext>
            </a:extLst>
          </p:cNvPr>
          <p:cNvSpPr txBox="1"/>
          <p:nvPr/>
        </p:nvSpPr>
        <p:spPr>
          <a:xfrm>
            <a:off x="2459115" y="3257442"/>
            <a:ext cx="183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давление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A9F7834-33AD-483B-8246-86FB8A1A2A29}"/>
              </a:ext>
            </a:extLst>
          </p:cNvPr>
          <p:cNvCxnSpPr/>
          <p:nvPr/>
        </p:nvCxnSpPr>
        <p:spPr>
          <a:xfrm>
            <a:off x="3577701" y="3460922"/>
            <a:ext cx="159798" cy="31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4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05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Рассмотрим кинетическое уравнение 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7149"/>
              </p:ext>
            </p:extLst>
          </p:nvPr>
        </p:nvGraphicFramePr>
        <p:xfrm>
          <a:off x="1458142" y="1062580"/>
          <a:ext cx="94694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3" imgW="4356000" imgH="761760" progId="Equation.DSMT4">
                  <p:embed/>
                </p:oleObj>
              </mc:Choice>
              <mc:Fallback>
                <p:oleObj name="Equation" r:id="rId3" imgW="4356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142" y="1062580"/>
                        <a:ext cx="9469437" cy="1655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080" y="4111122"/>
            <a:ext cx="5300251" cy="917333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32981"/>
              </p:ext>
            </p:extLst>
          </p:nvPr>
        </p:nvGraphicFramePr>
        <p:xfrm>
          <a:off x="162002" y="5545477"/>
          <a:ext cx="90551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6" imgW="3276360" imgH="393480" progId="Equation.DSMT4">
                  <p:embed/>
                </p:oleObj>
              </mc:Choice>
              <mc:Fallback>
                <p:oleObj name="Equation" r:id="rId6" imgW="327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02" y="5545477"/>
                        <a:ext cx="9055100" cy="1089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0F21230-D94C-43F9-B609-4A65E7DCF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3228"/>
              </p:ext>
            </p:extLst>
          </p:nvPr>
        </p:nvGraphicFramePr>
        <p:xfrm>
          <a:off x="10285335" y="4111122"/>
          <a:ext cx="1744663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8" imgW="1745015" imgH="2415579" progId="Equation.DSMT4">
                  <p:embed/>
                </p:oleObj>
              </mc:Choice>
              <mc:Fallback>
                <p:oleObj name="Equation" r:id="rId8" imgW="1745015" imgH="24155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85335" y="4111122"/>
                        <a:ext cx="1744663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7EA83A-7D9A-4229-9225-250AFA0B106E}"/>
              </a:ext>
            </a:extLst>
          </p:cNvPr>
          <p:cNvSpPr txBox="1">
            <a:spLocks/>
          </p:cNvSpPr>
          <p:nvPr/>
        </p:nvSpPr>
        <p:spPr>
          <a:xfrm>
            <a:off x="935060" y="2655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Напишем уравнения на плотность, плотность импульса, плотность энергии… </a:t>
            </a:r>
          </a:p>
        </p:txBody>
      </p:sp>
    </p:spTree>
    <p:extLst>
      <p:ext uri="{BB962C8B-B14F-4D97-AF65-F5344CB8AC3E}">
        <p14:creationId xmlns:p14="http://schemas.microsoft.com/office/powerpoint/2010/main" val="1902290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96984"/>
              </p:ext>
            </p:extLst>
          </p:nvPr>
        </p:nvGraphicFramePr>
        <p:xfrm>
          <a:off x="2171861" y="801945"/>
          <a:ext cx="80137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3" imgW="1638000" imgH="279360" progId="Equation.DSMT4">
                  <p:embed/>
                </p:oleObj>
              </mc:Choice>
              <mc:Fallback>
                <p:oleObj name="Equation" r:id="rId3" imgW="1638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861" y="801945"/>
                        <a:ext cx="8013700" cy="1368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260411"/>
              </p:ext>
            </p:extLst>
          </p:nvPr>
        </p:nvGraphicFramePr>
        <p:xfrm>
          <a:off x="331948" y="3282536"/>
          <a:ext cx="11693525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5" imgW="2908080" imgH="850680" progId="Equation.DSMT4">
                  <p:embed/>
                </p:oleObj>
              </mc:Choice>
              <mc:Fallback>
                <p:oleObj name="Equation" r:id="rId5" imgW="2908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8" y="3282536"/>
                        <a:ext cx="11693525" cy="34274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2A10BBDD-78B0-42E1-AF0E-6C3715E7FBF4}"/>
              </a:ext>
            </a:extLst>
          </p:cNvPr>
          <p:cNvSpPr/>
          <p:nvPr/>
        </p:nvSpPr>
        <p:spPr>
          <a:xfrm>
            <a:off x="5788241" y="2450237"/>
            <a:ext cx="825623" cy="550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BD4D5-30FF-4C85-9616-F5BE453D2000}"/>
              </a:ext>
            </a:extLst>
          </p:cNvPr>
          <p:cNvSpPr txBox="1"/>
          <p:nvPr/>
        </p:nvSpPr>
        <p:spPr>
          <a:xfrm>
            <a:off x="3391271" y="148052"/>
            <a:ext cx="6276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Итак, тензор вязких напряжений </a:t>
            </a:r>
          </a:p>
        </p:txBody>
      </p:sp>
    </p:spTree>
    <p:extLst>
      <p:ext uri="{BB962C8B-B14F-4D97-AF65-F5344CB8AC3E}">
        <p14:creationId xmlns:p14="http://schemas.microsoft.com/office/powerpoint/2010/main" val="4109865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0D9F1-49D6-48C9-B7BB-87B90AAF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852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Тензор вязких напряжений </a:t>
            </a:r>
            <a:br>
              <a:rPr lang="ru-RU" dirty="0"/>
            </a:br>
            <a:r>
              <a:rPr lang="ru-RU" dirty="0"/>
              <a:t>слабонеидеального газа</a:t>
            </a:r>
          </a:p>
        </p:txBody>
      </p:sp>
    </p:spTree>
    <p:extLst>
      <p:ext uri="{BB962C8B-B14F-4D97-AF65-F5344CB8AC3E}">
        <p14:creationId xmlns:p14="http://schemas.microsoft.com/office/powerpoint/2010/main" val="2579293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961" y="0"/>
            <a:ext cx="10515600" cy="1183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Тензор вязких напряжений </a:t>
            </a:r>
            <a:br>
              <a:rPr lang="ru-RU" dirty="0"/>
            </a:br>
            <a:r>
              <a:rPr lang="ru-RU" dirty="0"/>
              <a:t>слабонеидеального газа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82882"/>
              </p:ext>
            </p:extLst>
          </p:nvPr>
        </p:nvGraphicFramePr>
        <p:xfrm>
          <a:off x="2040495" y="1257986"/>
          <a:ext cx="78644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3" imgW="1955520" imgH="558720" progId="Equation.DSMT4">
                  <p:embed/>
                </p:oleObj>
              </mc:Choice>
              <mc:Fallback>
                <p:oleObj name="Equation" r:id="rId3" imgW="19555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495" y="1257986"/>
                        <a:ext cx="7864475" cy="225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47481"/>
              </p:ext>
            </p:extLst>
          </p:nvPr>
        </p:nvGraphicFramePr>
        <p:xfrm>
          <a:off x="2501751" y="3682314"/>
          <a:ext cx="7008619" cy="309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5" imgW="3200400" imgH="1409400" progId="Equation.DSMT4">
                  <p:embed/>
                </p:oleObj>
              </mc:Choice>
              <mc:Fallback>
                <p:oleObj name="Equation" r:id="rId5" imgW="3200400" imgH="140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751" y="3682314"/>
                        <a:ext cx="7008619" cy="309150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500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222" y="187432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Для локально-равновесного распределения постулируется: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759101"/>
              </p:ext>
            </p:extLst>
          </p:nvPr>
        </p:nvGraphicFramePr>
        <p:xfrm>
          <a:off x="1350963" y="3455988"/>
          <a:ext cx="8834437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2197080" imgH="583920" progId="Equation.DSMT4">
                  <p:embed/>
                </p:oleObj>
              </mc:Choice>
              <mc:Fallback>
                <p:oleObj name="Equation" r:id="rId3" imgW="2197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3455988"/>
                        <a:ext cx="8834437" cy="2354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78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5788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Тензор вязких напряжений слабонеидеального газа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914273"/>
              </p:ext>
            </p:extLst>
          </p:nvPr>
        </p:nvGraphicFramePr>
        <p:xfrm>
          <a:off x="65903" y="897285"/>
          <a:ext cx="12051956" cy="415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Equation" r:id="rId3" imgW="3466800" imgH="1193760" progId="Equation.DSMT4">
                  <p:embed/>
                </p:oleObj>
              </mc:Choice>
              <mc:Fallback>
                <p:oleObj name="Equation" r:id="rId3" imgW="346680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3" y="897285"/>
                        <a:ext cx="12051956" cy="415734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01522"/>
              </p:ext>
            </p:extLst>
          </p:nvPr>
        </p:nvGraphicFramePr>
        <p:xfrm>
          <a:off x="644695" y="5349359"/>
          <a:ext cx="109775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5" imgW="2984400" imgH="393480" progId="Equation.DSMT4">
                  <p:embed/>
                </p:oleObj>
              </mc:Choice>
              <mc:Fallback>
                <p:oleObj name="Equation" r:id="rId5" imgW="298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95" y="5349359"/>
                        <a:ext cx="10977563" cy="1450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2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19" y="82379"/>
            <a:ext cx="5175422" cy="14779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идеальном газе</a:t>
            </a:r>
            <a:br>
              <a:rPr lang="en-US" dirty="0"/>
            </a:br>
            <a:r>
              <a:rPr lang="en-US" sz="3600" dirty="0"/>
              <a:t>(</a:t>
            </a:r>
            <a:r>
              <a:rPr lang="ru-RU" sz="3600" dirty="0"/>
              <a:t>с любой степенью вырождения):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905379"/>
              </p:ext>
            </p:extLst>
          </p:nvPr>
        </p:nvGraphicFramePr>
        <p:xfrm>
          <a:off x="6136850" y="52628"/>
          <a:ext cx="6002428" cy="161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850" y="52628"/>
                        <a:ext cx="6002428" cy="1619076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21" y="1965113"/>
            <a:ext cx="10483660" cy="48928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371" y="1549587"/>
            <a:ext cx="5384696" cy="5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53805"/>
              </p:ext>
            </p:extLst>
          </p:nvPr>
        </p:nvGraphicFramePr>
        <p:xfrm>
          <a:off x="592138" y="60325"/>
          <a:ext cx="111172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Equation" r:id="rId3" imgW="3022560" imgH="393480" progId="Equation.DSMT4">
                  <p:embed/>
                </p:oleObj>
              </mc:Choice>
              <mc:Fallback>
                <p:oleObj name="Equation" r:id="rId3" imgW="3022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60325"/>
                        <a:ext cx="11117262" cy="1450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562370"/>
              </p:ext>
            </p:extLst>
          </p:nvPr>
        </p:nvGraphicFramePr>
        <p:xfrm>
          <a:off x="2921686" y="5259388"/>
          <a:ext cx="63531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Equation" r:id="rId5" imgW="1726920" imgH="279360" progId="Equation.DSMT4">
                  <p:embed/>
                </p:oleObj>
              </mc:Choice>
              <mc:Fallback>
                <p:oleObj name="Equation" r:id="rId5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686" y="5259388"/>
                        <a:ext cx="635317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39240"/>
              </p:ext>
            </p:extLst>
          </p:nvPr>
        </p:nvGraphicFramePr>
        <p:xfrm>
          <a:off x="3012304" y="1779373"/>
          <a:ext cx="6002428" cy="161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7" imgW="1447172" imgH="393529" progId="Equation.DSMT4">
                  <p:embed/>
                </p:oleObj>
              </mc:Choice>
              <mc:Fallback>
                <p:oleObj name="Equation" r:id="rId7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304" y="1779373"/>
                        <a:ext cx="6002428" cy="16190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flipV="1">
            <a:off x="107092" y="3789405"/>
            <a:ext cx="11969578" cy="4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низ 8"/>
          <p:cNvSpPr/>
          <p:nvPr/>
        </p:nvSpPr>
        <p:spPr>
          <a:xfrm>
            <a:off x="4753232" y="4011827"/>
            <a:ext cx="2677297" cy="972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D895E4A-F7A8-4839-818C-67A2B5F08FCD}"/>
              </a:ext>
            </a:extLst>
          </p:cNvPr>
          <p:cNvCxnSpPr/>
          <p:nvPr/>
        </p:nvCxnSpPr>
        <p:spPr>
          <a:xfrm flipV="1">
            <a:off x="1580225" y="1074198"/>
            <a:ext cx="399495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249D26-B9B6-42A0-96ED-B3B662D8B2BE}"/>
              </a:ext>
            </a:extLst>
          </p:cNvPr>
          <p:cNvSpPr txBox="1"/>
          <p:nvPr/>
        </p:nvSpPr>
        <p:spPr>
          <a:xfrm>
            <a:off x="774797" y="1802479"/>
            <a:ext cx="201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Давление в неподвижной жидкости (газе)!</a:t>
            </a:r>
          </a:p>
        </p:txBody>
      </p:sp>
    </p:spTree>
    <p:extLst>
      <p:ext uri="{BB962C8B-B14F-4D97-AF65-F5344CB8AC3E}">
        <p14:creationId xmlns:p14="http://schemas.microsoft.com/office/powerpoint/2010/main" val="3586847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020" y="-13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Подведем итоги:</a:t>
            </a:r>
            <a:br>
              <a:rPr lang="ru-RU" dirty="0"/>
            </a:br>
            <a:r>
              <a:rPr lang="ru-RU" dirty="0"/>
              <a:t>мы получили из кинетического уравнения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176062"/>
              </p:ext>
            </p:extLst>
          </p:nvPr>
        </p:nvGraphicFramePr>
        <p:xfrm>
          <a:off x="2919412" y="4213730"/>
          <a:ext cx="63531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3" imgW="1726920" imgH="279360" progId="Equation.DSMT4">
                  <p:embed/>
                </p:oleObj>
              </mc:Choice>
              <mc:Fallback>
                <p:oleObj name="Equation" r:id="rId3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2" y="4213730"/>
                        <a:ext cx="635317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54815"/>
              </p:ext>
            </p:extLst>
          </p:nvPr>
        </p:nvGraphicFramePr>
        <p:xfrm>
          <a:off x="2667362" y="1311738"/>
          <a:ext cx="6857277" cy="120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9" name="Equation" r:id="rId5" imgW="2234880" imgH="393480" progId="Equation.DSMT4">
                  <p:embed/>
                </p:oleObj>
              </mc:Choice>
              <mc:Fallback>
                <p:oleObj name="Equation" r:id="rId5" imgW="223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362" y="1311738"/>
                        <a:ext cx="6857277" cy="12095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381788"/>
              </p:ext>
            </p:extLst>
          </p:nvPr>
        </p:nvGraphicFramePr>
        <p:xfrm>
          <a:off x="2667362" y="2906320"/>
          <a:ext cx="6926602" cy="99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0" name="Equation" r:id="rId7" imgW="1777680" imgH="253800" progId="Equation.DSMT4">
                  <p:embed/>
                </p:oleObj>
              </mc:Choice>
              <mc:Fallback>
                <p:oleObj name="Equation" r:id="rId7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362" y="2906320"/>
                        <a:ext cx="6926602" cy="99132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88865"/>
              </p:ext>
            </p:extLst>
          </p:nvPr>
        </p:nvGraphicFramePr>
        <p:xfrm>
          <a:off x="1887152" y="5425399"/>
          <a:ext cx="8417696" cy="13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Equation" r:id="rId9" imgW="2755800" imgH="431640" progId="Equation.DSMT4">
                  <p:embed/>
                </p:oleObj>
              </mc:Choice>
              <mc:Fallback>
                <p:oleObj name="Equation" r:id="rId9" imgW="275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152" y="5425399"/>
                        <a:ext cx="8417696" cy="13227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855A8-4ADF-4B1B-95EE-60A9DB01907E}"/>
              </a:ext>
            </a:extLst>
          </p:cNvPr>
          <p:cNvSpPr/>
          <p:nvPr/>
        </p:nvSpPr>
        <p:spPr>
          <a:xfrm>
            <a:off x="4570523" y="3871020"/>
            <a:ext cx="323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для слабо неидеального газа:</a:t>
            </a:r>
          </a:p>
        </p:txBody>
      </p:sp>
    </p:spTree>
    <p:extLst>
      <p:ext uri="{BB962C8B-B14F-4D97-AF65-F5344CB8AC3E}">
        <p14:creationId xmlns:p14="http://schemas.microsoft.com/office/powerpoint/2010/main" val="418354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757"/>
            <a:ext cx="12192000" cy="4342050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36972"/>
              </p:ext>
            </p:extLst>
          </p:nvPr>
        </p:nvGraphicFramePr>
        <p:xfrm>
          <a:off x="2919412" y="341396"/>
          <a:ext cx="63531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4" imgW="1726920" imgH="279360" progId="Equation.DSMT4">
                  <p:embed/>
                </p:oleObj>
              </mc:Choice>
              <mc:Fallback>
                <p:oleObj name="Equation" r:id="rId4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2" y="341396"/>
                        <a:ext cx="635317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094AC7-DC56-490E-9940-109CCAD7C5A0}"/>
              </a:ext>
            </a:extLst>
          </p:cNvPr>
          <p:cNvSpPr txBox="1"/>
          <p:nvPr/>
        </p:nvSpPr>
        <p:spPr>
          <a:xfrm>
            <a:off x="2358500" y="6164802"/>
            <a:ext cx="747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Этот слайд – забегая вперед на следующую лекцию…</a:t>
            </a:r>
          </a:p>
        </p:txBody>
      </p:sp>
    </p:spTree>
    <p:extLst>
      <p:ext uri="{BB962C8B-B14F-4D97-AF65-F5344CB8AC3E}">
        <p14:creationId xmlns:p14="http://schemas.microsoft.com/office/powerpoint/2010/main" val="2179639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808AA-E2AA-44FC-8F0F-03704711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5058" name="Picture 2" descr="Книга: &quot;Теоретическая физика. В 10-ти томах. Том 10. Физическая ...">
            <a:extLst>
              <a:ext uri="{FF2B5EF4-FFF2-40B4-BE49-F238E27FC236}">
                <a16:creationId xmlns:a16="http://schemas.microsoft.com/office/drawing/2014/main" id="{25C8B0F9-02EE-47F0-9F93-DF50A28F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6391"/>
            <a:ext cx="4714043" cy="68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Книга &quot;Теоретическая физика. Том VI. Гидродинамика&quot;">
            <a:extLst>
              <a:ext uri="{FF2B5EF4-FFF2-40B4-BE49-F238E27FC236}">
                <a16:creationId xmlns:a16="http://schemas.microsoft.com/office/drawing/2014/main" id="{F7F213B0-C2F1-4B70-A482-0CB833F9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6" y="26636"/>
            <a:ext cx="4551284" cy="682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20719"/>
              </p:ext>
            </p:extLst>
          </p:nvPr>
        </p:nvGraphicFramePr>
        <p:xfrm>
          <a:off x="1531938" y="304800"/>
          <a:ext cx="93694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tion" r:id="rId3" imgW="3390840" imgH="419040" progId="Equation.DSMT4">
                  <p:embed/>
                </p:oleObj>
              </mc:Choice>
              <mc:Fallback>
                <p:oleObj name="Equation" r:id="rId3" imgW="3390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04800"/>
                        <a:ext cx="9369425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519490"/>
              </p:ext>
            </p:extLst>
          </p:nvPr>
        </p:nvGraphicFramePr>
        <p:xfrm>
          <a:off x="3957833" y="3071812"/>
          <a:ext cx="80708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tion" r:id="rId5" imgW="2920680" imgH="393480" progId="Equation.DSMT4">
                  <p:embed/>
                </p:oleObj>
              </mc:Choice>
              <mc:Fallback>
                <p:oleObj name="Equation" r:id="rId5" imgW="292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833" y="3071812"/>
                        <a:ext cx="8070850" cy="1089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 flipV="1">
            <a:off x="123567" y="6565557"/>
            <a:ext cx="12010768" cy="3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21805"/>
              </p:ext>
            </p:extLst>
          </p:nvPr>
        </p:nvGraphicFramePr>
        <p:xfrm>
          <a:off x="2386013" y="5262563"/>
          <a:ext cx="6842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Equation" r:id="rId7" imgW="2476440" imgH="431640" progId="Equation.DSMT4">
                  <p:embed/>
                </p:oleObj>
              </mc:Choice>
              <mc:Fallback>
                <p:oleObj name="Equation" r:id="rId7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5262563"/>
                        <a:ext cx="6842125" cy="1193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трелка вниз 13"/>
          <p:cNvSpPr/>
          <p:nvPr/>
        </p:nvSpPr>
        <p:spPr>
          <a:xfrm>
            <a:off x="4495456" y="4572000"/>
            <a:ext cx="2308998" cy="580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88176"/>
              </p:ext>
            </p:extLst>
          </p:nvPr>
        </p:nvGraphicFramePr>
        <p:xfrm>
          <a:off x="928688" y="1876425"/>
          <a:ext cx="76850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Equation" r:id="rId9" imgW="2781000" imgH="393480" progId="Equation.DSMT4">
                  <p:embed/>
                </p:oleObj>
              </mc:Choice>
              <mc:Fallback>
                <p:oleObj name="Equation" r:id="rId9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876425"/>
                        <a:ext cx="7685087" cy="10874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FB4D17-02DE-455E-BC5A-9CDBEB8544C6}"/>
              </a:ext>
            </a:extLst>
          </p:cNvPr>
          <p:cNvSpPr/>
          <p:nvPr/>
        </p:nvSpPr>
        <p:spPr>
          <a:xfrm>
            <a:off x="123567" y="1589103"/>
            <a:ext cx="120107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26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" y="0"/>
            <a:ext cx="12192000" cy="53358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4477"/>
            <a:ext cx="12192000" cy="6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1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767" y="2688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403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11132"/>
              </p:ext>
            </p:extLst>
          </p:nvPr>
        </p:nvGraphicFramePr>
        <p:xfrm>
          <a:off x="2898117" y="795510"/>
          <a:ext cx="6842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tion" r:id="rId3" imgW="2476440" imgH="431640" progId="Equation.DSMT4">
                  <p:embed/>
                </p:oleObj>
              </mc:Choice>
              <mc:Fallback>
                <p:oleObj name="Equation" r:id="rId3" imgW="2476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117" y="795510"/>
                        <a:ext cx="6842125" cy="1193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314" y="20512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36426"/>
              </p:ext>
            </p:extLst>
          </p:nvPr>
        </p:nvGraphicFramePr>
        <p:xfrm>
          <a:off x="5459549" y="4321861"/>
          <a:ext cx="171926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Equation" r:id="rId5" imgW="622080" imgH="863280" progId="Equation.DSMT4">
                  <p:embed/>
                </p:oleObj>
              </mc:Choice>
              <mc:Fallback>
                <p:oleObj name="Equation" r:id="rId5" imgW="622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549" y="4321861"/>
                        <a:ext cx="1719262" cy="2387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20472"/>
              </p:ext>
            </p:extLst>
          </p:nvPr>
        </p:nvGraphicFramePr>
        <p:xfrm>
          <a:off x="1636528" y="2657475"/>
          <a:ext cx="3125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tion" r:id="rId7" imgW="1130040" imgH="279360" progId="Equation.DSMT4">
                  <p:embed/>
                </p:oleObj>
              </mc:Choice>
              <mc:Fallback>
                <p:oleObj name="Equation" r:id="rId7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528" y="2657475"/>
                        <a:ext cx="3125787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99794"/>
              </p:ext>
            </p:extLst>
          </p:nvPr>
        </p:nvGraphicFramePr>
        <p:xfrm>
          <a:off x="6824478" y="2657475"/>
          <a:ext cx="2705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9" imgW="977760" imgH="279360" progId="Equation.DSMT4">
                  <p:embed/>
                </p:oleObj>
              </mc:Choice>
              <mc:Fallback>
                <p:oleObj name="Equation" r:id="rId9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478" y="2657475"/>
                        <a:ext cx="2705100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4FFE84-F5C6-49D0-ACB7-C067C2F5B4AA}"/>
              </a:ext>
            </a:extLst>
          </p:cNvPr>
          <p:cNvSpPr txBox="1"/>
          <p:nvPr/>
        </p:nvSpPr>
        <p:spPr>
          <a:xfrm>
            <a:off x="3932807" y="148539"/>
            <a:ext cx="524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Подведем предварительные итоги:</a:t>
            </a:r>
          </a:p>
        </p:txBody>
      </p:sp>
    </p:spTree>
    <p:extLst>
      <p:ext uri="{BB962C8B-B14F-4D97-AF65-F5344CB8AC3E}">
        <p14:creationId xmlns:p14="http://schemas.microsoft.com/office/powerpoint/2010/main" val="5207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343537" y="2548081"/>
                <a:ext cx="3504925" cy="1099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???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37" y="2548081"/>
                <a:ext cx="3504925" cy="1099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275503" y="1237384"/>
                <a:ext cx="9469437" cy="660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Тогда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e>
                    </m:nary>
                    <m:r>
                      <a:rPr lang="ru-RU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03" y="1237384"/>
                <a:ext cx="9469437" cy="660950"/>
              </a:xfrm>
              <a:prstGeom prst="rect">
                <a:avLst/>
              </a:prstGeom>
              <a:blipFill>
                <a:blip r:embed="rId3"/>
                <a:stretch>
                  <a:fillRect l="-1609" t="-9259" b="-21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57853"/>
              </p:ext>
            </p:extLst>
          </p:nvPr>
        </p:nvGraphicFramePr>
        <p:xfrm>
          <a:off x="2098708" y="3516350"/>
          <a:ext cx="7378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4" imgW="3429000" imgH="355320" progId="Equation.DSMT4">
                  <p:embed/>
                </p:oleObj>
              </mc:Choice>
              <mc:Fallback>
                <p:oleObj name="Equation" r:id="rId4" imgW="3429000" imgH="35532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708" y="3516350"/>
                        <a:ext cx="7378700" cy="7651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58D9ACBB-CD7C-4A28-8158-8E20C71CD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71114"/>
              </p:ext>
            </p:extLst>
          </p:nvPr>
        </p:nvGraphicFramePr>
        <p:xfrm>
          <a:off x="5788058" y="397177"/>
          <a:ext cx="10874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6" imgW="393480" imgH="177480" progId="Equation.DSMT4">
                  <p:embed/>
                </p:oleObj>
              </mc:Choice>
              <mc:Fallback>
                <p:oleObj name="Equation" r:id="rId6" imgW="393480" imgH="17748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58" y="397177"/>
                        <a:ext cx="1087438" cy="4905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ED80A5-8346-4F0F-9659-7444F60972DA}"/>
              </a:ext>
            </a:extLst>
          </p:cNvPr>
          <p:cNvSpPr txBox="1"/>
          <p:nvPr/>
        </p:nvSpPr>
        <p:spPr>
          <a:xfrm>
            <a:off x="4694508" y="397177"/>
            <a:ext cx="140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Пусть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B8A61-00BE-418A-A917-7A10C9D262FC}"/>
              </a:ext>
            </a:extLst>
          </p:cNvPr>
          <p:cNvSpPr txBox="1"/>
          <p:nvPr/>
        </p:nvSpPr>
        <p:spPr>
          <a:xfrm>
            <a:off x="2777990" y="2856908"/>
            <a:ext cx="663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Действительно, распишем интеграл столкновений:</a:t>
            </a:r>
          </a:p>
        </p:txBody>
      </p:sp>
    </p:spTree>
    <p:extLst>
      <p:ext uri="{BB962C8B-B14F-4D97-AF65-F5344CB8AC3E}">
        <p14:creationId xmlns:p14="http://schemas.microsoft.com/office/powerpoint/2010/main" val="194117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41679" y="3012867"/>
                <a:ext cx="10345446" cy="1324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Тогда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e>
                    </m:nary>
                    <m:r>
                      <a:rPr lang="ru-RU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𝛤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</a:t>
                </a:r>
                <a:r>
                  <a:rPr lang="ru-RU" sz="3200" dirty="0"/>
                  <a:t> и мы получаем в итоге известное соотношение: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9" y="3012867"/>
                <a:ext cx="10345446" cy="1324786"/>
              </a:xfrm>
              <a:prstGeom prst="rect">
                <a:avLst/>
              </a:prstGeom>
              <a:blipFill>
                <a:blip r:embed="rId3"/>
                <a:stretch>
                  <a:fillRect l="-1473" r="-766" b="-12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13473"/>
              </p:ext>
            </p:extLst>
          </p:nvPr>
        </p:nvGraphicFramePr>
        <p:xfrm>
          <a:off x="4340225" y="4498975"/>
          <a:ext cx="29479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4" imgW="1066680" imgH="393480" progId="Equation.DSMT4">
                  <p:embed/>
                </p:oleObj>
              </mc:Choice>
              <mc:Fallback>
                <p:oleObj name="Equation" r:id="rId4" imgW="1066680" imgH="393480" progId="Equation.DSMT4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498975"/>
                        <a:ext cx="2947988" cy="1089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332390"/>
              </p:ext>
            </p:extLst>
          </p:nvPr>
        </p:nvGraphicFramePr>
        <p:xfrm>
          <a:off x="1040790" y="973333"/>
          <a:ext cx="6842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6" imgW="2476440" imgH="431640" progId="Equation.DSMT4">
                  <p:embed/>
                </p:oleObj>
              </mc:Choice>
              <mc:Fallback>
                <p:oleObj name="Equation" r:id="rId6" imgW="2476440" imgH="43164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790" y="973333"/>
                        <a:ext cx="6842125" cy="1193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85088"/>
              </p:ext>
            </p:extLst>
          </p:nvPr>
        </p:nvGraphicFramePr>
        <p:xfrm>
          <a:off x="6461181" y="78947"/>
          <a:ext cx="3125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8" imgW="1130040" imgH="279360" progId="Equation.DSMT4">
                  <p:embed/>
                </p:oleObj>
              </mc:Choice>
              <mc:Fallback>
                <p:oleObj name="Equation" r:id="rId8" imgW="1130040" imgH="27936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81" y="78947"/>
                        <a:ext cx="3125787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2411"/>
              </p:ext>
            </p:extLst>
          </p:nvPr>
        </p:nvGraphicFramePr>
        <p:xfrm>
          <a:off x="3109302" y="80213"/>
          <a:ext cx="27051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10" imgW="977760" imgH="279360" progId="Equation.DSMT4">
                  <p:embed/>
                </p:oleObj>
              </mc:Choice>
              <mc:Fallback>
                <p:oleObj name="Equation" r:id="rId10" imgW="977760" imgH="27936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302" y="80213"/>
                        <a:ext cx="2705100" cy="771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58D9ACBB-CD7C-4A28-8158-8E20C71CD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388"/>
              </p:ext>
            </p:extLst>
          </p:nvPr>
        </p:nvGraphicFramePr>
        <p:xfrm>
          <a:off x="5246521" y="2361073"/>
          <a:ext cx="10874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12" imgW="393480" imgH="177480" progId="Equation.DSMT4">
                  <p:embed/>
                </p:oleObj>
              </mc:Choice>
              <mc:Fallback>
                <p:oleObj name="Equation" r:id="rId12" imgW="393480" imgH="1774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58D9ACBB-CD7C-4A28-8158-8E20C71CD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521" y="2361073"/>
                        <a:ext cx="1087438" cy="4905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ED80A5-8346-4F0F-9659-7444F60972DA}"/>
              </a:ext>
            </a:extLst>
          </p:cNvPr>
          <p:cNvSpPr txBox="1"/>
          <p:nvPr/>
        </p:nvSpPr>
        <p:spPr>
          <a:xfrm>
            <a:off x="1873189" y="2328390"/>
            <a:ext cx="368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Таким образом, если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E12F6-1392-4404-9A10-C2473C427F18}"/>
              </a:ext>
            </a:extLst>
          </p:cNvPr>
          <p:cNvSpPr txBox="1"/>
          <p:nvPr/>
        </p:nvSpPr>
        <p:spPr>
          <a:xfrm>
            <a:off x="426128" y="219405"/>
            <a:ext cx="253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общем случае: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32D000-88BF-4AF5-BE3E-865D55918AAD}"/>
              </a:ext>
            </a:extLst>
          </p:cNvPr>
          <p:cNvSpPr/>
          <p:nvPr/>
        </p:nvSpPr>
        <p:spPr>
          <a:xfrm>
            <a:off x="150920" y="2199816"/>
            <a:ext cx="11949344" cy="12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57334-F120-4264-BD8A-05B53AB2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упростить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9A20D4-8FE2-47D6-9FB8-61F5D553A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19455"/>
              </p:ext>
            </p:extLst>
          </p:nvPr>
        </p:nvGraphicFramePr>
        <p:xfrm>
          <a:off x="2520195" y="1464291"/>
          <a:ext cx="686593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3" imgW="6865655" imgH="1211414" progId="Equation.DSMT4">
                  <p:embed/>
                </p:oleObj>
              </mc:Choice>
              <mc:Fallback>
                <p:oleObj name="Equation" r:id="rId3" imgW="6865655" imgH="12114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0195" y="1464291"/>
                        <a:ext cx="6865937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A6B365-8703-4DDA-B8D4-E24690F29790}"/>
              </a:ext>
            </a:extLst>
          </p:cNvPr>
          <p:cNvSpPr txBox="1">
            <a:spLocks/>
          </p:cNvSpPr>
          <p:nvPr/>
        </p:nvSpPr>
        <p:spPr>
          <a:xfrm>
            <a:off x="1079377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 менее тривиальных </a:t>
            </a:r>
            <a:r>
              <a:rPr lang="en-US" dirty="0"/>
              <a:t>“A”, </a:t>
            </a:r>
            <a:r>
              <a:rPr lang="ru-RU" dirty="0"/>
              <a:t>нам придется рассмотреть конкретные интегралы столкновения. Ответ будет зависеть от типа столкновений… </a:t>
            </a:r>
          </a:p>
        </p:txBody>
      </p:sp>
    </p:spTree>
    <p:extLst>
      <p:ext uri="{BB962C8B-B14F-4D97-AF65-F5344CB8AC3E}">
        <p14:creationId xmlns:p14="http://schemas.microsoft.com/office/powerpoint/2010/main" val="3214874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380</Words>
  <Application>Microsoft Office PowerPoint</Application>
  <PresentationFormat>Широкоэкранный</PresentationFormat>
  <Paragraphs>53</Paragraphs>
  <Slides>41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Equation</vt:lpstr>
      <vt:lpstr>Corel DESIGNER</vt:lpstr>
      <vt:lpstr>MathType 7.0 Equation</vt:lpstr>
      <vt:lpstr>Лекция 8</vt:lpstr>
      <vt:lpstr>Взаимосвязь кинетики и гидродинамики</vt:lpstr>
      <vt:lpstr>Рассмотрим кинетическое уравнение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Чтобы упростить </vt:lpstr>
      <vt:lpstr>Столкновения с примесями или тяжелыми частицами</vt:lpstr>
      <vt:lpstr>Презентация PowerPoint</vt:lpstr>
      <vt:lpstr>Презентация PowerPoint</vt:lpstr>
      <vt:lpstr>Упругое рассеяние на примесях импульс, очевидно не сохраняется, а энергия сохраняется:</vt:lpstr>
      <vt:lpstr>В итоге, для упругого рассеяния на примесях</vt:lpstr>
      <vt:lpstr>Парные столкновения (фермионов на фермионах)</vt:lpstr>
      <vt:lpstr>Парные столкновения, ∫128▒〖AI_st 〗 dΓ=?</vt:lpstr>
      <vt:lpstr>Пусть A = A(G)  какая-то функция состояния одной молекулы. Рассмотрим интеграл:</vt:lpstr>
      <vt:lpstr>Пусть A = A(G)  какая-то функция состояния одной молекулы. Рассмотрим интеграл:</vt:lpstr>
      <vt:lpstr>Презентация PowerPoint</vt:lpstr>
      <vt:lpstr>Предварительные выводы: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Где же вязкость???</vt:lpstr>
      <vt:lpstr>Презентация PowerPoint</vt:lpstr>
      <vt:lpstr>Презентация PowerPoint</vt:lpstr>
      <vt:lpstr>Презентация PowerPoint</vt:lpstr>
      <vt:lpstr>Тензор вязких напряжений  слабонеидеального газа</vt:lpstr>
      <vt:lpstr>Тензор вязких напряжений  слабонеидеального газа</vt:lpstr>
      <vt:lpstr>Для локально-равновесного распределения постулируется:</vt:lpstr>
      <vt:lpstr>Тензор вязких напряжений слабонеидеального газа</vt:lpstr>
      <vt:lpstr>В идеальном газе (с любой степенью вырождения):</vt:lpstr>
      <vt:lpstr>Презентация PowerPoint</vt:lpstr>
      <vt:lpstr>Подведем итоги: мы получили из кинетического уравнения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Nikolay Chtchelkatchev</dc:creator>
  <cp:lastModifiedBy>nms</cp:lastModifiedBy>
  <cp:revision>109</cp:revision>
  <dcterms:created xsi:type="dcterms:W3CDTF">2019-03-14T17:39:20Z</dcterms:created>
  <dcterms:modified xsi:type="dcterms:W3CDTF">2020-04-11T10:21:16Z</dcterms:modified>
</cp:coreProperties>
</file>