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307" r:id="rId6"/>
    <p:sldId id="263" r:id="rId7"/>
    <p:sldId id="264" r:id="rId8"/>
    <p:sldId id="319" r:id="rId9"/>
    <p:sldId id="266" r:id="rId10"/>
    <p:sldId id="308" r:id="rId11"/>
    <p:sldId id="309" r:id="rId12"/>
    <p:sldId id="280" r:id="rId13"/>
    <p:sldId id="285" r:id="rId14"/>
    <p:sldId id="286" r:id="rId15"/>
    <p:sldId id="310" r:id="rId16"/>
    <p:sldId id="318" r:id="rId17"/>
    <p:sldId id="287" r:id="rId18"/>
    <p:sldId id="312" r:id="rId19"/>
    <p:sldId id="321" r:id="rId20"/>
    <p:sldId id="322" r:id="rId21"/>
    <p:sldId id="323" r:id="rId22"/>
    <p:sldId id="324" r:id="rId23"/>
    <p:sldId id="325" r:id="rId24"/>
    <p:sldId id="326" r:id="rId25"/>
    <p:sldId id="328" r:id="rId26"/>
    <p:sldId id="327" r:id="rId27"/>
    <p:sldId id="329" r:id="rId28"/>
    <p:sldId id="330" r:id="rId29"/>
    <p:sldId id="320" r:id="rId30"/>
    <p:sldId id="313" r:id="rId31"/>
    <p:sldId id="311" r:id="rId32"/>
    <p:sldId id="288" r:id="rId33"/>
    <p:sldId id="290" r:id="rId34"/>
    <p:sldId id="289" r:id="rId35"/>
    <p:sldId id="291" r:id="rId36"/>
    <p:sldId id="292" r:id="rId37"/>
    <p:sldId id="314" r:id="rId38"/>
    <p:sldId id="293" r:id="rId39"/>
    <p:sldId id="294" r:id="rId40"/>
    <p:sldId id="295" r:id="rId41"/>
    <p:sldId id="296" r:id="rId42"/>
    <p:sldId id="317" r:id="rId43"/>
    <p:sldId id="315" r:id="rId44"/>
    <p:sldId id="316" r:id="rId45"/>
    <p:sldId id="306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0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60.wmf"/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4.wmf"/><Relationship Id="rId1" Type="http://schemas.openxmlformats.org/officeDocument/2006/relationships/image" Target="../media/image7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2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1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1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4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7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08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1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4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60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895C-304E-4195-8037-A0502F1A0BEE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081D-C2A2-45E9-B1C3-4DDA4D02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4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3.w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6.w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aine.itp.unibe.ch/exercises/section1.pdf" TargetMode="External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2.emf"/><Relationship Id="rId4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5.e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Как китайцы спасаются от коронавируса в бутылке: masterok ...">
            <a:extLst>
              <a:ext uri="{FF2B5EF4-FFF2-40B4-BE49-F238E27FC236}">
                <a16:creationId xmlns:a16="http://schemas.microsoft.com/office/drawing/2014/main" id="{1CC2D8D5-8C19-41CB-88B0-601AD30F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89" y="-600499"/>
            <a:ext cx="6755906" cy="899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Лекция-семинар 9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Вязкость слабонеидеального газа</a:t>
            </a:r>
          </a:p>
        </p:txBody>
      </p:sp>
    </p:spTree>
    <p:extLst>
      <p:ext uri="{BB962C8B-B14F-4D97-AF65-F5344CB8AC3E}">
        <p14:creationId xmlns:p14="http://schemas.microsoft.com/office/powerpoint/2010/main" val="40673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F5B1D-BFBA-4F52-9C9B-480B712A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578189"/>
            <a:ext cx="10515600" cy="1325563"/>
          </a:xfrm>
        </p:spPr>
        <p:txBody>
          <a:bodyPr/>
          <a:lstStyle/>
          <a:p>
            <a:r>
              <a:rPr lang="ru-RU" dirty="0"/>
              <a:t>Попробуем теперь получить из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D2D3E3C-26CC-4BB3-92D3-853904342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903791"/>
              </p:ext>
            </p:extLst>
          </p:nvPr>
        </p:nvGraphicFramePr>
        <p:xfrm>
          <a:off x="1276350" y="4951073"/>
          <a:ext cx="96393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Equation" r:id="rId3" imgW="9639477" imgH="1394342" progId="Equation.DSMT4">
                  <p:embed/>
                </p:oleObj>
              </mc:Choice>
              <mc:Fallback>
                <p:oleObj name="Equation" r:id="rId3" imgW="9639477" imgH="139434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350" y="4951073"/>
                        <a:ext cx="9639300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E2315A7-2BEA-4AB1-ABA5-BADB7611E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616939"/>
              </p:ext>
            </p:extLst>
          </p:nvPr>
        </p:nvGraphicFramePr>
        <p:xfrm>
          <a:off x="2906713" y="2901950"/>
          <a:ext cx="63785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5" imgW="6377834" imgH="1051513" progId="Equation.DSMT4">
                  <p:embed/>
                </p:oleObj>
              </mc:Choice>
              <mc:Fallback>
                <p:oleObj name="Equation" r:id="rId5" imgW="6377834" imgH="10515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6713" y="2901950"/>
                        <a:ext cx="6378575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AB84D84F-17B4-457F-AD9E-D8B0FF8D38D8}"/>
              </a:ext>
            </a:extLst>
          </p:cNvPr>
          <p:cNvSpPr/>
          <p:nvPr/>
        </p:nvSpPr>
        <p:spPr>
          <a:xfrm>
            <a:off x="5690586" y="4128117"/>
            <a:ext cx="1189608" cy="57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58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6A6B7-E520-4702-8437-D758FBFE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365124"/>
            <a:ext cx="11851689" cy="62043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Подробный вывод ниже я не буду приводить. Слишком громоздко для презентации.</a:t>
            </a:r>
            <a:br>
              <a:rPr lang="ru-RU" dirty="0"/>
            </a:br>
            <a:r>
              <a:rPr lang="ru-RU" dirty="0"/>
              <a:t>Пропущенные вычисления подробно сделаны в</a:t>
            </a:r>
            <a:br>
              <a:rPr lang="ru-RU" dirty="0"/>
            </a:br>
            <a:r>
              <a:rPr lang="ru-RU" dirty="0"/>
              <a:t>10 томе курса теоретической физики, «Кинетика»: § 6. Кинетическое уравнение для слабо неоднородного газа 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44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91" y="3610438"/>
            <a:ext cx="8167018" cy="1173357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272935"/>
              </p:ext>
            </p:extLst>
          </p:nvPr>
        </p:nvGraphicFramePr>
        <p:xfrm>
          <a:off x="1404937" y="209476"/>
          <a:ext cx="9382125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4" imgW="2234880" imgH="419040" progId="Equation.DSMT4">
                  <p:embed/>
                </p:oleObj>
              </mc:Choice>
              <mc:Fallback>
                <p:oleObj name="Equation" r:id="rId4" imgW="2234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7" y="209476"/>
                        <a:ext cx="9382125" cy="17589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44A7C5-32FF-4E52-8676-AC81F5772290}"/>
              </a:ext>
            </a:extLst>
          </p:cNvPr>
          <p:cNvSpPr txBox="1"/>
          <p:nvPr/>
        </p:nvSpPr>
        <p:spPr>
          <a:xfrm>
            <a:off x="2012491" y="2882990"/>
            <a:ext cx="863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Локально равновесное распределение для классического газа: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E1732-5278-4BDB-8B0B-1994F8F249B5}"/>
              </a:ext>
            </a:extLst>
          </p:cNvPr>
          <p:cNvSpPr txBox="1"/>
          <p:nvPr/>
        </p:nvSpPr>
        <p:spPr>
          <a:xfrm>
            <a:off x="11203619" y="674703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(*)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F1FC1-036A-4D1F-94A0-1367C8A2268D}"/>
              </a:ext>
            </a:extLst>
          </p:cNvPr>
          <p:cNvSpPr txBox="1"/>
          <p:nvPr/>
        </p:nvSpPr>
        <p:spPr>
          <a:xfrm>
            <a:off x="0" y="504957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Теперь эту формулу надо подставить в (*) и упростить. Именно этих подробностей в презентации нет, только окончательный ответ. Детали см. в п. 6, 10ого тома…</a:t>
            </a:r>
          </a:p>
        </p:txBody>
      </p:sp>
    </p:spTree>
    <p:extLst>
      <p:ext uri="{BB962C8B-B14F-4D97-AF65-F5344CB8AC3E}">
        <p14:creationId xmlns:p14="http://schemas.microsoft.com/office/powerpoint/2010/main" val="396034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65" y="189741"/>
            <a:ext cx="5890070" cy="8462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5" y="2293039"/>
            <a:ext cx="12014970" cy="22719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89065C28-1D31-42A7-832A-8B87B12CF2C6}"/>
              </a:ext>
            </a:extLst>
          </p:cNvPr>
          <p:cNvSpPr/>
          <p:nvPr/>
        </p:nvSpPr>
        <p:spPr>
          <a:xfrm>
            <a:off x="5308847" y="1154097"/>
            <a:ext cx="2086252" cy="846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AC410-9AEE-4910-93CC-B4BF514BC036}"/>
              </a:ext>
            </a:extLst>
          </p:cNvPr>
          <p:cNvSpPr txBox="1"/>
          <p:nvPr/>
        </p:nvSpPr>
        <p:spPr>
          <a:xfrm flipH="1">
            <a:off x="3150965" y="5119128"/>
            <a:ext cx="6537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Как эти обозначения понимать?</a:t>
            </a:r>
          </a:p>
        </p:txBody>
      </p:sp>
    </p:spTree>
    <p:extLst>
      <p:ext uri="{BB962C8B-B14F-4D97-AF65-F5344CB8AC3E}">
        <p14:creationId xmlns:p14="http://schemas.microsoft.com/office/powerpoint/2010/main" val="331803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78467" y="578840"/>
            <a:ext cx="173449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61451"/>
              </p:ext>
            </p:extLst>
          </p:nvPr>
        </p:nvGraphicFramePr>
        <p:xfrm>
          <a:off x="1511715" y="2131672"/>
          <a:ext cx="917416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" name="Equation" r:id="rId3" imgW="4228920" imgH="482400" progId="Equation.DSMT4">
                  <p:embed/>
                </p:oleObj>
              </mc:Choice>
              <mc:Fallback>
                <p:oleObj name="Equation" r:id="rId3" imgW="422892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715" y="2131672"/>
                        <a:ext cx="9174162" cy="1055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613" y="174015"/>
            <a:ext cx="8212095" cy="1552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82099" y="32968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93645"/>
              </p:ext>
            </p:extLst>
          </p:nvPr>
        </p:nvGraphicFramePr>
        <p:xfrm>
          <a:off x="1511300" y="3214688"/>
          <a:ext cx="93900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0" name="Equation" r:id="rId6" imgW="4863960" imgH="393480" progId="Equation.DSMT4">
                  <p:embed/>
                </p:oleObj>
              </mc:Choice>
              <mc:Fallback>
                <p:oleObj name="Equation" r:id="rId6" imgW="48639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214688"/>
                        <a:ext cx="9390063" cy="754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550254" y="42467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44600"/>
              </p:ext>
            </p:extLst>
          </p:nvPr>
        </p:nvGraphicFramePr>
        <p:xfrm>
          <a:off x="3886200" y="4184650"/>
          <a:ext cx="39417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1" name="Equation" r:id="rId8" imgW="1536480" imgH="304560" progId="Equation.DSMT4">
                  <p:embed/>
                </p:oleObj>
              </mc:Choice>
              <mc:Fallback>
                <p:oleObj name="Equation" r:id="rId8" imgW="153648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84650"/>
                        <a:ext cx="3941763" cy="782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единительная линия 12"/>
          <p:cNvCxnSpPr/>
          <p:nvPr/>
        </p:nvCxnSpPr>
        <p:spPr>
          <a:xfrm>
            <a:off x="109057" y="1925742"/>
            <a:ext cx="11979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09057" y="5130155"/>
            <a:ext cx="11912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541411"/>
              </p:ext>
            </p:extLst>
          </p:nvPr>
        </p:nvGraphicFramePr>
        <p:xfrm>
          <a:off x="424316" y="5552660"/>
          <a:ext cx="1086643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" name="Equation" r:id="rId10" imgW="5295600" imgH="507960" progId="Equation.DSMT4">
                  <p:embed/>
                </p:oleObj>
              </mc:Choice>
              <mc:Fallback>
                <p:oleObj name="Equation" r:id="rId10" imgW="5295600" imgH="507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16" y="5552660"/>
                        <a:ext cx="10866437" cy="10366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55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78467" y="578840"/>
            <a:ext cx="173449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11715" y="2131672"/>
          <a:ext cx="917416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4" name="Equation" r:id="rId3" imgW="4228920" imgH="482400" progId="Equation.DSMT4">
                  <p:embed/>
                </p:oleObj>
              </mc:Choice>
              <mc:Fallback>
                <p:oleObj name="Equation" r:id="rId3" imgW="4228920" imgH="4824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715" y="2131672"/>
                        <a:ext cx="9174162" cy="1055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613" y="174015"/>
            <a:ext cx="8212095" cy="1552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82099" y="32968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62228"/>
              </p:ext>
            </p:extLst>
          </p:nvPr>
        </p:nvGraphicFramePr>
        <p:xfrm>
          <a:off x="1511300" y="3214688"/>
          <a:ext cx="93900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" name="Equation" r:id="rId6" imgW="4863960" imgH="393480" progId="Equation.DSMT4">
                  <p:embed/>
                </p:oleObj>
              </mc:Choice>
              <mc:Fallback>
                <p:oleObj name="Equation" r:id="rId6" imgW="4863960" imgH="39348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214688"/>
                        <a:ext cx="9390063" cy="754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550254" y="42467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12312"/>
              </p:ext>
            </p:extLst>
          </p:nvPr>
        </p:nvGraphicFramePr>
        <p:xfrm>
          <a:off x="1264104" y="4020492"/>
          <a:ext cx="918686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6" name="Equation" r:id="rId8" imgW="3581280" imgH="431640" progId="Equation.DSMT4">
                  <p:embed/>
                </p:oleObj>
              </mc:Choice>
              <mc:Fallback>
                <p:oleObj name="Equation" r:id="rId8" imgW="3581280" imgH="43164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104" y="4020492"/>
                        <a:ext cx="9186862" cy="11096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единительная линия 12"/>
          <p:cNvCxnSpPr/>
          <p:nvPr/>
        </p:nvCxnSpPr>
        <p:spPr>
          <a:xfrm>
            <a:off x="109057" y="1925742"/>
            <a:ext cx="11979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09057" y="5130155"/>
            <a:ext cx="11912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0DE4C90-B949-4A4B-BBB1-72D798B07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87759"/>
              </p:ext>
            </p:extLst>
          </p:nvPr>
        </p:nvGraphicFramePr>
        <p:xfrm>
          <a:off x="2816352" y="5306935"/>
          <a:ext cx="7024497" cy="1615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7" name="Equation" r:id="rId10" imgW="2209680" imgH="507960" progId="Equation.DSMT4">
                  <p:embed/>
                </p:oleObj>
              </mc:Choice>
              <mc:Fallback>
                <p:oleObj name="Equation" r:id="rId10" imgW="22096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16352" y="5306935"/>
                        <a:ext cx="7024497" cy="1615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1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0E23C51-1272-48FF-8902-EC9C6B671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59937"/>
              </p:ext>
            </p:extLst>
          </p:nvPr>
        </p:nvGraphicFramePr>
        <p:xfrm>
          <a:off x="414687" y="703462"/>
          <a:ext cx="11588778" cy="132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3" imgW="9166966" imgH="1043837" progId="Equation.DSMT4">
                  <p:embed/>
                </p:oleObj>
              </mc:Choice>
              <mc:Fallback>
                <p:oleObj name="Equation" r:id="rId3" imgW="9166966" imgH="10438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687" y="703462"/>
                        <a:ext cx="11588778" cy="1320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7408AD-A609-40E8-93A0-03ED2D5373C7}"/>
              </a:ext>
            </a:extLst>
          </p:cNvPr>
          <p:cNvSpPr txBox="1"/>
          <p:nvPr/>
        </p:nvSpPr>
        <p:spPr>
          <a:xfrm>
            <a:off x="79899" y="2876365"/>
            <a:ext cx="119848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Когда вы будете читать вывод этой формулы в учебнике, обратите внимание, что слагаемые, пропорциональные дивергенции скорости и градиенту температуры получились в результате сложных термодинамических преобразований с </a:t>
            </a:r>
            <a:r>
              <a:rPr lang="ru-RU" sz="2400" u="sng" dirty="0"/>
              <a:t>привлечением уравнения состояния идеального газа</a:t>
            </a:r>
            <a:r>
              <a:rPr lang="ru-RU" sz="2400" dirty="0"/>
              <a:t>. А вывод «второго» слагаемого, которое дает первую вязкость, был относительно простым и не потребовал знаний уравнения состояния!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Вторая вязкость, связанная с третьим слагаемым, играет ключевую роль в случае, когда осуществляется всестороннее сжатие или растяжение сосуда с газом. В этом случае механическая энергия переходит в тепловую, и за это отвечает вторая вязкость. Для описания сжатия и растяжения конечно надо знать уравнение состояния!</a:t>
            </a:r>
          </a:p>
        </p:txBody>
      </p:sp>
    </p:spTree>
    <p:extLst>
      <p:ext uri="{BB962C8B-B14F-4D97-AF65-F5344CB8AC3E}">
        <p14:creationId xmlns:p14="http://schemas.microsoft.com/office/powerpoint/2010/main" val="18243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18843"/>
              </p:ext>
            </p:extLst>
          </p:nvPr>
        </p:nvGraphicFramePr>
        <p:xfrm>
          <a:off x="1957388" y="187325"/>
          <a:ext cx="83121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" name="Equation" r:id="rId3" imgW="4051080" imgH="965160" progId="Equation.DSMT4">
                  <p:embed/>
                </p:oleObj>
              </mc:Choice>
              <mc:Fallback>
                <p:oleObj name="Equation" r:id="rId3" imgW="40510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187325"/>
                        <a:ext cx="8312150" cy="19700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81699"/>
              </p:ext>
            </p:extLst>
          </p:nvPr>
        </p:nvGraphicFramePr>
        <p:xfrm>
          <a:off x="4132263" y="2513013"/>
          <a:ext cx="394176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7" name="Equation" r:id="rId5" imgW="1536480" imgH="304560" progId="Equation.DSMT4">
                  <p:embed/>
                </p:oleObj>
              </mc:Choice>
              <mc:Fallback>
                <p:oleObj name="Equation" r:id="rId5" imgW="1536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2513013"/>
                        <a:ext cx="3941762" cy="7826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148281" y="3855308"/>
            <a:ext cx="11829535" cy="2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1879" y="4184166"/>
                <a:ext cx="6985687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 идеальном газе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dirty="0"/>
                  <a:t>=</a:t>
                </a:r>
                <a:r>
                  <a:rPr lang="en-US" sz="2400" dirty="0"/>
                  <a:t>mu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/2.</a:t>
                </a:r>
              </a:p>
              <a:p>
                <a:r>
                  <a:rPr lang="ru-RU" sz="2400" dirty="0"/>
                  <a:t>В одноатомном идеальном газе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ru-RU" sz="2400" dirty="0"/>
                  <a:t>=3</a:t>
                </a:r>
                <a:r>
                  <a:rPr lang="en-US" sz="2400" dirty="0"/>
                  <a:t>/2.</a:t>
                </a:r>
                <a:r>
                  <a:rPr lang="ru-RU" sz="24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879" y="4184166"/>
                <a:ext cx="6985687" cy="859531"/>
              </a:xfrm>
              <a:prstGeom prst="rect">
                <a:avLst/>
              </a:prstGeom>
              <a:blipFill rotWithShape="0">
                <a:blip r:embed="rId7"/>
                <a:stretch>
                  <a:fillRect l="-1309" t="-4965" b="-15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267566" y="4114019"/>
                <a:ext cx="2486193" cy="92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66" y="4114019"/>
                <a:ext cx="2486193" cy="9296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Стрелка вправо 10"/>
          <p:cNvSpPr/>
          <p:nvPr/>
        </p:nvSpPr>
        <p:spPr>
          <a:xfrm>
            <a:off x="7949514" y="4393142"/>
            <a:ext cx="1054443" cy="402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746824"/>
              </p:ext>
            </p:extLst>
          </p:nvPr>
        </p:nvGraphicFramePr>
        <p:xfrm>
          <a:off x="444348" y="5367037"/>
          <a:ext cx="36750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" name="Equation" r:id="rId9" imgW="1790640" imgH="393480" progId="Equation.DSMT4">
                  <p:embed/>
                </p:oleObj>
              </mc:Choice>
              <mc:Fallback>
                <p:oleObj name="Equation" r:id="rId9" imgW="179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8" y="5367037"/>
                        <a:ext cx="3675063" cy="8032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Стрелка вправо 13"/>
          <p:cNvSpPr/>
          <p:nvPr/>
        </p:nvSpPr>
        <p:spPr>
          <a:xfrm>
            <a:off x="4481384" y="5593492"/>
            <a:ext cx="988540" cy="395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774723" y="5529590"/>
            <a:ext cx="3401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Нет второй вязкости!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2619" y="6367856"/>
            <a:ext cx="91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Возможная задача для контрольной: найти вторую вязкость двухатомного газа. </a:t>
            </a:r>
          </a:p>
        </p:txBody>
      </p:sp>
    </p:spTree>
    <p:extLst>
      <p:ext uri="{BB962C8B-B14F-4D97-AF65-F5344CB8AC3E}">
        <p14:creationId xmlns:p14="http://schemas.microsoft.com/office/powerpoint/2010/main" val="427273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957388" y="187325"/>
          <a:ext cx="83121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0" name="Equation" r:id="rId3" imgW="4051080" imgH="965160" progId="Equation.DSMT4">
                  <p:embed/>
                </p:oleObj>
              </mc:Choice>
              <mc:Fallback>
                <p:oleObj name="Equation" r:id="rId3" imgW="4051080" imgH="9651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187325"/>
                        <a:ext cx="8312150" cy="19700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25949"/>
              </p:ext>
            </p:extLst>
          </p:nvPr>
        </p:nvGraphicFramePr>
        <p:xfrm>
          <a:off x="1441450" y="4599665"/>
          <a:ext cx="8828088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Equation" r:id="rId5" imgW="3441600" imgH="838080" progId="Equation.DSMT4">
                  <p:embed/>
                </p:oleObj>
              </mc:Choice>
              <mc:Fallback>
                <p:oleObj name="Equation" r:id="rId5" imgW="3441600" imgH="8380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599665"/>
                        <a:ext cx="8828088" cy="2152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148281" y="3517823"/>
            <a:ext cx="11829535" cy="2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35466"/>
              </p:ext>
            </p:extLst>
          </p:nvPr>
        </p:nvGraphicFramePr>
        <p:xfrm>
          <a:off x="4275931" y="2435980"/>
          <a:ext cx="36750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2" name="Equation" r:id="rId7" imgW="1790640" imgH="393480" progId="Equation.DSMT4">
                  <p:embed/>
                </p:oleObj>
              </mc:Choice>
              <mc:Fallback>
                <p:oleObj name="Equation" r:id="rId7" imgW="1790640" imgH="39348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931" y="2435980"/>
                        <a:ext cx="3675063" cy="8032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897E488D-A413-4FE2-A489-3901058D5708}"/>
              </a:ext>
            </a:extLst>
          </p:cNvPr>
          <p:cNvSpPr/>
          <p:nvPr/>
        </p:nvSpPr>
        <p:spPr>
          <a:xfrm>
            <a:off x="4500979" y="3618736"/>
            <a:ext cx="2627790" cy="873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3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3B39ACA-7E38-457C-B74A-C866E597D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081518"/>
              </p:ext>
            </p:extLst>
          </p:nvPr>
        </p:nvGraphicFramePr>
        <p:xfrm>
          <a:off x="3278650" y="642552"/>
          <a:ext cx="6177548" cy="188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Equation" r:id="rId3" imgW="914400" imgH="279360" progId="Equation.DSMT4">
                  <p:embed/>
                </p:oleObj>
              </mc:Choice>
              <mc:Fallback>
                <p:oleObj name="Equation" r:id="rId3" imgW="914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650" y="642552"/>
                        <a:ext cx="6177548" cy="1887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94DD8F5-314A-4BD8-9D38-808E0BE71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271404"/>
              </p:ext>
            </p:extLst>
          </p:nvPr>
        </p:nvGraphicFramePr>
        <p:xfrm>
          <a:off x="1882960" y="2738421"/>
          <a:ext cx="8161338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Equation" r:id="rId5" imgW="8161126" imgH="1859122" progId="Equation.DSMT4">
                  <p:embed/>
                </p:oleObj>
              </mc:Choice>
              <mc:Fallback>
                <p:oleObj name="Equation" r:id="rId5" imgW="8161126" imgH="18591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2960" y="2738421"/>
                        <a:ext cx="8161338" cy="185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60DFE2-D34C-4095-8489-68D78BAD2E2C}"/>
              </a:ext>
            </a:extLst>
          </p:cNvPr>
          <p:cNvSpPr txBox="1"/>
          <p:nvPr/>
        </p:nvSpPr>
        <p:spPr>
          <a:xfrm flipH="1">
            <a:off x="2803844" y="5131293"/>
            <a:ext cx="6319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Теорема Вика</a:t>
            </a:r>
          </a:p>
        </p:txBody>
      </p:sp>
    </p:spTree>
    <p:extLst>
      <p:ext uri="{BB962C8B-B14F-4D97-AF65-F5344CB8AC3E}">
        <p14:creationId xmlns:p14="http://schemas.microsoft.com/office/powerpoint/2010/main" val="303690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697415"/>
              </p:ext>
            </p:extLst>
          </p:nvPr>
        </p:nvGraphicFramePr>
        <p:xfrm>
          <a:off x="2919411" y="3874484"/>
          <a:ext cx="63531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3" imgW="1726920" imgH="279360" progId="Equation.DSMT4">
                  <p:embed/>
                </p:oleObj>
              </mc:Choice>
              <mc:Fallback>
                <p:oleObj name="Equation" r:id="rId3" imgW="1726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1" y="3874484"/>
                        <a:ext cx="6353175" cy="1028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913402"/>
              </p:ext>
            </p:extLst>
          </p:nvPr>
        </p:nvGraphicFramePr>
        <p:xfrm>
          <a:off x="1291431" y="1216859"/>
          <a:ext cx="960913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Equation" r:id="rId5" imgW="3377880" imgH="482400" progId="Equation.DSMT4">
                  <p:embed/>
                </p:oleObj>
              </mc:Choice>
              <mc:Fallback>
                <p:oleObj name="Equation" r:id="rId5" imgW="3377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431" y="1216859"/>
                        <a:ext cx="9609137" cy="1374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98C152-6667-4662-870F-A80884DAA91F}"/>
              </a:ext>
            </a:extLst>
          </p:cNvPr>
          <p:cNvSpPr txBox="1"/>
          <p:nvPr/>
        </p:nvSpPr>
        <p:spPr>
          <a:xfrm>
            <a:off x="3969798" y="3084270"/>
            <a:ext cx="425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прошлой лекции мы получили, что в кинетике «вязкий тензор»: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1CC97-4657-422A-87F0-90A533CE4660}"/>
              </a:ext>
            </a:extLst>
          </p:cNvPr>
          <p:cNvSpPr txBox="1"/>
          <p:nvPr/>
        </p:nvSpPr>
        <p:spPr>
          <a:xfrm>
            <a:off x="3856031" y="424121"/>
            <a:ext cx="456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феноменологической гидродинамике «вязкий тензор» равен: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4E6352-8A9B-43E6-84FE-3FB8061529A8}"/>
              </a:ext>
            </a:extLst>
          </p:cNvPr>
          <p:cNvCxnSpPr/>
          <p:nvPr/>
        </p:nvCxnSpPr>
        <p:spPr>
          <a:xfrm flipV="1">
            <a:off x="1526959" y="2201662"/>
            <a:ext cx="781235" cy="108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8AC27E-F5A5-4312-8B21-5FECB01C0498}"/>
              </a:ext>
            </a:extLst>
          </p:cNvPr>
          <p:cNvSpPr txBox="1"/>
          <p:nvPr/>
        </p:nvSpPr>
        <p:spPr>
          <a:xfrm>
            <a:off x="683579" y="3284738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Первая вязкость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CE293-6A46-48AA-93AC-75883E23D17E}"/>
              </a:ext>
            </a:extLst>
          </p:cNvPr>
          <p:cNvSpPr txBox="1"/>
          <p:nvPr/>
        </p:nvSpPr>
        <p:spPr>
          <a:xfrm>
            <a:off x="8577307" y="2946868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вторая вязкость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00195C1-F681-4E48-9790-17B65A0A20A9}"/>
              </a:ext>
            </a:extLst>
          </p:cNvPr>
          <p:cNvCxnSpPr/>
          <p:nvPr/>
        </p:nvCxnSpPr>
        <p:spPr>
          <a:xfrm flipH="1" flipV="1">
            <a:off x="8975324" y="2201662"/>
            <a:ext cx="297262" cy="6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8221FB-C3E0-4CBF-9DF7-1D2D0F932276}"/>
              </a:ext>
            </a:extLst>
          </p:cNvPr>
          <p:cNvSpPr txBox="1"/>
          <p:nvPr/>
        </p:nvSpPr>
        <p:spPr>
          <a:xfrm>
            <a:off x="2734323" y="5047067"/>
            <a:ext cx="666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Надо найти из этой формулы получить первую и вторую вязкость и, конечно, убедиться, что это выражение сводится к (*).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26DA0-EEF2-4BC3-B06A-F410416A9D5C}"/>
              </a:ext>
            </a:extLst>
          </p:cNvPr>
          <p:cNvSpPr txBox="1"/>
          <p:nvPr/>
        </p:nvSpPr>
        <p:spPr>
          <a:xfrm>
            <a:off x="287530" y="167844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9644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7B0842-6258-42B8-A298-2B9F4204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24" y="409247"/>
            <a:ext cx="8319752" cy="14231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D400E1-9504-42CB-B73A-1DD29389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99" y="2126859"/>
            <a:ext cx="6001555" cy="13909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B6E742-3651-41DA-8648-0A8A1E43F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885" y="2043146"/>
            <a:ext cx="2756079" cy="147463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227825-7220-48E8-AF8B-3B5DBEDFAA7A}"/>
              </a:ext>
            </a:extLst>
          </p:cNvPr>
          <p:cNvSpPr/>
          <p:nvPr/>
        </p:nvSpPr>
        <p:spPr>
          <a:xfrm>
            <a:off x="3750598" y="4656307"/>
            <a:ext cx="5170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http://www.laine.itp.unibe.ch/exercises/section1.pdf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20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499D46-4E24-46FD-BBBC-9081D832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14" y="745726"/>
            <a:ext cx="6036169" cy="1459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7EE7C-615E-4810-8277-7B5E691FB0BC}"/>
              </a:ext>
            </a:extLst>
          </p:cNvPr>
          <p:cNvSpPr txBox="1"/>
          <p:nvPr/>
        </p:nvSpPr>
        <p:spPr>
          <a:xfrm flipH="1">
            <a:off x="800469" y="131834"/>
            <a:ext cx="1059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Вычисление корреляторов по гауссовскому распределению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DD3B96-0082-4D3C-BF16-9DB5BC40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138" y="2205478"/>
            <a:ext cx="5027720" cy="114448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A0879ED-2A66-485E-BA6F-47660E2C5073}"/>
              </a:ext>
            </a:extLst>
          </p:cNvPr>
          <p:cNvSpPr/>
          <p:nvPr/>
        </p:nvSpPr>
        <p:spPr>
          <a:xfrm>
            <a:off x="423167" y="3462115"/>
            <a:ext cx="11345662" cy="91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5367A5-F82F-479F-A607-BD579283E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93" y="2365464"/>
            <a:ext cx="2462532" cy="8245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FB6936-4275-493E-A514-B4EB2558CF92}"/>
              </a:ext>
            </a:extLst>
          </p:cNvPr>
          <p:cNvSpPr txBox="1"/>
          <p:nvPr/>
        </p:nvSpPr>
        <p:spPr>
          <a:xfrm>
            <a:off x="3142594" y="242980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=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DA9CFAA-8026-465F-BDB2-6E2CCA7E2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90674"/>
            <a:ext cx="12192000" cy="16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7EE7C-615E-4810-8277-7B5E691FB0BC}"/>
              </a:ext>
            </a:extLst>
          </p:cNvPr>
          <p:cNvSpPr txBox="1"/>
          <p:nvPr/>
        </p:nvSpPr>
        <p:spPr>
          <a:xfrm flipH="1">
            <a:off x="800469" y="131834"/>
            <a:ext cx="1059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Вычисление корреляторов по гауссовскому распределению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DA9CFAA-8026-465F-BDB2-6E2CCA7E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273446"/>
            <a:ext cx="12192000" cy="160574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F0DA45-4848-4597-8585-2E0BCA1D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892" y="929674"/>
            <a:ext cx="8274969" cy="36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91C224-F0F2-4E4F-882F-58690EBC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039"/>
            <a:ext cx="12192000" cy="15134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F8837E-0CD1-44B7-BA90-254B778DE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6718"/>
            <a:ext cx="12192000" cy="16057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0E8837-DF40-4D36-A99A-B9AA1AEFC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128" y="177555"/>
            <a:ext cx="6036169" cy="14597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B0CADF-9400-448F-818B-47AA9E0BC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352" y="1637307"/>
            <a:ext cx="5027720" cy="11444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D005CE-0589-4FF3-8ED9-9284F3B00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1807" y="1797293"/>
            <a:ext cx="2462532" cy="824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0719E9-64ED-4736-ACF1-EBA172C33D91}"/>
              </a:ext>
            </a:extLst>
          </p:cNvPr>
          <p:cNvSpPr txBox="1"/>
          <p:nvPr/>
        </p:nvSpPr>
        <p:spPr>
          <a:xfrm>
            <a:off x="3852808" y="186163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=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5B1929-1800-4B36-9830-5EFF83C5AA8A}"/>
              </a:ext>
            </a:extLst>
          </p:cNvPr>
          <p:cNvSpPr/>
          <p:nvPr/>
        </p:nvSpPr>
        <p:spPr>
          <a:xfrm>
            <a:off x="88777" y="2902998"/>
            <a:ext cx="11993732" cy="11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847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4989B2-310D-4A73-917A-42E49ADA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15"/>
            <a:ext cx="12192000" cy="1513472"/>
          </a:xfrm>
          <a:prstGeom prst="rect">
            <a:avLst/>
          </a:prstGeom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19751CB-70F3-4ADC-83D7-2243068E2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68687"/>
              </p:ext>
            </p:extLst>
          </p:nvPr>
        </p:nvGraphicFramePr>
        <p:xfrm>
          <a:off x="3331916" y="2071856"/>
          <a:ext cx="6177548" cy="188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4" imgW="914400" imgH="279360" progId="Equation.DSMT4">
                  <p:embed/>
                </p:oleObj>
              </mc:Choice>
              <mc:Fallback>
                <p:oleObj name="Equation" r:id="rId4" imgW="914400" imgH="2793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43B39ACA-7E38-457C-B74A-C866E597D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6" y="2071856"/>
                        <a:ext cx="6177548" cy="1887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0D2A049-DBE4-4C3C-99C3-F875D9B79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931266"/>
              </p:ext>
            </p:extLst>
          </p:nvPr>
        </p:nvGraphicFramePr>
        <p:xfrm>
          <a:off x="1936226" y="4149970"/>
          <a:ext cx="8161338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6" imgW="8161126" imgH="1859122" progId="Equation.DSMT4">
                  <p:embed/>
                </p:oleObj>
              </mc:Choice>
              <mc:Fallback>
                <p:oleObj name="Equation" r:id="rId6" imgW="8161126" imgH="1859122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E94DD8F5-314A-4BD8-9D38-808E0BE713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6226" y="4149970"/>
                        <a:ext cx="8161338" cy="185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475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8FFC127-91E1-4538-92B0-374C471FF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438" y="2751604"/>
          <a:ext cx="11779124" cy="2462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3" imgW="3644640" imgH="761760" progId="Equation.DSMT4">
                  <p:embed/>
                </p:oleObj>
              </mc:Choice>
              <mc:Fallback>
                <p:oleObj name="Equation" r:id="rId3" imgW="3644640" imgH="7617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38FFC127-91E1-4538-92B0-374C471FF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438" y="2751604"/>
                        <a:ext cx="11779124" cy="2462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61A824-3D76-4540-9BD4-9DF55BEEF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315"/>
            <a:ext cx="12192000" cy="15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8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8FFC127-91E1-4538-92B0-374C471FF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235759"/>
              </p:ext>
            </p:extLst>
          </p:nvPr>
        </p:nvGraphicFramePr>
        <p:xfrm>
          <a:off x="1658938" y="800100"/>
          <a:ext cx="90709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Equation" r:id="rId3" imgW="2806560" imgH="469800" progId="Equation.DSMT4">
                  <p:embed/>
                </p:oleObj>
              </mc:Choice>
              <mc:Fallback>
                <p:oleObj name="Equation" r:id="rId3" imgW="2806560" imgH="4698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819751CB-70F3-4ADC-83D7-2243068E2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938" y="800100"/>
                        <a:ext cx="9070975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68B3767-CBB9-491D-B351-C38FDDE80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610069"/>
              </p:ext>
            </p:extLst>
          </p:nvPr>
        </p:nvGraphicFramePr>
        <p:xfrm>
          <a:off x="399721" y="2947386"/>
          <a:ext cx="11142285" cy="207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Equation" r:id="rId5" imgW="2247840" imgH="419040" progId="Equation.DSMT4">
                  <p:embed/>
                </p:oleObj>
              </mc:Choice>
              <mc:Fallback>
                <p:oleObj name="Equation" r:id="rId5" imgW="2247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721" y="2947386"/>
                        <a:ext cx="11142285" cy="207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A5A2DDF-663E-4431-88AF-D8955DA48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419415"/>
              </p:ext>
            </p:extLst>
          </p:nvPr>
        </p:nvGraphicFramePr>
        <p:xfrm>
          <a:off x="850347" y="5332258"/>
          <a:ext cx="10691659" cy="1130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name="Equation" r:id="rId7" imgW="4051080" imgH="431640" progId="Equation.DSMT4">
                  <p:embed/>
                </p:oleObj>
              </mc:Choice>
              <mc:Fallback>
                <p:oleObj name="Equation" r:id="rId7" imgW="4051080" imgH="43164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347" y="5332258"/>
                        <a:ext cx="10691659" cy="11300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576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8FFC127-91E1-4538-92B0-374C471FF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708559"/>
              </p:ext>
            </p:extLst>
          </p:nvPr>
        </p:nvGraphicFramePr>
        <p:xfrm>
          <a:off x="1800981" y="107642"/>
          <a:ext cx="90709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3" imgW="2806560" imgH="469800" progId="Equation.DSMT4">
                  <p:embed/>
                </p:oleObj>
              </mc:Choice>
              <mc:Fallback>
                <p:oleObj name="Equation" r:id="rId3" imgW="2806560" imgH="4698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38FFC127-91E1-4538-92B0-374C471FF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981" y="107642"/>
                        <a:ext cx="9070975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68B3767-CBB9-491D-B351-C38FDDE80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409964"/>
              </p:ext>
            </p:extLst>
          </p:nvPr>
        </p:nvGraphicFramePr>
        <p:xfrm>
          <a:off x="0" y="1625292"/>
          <a:ext cx="12314238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Equation" r:id="rId5" imgW="3873240" imgH="939600" progId="Equation.DSMT4">
                  <p:embed/>
                </p:oleObj>
              </mc:Choice>
              <mc:Fallback>
                <p:oleObj name="Equation" r:id="rId5" imgW="3873240" imgH="9396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568B3767-CBB9-491D-B351-C38FDDE80F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625292"/>
                        <a:ext cx="12314238" cy="299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8B001D3-26D0-4A19-B150-5F0FD6B47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21505"/>
              </p:ext>
            </p:extLst>
          </p:nvPr>
        </p:nvGraphicFramePr>
        <p:xfrm>
          <a:off x="0" y="5849554"/>
          <a:ext cx="12192000" cy="100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7" imgW="5181480" imgH="431640" progId="Equation.DSMT4">
                  <p:embed/>
                </p:oleObj>
              </mc:Choice>
              <mc:Fallback>
                <p:oleObj name="Equation" r:id="rId7" imgW="5181480" imgH="4316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4A5A2DDF-663E-4431-88AF-D8955DA48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49554"/>
                        <a:ext cx="12192000" cy="10084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40EB0A-1BD4-4A1E-8445-800034FA13D0}"/>
              </a:ext>
            </a:extLst>
          </p:cNvPr>
          <p:cNvSpPr/>
          <p:nvPr/>
        </p:nvSpPr>
        <p:spPr>
          <a:xfrm>
            <a:off x="124287" y="4918229"/>
            <a:ext cx="11958222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3DC2E-830E-4A19-9096-39B238F5E7CE}"/>
              </a:ext>
            </a:extLst>
          </p:cNvPr>
          <p:cNvSpPr txBox="1"/>
          <p:nvPr/>
        </p:nvSpPr>
        <p:spPr>
          <a:xfrm>
            <a:off x="3924385" y="5326334"/>
            <a:ext cx="446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Где мы воспользовались:</a:t>
            </a:r>
          </a:p>
        </p:txBody>
      </p:sp>
    </p:spTree>
    <p:extLst>
      <p:ext uri="{BB962C8B-B14F-4D97-AF65-F5344CB8AC3E}">
        <p14:creationId xmlns:p14="http://schemas.microsoft.com/office/powerpoint/2010/main" val="2491057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8E8936C-0F4F-4F73-8190-690E6B8C2E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07057"/>
              </p:ext>
            </p:extLst>
          </p:nvPr>
        </p:nvGraphicFramePr>
        <p:xfrm>
          <a:off x="99757" y="1500327"/>
          <a:ext cx="11992486" cy="296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3" imgW="3695400" imgH="914400" progId="Equation.DSMT4">
                  <p:embed/>
                </p:oleObj>
              </mc:Choice>
              <mc:Fallback>
                <p:oleObj name="Equation" r:id="rId3" imgW="3695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757" y="1500327"/>
                        <a:ext cx="11992486" cy="2965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17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498235"/>
              </p:ext>
            </p:extLst>
          </p:nvPr>
        </p:nvGraphicFramePr>
        <p:xfrm>
          <a:off x="1939925" y="1359740"/>
          <a:ext cx="83121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Equation" r:id="rId3" imgW="4051080" imgH="965160" progId="Equation.DSMT4">
                  <p:embed/>
                </p:oleObj>
              </mc:Choice>
              <mc:Fallback>
                <p:oleObj name="Equation" r:id="rId3" imgW="4051080" imgH="9651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1359740"/>
                        <a:ext cx="8312150" cy="19700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510046"/>
              </p:ext>
            </p:extLst>
          </p:nvPr>
        </p:nvGraphicFramePr>
        <p:xfrm>
          <a:off x="2156042" y="5968830"/>
          <a:ext cx="697071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Equation" r:id="rId5" imgW="2717640" imgH="304560" progId="Equation.DSMT4">
                  <p:embed/>
                </p:oleObj>
              </mc:Choice>
              <mc:Fallback>
                <p:oleObj name="Equation" r:id="rId5" imgW="2717640" imgH="3045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042" y="5968830"/>
                        <a:ext cx="6970712" cy="7826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392301"/>
              </p:ext>
            </p:extLst>
          </p:nvPr>
        </p:nvGraphicFramePr>
        <p:xfrm>
          <a:off x="4258468" y="3608395"/>
          <a:ext cx="36750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5" name="Equation" r:id="rId7" imgW="1790640" imgH="393480" progId="Equation.DSMT4">
                  <p:embed/>
                </p:oleObj>
              </mc:Choice>
              <mc:Fallback>
                <p:oleObj name="Equation" r:id="rId7" imgW="1790640" imgH="39348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468" y="3608395"/>
                        <a:ext cx="3675063" cy="8032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897E488D-A413-4FE2-A489-3901058D5708}"/>
              </a:ext>
            </a:extLst>
          </p:cNvPr>
          <p:cNvSpPr/>
          <p:nvPr/>
        </p:nvSpPr>
        <p:spPr>
          <a:xfrm>
            <a:off x="4483516" y="4791151"/>
            <a:ext cx="2627790" cy="1093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FC0BA-797A-4CC0-96B5-1D0242F90193}"/>
              </a:ext>
            </a:extLst>
          </p:cNvPr>
          <p:cNvSpPr txBox="1"/>
          <p:nvPr/>
        </p:nvSpPr>
        <p:spPr>
          <a:xfrm>
            <a:off x="112449" y="92782"/>
            <a:ext cx="11967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Выводы: мы из кинетического уравнения получили гидродинамический тензор вязкости в случае одноатомного газа.</a:t>
            </a:r>
          </a:p>
        </p:txBody>
      </p:sp>
    </p:spTree>
    <p:extLst>
      <p:ext uri="{BB962C8B-B14F-4D97-AF65-F5344CB8AC3E}">
        <p14:creationId xmlns:p14="http://schemas.microsoft.com/office/powerpoint/2010/main" val="42600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155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Простой способ расчета первой вязкости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7222" y="1557121"/>
            <a:ext cx="112693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Предположим, что поток газа движется вдоль оси </a:t>
            </a:r>
            <a:r>
              <a:rPr lang="en-US" sz="3200" dirty="0"/>
              <a:t>X, </a:t>
            </a:r>
            <a:r>
              <a:rPr lang="ru-RU" sz="3200" dirty="0"/>
              <a:t>а средняя скорость газа зависит только от координаты вдоль оси </a:t>
            </a:r>
            <a:r>
              <a:rPr lang="en-US" sz="3200" dirty="0"/>
              <a:t>Y.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647961"/>
              </p:ext>
            </p:extLst>
          </p:nvPr>
        </p:nvGraphicFramePr>
        <p:xfrm>
          <a:off x="3947318" y="2945616"/>
          <a:ext cx="42973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3" imgW="1168200" imgH="330120" progId="Equation.DSMT4">
                  <p:embed/>
                </p:oleObj>
              </mc:Choice>
              <mc:Fallback>
                <p:oleObj name="Equation" r:id="rId3" imgW="1168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318" y="2945616"/>
                        <a:ext cx="4297363" cy="1216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05" y="4581568"/>
            <a:ext cx="26193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" y="4581568"/>
            <a:ext cx="3173207" cy="227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22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02990"/>
              </p:ext>
            </p:extLst>
          </p:nvPr>
        </p:nvGraphicFramePr>
        <p:xfrm>
          <a:off x="1639765" y="3881521"/>
          <a:ext cx="9088437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3" imgW="3543120" imgH="736560" progId="Equation.DSMT4">
                  <p:embed/>
                </p:oleObj>
              </mc:Choice>
              <mc:Fallback>
                <p:oleObj name="Equation" r:id="rId3" imgW="3543120" imgH="7365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765" y="3881521"/>
                        <a:ext cx="9088437" cy="18907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181232" y="3048448"/>
            <a:ext cx="11829535" cy="2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C7FDE124-30FF-4A0A-A28E-04C245E04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139245"/>
              </p:ext>
            </p:extLst>
          </p:nvPr>
        </p:nvGraphicFramePr>
        <p:xfrm>
          <a:off x="1511238" y="1360492"/>
          <a:ext cx="960913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5" imgW="3377880" imgH="482400" progId="Equation.DSMT4">
                  <p:embed/>
                </p:oleObj>
              </mc:Choice>
              <mc:Fallback>
                <p:oleObj name="Equation" r:id="rId5" imgW="3377880" imgH="4824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C7FDE124-30FF-4A0A-A28E-04C245E04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238" y="1360492"/>
                        <a:ext cx="9609137" cy="1374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EBBF2A5-1970-4216-A831-0D9A14D0548F}"/>
              </a:ext>
            </a:extLst>
          </p:cNvPr>
          <p:cNvSpPr txBox="1"/>
          <p:nvPr/>
        </p:nvSpPr>
        <p:spPr>
          <a:xfrm>
            <a:off x="1895559" y="390995"/>
            <a:ext cx="840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Феноменологическая Гидродинамика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66DF7-DCFD-4458-B7C6-4F19AC6DF89E}"/>
              </a:ext>
            </a:extLst>
          </p:cNvPr>
          <p:cNvSpPr txBox="1"/>
          <p:nvPr/>
        </p:nvSpPr>
        <p:spPr>
          <a:xfrm>
            <a:off x="2228295" y="3235190"/>
            <a:ext cx="843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Кинетика идеального одноатомного газа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76CC9-BBF3-4D39-8FC3-7DE7DA1AA191}"/>
              </a:ext>
            </a:extLst>
          </p:cNvPr>
          <p:cNvSpPr txBox="1"/>
          <p:nvPr/>
        </p:nvSpPr>
        <p:spPr>
          <a:xfrm>
            <a:off x="181232" y="5956226"/>
            <a:ext cx="1201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Вывод: кинетика и гидродинамика согласуются, когда речь идет о вязкости…</a:t>
            </a:r>
          </a:p>
        </p:txBody>
      </p:sp>
    </p:spTree>
    <p:extLst>
      <p:ext uri="{BB962C8B-B14F-4D97-AF65-F5344CB8AC3E}">
        <p14:creationId xmlns:p14="http://schemas.microsoft.com/office/powerpoint/2010/main" val="840003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3938C-3779-4A62-96F8-4757A5EF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230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Можно ли из гидродинамических уравнений получить формулу Друде?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Можно ли так обобщить уравнения Навье-Стокса, чтобы получилась формула Друде?</a:t>
            </a:r>
          </a:p>
        </p:txBody>
      </p:sp>
    </p:spTree>
    <p:extLst>
      <p:ext uri="{BB962C8B-B14F-4D97-AF65-F5344CB8AC3E}">
        <p14:creationId xmlns:p14="http://schemas.microsoft.com/office/powerpoint/2010/main" val="578972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59" y="378"/>
            <a:ext cx="10515600" cy="83563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Формула Друде и … гидродинамика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304097"/>
              </p:ext>
            </p:extLst>
          </p:nvPr>
        </p:nvGraphicFramePr>
        <p:xfrm>
          <a:off x="733164" y="1005431"/>
          <a:ext cx="4226011" cy="178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4" name="Equation" r:id="rId3" imgW="926698" imgH="393529" progId="Equation.DSMT4">
                  <p:embed/>
                </p:oleObj>
              </mc:Choice>
              <mc:Fallback>
                <p:oleObj name="Equation" r:id="rId3" imgW="926698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64" y="1005431"/>
                        <a:ext cx="4226011" cy="1786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21919"/>
              </p:ext>
            </p:extLst>
          </p:nvPr>
        </p:nvGraphicFramePr>
        <p:xfrm>
          <a:off x="550863" y="3227388"/>
          <a:ext cx="6296025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5" name="Equation" r:id="rId5" imgW="1498320" imgH="482400" progId="Equation.DSMT4">
                  <p:embed/>
                </p:oleObj>
              </mc:Choice>
              <mc:Fallback>
                <p:oleObj name="Equation" r:id="rId5" imgW="149832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227388"/>
                        <a:ext cx="6296025" cy="2008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276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75432" y="5634396"/>
            <a:ext cx="11641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Два типа интеграла столкновений.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</a:rPr>
              <a:t>Парные столкновения в газе сохраняют импульс…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</a:rPr>
              <a:t>Столкновения на вмороженном беспорядке (примесях) не сохраняют импульс…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575651"/>
              </p:ext>
            </p:extLst>
          </p:nvPr>
        </p:nvGraphicFramePr>
        <p:xfrm>
          <a:off x="7272584" y="3146854"/>
          <a:ext cx="4326977" cy="223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6" name="Corel DESIGNER" r:id="rId7" imgW="8585785" imgH="4430587" progId="CorelDESIGNER.Graphic.16">
                  <p:embed/>
                </p:oleObj>
              </mc:Choice>
              <mc:Fallback>
                <p:oleObj name="Corel DESIGNER" r:id="rId7" imgW="8585785" imgH="4430587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72584" y="3146854"/>
                        <a:ext cx="4326977" cy="2233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173672"/>
              </p:ext>
            </p:extLst>
          </p:nvPr>
        </p:nvGraphicFramePr>
        <p:xfrm>
          <a:off x="5665286" y="894421"/>
          <a:ext cx="6045924" cy="199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7" name="Corel DESIGNER" r:id="rId9" imgW="13050068" imgH="4313363" progId="CorelDESIGNER.Graphic.16">
                  <p:embed/>
                </p:oleObj>
              </mc:Choice>
              <mc:Fallback>
                <p:oleObj name="Corel DESIGNER" r:id="rId9" imgW="13050068" imgH="4313363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5286" y="894421"/>
                        <a:ext cx="6045924" cy="199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161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464186"/>
              </p:ext>
            </p:extLst>
          </p:nvPr>
        </p:nvGraphicFramePr>
        <p:xfrm>
          <a:off x="2764951" y="1306561"/>
          <a:ext cx="68421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6" name="Equation" r:id="rId3" imgW="2476440" imgH="431640" progId="Equation.DSMT4">
                  <p:embed/>
                </p:oleObj>
              </mc:Choice>
              <mc:Fallback>
                <p:oleObj name="Equation" r:id="rId3" imgW="2476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951" y="1306561"/>
                        <a:ext cx="6842125" cy="1193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4314" y="205122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94251"/>
              </p:ext>
            </p:extLst>
          </p:nvPr>
        </p:nvGraphicFramePr>
        <p:xfrm>
          <a:off x="5326383" y="4246986"/>
          <a:ext cx="171926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7" name="Equation" r:id="rId5" imgW="622080" imgH="863280" progId="Equation.DSMT4">
                  <p:embed/>
                </p:oleObj>
              </mc:Choice>
              <mc:Fallback>
                <p:oleObj name="Equation" r:id="rId5" imgW="6220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383" y="4246986"/>
                        <a:ext cx="1719262" cy="2387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6240"/>
              </p:ext>
            </p:extLst>
          </p:nvPr>
        </p:nvGraphicFramePr>
        <p:xfrm>
          <a:off x="1458975" y="2936875"/>
          <a:ext cx="31257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8" name="Equation" r:id="rId7" imgW="1130040" imgH="279360" progId="Equation.DSMT4">
                  <p:embed/>
                </p:oleObj>
              </mc:Choice>
              <mc:Fallback>
                <p:oleObj name="Equation" r:id="rId7" imgW="1130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75" y="2936875"/>
                        <a:ext cx="3125787" cy="771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24539"/>
              </p:ext>
            </p:extLst>
          </p:nvPr>
        </p:nvGraphicFramePr>
        <p:xfrm>
          <a:off x="6788967" y="2893062"/>
          <a:ext cx="27051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9" name="Equation" r:id="rId9" imgW="977760" imgH="279360" progId="Equation.DSMT4">
                  <p:embed/>
                </p:oleObj>
              </mc:Choice>
              <mc:Fallback>
                <p:oleObj name="Equation" r:id="rId9" imgW="977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967" y="2893062"/>
                        <a:ext cx="2705100" cy="771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82742DE-952C-4880-9459-D608434FDEC1}"/>
              </a:ext>
            </a:extLst>
          </p:cNvPr>
          <p:cNvSpPr txBox="1"/>
          <p:nvPr/>
        </p:nvSpPr>
        <p:spPr>
          <a:xfrm flipH="1">
            <a:off x="335628" y="100692"/>
            <a:ext cx="11700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Вспоминаем, как мы на прошлой лекции выводили гидродинамические уравнения</a:t>
            </a:r>
            <a:r>
              <a:rPr lang="en-US" sz="3200" dirty="0"/>
              <a:t> </a:t>
            </a:r>
            <a:r>
              <a:rPr lang="ru-RU" sz="3200" dirty="0"/>
              <a:t>из кинетического уравнения...</a:t>
            </a:r>
          </a:p>
        </p:txBody>
      </p:sp>
    </p:spTree>
    <p:extLst>
      <p:ext uri="{BB962C8B-B14F-4D97-AF65-F5344CB8AC3E}">
        <p14:creationId xmlns:p14="http://schemas.microsoft.com/office/powerpoint/2010/main" val="2846183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27454"/>
              </p:ext>
            </p:extLst>
          </p:nvPr>
        </p:nvGraphicFramePr>
        <p:xfrm>
          <a:off x="1841199" y="2469632"/>
          <a:ext cx="887005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Equation" r:id="rId3" imgW="2273040" imgH="393480" progId="Equation.DSMT4">
                  <p:embed/>
                </p:oleObj>
              </mc:Choice>
              <mc:Fallback>
                <p:oleObj name="Equation" r:id="rId3" imgW="2273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199" y="2469632"/>
                        <a:ext cx="8870050" cy="1539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8956"/>
              </p:ext>
            </p:extLst>
          </p:nvPr>
        </p:nvGraphicFramePr>
        <p:xfrm>
          <a:off x="3077147" y="4727051"/>
          <a:ext cx="639815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name="Equation" r:id="rId5" imgW="1307880" imgH="279360" progId="Equation.DSMT4">
                  <p:embed/>
                </p:oleObj>
              </mc:Choice>
              <mc:Fallback>
                <p:oleObj name="Equation" r:id="rId5" imgW="1307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147" y="4727051"/>
                        <a:ext cx="6398155" cy="1368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D2039E8-978C-48F8-9EB6-DCDF9435ECF9}"/>
              </a:ext>
            </a:extLst>
          </p:cNvPr>
          <p:cNvSpPr txBox="1"/>
          <p:nvPr/>
        </p:nvSpPr>
        <p:spPr>
          <a:xfrm flipH="1">
            <a:off x="3462668" y="1752088"/>
            <a:ext cx="5627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Это уравнение Навье-Стокса…</a:t>
            </a:r>
          </a:p>
        </p:txBody>
      </p:sp>
    </p:spTree>
    <p:extLst>
      <p:ext uri="{BB962C8B-B14F-4D97-AF65-F5344CB8AC3E}">
        <p14:creationId xmlns:p14="http://schemas.microsoft.com/office/powerpoint/2010/main" val="1912588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303280"/>
              </p:ext>
            </p:extLst>
          </p:nvPr>
        </p:nvGraphicFramePr>
        <p:xfrm>
          <a:off x="1841200" y="330114"/>
          <a:ext cx="887005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6" name="Equation" r:id="rId3" imgW="2273040" imgH="393480" progId="Equation.DSMT4">
                  <p:embed/>
                </p:oleObj>
              </mc:Choice>
              <mc:Fallback>
                <p:oleObj name="Equation" r:id="rId3" imgW="2273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200" y="330114"/>
                        <a:ext cx="8870050" cy="1539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087513"/>
              </p:ext>
            </p:extLst>
          </p:nvPr>
        </p:nvGraphicFramePr>
        <p:xfrm>
          <a:off x="3185240" y="2690577"/>
          <a:ext cx="639815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7" name="Equation" r:id="rId5" imgW="1307880" imgH="279360" progId="Equation.DSMT4">
                  <p:embed/>
                </p:oleObj>
              </mc:Choice>
              <mc:Fallback>
                <p:oleObj name="Equation" r:id="rId5" imgW="1307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240" y="2690577"/>
                        <a:ext cx="6398155" cy="1368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562830"/>
              </p:ext>
            </p:extLst>
          </p:nvPr>
        </p:nvGraphicFramePr>
        <p:xfrm>
          <a:off x="3681598" y="4879590"/>
          <a:ext cx="54054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8" name="Equation" r:id="rId7" imgW="1104840" imgH="279360" progId="Equation.DSMT4">
                  <p:embed/>
                </p:oleObj>
              </mc:Choice>
              <mc:Fallback>
                <p:oleObj name="Equation" r:id="rId7" imgW="1104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598" y="4879590"/>
                        <a:ext cx="5405437" cy="13684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882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991965"/>
              </p:ext>
            </p:extLst>
          </p:nvPr>
        </p:nvGraphicFramePr>
        <p:xfrm>
          <a:off x="1827139" y="16476"/>
          <a:ext cx="887005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0" name="Equation" r:id="rId3" imgW="2273040" imgH="393480" progId="Equation.DSMT4">
                  <p:embed/>
                </p:oleObj>
              </mc:Choice>
              <mc:Fallback>
                <p:oleObj name="Equation" r:id="rId3" imgW="2273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139" y="16476"/>
                        <a:ext cx="8870050" cy="1539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30812"/>
              </p:ext>
            </p:extLst>
          </p:nvPr>
        </p:nvGraphicFramePr>
        <p:xfrm>
          <a:off x="1530620" y="4536789"/>
          <a:ext cx="946308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1" name="Equation" r:id="rId5" imgW="2425680" imgH="419040" progId="Equation.DSMT4">
                  <p:embed/>
                </p:oleObj>
              </mc:Choice>
              <mc:Fallback>
                <p:oleObj name="Equation" r:id="rId5" imgW="2425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620" y="4536789"/>
                        <a:ext cx="9463087" cy="16383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6BB83B97-4FBD-4C54-B408-D46B8501F71B}"/>
              </a:ext>
            </a:extLst>
          </p:cNvPr>
          <p:cNvSpPr/>
          <p:nvPr/>
        </p:nvSpPr>
        <p:spPr>
          <a:xfrm>
            <a:off x="5116943" y="2947386"/>
            <a:ext cx="2290439" cy="1171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58874-787E-41F8-A491-E2B9F2EF1835}"/>
              </a:ext>
            </a:extLst>
          </p:cNvPr>
          <p:cNvSpPr txBox="1"/>
          <p:nvPr/>
        </p:nvSpPr>
        <p:spPr>
          <a:xfrm>
            <a:off x="3414944" y="2092280"/>
            <a:ext cx="536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Электроны в металле</a:t>
            </a:r>
          </a:p>
        </p:txBody>
      </p:sp>
    </p:spTree>
    <p:extLst>
      <p:ext uri="{BB962C8B-B14F-4D97-AF65-F5344CB8AC3E}">
        <p14:creationId xmlns:p14="http://schemas.microsoft.com/office/powerpoint/2010/main" val="4293152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408183"/>
              </p:ext>
            </p:extLst>
          </p:nvPr>
        </p:nvGraphicFramePr>
        <p:xfrm>
          <a:off x="1583886" y="479694"/>
          <a:ext cx="946308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3" imgW="2425680" imgH="419040" progId="Equation.DSMT4">
                  <p:embed/>
                </p:oleObj>
              </mc:Choice>
              <mc:Fallback>
                <p:oleObj name="Equation" r:id="rId3" imgW="2425680" imgH="41904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886" y="479694"/>
                        <a:ext cx="9463087" cy="16383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0676"/>
              </p:ext>
            </p:extLst>
          </p:nvPr>
        </p:nvGraphicFramePr>
        <p:xfrm>
          <a:off x="879426" y="3086103"/>
          <a:ext cx="10066338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5" imgW="3200400" imgH="533160" progId="Equation.DSMT4">
                  <p:embed/>
                </p:oleObj>
              </mc:Choice>
              <mc:Fallback>
                <p:oleObj name="Equation" r:id="rId5" imgW="3200400" imgH="53316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26" y="3086103"/>
                        <a:ext cx="10066338" cy="166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176852"/>
              </p:ext>
            </p:extLst>
          </p:nvPr>
        </p:nvGraphicFramePr>
        <p:xfrm>
          <a:off x="2323449" y="5345990"/>
          <a:ext cx="6910387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7" imgW="2197080" imgH="431640" progId="Equation.DSMT4">
                  <p:embed/>
                </p:oleObj>
              </mc:Choice>
              <mc:Fallback>
                <p:oleObj name="Equation" r:id="rId7" imgW="2197080" imgH="43164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449" y="5345990"/>
                        <a:ext cx="6910387" cy="1344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E0A735-AA9E-4DE7-B0C3-019E8EC45ACF}"/>
              </a:ext>
            </a:extLst>
          </p:cNvPr>
          <p:cNvSpPr/>
          <p:nvPr/>
        </p:nvSpPr>
        <p:spPr>
          <a:xfrm>
            <a:off x="133165" y="2539014"/>
            <a:ext cx="1197597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567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53736"/>
              </p:ext>
            </p:extLst>
          </p:nvPr>
        </p:nvGraphicFramePr>
        <p:xfrm>
          <a:off x="2374512" y="1822364"/>
          <a:ext cx="7431087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1" name="Equation" r:id="rId3" imgW="1904760" imgH="457200" progId="Equation.DSMT4">
                  <p:embed/>
                </p:oleObj>
              </mc:Choice>
              <mc:Fallback>
                <p:oleObj name="Equation" r:id="rId3" imgW="1904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512" y="1822364"/>
                        <a:ext cx="7431087" cy="1787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50033"/>
              </p:ext>
            </p:extLst>
          </p:nvPr>
        </p:nvGraphicFramePr>
        <p:xfrm>
          <a:off x="1077613" y="16476"/>
          <a:ext cx="10066338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Equation" r:id="rId5" imgW="3200400" imgH="533160" progId="Equation.DSMT4">
                  <p:embed/>
                </p:oleObj>
              </mc:Choice>
              <mc:Fallback>
                <p:oleObj name="Equation" r:id="rId5" imgW="32004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13" y="16476"/>
                        <a:ext cx="10066338" cy="166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570627"/>
              </p:ext>
            </p:extLst>
          </p:nvPr>
        </p:nvGraphicFramePr>
        <p:xfrm>
          <a:off x="2122188" y="4713973"/>
          <a:ext cx="7977188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7" imgW="2044440" imgH="482400" progId="Equation.DSMT4">
                  <p:embed/>
                </p:oleObj>
              </mc:Choice>
              <mc:Fallback>
                <p:oleObj name="Equation" r:id="rId7" imgW="2044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188" y="4713973"/>
                        <a:ext cx="7977188" cy="18875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E524656-22F6-4E41-81A5-3E944AAD6BFA}"/>
              </a:ext>
            </a:extLst>
          </p:cNvPr>
          <p:cNvSpPr txBox="1"/>
          <p:nvPr/>
        </p:nvSpPr>
        <p:spPr>
          <a:xfrm flipH="1">
            <a:off x="1265281" y="3684877"/>
            <a:ext cx="9691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Уравнение Навье-Стокса, в котором учтено рассеяние электронов на примесях в тау-приближении:</a:t>
            </a:r>
          </a:p>
        </p:txBody>
      </p:sp>
    </p:spTree>
    <p:extLst>
      <p:ext uri="{BB962C8B-B14F-4D97-AF65-F5344CB8AC3E}">
        <p14:creationId xmlns:p14="http://schemas.microsoft.com/office/powerpoint/2010/main" val="474899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872437"/>
              </p:ext>
            </p:extLst>
          </p:nvPr>
        </p:nvGraphicFramePr>
        <p:xfrm>
          <a:off x="1899573" y="5135316"/>
          <a:ext cx="86963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Equation" r:id="rId3" imgW="1777680" imgH="253800" progId="Equation.DSMT4">
                  <p:embed/>
                </p:oleObj>
              </mc:Choice>
              <mc:Fallback>
                <p:oleObj name="Equation" r:id="rId3" imgW="1777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573" y="5135316"/>
                        <a:ext cx="8696325" cy="1244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0D5E991-D82B-43EB-9028-B225FCFF7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188125"/>
              </p:ext>
            </p:extLst>
          </p:nvPr>
        </p:nvGraphicFramePr>
        <p:xfrm>
          <a:off x="2082800" y="292100"/>
          <a:ext cx="80264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Equation" r:id="rId5" imgW="2057400" imgH="711000" progId="Equation.DSMT4">
                  <p:embed/>
                </p:oleObj>
              </mc:Choice>
              <mc:Fallback>
                <p:oleObj name="Equation" r:id="rId5" imgW="2057400" imgH="7110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92100"/>
                        <a:ext cx="8026400" cy="27813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9372DED-6994-4408-86EE-E69377C1E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0853"/>
              </p:ext>
            </p:extLst>
          </p:nvPr>
        </p:nvGraphicFramePr>
        <p:xfrm>
          <a:off x="1664256" y="3429000"/>
          <a:ext cx="916695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4" name="Equation" r:id="rId7" imgW="4863960" imgH="660240" progId="Equation.DSMT4">
                  <p:embed/>
                </p:oleObj>
              </mc:Choice>
              <mc:Fallback>
                <p:oleObj name="Equation" r:id="rId7" imgW="48639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4256" y="3429000"/>
                        <a:ext cx="9166958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60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84148"/>
              </p:ext>
            </p:extLst>
          </p:nvPr>
        </p:nvGraphicFramePr>
        <p:xfrm>
          <a:off x="1978601" y="3881233"/>
          <a:ext cx="8534015" cy="198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" name="Equation" r:id="rId3" imgW="2628720" imgH="609480" progId="Equation.DSMT4">
                  <p:embed/>
                </p:oleObj>
              </mc:Choice>
              <mc:Fallback>
                <p:oleObj name="Equation" r:id="rId3" imgW="26287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601" y="3881233"/>
                        <a:ext cx="8534015" cy="19811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286244"/>
              </p:ext>
            </p:extLst>
          </p:nvPr>
        </p:nvGraphicFramePr>
        <p:xfrm>
          <a:off x="4601369" y="1349400"/>
          <a:ext cx="29892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"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369" y="1349400"/>
                        <a:ext cx="2989262" cy="8413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318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245853"/>
              </p:ext>
            </p:extLst>
          </p:nvPr>
        </p:nvGraphicFramePr>
        <p:xfrm>
          <a:off x="1884192" y="367914"/>
          <a:ext cx="8423275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Equation" r:id="rId3" imgW="2158920" imgH="482400" progId="Equation.DSMT4">
                  <p:embed/>
                </p:oleObj>
              </mc:Choice>
              <mc:Fallback>
                <p:oleObj name="Equation" r:id="rId3" imgW="2158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192" y="367914"/>
                        <a:ext cx="8423275" cy="18875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 вниз 2"/>
          <p:cNvSpPr/>
          <p:nvPr/>
        </p:nvSpPr>
        <p:spPr>
          <a:xfrm>
            <a:off x="5263807" y="2891481"/>
            <a:ext cx="1664043" cy="1128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529648"/>
              </p:ext>
            </p:extLst>
          </p:nvPr>
        </p:nvGraphicFramePr>
        <p:xfrm>
          <a:off x="3494709" y="4656094"/>
          <a:ext cx="5202238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5" imgW="1333440" imgH="419040" progId="Equation.DSMT4">
                  <p:embed/>
                </p:oleObj>
              </mc:Choice>
              <mc:Fallback>
                <p:oleObj name="Equation" r:id="rId5" imgW="1333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709" y="4656094"/>
                        <a:ext cx="5202238" cy="16383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9A6516-386F-4CD0-8C51-C5E853C2CD25}"/>
              </a:ext>
            </a:extLst>
          </p:cNvPr>
          <p:cNvSpPr txBox="1"/>
          <p:nvPr/>
        </p:nvSpPr>
        <p:spPr>
          <a:xfrm>
            <a:off x="7155402" y="3293616"/>
            <a:ext cx="4527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 это формула Друде!!! </a:t>
            </a:r>
          </a:p>
          <a:p>
            <a:pPr algn="ctr"/>
            <a:r>
              <a:rPr lang="ru-RU" dirty="0"/>
              <a:t>Мы решили задачу из задания. </a:t>
            </a:r>
          </a:p>
          <a:p>
            <a:pPr algn="ctr"/>
            <a:r>
              <a:rPr lang="ru-RU" dirty="0"/>
              <a:t>Какой номер задачи, угадайте сами.</a:t>
            </a:r>
          </a:p>
        </p:txBody>
      </p:sp>
    </p:spTree>
    <p:extLst>
      <p:ext uri="{BB962C8B-B14F-4D97-AF65-F5344CB8AC3E}">
        <p14:creationId xmlns:p14="http://schemas.microsoft.com/office/powerpoint/2010/main" val="1074202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024297"/>
              </p:ext>
            </p:extLst>
          </p:nvPr>
        </p:nvGraphicFramePr>
        <p:xfrm>
          <a:off x="1982788" y="368300"/>
          <a:ext cx="8224837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" name="Equation" r:id="rId3" imgW="2108160" imgH="482400" progId="Equation.DSMT4">
                  <p:embed/>
                </p:oleObj>
              </mc:Choice>
              <mc:Fallback>
                <p:oleObj name="Equation" r:id="rId3" imgW="2108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68300"/>
                        <a:ext cx="8224837" cy="18875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 вниз 2"/>
          <p:cNvSpPr/>
          <p:nvPr/>
        </p:nvSpPr>
        <p:spPr>
          <a:xfrm>
            <a:off x="5263184" y="2562290"/>
            <a:ext cx="1664043" cy="1128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681890"/>
              </p:ext>
            </p:extLst>
          </p:nvPr>
        </p:nvGraphicFramePr>
        <p:xfrm>
          <a:off x="2547938" y="3997325"/>
          <a:ext cx="7234237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7" name="Equation" r:id="rId5" imgW="1854000" imgH="482400" progId="Equation.DSMT4">
                  <p:embed/>
                </p:oleObj>
              </mc:Choice>
              <mc:Fallback>
                <p:oleObj name="Equation" r:id="rId5" imgW="1854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997325"/>
                        <a:ext cx="7234237" cy="18875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9D3FEB-D0AC-449F-A706-1F33EA4A4EE2}"/>
              </a:ext>
            </a:extLst>
          </p:cNvPr>
          <p:cNvSpPr txBox="1"/>
          <p:nvPr/>
        </p:nvSpPr>
        <p:spPr>
          <a:xfrm>
            <a:off x="1890943" y="6232124"/>
            <a:ext cx="865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Это обобщение формулы Друде на случай переменного поля.</a:t>
            </a:r>
          </a:p>
        </p:txBody>
      </p:sp>
    </p:spTree>
    <p:extLst>
      <p:ext uri="{BB962C8B-B14F-4D97-AF65-F5344CB8AC3E}">
        <p14:creationId xmlns:p14="http://schemas.microsoft.com/office/powerpoint/2010/main" val="302558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E8F0B-8FAB-441A-9237-7BE36F28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Если уравнение Навье-Стокса расписать</a:t>
            </a:r>
          </a:p>
        </p:txBody>
      </p:sp>
    </p:spTree>
    <p:extLst>
      <p:ext uri="{BB962C8B-B14F-4D97-AF65-F5344CB8AC3E}">
        <p14:creationId xmlns:p14="http://schemas.microsoft.com/office/powerpoint/2010/main" val="3855187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8BBC4-4909-4380-9202-9EA7C79F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33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Если уравнение Навье-Стокса расписать 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ED98FE3-B96A-4AAC-9D24-DEE654262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41770"/>
              </p:ext>
            </p:extLst>
          </p:nvPr>
        </p:nvGraphicFramePr>
        <p:xfrm>
          <a:off x="2961060" y="859836"/>
          <a:ext cx="5741638" cy="135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" name="Equation" r:id="rId3" imgW="2044440" imgH="482400" progId="Equation.DSMT4">
                  <p:embed/>
                </p:oleObj>
              </mc:Choice>
              <mc:Fallback>
                <p:oleObj name="Equation" r:id="rId3" imgW="2044440" imgH="4824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60" y="859836"/>
                        <a:ext cx="5741638" cy="135856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E890F39-2A2B-45FF-9E66-805431AD5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464855"/>
              </p:ext>
            </p:extLst>
          </p:nvPr>
        </p:nvGraphicFramePr>
        <p:xfrm>
          <a:off x="2852752" y="2353839"/>
          <a:ext cx="6269880" cy="89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5" imgW="1777680" imgH="253800" progId="Equation.DSMT4">
                  <p:embed/>
                </p:oleObj>
              </mc:Choice>
              <mc:Fallback>
                <p:oleObj name="Equation" r:id="rId5" imgW="1777680" imgH="2538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52" y="2353839"/>
                        <a:ext cx="6269880" cy="897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16486AA-DFDB-46DD-A6B2-A96F16AF2C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37465"/>
              </p:ext>
            </p:extLst>
          </p:nvPr>
        </p:nvGraphicFramePr>
        <p:xfrm>
          <a:off x="1183123" y="3251171"/>
          <a:ext cx="960913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" name="Equation" r:id="rId7" imgW="3377880" imgH="482400" progId="Equation.DSMT4">
                  <p:embed/>
                </p:oleObj>
              </mc:Choice>
              <mc:Fallback>
                <p:oleObj name="Equation" r:id="rId7" imgW="3377880" imgH="4824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C7FDE124-30FF-4A0A-A28E-04C245E04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123" y="3251171"/>
                        <a:ext cx="9609137" cy="1374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D347728-E3C4-4BFF-8124-F33595920A12}"/>
              </a:ext>
            </a:extLst>
          </p:cNvPr>
          <p:cNvSpPr txBox="1">
            <a:spLocks/>
          </p:cNvSpPr>
          <p:nvPr/>
        </p:nvSpPr>
        <p:spPr>
          <a:xfrm>
            <a:off x="4486981" y="4625946"/>
            <a:ext cx="10515600" cy="70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 получится: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314849E-F613-451C-BE4A-EE2D72EC4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062358"/>
              </p:ext>
            </p:extLst>
          </p:nvPr>
        </p:nvGraphicFramePr>
        <p:xfrm>
          <a:off x="571500" y="5510213"/>
          <a:ext cx="105203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" name="Equation" r:id="rId9" imgW="3695400" imgH="431640" progId="Equation.DSMT4">
                  <p:embed/>
                </p:oleObj>
              </mc:Choice>
              <mc:Fallback>
                <p:oleObj name="Equation" r:id="rId9" imgW="3695400" imgH="4316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FED98FE3-B96A-4AAC-9D24-DEE6542624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510213"/>
                        <a:ext cx="10520363" cy="12319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660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94AFAAB-E423-4389-BE92-0D76F29D8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489797"/>
              </p:ext>
            </p:extLst>
          </p:nvPr>
        </p:nvGraphicFramePr>
        <p:xfrm>
          <a:off x="569913" y="239713"/>
          <a:ext cx="10848975" cy="24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3" imgW="3809880" imgH="863280" progId="Equation.DSMT4">
                  <p:embed/>
                </p:oleObj>
              </mc:Choice>
              <mc:Fallback>
                <p:oleObj name="Equation" r:id="rId3" imgW="3809880" imgH="86328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F314849E-F613-451C-BE4A-EE2D72EC4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39713"/>
                        <a:ext cx="10848975" cy="24685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8AA9DD00-3C27-472F-A162-F281F5D9AAD1}"/>
              </a:ext>
            </a:extLst>
          </p:cNvPr>
          <p:cNvSpPr/>
          <p:nvPr/>
        </p:nvSpPr>
        <p:spPr>
          <a:xfrm>
            <a:off x="4289886" y="2768558"/>
            <a:ext cx="3409025" cy="54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3C13D61-7209-42D7-B3A1-600A118E3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17625"/>
              </p:ext>
            </p:extLst>
          </p:nvPr>
        </p:nvGraphicFramePr>
        <p:xfrm>
          <a:off x="432395" y="3364960"/>
          <a:ext cx="11124009" cy="126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5" imgW="4470120" imgH="507960" progId="Equation.DSMT4">
                  <p:embed/>
                </p:oleObj>
              </mc:Choice>
              <mc:Fallback>
                <p:oleObj name="Equation" r:id="rId5" imgW="44701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395" y="3364960"/>
                        <a:ext cx="11124009" cy="126409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A19655-98C9-4BB1-95B9-BA09873B0265}"/>
              </a:ext>
            </a:extLst>
          </p:cNvPr>
          <p:cNvSpPr/>
          <p:nvPr/>
        </p:nvSpPr>
        <p:spPr>
          <a:xfrm>
            <a:off x="-1" y="4753485"/>
            <a:ext cx="121920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уравнение Навье-Стокса</a:t>
            </a:r>
            <a:r>
              <a:rPr lang="en-US" sz="2800" dirty="0"/>
              <a:t> </a:t>
            </a:r>
            <a:r>
              <a:rPr lang="ru-RU" sz="2800" dirty="0"/>
              <a:t>для электронной жидкости с электрическим полем и рассеянием на вмороженном беспорядке.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 Графене вязкость дает вклад в сопротивление!!! Тогда приходится для вычисления сопротивления решать </a:t>
            </a:r>
            <a:r>
              <a:rPr lang="ru-RU" sz="2800" dirty="0" err="1"/>
              <a:t>ур</a:t>
            </a:r>
            <a:r>
              <a:rPr lang="ru-RU" sz="2800" dirty="0"/>
              <a:t>. Навье-Стокса.</a:t>
            </a:r>
          </a:p>
        </p:txBody>
      </p:sp>
    </p:spTree>
    <p:extLst>
      <p:ext uri="{BB962C8B-B14F-4D97-AF65-F5344CB8AC3E}">
        <p14:creationId xmlns:p14="http://schemas.microsoft.com/office/powerpoint/2010/main" val="3440317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>
            <a:normAutofit/>
          </a:bodyPr>
          <a:lstStyle/>
          <a:p>
            <a:pPr algn="ctr"/>
            <a:r>
              <a:rPr lang="ru-RU" b="1" u="sng" dirty="0"/>
              <a:t>Спасибо за внимание!</a:t>
            </a:r>
            <a:br>
              <a:rPr lang="ru-RU" b="1" u="sng" dirty="0"/>
            </a:br>
            <a:br>
              <a:rPr lang="ru-RU" dirty="0"/>
            </a:br>
            <a:r>
              <a:rPr lang="ru-RU" dirty="0"/>
              <a:t>Прошу старост всех групп прислать мне на электронный адрес</a:t>
            </a:r>
            <a:r>
              <a:rPr lang="en-US" dirty="0"/>
              <a:t> shchelkachev.nm@mipt.ru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письмо, где в теме будет указан номер группы, факультет,</a:t>
            </a:r>
            <a:br>
              <a:rPr lang="ru-RU" dirty="0"/>
            </a:br>
            <a:r>
              <a:rPr lang="ru-RU" dirty="0"/>
              <a:t>Фамили Имя Отчество, электронный адрес.</a:t>
            </a:r>
            <a:br>
              <a:rPr lang="ru-RU" dirty="0"/>
            </a:br>
            <a:r>
              <a:rPr lang="ru-RU" dirty="0"/>
              <a:t>Присылайте предложения, как нам лучше дистанционно общаться. </a:t>
            </a:r>
          </a:p>
        </p:txBody>
      </p:sp>
    </p:spTree>
    <p:extLst>
      <p:ext uri="{BB962C8B-B14F-4D97-AF65-F5344CB8AC3E}">
        <p14:creationId xmlns:p14="http://schemas.microsoft.com/office/powerpoint/2010/main" val="261983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443416" y="143734"/>
          <a:ext cx="8534015" cy="198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name="Equation" r:id="rId3" imgW="2628720" imgH="609480" progId="Equation.DSMT4">
                  <p:embed/>
                </p:oleObj>
              </mc:Choice>
              <mc:Fallback>
                <p:oleObj name="Equation" r:id="rId3" imgW="2628720" imgH="60948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416" y="143734"/>
                        <a:ext cx="8534015" cy="19811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32173" y="3024916"/>
          <a:ext cx="29432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Equation" r:id="rId5" imgW="799920" imgH="393480" progId="Equation.DSMT4">
                  <p:embed/>
                </p:oleObj>
              </mc:Choice>
              <mc:Fallback>
                <p:oleObj name="Equation" r:id="rId5" imgW="799920" imgH="3934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73" y="3024916"/>
                        <a:ext cx="2943225" cy="14493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6133" y="648064"/>
          <a:ext cx="29892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2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33" y="648064"/>
                        <a:ext cx="2989262" cy="8413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право 6"/>
          <p:cNvSpPr/>
          <p:nvPr/>
        </p:nvSpPr>
        <p:spPr>
          <a:xfrm>
            <a:off x="3443416" y="3448929"/>
            <a:ext cx="873211" cy="601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533835" y="2928529"/>
          <a:ext cx="3176588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3" name="Equation" r:id="rId9" imgW="863280" imgH="419040" progId="Equation.DSMT4">
                  <p:embed/>
                </p:oleObj>
              </mc:Choice>
              <mc:Fallback>
                <p:oleObj name="Equation" r:id="rId9" imgW="863280" imgH="41904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835" y="2928529"/>
                        <a:ext cx="3176588" cy="15430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право 8"/>
          <p:cNvSpPr/>
          <p:nvPr/>
        </p:nvSpPr>
        <p:spPr>
          <a:xfrm>
            <a:off x="7834184" y="3448929"/>
            <a:ext cx="486032" cy="601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946103" y="4976488"/>
          <a:ext cx="87820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4" name="Equation" r:id="rId11" imgW="2387520" imgH="444240" progId="Equation.DSMT4">
                  <p:embed/>
                </p:oleObj>
              </mc:Choice>
              <mc:Fallback>
                <p:oleObj name="Equation" r:id="rId11" imgW="2387520" imgH="44424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103" y="4976488"/>
                        <a:ext cx="8782050" cy="16383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900F62-6ECC-4204-AA9D-8936E5AF5046}"/>
              </a:ext>
            </a:extLst>
          </p:cNvPr>
          <p:cNvSpPr/>
          <p:nvPr/>
        </p:nvSpPr>
        <p:spPr>
          <a:xfrm>
            <a:off x="0" y="2290439"/>
            <a:ext cx="12192000" cy="125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48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14107"/>
              </p:ext>
            </p:extLst>
          </p:nvPr>
        </p:nvGraphicFramePr>
        <p:xfrm>
          <a:off x="250353" y="77436"/>
          <a:ext cx="63531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" name="Equation" r:id="rId3" imgW="1726920" imgH="279360" progId="Equation.DSMT4">
                  <p:embed/>
                </p:oleObj>
              </mc:Choice>
              <mc:Fallback>
                <p:oleObj name="Equation" r:id="rId3" imgW="1726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53" y="77436"/>
                        <a:ext cx="6353175" cy="1028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278959"/>
              </p:ext>
            </p:extLst>
          </p:nvPr>
        </p:nvGraphicFramePr>
        <p:xfrm>
          <a:off x="1818371" y="1766676"/>
          <a:ext cx="8548688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" name="Equation" r:id="rId5" imgW="2323800" imgH="482400" progId="Equation.DSMT4">
                  <p:embed/>
                </p:oleObj>
              </mc:Choice>
              <mc:Fallback>
                <p:oleObj name="Equation" r:id="rId5" imgW="2323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371" y="1766676"/>
                        <a:ext cx="8548688" cy="1778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912763"/>
              </p:ext>
            </p:extLst>
          </p:nvPr>
        </p:nvGraphicFramePr>
        <p:xfrm>
          <a:off x="7421392" y="77436"/>
          <a:ext cx="4564663" cy="134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" name="Equation" r:id="rId7" imgW="1511280" imgH="444240" progId="Equation.DSMT4">
                  <p:embed/>
                </p:oleObj>
              </mc:Choice>
              <mc:Fallback>
                <p:oleObj name="Equation" r:id="rId7" imgW="1511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392" y="77436"/>
                        <a:ext cx="4564663" cy="13455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6940" y="4070678"/>
            <a:ext cx="3565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Больцмановский</a:t>
            </a:r>
            <a:r>
              <a:rPr lang="ru-RU" sz="2800" dirty="0"/>
              <a:t> газ</a:t>
            </a:r>
            <a:r>
              <a:rPr lang="en-US" sz="2800" dirty="0"/>
              <a:t>:</a:t>
            </a:r>
            <a:endParaRPr lang="ru-RU" sz="28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474759"/>
              </p:ext>
            </p:extLst>
          </p:nvPr>
        </p:nvGraphicFramePr>
        <p:xfrm>
          <a:off x="6992263" y="3697288"/>
          <a:ext cx="222408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" name="Equation" r:id="rId9" imgW="736560" imgH="419040" progId="Equation.DSMT4">
                  <p:embed/>
                </p:oleObj>
              </mc:Choice>
              <mc:Fallback>
                <p:oleObj name="Equation" r:id="rId9" imgW="73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263" y="3697288"/>
                        <a:ext cx="2224087" cy="127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71088"/>
              </p:ext>
            </p:extLst>
          </p:nvPr>
        </p:nvGraphicFramePr>
        <p:xfrm>
          <a:off x="1273393" y="5473191"/>
          <a:ext cx="10005926" cy="126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" name="Equation" r:id="rId11" imgW="3517560" imgH="444240" progId="Equation.DSMT4">
                  <p:embed/>
                </p:oleObj>
              </mc:Choice>
              <mc:Fallback>
                <p:oleObj name="Equation" r:id="rId11" imgW="3517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393" y="5473191"/>
                        <a:ext cx="10005926" cy="126685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6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841193"/>
              </p:ext>
            </p:extLst>
          </p:nvPr>
        </p:nvGraphicFramePr>
        <p:xfrm>
          <a:off x="1097224" y="87459"/>
          <a:ext cx="10005926" cy="126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Equation" r:id="rId3" imgW="3517560" imgH="444240" progId="Equation.DSMT4">
                  <p:embed/>
                </p:oleObj>
              </mc:Choice>
              <mc:Fallback>
                <p:oleObj name="Equation" r:id="rId3" imgW="3517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24" y="87459"/>
                        <a:ext cx="10005926" cy="126685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79554"/>
              </p:ext>
            </p:extLst>
          </p:nvPr>
        </p:nvGraphicFramePr>
        <p:xfrm>
          <a:off x="1494012" y="2694443"/>
          <a:ext cx="96091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Equation" r:id="rId5" imgW="3377880" imgH="482400" progId="Equation.DSMT4">
                  <p:embed/>
                </p:oleObj>
              </mc:Choice>
              <mc:Fallback>
                <p:oleObj name="Equation" r:id="rId5" imgW="3377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012" y="2694443"/>
                        <a:ext cx="9609138" cy="1374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172994" y="4227369"/>
            <a:ext cx="11846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трелка вниз 9"/>
          <p:cNvSpPr/>
          <p:nvPr/>
        </p:nvSpPr>
        <p:spPr>
          <a:xfrm>
            <a:off x="5416311" y="4340719"/>
            <a:ext cx="1367481" cy="921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01028"/>
              </p:ext>
            </p:extLst>
          </p:nvPr>
        </p:nvGraphicFramePr>
        <p:xfrm>
          <a:off x="3279775" y="5578328"/>
          <a:ext cx="56324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Equation" r:id="rId7" imgW="1981080" imgH="419040" progId="Equation.DSMT4">
                  <p:embed/>
                </p:oleObj>
              </mc:Choice>
              <mc:Fallback>
                <p:oleObj name="Equation" r:id="rId7" imgW="198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5578328"/>
                        <a:ext cx="5632450" cy="11922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A66E4F-E448-443E-9E5C-5383DDEF05B1}"/>
              </a:ext>
            </a:extLst>
          </p:cNvPr>
          <p:cNvSpPr txBox="1"/>
          <p:nvPr/>
        </p:nvSpPr>
        <p:spPr>
          <a:xfrm>
            <a:off x="2189824" y="2147308"/>
            <a:ext cx="781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 другой стороны, в общем случае вязких тензор равен</a:t>
            </a:r>
          </a:p>
        </p:txBody>
      </p:sp>
    </p:spTree>
    <p:extLst>
      <p:ext uri="{BB962C8B-B14F-4D97-AF65-F5344CB8AC3E}">
        <p14:creationId xmlns:p14="http://schemas.microsoft.com/office/powerpoint/2010/main" val="87451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8F1507B-1C59-4A52-B06B-08A5B45C2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67889"/>
              </p:ext>
            </p:extLst>
          </p:nvPr>
        </p:nvGraphicFramePr>
        <p:xfrm>
          <a:off x="1712143" y="1988599"/>
          <a:ext cx="9298369" cy="137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3" imgW="3187440" imgH="469800" progId="Equation.DSMT4">
                  <p:embed/>
                </p:oleObj>
              </mc:Choice>
              <mc:Fallback>
                <p:oleObj name="Equation" r:id="rId3" imgW="3187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2143" y="1988599"/>
                        <a:ext cx="9298369" cy="1370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B2A1F66-8648-4FB4-96E7-055A9E43D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23618"/>
              </p:ext>
            </p:extLst>
          </p:nvPr>
        </p:nvGraphicFramePr>
        <p:xfrm>
          <a:off x="1709976" y="4984811"/>
          <a:ext cx="9036376" cy="149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Equation" r:id="rId5" imgW="2857320" imgH="469800" progId="Equation.DSMT4">
                  <p:embed/>
                </p:oleObj>
              </mc:Choice>
              <mc:Fallback>
                <p:oleObj name="Equation" r:id="rId5" imgW="2857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9976" y="4984811"/>
                        <a:ext cx="9036376" cy="149037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89952CD-2359-4759-BF4E-6968E40EC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091744"/>
              </p:ext>
            </p:extLst>
          </p:nvPr>
        </p:nvGraphicFramePr>
        <p:xfrm>
          <a:off x="2143387" y="125367"/>
          <a:ext cx="8169555" cy="1863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Equation" r:id="rId7" imgW="2171520" imgH="495000" progId="Equation.DSMT4">
                  <p:embed/>
                </p:oleObj>
              </mc:Choice>
              <mc:Fallback>
                <p:oleObj name="Equation" r:id="rId7" imgW="21715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3387" y="125367"/>
                        <a:ext cx="8169555" cy="1863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072A6FB-1E81-4C61-BBE5-CFF932B3D074}"/>
              </a:ext>
            </a:extLst>
          </p:cNvPr>
          <p:cNvSpPr/>
          <p:nvPr/>
        </p:nvSpPr>
        <p:spPr>
          <a:xfrm>
            <a:off x="4879759" y="3614135"/>
            <a:ext cx="2432482" cy="1028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7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Первая вязкость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165723"/>
              </p:ext>
            </p:extLst>
          </p:nvPr>
        </p:nvGraphicFramePr>
        <p:xfrm>
          <a:off x="1295400" y="1593850"/>
          <a:ext cx="96091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3" imgW="3377880" imgH="482400" progId="Equation.DSMT4">
                  <p:embed/>
                </p:oleObj>
              </mc:Choice>
              <mc:Fallback>
                <p:oleObj name="Equation" r:id="rId3" imgW="3377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93850"/>
                        <a:ext cx="9609138" cy="1374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93" y="3966828"/>
            <a:ext cx="6947149" cy="27799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4049" y="3339846"/>
            <a:ext cx="5583902" cy="6269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786" y="5044782"/>
            <a:ext cx="1335560" cy="10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97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608</Words>
  <Application>Microsoft Office PowerPoint</Application>
  <PresentationFormat>Широкоэкранный</PresentationFormat>
  <Paragraphs>57</Paragraphs>
  <Slides>45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Тема Office</vt:lpstr>
      <vt:lpstr>Equation</vt:lpstr>
      <vt:lpstr>Corel DESIGNER</vt:lpstr>
      <vt:lpstr>MathType 7.0 Equation</vt:lpstr>
      <vt:lpstr>Лекция-семинар 9</vt:lpstr>
      <vt:lpstr>Презентация PowerPoint</vt:lpstr>
      <vt:lpstr>Простой способ расчета первой вязкости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Первая вязкость</vt:lpstr>
      <vt:lpstr>Попробуем теперь получить из</vt:lpstr>
      <vt:lpstr>Подробный вывод ниже я не буду приводить. Слишком громоздко для презентации. Пропущенные вычисления подробно сделаны в 10 томе курса теоретической физики, «Кинетика»: § 6. Кинетическое уравнение для слабо неоднородного газа 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Можно ли из гидродинамических уравнений получить формулу Друде?  Можно ли так обобщить уравнения Навье-Стокса, чтобы получилась формула Друде?</vt:lpstr>
      <vt:lpstr>Формула Друде и … гидродинамика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Если уравнение Навье-Стокса расписать</vt:lpstr>
      <vt:lpstr>Если уравнение Навье-Стокса расписать :</vt:lpstr>
      <vt:lpstr>Презентация PowerPoint</vt:lpstr>
      <vt:lpstr>Спасибо за внимание!  Прошу старост всех групп прислать мне на электронный адрес shchelkachev.nm@mipt.ru  письмо, где в теме будет указан номер группы, факультет, Фамили Имя Отчество, электронный адрес. Присылайте предложения, как нам лучше дистанционно общаться.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</dc:title>
  <dc:creator>Nikolay Chtchelkatchev</dc:creator>
  <cp:lastModifiedBy>nms</cp:lastModifiedBy>
  <cp:revision>138</cp:revision>
  <dcterms:created xsi:type="dcterms:W3CDTF">2019-03-16T15:57:54Z</dcterms:created>
  <dcterms:modified xsi:type="dcterms:W3CDTF">2020-04-11T10:31:36Z</dcterms:modified>
</cp:coreProperties>
</file>