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14" r:id="rId4"/>
    <p:sldId id="259" r:id="rId5"/>
    <p:sldId id="258" r:id="rId6"/>
    <p:sldId id="260" r:id="rId7"/>
    <p:sldId id="262" r:id="rId8"/>
    <p:sldId id="265" r:id="rId9"/>
    <p:sldId id="263" r:id="rId10"/>
    <p:sldId id="266" r:id="rId11"/>
    <p:sldId id="264" r:id="rId12"/>
    <p:sldId id="329" r:id="rId13"/>
    <p:sldId id="267" r:id="rId14"/>
    <p:sldId id="330" r:id="rId15"/>
    <p:sldId id="331" r:id="rId16"/>
    <p:sldId id="268" r:id="rId17"/>
    <p:sldId id="332" r:id="rId18"/>
    <p:sldId id="333" r:id="rId19"/>
    <p:sldId id="334" r:id="rId20"/>
    <p:sldId id="335" r:id="rId21"/>
    <p:sldId id="336" r:id="rId22"/>
    <p:sldId id="337" r:id="rId23"/>
    <p:sldId id="269" r:id="rId24"/>
    <p:sldId id="271" r:id="rId25"/>
    <p:sldId id="270" r:id="rId26"/>
    <p:sldId id="309" r:id="rId27"/>
    <p:sldId id="310" r:id="rId28"/>
    <p:sldId id="311" r:id="rId29"/>
    <p:sldId id="313" r:id="rId30"/>
    <p:sldId id="312" r:id="rId31"/>
    <p:sldId id="315" r:id="rId32"/>
    <p:sldId id="338" r:id="rId33"/>
    <p:sldId id="316" r:id="rId34"/>
    <p:sldId id="317" r:id="rId35"/>
    <p:sldId id="318" r:id="rId36"/>
    <p:sldId id="339" r:id="rId37"/>
    <p:sldId id="340" r:id="rId38"/>
    <p:sldId id="341" r:id="rId39"/>
    <p:sldId id="322" r:id="rId40"/>
    <p:sldId id="320" r:id="rId41"/>
    <p:sldId id="321" r:id="rId42"/>
    <p:sldId id="34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935E23-D72B-4769-80F6-6CE9518E7CF0}">
          <p14:sldIdLst>
            <p14:sldId id="256"/>
            <p14:sldId id="257"/>
            <p14:sldId id="314"/>
            <p14:sldId id="259"/>
            <p14:sldId id="258"/>
            <p14:sldId id="260"/>
            <p14:sldId id="262"/>
            <p14:sldId id="265"/>
            <p14:sldId id="263"/>
            <p14:sldId id="266"/>
            <p14:sldId id="264"/>
            <p14:sldId id="329"/>
            <p14:sldId id="267"/>
            <p14:sldId id="330"/>
            <p14:sldId id="331"/>
            <p14:sldId id="268"/>
            <p14:sldId id="332"/>
            <p14:sldId id="333"/>
            <p14:sldId id="334"/>
            <p14:sldId id="335"/>
            <p14:sldId id="336"/>
            <p14:sldId id="337"/>
            <p14:sldId id="269"/>
            <p14:sldId id="271"/>
            <p14:sldId id="270"/>
            <p14:sldId id="309"/>
            <p14:sldId id="310"/>
            <p14:sldId id="311"/>
            <p14:sldId id="313"/>
            <p14:sldId id="312"/>
            <p14:sldId id="315"/>
            <p14:sldId id="338"/>
            <p14:sldId id="316"/>
            <p14:sldId id="317"/>
            <p14:sldId id="318"/>
            <p14:sldId id="339"/>
            <p14:sldId id="340"/>
            <p14:sldId id="341"/>
            <p14:sldId id="322"/>
            <p14:sldId id="320"/>
            <p14:sldId id="32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11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2.wmf"/><Relationship Id="rId1" Type="http://schemas.openxmlformats.org/officeDocument/2006/relationships/image" Target="../media/image73.wmf"/><Relationship Id="rId4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2.wmf"/><Relationship Id="rId1" Type="http://schemas.openxmlformats.org/officeDocument/2006/relationships/image" Target="../media/image76.wmf"/><Relationship Id="rId5" Type="http://schemas.openxmlformats.org/officeDocument/2006/relationships/image" Target="../media/image78.wmf"/><Relationship Id="rId4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9.wmf"/><Relationship Id="rId4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78D9-F697-4A88-8A09-D14DB54904D0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ACB89-674D-4306-8549-78B97B647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9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5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0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1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FAF3-33E2-41F7-A896-84707DE6B75B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png"/><Relationship Id="rId4" Type="http://schemas.openxmlformats.org/officeDocument/2006/relationships/image" Target="../media/image31.wmf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wmf"/><Relationship Id="rId9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10" Type="http://schemas.openxmlformats.org/officeDocument/2006/relationships/image" Target="../media/image49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62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2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7.e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hyperlink" Target="https://en.wikipedia.org/wiki/Detailed_balance" TargetMode="External"/><Relationship Id="rId4" Type="http://schemas.openxmlformats.org/officeDocument/2006/relationships/image" Target="../media/image7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7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89.wmf"/><Relationship Id="rId3" Type="http://schemas.openxmlformats.org/officeDocument/2006/relationships/image" Target="../media/image87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88.wmf"/><Relationship Id="rId1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Кинетика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106680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51222" y="146650"/>
            <a:ext cx="7224584" cy="141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18" y="1837876"/>
            <a:ext cx="5167687" cy="3241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6682" y="17485"/>
            <a:ext cx="628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Марковский процесс, 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пропагатор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783" y="687278"/>
            <a:ext cx="5523462" cy="8587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10" y="2225837"/>
            <a:ext cx="3552946" cy="7793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1" y="4135092"/>
            <a:ext cx="5371066" cy="107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" name="Стрелка вниз 1"/>
          <p:cNvSpPr/>
          <p:nvPr/>
        </p:nvSpPr>
        <p:spPr>
          <a:xfrm>
            <a:off x="2679712" y="3179806"/>
            <a:ext cx="444141" cy="518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3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772726"/>
            <a:ext cx="7224584" cy="141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14" y="-10308"/>
            <a:ext cx="5167687" cy="3241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886595" y="5747944"/>
            <a:ext cx="345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плотность вероятности: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2897" y="717643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Марковский процесс: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" y="1312027"/>
            <a:ext cx="6928022" cy="71725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75" y="3425994"/>
            <a:ext cx="4383845" cy="6815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96342" y="3136550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ПРОПАГАТОР: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2998573" y="2375931"/>
            <a:ext cx="513583" cy="503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11" y="3793517"/>
            <a:ext cx="3775290" cy="1263006"/>
          </a:xfrm>
          <a:prstGeom prst="rect">
            <a:avLst/>
          </a:prstGeom>
        </p:spPr>
      </p:pic>
      <p:sp>
        <p:nvSpPr>
          <p:cNvPr id="18" name="Стрелка вправо 17"/>
          <p:cNvSpPr/>
          <p:nvPr/>
        </p:nvSpPr>
        <p:spPr>
          <a:xfrm>
            <a:off x="5800515" y="3767067"/>
            <a:ext cx="702602" cy="348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573" y="4447813"/>
            <a:ext cx="3432050" cy="68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0" name="Стрелка вниз 19"/>
          <p:cNvSpPr/>
          <p:nvPr/>
        </p:nvSpPr>
        <p:spPr>
          <a:xfrm>
            <a:off x="3122141" y="4061940"/>
            <a:ext cx="365632" cy="332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3190598" y="5171335"/>
            <a:ext cx="356928" cy="561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0659" y="422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16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A054-6EC7-4430-BA5C-EAA56B7D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Чепмана</a:t>
            </a:r>
            <a:r>
              <a:rPr lang="ru-RU" dirty="0"/>
              <a:t>-Колмогорова</a:t>
            </a:r>
          </a:p>
        </p:txBody>
      </p:sp>
    </p:spTree>
    <p:extLst>
      <p:ext uri="{BB962C8B-B14F-4D97-AF65-F5344CB8AC3E}">
        <p14:creationId xmlns:p14="http://schemas.microsoft.com/office/powerpoint/2010/main" val="355342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417" y="60325"/>
            <a:ext cx="10515600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Чепмана</a:t>
            </a:r>
            <a:r>
              <a:rPr lang="ru-RU" dirty="0"/>
              <a:t>-Колмогорова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58" y="3399848"/>
            <a:ext cx="9307483" cy="1023297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5395783" y="2775740"/>
            <a:ext cx="700216" cy="53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841754" y="4945224"/>
            <a:ext cx="310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условие марковости</a:t>
            </a:r>
          </a:p>
          <a:p>
            <a:pPr algn="ctr"/>
            <a:r>
              <a:rPr lang="ru-RU" b="1" dirty="0"/>
              <a:t>использовано только здесь!</a:t>
            </a:r>
          </a:p>
        </p:txBody>
      </p:sp>
      <p:cxnSp>
        <p:nvCxnSpPr>
          <p:cNvPr id="14" name="Прямая со стрелкой 13"/>
          <p:cNvCxnSpPr>
            <a:cxnSpLocks/>
          </p:cNvCxnSpPr>
          <p:nvPr/>
        </p:nvCxnSpPr>
        <p:spPr>
          <a:xfrm flipV="1">
            <a:off x="5395783" y="4423145"/>
            <a:ext cx="865058" cy="5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0F9AF1-8387-439D-BBB0-D47821DFE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8" y="1787809"/>
            <a:ext cx="10829289" cy="897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A2C4FC-3C7E-4B2F-BAE6-E1C9DF7E222D}"/>
              </a:ext>
            </a:extLst>
          </p:cNvPr>
          <p:cNvSpPr txBox="1"/>
          <p:nvPr/>
        </p:nvSpPr>
        <p:spPr>
          <a:xfrm>
            <a:off x="2196445" y="1418477"/>
            <a:ext cx="677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плотность вероятности</a:t>
            </a:r>
            <a:r>
              <a:rPr lang="en-US" dirty="0"/>
              <a:t> </a:t>
            </a:r>
            <a:r>
              <a:rPr lang="ru-RU" dirty="0"/>
              <a:t>для любого случайного процесса:</a:t>
            </a:r>
          </a:p>
        </p:txBody>
      </p:sp>
    </p:spTree>
    <p:extLst>
      <p:ext uri="{BB962C8B-B14F-4D97-AF65-F5344CB8AC3E}">
        <p14:creationId xmlns:p14="http://schemas.microsoft.com/office/powerpoint/2010/main" val="316210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417" y="60325"/>
            <a:ext cx="10515600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Чепмана</a:t>
            </a:r>
            <a:r>
              <a:rPr lang="ru-RU" dirty="0"/>
              <a:t>-Колмогорова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76" y="1500028"/>
            <a:ext cx="9307483" cy="1023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6" y="3324098"/>
            <a:ext cx="9926582" cy="836009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5346357" y="2637465"/>
            <a:ext cx="700216" cy="53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270" y="4702856"/>
            <a:ext cx="8427972" cy="813844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5346357" y="4194483"/>
            <a:ext cx="700216" cy="53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702" y="6156979"/>
            <a:ext cx="6968794" cy="7196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Стрелка вниз 10"/>
          <p:cNvSpPr/>
          <p:nvPr/>
        </p:nvSpPr>
        <p:spPr>
          <a:xfrm>
            <a:off x="5346357" y="5525346"/>
            <a:ext cx="700216" cy="53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44616" y="2449585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условие марковости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709643" y="2298584"/>
            <a:ext cx="1836000" cy="3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6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3F81-85B1-4595-BD69-1D16D4F7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качестве </a:t>
            </a:r>
            <a:r>
              <a:rPr lang="ru-RU" u="sng" dirty="0"/>
              <a:t>упражнения</a:t>
            </a:r>
            <a:r>
              <a:rPr lang="ru-RU" dirty="0"/>
              <a:t> докажите, что для произвольного </a:t>
            </a:r>
            <a:r>
              <a:rPr lang="ru-RU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немарковского</a:t>
            </a:r>
            <a:r>
              <a:rPr lang="ru-RU" dirty="0"/>
              <a:t> случайного процесса справедливо тождество: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EDC1756-02AB-4D2D-9613-3E9EC375A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56285"/>
              </p:ext>
            </p:extLst>
          </p:nvPr>
        </p:nvGraphicFramePr>
        <p:xfrm>
          <a:off x="499188" y="2631691"/>
          <a:ext cx="11193624" cy="94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3" imgW="3314520" imgH="279360" progId="Equation.DSMT4">
                  <p:embed/>
                </p:oleObj>
              </mc:Choice>
              <mc:Fallback>
                <p:oleObj name="Equation" r:id="rId3" imgW="331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88" y="2631691"/>
                        <a:ext cx="11193624" cy="9435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F64FB-4F98-40D8-B855-58351B4D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127" y="5686349"/>
            <a:ext cx="9136291" cy="943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13836F2-F40C-4419-AFA0-7E2C4ABACBC0}"/>
              </a:ext>
            </a:extLst>
          </p:cNvPr>
          <p:cNvSpPr/>
          <p:nvPr/>
        </p:nvSpPr>
        <p:spPr>
          <a:xfrm>
            <a:off x="4823927" y="4030824"/>
            <a:ext cx="2799183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C0FC-5E91-4A08-93E1-ABD003A94EB0}"/>
              </a:ext>
            </a:extLst>
          </p:cNvPr>
          <p:cNvSpPr txBox="1"/>
          <p:nvPr/>
        </p:nvSpPr>
        <p:spPr>
          <a:xfrm>
            <a:off x="7931019" y="4273420"/>
            <a:ext cx="2267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Марковости</a:t>
            </a:r>
          </a:p>
        </p:txBody>
      </p:sp>
    </p:spTree>
    <p:extLst>
      <p:ext uri="{BB962C8B-B14F-4D97-AF65-F5344CB8AC3E}">
        <p14:creationId xmlns:p14="http://schemas.microsoft.com/office/powerpoint/2010/main" val="203692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417" y="60325"/>
            <a:ext cx="10515600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Чепмана</a:t>
            </a:r>
            <a:r>
              <a:rPr lang="ru-RU" dirty="0"/>
              <a:t>-Колмогорова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20" y="1585159"/>
            <a:ext cx="6968794" cy="7196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6" y="2626768"/>
            <a:ext cx="5152310" cy="4249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9894" y="2874770"/>
            <a:ext cx="533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Функциональный интеграл по траекториям…</a:t>
            </a:r>
          </a:p>
        </p:txBody>
      </p:sp>
    </p:spTree>
    <p:extLst>
      <p:ext uri="{BB962C8B-B14F-4D97-AF65-F5344CB8AC3E}">
        <p14:creationId xmlns:p14="http://schemas.microsoft.com/office/powerpoint/2010/main" val="342295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C6F7-A49C-4EEF-BD25-9F3C08D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 функциональном интеграле</a:t>
            </a:r>
          </a:p>
        </p:txBody>
      </p:sp>
      <p:pic>
        <p:nvPicPr>
          <p:cNvPr id="61442" name="Picture 2" descr="Картинки по запросу &quot;path integral figure&quot;">
            <a:extLst>
              <a:ext uri="{FF2B5EF4-FFF2-40B4-BE49-F238E27FC236}">
                <a16:creationId xmlns:a16="http://schemas.microsoft.com/office/drawing/2014/main" id="{DD7C26CB-7FC2-457F-89EC-C8078282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1690688"/>
            <a:ext cx="6073451" cy="334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00D56-0BD0-4F84-9A1C-8FC00761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259" y="1474042"/>
            <a:ext cx="5152310" cy="4249893"/>
          </a:xfrm>
          <a:prstGeom prst="rect">
            <a:avLst/>
          </a:prstGeom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728CCD-9802-419A-8379-3A230D9A8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0736"/>
              </p:ext>
            </p:extLst>
          </p:nvPr>
        </p:nvGraphicFramePr>
        <p:xfrm>
          <a:off x="60209" y="6057454"/>
          <a:ext cx="12103798" cy="5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5" imgW="5651280" imgH="279360" progId="Equation.DSMT4">
                  <p:embed/>
                </p:oleObj>
              </mc:Choice>
              <mc:Fallback>
                <p:oleObj name="Equation" r:id="rId5" imgW="565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09" y="6057454"/>
                        <a:ext cx="12103798" cy="5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31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C6F7-A49C-4EEF-BD25-9F3C08D6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 функциональном интеграле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728CCD-9802-419A-8379-3A230D9A8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57696"/>
              </p:ext>
            </p:extLst>
          </p:nvPr>
        </p:nvGraphicFramePr>
        <p:xfrm>
          <a:off x="88202" y="1690688"/>
          <a:ext cx="12103798" cy="5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3" imgW="5651280" imgH="279360" progId="Equation.DSMT4">
                  <p:embed/>
                </p:oleObj>
              </mc:Choice>
              <mc:Fallback>
                <p:oleObj name="Equation" r:id="rId3" imgW="565128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5728CCD-9802-419A-8379-3A230D9A8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02" y="1690688"/>
                        <a:ext cx="12103798" cy="5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75AA135-93AE-4047-8164-CCBF8CE4B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586"/>
              </p:ext>
            </p:extLst>
          </p:nvPr>
        </p:nvGraphicFramePr>
        <p:xfrm>
          <a:off x="244588" y="2859187"/>
          <a:ext cx="11702824" cy="31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5" imgW="5943600" imgH="1612800" progId="Equation.DSMT4">
                  <p:embed/>
                </p:oleObj>
              </mc:Choice>
              <mc:Fallback>
                <p:oleObj name="Equation" r:id="rId5" imgW="594360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588" y="2859187"/>
                        <a:ext cx="11702824" cy="31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1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C6F7-A49C-4EEF-BD25-9F3C08D6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49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 функциональном интеграле</a:t>
            </a:r>
            <a:r>
              <a:rPr lang="en-US" dirty="0"/>
              <a:t> (</a:t>
            </a:r>
            <a:r>
              <a:rPr lang="ru-RU" dirty="0"/>
              <a:t>выводы)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860A39D-6DF3-4FDB-BFD1-C41F09289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48873"/>
              </p:ext>
            </p:extLst>
          </p:nvPr>
        </p:nvGraphicFramePr>
        <p:xfrm>
          <a:off x="230188" y="1090613"/>
          <a:ext cx="117332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3" imgW="5244840" imgH="533160" progId="Equation.DSMT4">
                  <p:embed/>
                </p:oleObj>
              </mc:Choice>
              <mc:Fallback>
                <p:oleObj name="Equation" r:id="rId3" imgW="5244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8" y="1090613"/>
                        <a:ext cx="11733212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ABBA9D-9AB4-4626-9BF8-353FB7AA0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712" y="2608107"/>
            <a:ext cx="5152310" cy="42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4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Многомасштабное 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15524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E15F-897C-44EF-A906-ECBFD1B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Мера Винера…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2BCE8B-5CED-4917-BE92-0EB38F2CF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38165"/>
              </p:ext>
            </p:extLst>
          </p:nvPr>
        </p:nvGraphicFramePr>
        <p:xfrm>
          <a:off x="541999" y="2621602"/>
          <a:ext cx="11108001" cy="18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3" imgW="3174840" imgH="533160" progId="Equation.DSMT4">
                  <p:embed/>
                </p:oleObj>
              </mc:Choice>
              <mc:Fallback>
                <p:oleObj name="Equation" r:id="rId3" imgW="3174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999" y="2621602"/>
                        <a:ext cx="11108001" cy="1865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9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E15F-897C-44EF-A906-ECBFD1B9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9734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Мера Винера…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2BCE8B-5CED-4917-BE92-0EB38F2CF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08168"/>
              </p:ext>
            </p:extLst>
          </p:nvPr>
        </p:nvGraphicFramePr>
        <p:xfrm>
          <a:off x="541999" y="887947"/>
          <a:ext cx="11108001" cy="18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Equation" r:id="rId3" imgW="3174840" imgH="533160" progId="Equation.DSMT4">
                  <p:embed/>
                </p:oleObj>
              </mc:Choice>
              <mc:Fallback>
                <p:oleObj name="Equation" r:id="rId3" imgW="3174840" imgH="5331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92BCE8B-5CED-4917-BE92-0EB38F2CF2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999" y="887947"/>
                        <a:ext cx="11108001" cy="1865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44DA6F8-6441-41BF-A00F-787458100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32578"/>
              </p:ext>
            </p:extLst>
          </p:nvPr>
        </p:nvGraphicFramePr>
        <p:xfrm>
          <a:off x="88900" y="3667125"/>
          <a:ext cx="12123738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5" imgW="5359320" imgH="1091880" progId="Equation.DSMT4">
                  <p:embed/>
                </p:oleObj>
              </mc:Choice>
              <mc:Fallback>
                <p:oleObj name="Equation" r:id="rId5" imgW="535932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900" y="3667125"/>
                        <a:ext cx="12123738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09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899BB-CABF-42DA-983E-638B4AE1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232455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Дифференциальная форма уравнений Чепмена-Колмогорова</a:t>
            </a:r>
          </a:p>
        </p:txBody>
      </p:sp>
    </p:spTree>
    <p:extLst>
      <p:ext uri="{BB962C8B-B14F-4D97-AF65-F5344CB8AC3E}">
        <p14:creationId xmlns:p14="http://schemas.microsoft.com/office/powerpoint/2010/main" val="247492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10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Дифференциальная форма уравнений Чепмена-Колмогорова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9460" y="359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16587"/>
              </p:ext>
            </p:extLst>
          </p:nvPr>
        </p:nvGraphicFramePr>
        <p:xfrm>
          <a:off x="2507908" y="1304543"/>
          <a:ext cx="6701544" cy="67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Equation" r:id="rId3" imgW="2806560" imgH="279360" progId="Equation.DSMT4">
                  <p:embed/>
                </p:oleObj>
              </mc:Choice>
              <mc:Fallback>
                <p:oleObj name="Equation" r:id="rId3" imgW="280656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908" y="1304543"/>
                        <a:ext cx="6701544" cy="67546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низ 10"/>
          <p:cNvSpPr/>
          <p:nvPr/>
        </p:nvSpPr>
        <p:spPr>
          <a:xfrm>
            <a:off x="5685685" y="2036982"/>
            <a:ext cx="345989" cy="593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842"/>
              </p:ext>
            </p:extLst>
          </p:nvPr>
        </p:nvGraphicFramePr>
        <p:xfrm>
          <a:off x="579426" y="2629818"/>
          <a:ext cx="10904495" cy="169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Equation" r:id="rId5" imgW="5295600" imgH="812520" progId="Equation.DSMT4">
                  <p:embed/>
                </p:oleObj>
              </mc:Choice>
              <mc:Fallback>
                <p:oleObj name="Equation" r:id="rId5" imgW="5295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26" y="2629818"/>
                        <a:ext cx="10904495" cy="169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47262"/>
              </p:ext>
            </p:extLst>
          </p:nvPr>
        </p:nvGraphicFramePr>
        <p:xfrm>
          <a:off x="2507908" y="4471939"/>
          <a:ext cx="7499279" cy="124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Equation" r:id="rId7" imgW="2400120" imgH="393480" progId="Equation.DSMT4">
                  <p:embed/>
                </p:oleObj>
              </mc:Choice>
              <mc:Fallback>
                <p:oleObj name="Equation" r:id="rId7" imgW="240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908" y="4471939"/>
                        <a:ext cx="7499279" cy="12454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71189"/>
              </p:ext>
            </p:extLst>
          </p:nvPr>
        </p:nvGraphicFramePr>
        <p:xfrm>
          <a:off x="2298322" y="5863695"/>
          <a:ext cx="79184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Equation" r:id="rId9" imgW="3848040" imgH="393480" progId="Equation.DSMT4">
                  <p:embed/>
                </p:oleObj>
              </mc:Choice>
              <mc:Fallback>
                <p:oleObj name="Equation" r:id="rId9" imgW="3848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322" y="5863695"/>
                        <a:ext cx="79184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1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915" y="-1142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Дифференциальная форма уравнений Чепмена-Колмогорова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14175" y="33294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75096"/>
              </p:ext>
            </p:extLst>
          </p:nvPr>
        </p:nvGraphicFramePr>
        <p:xfrm>
          <a:off x="213736" y="1243661"/>
          <a:ext cx="7499279" cy="124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3" imgW="2400120" imgH="393480" progId="Equation.DSMT4">
                  <p:embed/>
                </p:oleObj>
              </mc:Choice>
              <mc:Fallback>
                <p:oleObj name="Equation" r:id="rId3" imgW="240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36" y="1243661"/>
                        <a:ext cx="7499279" cy="12454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22798"/>
              </p:ext>
            </p:extLst>
          </p:nvPr>
        </p:nvGraphicFramePr>
        <p:xfrm>
          <a:off x="1758950" y="2403475"/>
          <a:ext cx="81534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Equation" r:id="rId5" imgW="3962160" imgH="812520" progId="Equation.DSMT4">
                  <p:embed/>
                </p:oleObj>
              </mc:Choice>
              <mc:Fallback>
                <p:oleObj name="Equation" r:id="rId5" imgW="39621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403475"/>
                        <a:ext cx="8153400" cy="169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399" y="4191839"/>
            <a:ext cx="475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Стационарный случайный процесс -- это когда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76702"/>
              </p:ext>
            </p:extLst>
          </p:nvPr>
        </p:nvGraphicFramePr>
        <p:xfrm>
          <a:off x="2612194" y="4661107"/>
          <a:ext cx="6508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Equation" r:id="rId7" imgW="2082600" imgH="203040" progId="Equation.DSMT4">
                  <p:embed/>
                </p:oleObj>
              </mc:Choice>
              <mc:Fallback>
                <p:oleObj name="Equation" r:id="rId7" imgW="2082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94" y="4661107"/>
                        <a:ext cx="6508750" cy="641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27506" y="5541534"/>
                <a:ext cx="5605637" cy="1548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dirty="0" smtClean="0"/>
                          <m:t>В этом случае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baseline="-25000" dirty="0"/>
                  <a:t>t-t</a:t>
                </a:r>
                <a:r>
                  <a:rPr lang="en-US" baseline="-25000" dirty="0"/>
                  <a:t>’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Откуда следует: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i="1" baseline="-25000" dirty="0" smtClean="0"/>
                      <m:t>t</m:t>
                    </m:r>
                    <m:r>
                      <m:rPr>
                        <m:nor/>
                      </m:rPr>
                      <a:rPr lang="ru-RU" dirty="0" smtClean="0"/>
                      <m:t>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=</a:t>
                </a:r>
                <a:r>
                  <a:rPr lang="en-US" dirty="0" err="1"/>
                  <a:t>exp</a:t>
                </a:r>
                <a:r>
                  <a:rPr lang="en-US" dirty="0"/>
                  <a:t>(-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06" y="5541534"/>
                <a:ext cx="5605637" cy="1548629"/>
              </a:xfrm>
              <a:prstGeom prst="rect">
                <a:avLst/>
              </a:prstGeom>
              <a:blipFill>
                <a:blip r:embed="rId9"/>
                <a:stretch>
                  <a:fillRect t="-40551" r="-9348" b="-6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046778" y="1664230"/>
                <a:ext cx="4021653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78" y="1664230"/>
                <a:ext cx="40216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641" r="-14804" b="-1884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428080" y="1211332"/>
            <a:ext cx="238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условие:</a:t>
            </a:r>
          </a:p>
        </p:txBody>
      </p:sp>
    </p:spTree>
    <p:extLst>
      <p:ext uri="{BB962C8B-B14F-4D97-AF65-F5344CB8AC3E}">
        <p14:creationId xmlns:p14="http://schemas.microsoft.com/office/powerpoint/2010/main" val="240199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Дифференциальная форма уравнений Чепмена-Колмогорова,</a:t>
            </a:r>
            <a:br>
              <a:rPr lang="en-US" dirty="0"/>
            </a:br>
            <a:r>
              <a:rPr lang="ru-RU" dirty="0">
                <a:solidFill>
                  <a:srgbClr val="FF0000"/>
                </a:solidFill>
              </a:rPr>
              <a:t>упражнение: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4746" y="2924432"/>
            <a:ext cx="372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Упражнение 1. Доказать тождество: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95859"/>
              </p:ext>
            </p:extLst>
          </p:nvPr>
        </p:nvGraphicFramePr>
        <p:xfrm>
          <a:off x="1673225" y="3479800"/>
          <a:ext cx="88455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3" imgW="2831760" imgH="380880" progId="Equation.DSMT4">
                  <p:embed/>
                </p:oleObj>
              </mc:Choice>
              <mc:Fallback>
                <p:oleObj name="Equation" r:id="rId3" imgW="2831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479800"/>
                        <a:ext cx="8845550" cy="1204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034746" y="4977585"/>
            <a:ext cx="6225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Следствие: для любого Марковского стационарного процесса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866965"/>
              </p:ext>
            </p:extLst>
          </p:nvPr>
        </p:nvGraphicFramePr>
        <p:xfrm>
          <a:off x="2146300" y="5572125"/>
          <a:ext cx="78978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5" imgW="2527200" imgH="304560" progId="Equation.DSMT4">
                  <p:embed/>
                </p:oleObj>
              </mc:Choice>
              <mc:Fallback>
                <p:oleObj name="Equation" r:id="rId5" imgW="2527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572125"/>
                        <a:ext cx="7897813" cy="9636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53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835025"/>
          </a:xfrm>
        </p:spPr>
        <p:txBody>
          <a:bodyPr/>
          <a:lstStyle/>
          <a:p>
            <a:pPr algn="ctr"/>
            <a:r>
              <a:rPr lang="ru-RU" dirty="0"/>
              <a:t>Функциональный интеграл (</a:t>
            </a:r>
            <a:r>
              <a:rPr lang="en-US" dirty="0"/>
              <a:t>revisited)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19865"/>
              </p:ext>
            </p:extLst>
          </p:nvPr>
        </p:nvGraphicFramePr>
        <p:xfrm>
          <a:off x="838200" y="3737664"/>
          <a:ext cx="10631488" cy="215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5" name="Equation" r:id="rId3" imgW="3377880" imgH="685800" progId="Equation.DSMT4">
                  <p:embed/>
                </p:oleObj>
              </mc:Choice>
              <mc:Fallback>
                <p:oleObj name="Equation" r:id="rId3" imgW="337788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7664"/>
                        <a:ext cx="10631488" cy="21583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948781"/>
              </p:ext>
            </p:extLst>
          </p:nvPr>
        </p:nvGraphicFramePr>
        <p:xfrm>
          <a:off x="1500188" y="1133475"/>
          <a:ext cx="89249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6" name="Equation" r:id="rId5" imgW="2857320" imgH="380880" progId="Equation.DSMT4">
                  <p:embed/>
                </p:oleObj>
              </mc:Choice>
              <mc:Fallback>
                <p:oleObj name="Equation" r:id="rId5" imgW="285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133475"/>
                        <a:ext cx="8924925" cy="1204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391149" y="2672105"/>
            <a:ext cx="1143000" cy="731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0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ru-RU" dirty="0"/>
              <a:t>Функциональный интеграл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012816"/>
              </p:ext>
            </p:extLst>
          </p:nvPr>
        </p:nvGraphicFramePr>
        <p:xfrm>
          <a:off x="609600" y="1356414"/>
          <a:ext cx="10631488" cy="215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6" name="Equation" r:id="rId3" imgW="3377880" imgH="685800" progId="Equation.DSMT4">
                  <p:embed/>
                </p:oleObj>
              </mc:Choice>
              <mc:Fallback>
                <p:oleObj name="Equation" r:id="rId3" imgW="3377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56414"/>
                        <a:ext cx="10631488" cy="215831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762084"/>
              </p:ext>
            </p:extLst>
          </p:nvPr>
        </p:nvGraphicFramePr>
        <p:xfrm>
          <a:off x="609600" y="4073100"/>
          <a:ext cx="11167077" cy="215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7" name="Equation" r:id="rId5" imgW="5854680" imgH="1130040" progId="Equation.DSMT4">
                  <p:embed/>
                </p:oleObj>
              </mc:Choice>
              <mc:Fallback>
                <p:oleObj name="Equation" r:id="rId5" imgW="58546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73100"/>
                        <a:ext cx="11167077" cy="215624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36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5025"/>
          </a:xfrm>
        </p:spPr>
        <p:txBody>
          <a:bodyPr/>
          <a:lstStyle/>
          <a:p>
            <a:pPr algn="ctr"/>
            <a:r>
              <a:rPr lang="ru-RU" dirty="0"/>
              <a:t>Функциональный интеграл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89857"/>
              </p:ext>
            </p:extLst>
          </p:nvPr>
        </p:nvGraphicFramePr>
        <p:xfrm>
          <a:off x="2678113" y="982945"/>
          <a:ext cx="65881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7" name="Equation" r:id="rId3" imgW="3454200" imgH="711000" progId="Equation.DSMT4">
                  <p:embed/>
                </p:oleObj>
              </mc:Choice>
              <mc:Fallback>
                <p:oleObj name="Equation" r:id="rId3" imgW="3454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982945"/>
                        <a:ext cx="6588125" cy="13557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46154" y="2529988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Диффузионный процесс: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70469" y="3799621"/>
            <a:ext cx="171842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88891"/>
              </p:ext>
            </p:extLst>
          </p:nvPr>
        </p:nvGraphicFramePr>
        <p:xfrm>
          <a:off x="2468988" y="3033979"/>
          <a:ext cx="7006374" cy="8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8" name="Equation" r:id="rId5" imgW="3416300" imgH="419100" progId="Equation.DSMT4">
                  <p:embed/>
                </p:oleObj>
              </mc:Choice>
              <mc:Fallback>
                <p:oleObj name="Equation" r:id="rId5" imgW="3416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988" y="3033979"/>
                        <a:ext cx="7006374" cy="8587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17919" y="5448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78344"/>
              </p:ext>
            </p:extLst>
          </p:nvPr>
        </p:nvGraphicFramePr>
        <p:xfrm>
          <a:off x="2200275" y="3990975"/>
          <a:ext cx="7135813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9" name="Equation" r:id="rId7" imgW="2844720" imgH="1041120" progId="Equation.DSMT4">
                  <p:embed/>
                </p:oleObj>
              </mc:Choice>
              <mc:Fallback>
                <p:oleObj name="Equation" r:id="rId7" imgW="2844720" imgH="1041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990975"/>
                        <a:ext cx="7135813" cy="2627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08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86923"/>
            <a:ext cx="12192000" cy="835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Функциональный интеграл</a:t>
            </a:r>
            <a:r>
              <a:rPr lang="en-US" dirty="0"/>
              <a:t> </a:t>
            </a:r>
            <a:r>
              <a:rPr lang="ru-RU" dirty="0"/>
              <a:t>в Кв. механике.</a:t>
            </a:r>
            <a:br>
              <a:rPr lang="ru-RU" dirty="0"/>
            </a:br>
            <a:r>
              <a:rPr lang="ru-RU" dirty="0" err="1"/>
              <a:t>Кв.мех</a:t>
            </a:r>
            <a:r>
              <a:rPr lang="ru-RU" dirty="0"/>
              <a:t>. НЕ является </a:t>
            </a:r>
            <a:r>
              <a:rPr lang="ru-RU" dirty="0" err="1"/>
              <a:t>марковским</a:t>
            </a:r>
            <a:r>
              <a:rPr lang="ru-RU" dirty="0"/>
              <a:t> случайным процессом, несмотря на некое сходство!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756269" y="2845153"/>
            <a:ext cx="405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Уравнение Шредингера: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70469" y="3799621"/>
            <a:ext cx="171842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36048"/>
              </p:ext>
            </p:extLst>
          </p:nvPr>
        </p:nvGraphicFramePr>
        <p:xfrm>
          <a:off x="1952625" y="1796270"/>
          <a:ext cx="72675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3" imgW="3543120" imgH="482400" progId="Equation.DSMT4">
                  <p:embed/>
                </p:oleObj>
              </mc:Choice>
              <mc:Fallback>
                <p:oleObj name="Equation" r:id="rId3" imgW="3543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796270"/>
                        <a:ext cx="7267575" cy="9890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17919" y="5448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60809"/>
              </p:ext>
            </p:extLst>
          </p:nvPr>
        </p:nvGraphicFramePr>
        <p:xfrm>
          <a:off x="1158875" y="3570288"/>
          <a:ext cx="9672638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5" imgW="3606480" imgH="1143000" progId="Equation.DSMT4">
                  <p:embed/>
                </p:oleObj>
              </mc:Choice>
              <mc:Fallback>
                <p:oleObj name="Equation" r:id="rId5" imgW="3606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570288"/>
                        <a:ext cx="9672638" cy="3065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69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27931"/>
            <a:ext cx="10230307" cy="47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28425"/>
              </p:ext>
            </p:extLst>
          </p:nvPr>
        </p:nvGraphicFramePr>
        <p:xfrm>
          <a:off x="842439" y="4745735"/>
          <a:ext cx="106394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3" imgW="4292280" imgH="838080" progId="Equation.DSMT4">
                  <p:embed/>
                </p:oleObj>
              </mc:Choice>
              <mc:Fallback>
                <p:oleObj name="Equation" r:id="rId3" imgW="4292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39" y="4745735"/>
                        <a:ext cx="10639425" cy="2076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17919" y="5448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093135"/>
              </p:ext>
            </p:extLst>
          </p:nvPr>
        </p:nvGraphicFramePr>
        <p:xfrm>
          <a:off x="1793354" y="2219344"/>
          <a:ext cx="8605290" cy="77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Equation" r:id="rId5" imgW="3124080" imgH="279360" progId="Equation.DSMT4">
                  <p:embed/>
                </p:oleObj>
              </mc:Choice>
              <mc:Fallback>
                <p:oleObj name="Equation" r:id="rId5" imgW="312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354" y="2219344"/>
                        <a:ext cx="8605290" cy="778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низ 2"/>
          <p:cNvSpPr/>
          <p:nvPr/>
        </p:nvSpPr>
        <p:spPr>
          <a:xfrm>
            <a:off x="5352789" y="3038000"/>
            <a:ext cx="1486420" cy="1487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7140" y="1507348"/>
            <a:ext cx="7710025" cy="6716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4385" y="791215"/>
            <a:ext cx="8875534" cy="71613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4565"/>
            <a:ext cx="12192000" cy="7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9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5" y="822325"/>
            <a:ext cx="2607150" cy="616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25" y="95250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самостоятельного изучения: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25" y="822325"/>
            <a:ext cx="2120100" cy="7023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00" y="983574"/>
            <a:ext cx="2750400" cy="3798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75" y="1882401"/>
            <a:ext cx="3753150" cy="4156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" y="2551036"/>
            <a:ext cx="4657725" cy="9865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5" y="3621133"/>
            <a:ext cx="9884251" cy="623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" y="4432864"/>
            <a:ext cx="10285351" cy="451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5524" y="6032318"/>
            <a:ext cx="8938801" cy="731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5" y="5122736"/>
            <a:ext cx="12192000" cy="7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7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60726-1077-44BF-A751-74FAC5D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5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Упражнения </a:t>
            </a:r>
            <a:br>
              <a:rPr lang="ru-RU" dirty="0"/>
            </a:br>
            <a:r>
              <a:rPr lang="ru-RU" dirty="0"/>
              <a:t>для усвоения теории марковских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840399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1"/>
            <a:ext cx="105156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86" y="666751"/>
            <a:ext cx="8976378" cy="147523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739326"/>
              </p:ext>
            </p:extLst>
          </p:nvPr>
        </p:nvGraphicFramePr>
        <p:xfrm>
          <a:off x="523875" y="2145954"/>
          <a:ext cx="787053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Equation" r:id="rId4" imgW="2717640" imgH="457200" progId="Equation.DSMT4">
                  <p:embed/>
                </p:oleObj>
              </mc:Choice>
              <mc:Fallback>
                <p:oleObj name="Equation" r:id="rId4" imgW="271764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145954"/>
                        <a:ext cx="7870530" cy="132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64653"/>
              </p:ext>
            </p:extLst>
          </p:nvPr>
        </p:nvGraphicFramePr>
        <p:xfrm>
          <a:off x="2690665" y="3513361"/>
          <a:ext cx="65468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0" name="Equation" r:id="rId6" imgW="2260440" imgH="457200" progId="Equation.DSMT4">
                  <p:embed/>
                </p:oleObj>
              </mc:Choice>
              <mc:Fallback>
                <p:oleObj name="Equation" r:id="rId6" imgW="2260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665" y="3513361"/>
                        <a:ext cx="6546850" cy="1325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39088"/>
              </p:ext>
            </p:extLst>
          </p:nvPr>
        </p:nvGraphicFramePr>
        <p:xfrm>
          <a:off x="2727325" y="5472113"/>
          <a:ext cx="64738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1" name="Equation" r:id="rId8" imgW="2234880" imgH="228600" progId="Equation.DSMT4">
                  <p:embed/>
                </p:oleObj>
              </mc:Choice>
              <mc:Fallback>
                <p:oleObj name="Equation" r:id="rId8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472113"/>
                        <a:ext cx="6473825" cy="66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77667"/>
              </p:ext>
            </p:extLst>
          </p:nvPr>
        </p:nvGraphicFramePr>
        <p:xfrm>
          <a:off x="9482138" y="2724150"/>
          <a:ext cx="2720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2" name="Equation" r:id="rId10" imgW="1765080" imgH="457200" progId="Equation.DSMT4">
                  <p:embed/>
                </p:oleObj>
              </mc:Choice>
              <mc:Fallback>
                <p:oleObj name="Equation" r:id="rId10" imgW="17650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138" y="2724150"/>
                        <a:ext cx="2720975" cy="704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24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823923"/>
              </p:ext>
            </p:extLst>
          </p:nvPr>
        </p:nvGraphicFramePr>
        <p:xfrm>
          <a:off x="125913" y="-23694"/>
          <a:ext cx="787053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" name="Equation" r:id="rId3" imgW="2717640" imgH="457200" progId="Equation.DSMT4">
                  <p:embed/>
                </p:oleObj>
              </mc:Choice>
              <mc:Fallback>
                <p:oleObj name="Equation" r:id="rId3" imgW="271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3" y="-23694"/>
                        <a:ext cx="7870530" cy="132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0293"/>
              </p:ext>
            </p:extLst>
          </p:nvPr>
        </p:nvGraphicFramePr>
        <p:xfrm>
          <a:off x="1292871" y="1269502"/>
          <a:ext cx="934243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8" name="Equation" r:id="rId5" imgW="3225600" imgH="457200" progId="Equation.DSMT4">
                  <p:embed/>
                </p:oleObj>
              </mc:Choice>
              <mc:Fallback>
                <p:oleObj name="Equation" r:id="rId5" imgW="3225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871" y="1269502"/>
                        <a:ext cx="9342437" cy="132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801924"/>
              </p:ext>
            </p:extLst>
          </p:nvPr>
        </p:nvGraphicFramePr>
        <p:xfrm>
          <a:off x="3098800" y="2668588"/>
          <a:ext cx="64738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9" name="Equation" r:id="rId7" imgW="2234880" imgH="228600" progId="Equation.DSMT4">
                  <p:embed/>
                </p:oleObj>
              </mc:Choice>
              <mc:Fallback>
                <p:oleObj name="Equation" r:id="rId7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668588"/>
                        <a:ext cx="6473825" cy="66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07171"/>
              </p:ext>
            </p:extLst>
          </p:nvPr>
        </p:nvGraphicFramePr>
        <p:xfrm>
          <a:off x="8891588" y="136525"/>
          <a:ext cx="27193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0" name="Equation" r:id="rId9" imgW="1765080" imgH="457200" progId="Equation.DSMT4">
                  <p:embed/>
                </p:oleObj>
              </mc:Choice>
              <mc:Fallback>
                <p:oleObj name="Equation" r:id="rId9" imgW="1765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136525"/>
                        <a:ext cx="2719387" cy="704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67765"/>
              </p:ext>
            </p:extLst>
          </p:nvPr>
        </p:nvGraphicFramePr>
        <p:xfrm>
          <a:off x="3663950" y="3314700"/>
          <a:ext cx="40544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1" name="Equation" r:id="rId11" imgW="736560" imgH="291960" progId="Equation.DSMT4">
                  <p:embed/>
                </p:oleObj>
              </mc:Choice>
              <mc:Fallback>
                <p:oleObj name="Equation" r:id="rId11" imgW="73656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314700"/>
                        <a:ext cx="4054475" cy="161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19165"/>
              </p:ext>
            </p:extLst>
          </p:nvPr>
        </p:nvGraphicFramePr>
        <p:xfrm>
          <a:off x="473075" y="5313106"/>
          <a:ext cx="37179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2" name="Equation" r:id="rId13" imgW="1282680" imgH="228600" progId="Equation.DSMT4">
                  <p:embed/>
                </p:oleObj>
              </mc:Choice>
              <mc:Fallback>
                <p:oleObj name="Equation" r:id="rId13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313106"/>
                        <a:ext cx="3717925" cy="6619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3075" y="3527309"/>
            <a:ext cx="3763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Предельная вероятность: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5425" y="60710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1043"/>
              </p:ext>
            </p:extLst>
          </p:nvPr>
        </p:nvGraphicFramePr>
        <p:xfrm>
          <a:off x="7014221" y="4317011"/>
          <a:ext cx="5005388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3" name="Equation" r:id="rId15" imgW="1726920" imgH="838080" progId="Equation.DSMT4">
                  <p:embed/>
                </p:oleObj>
              </mc:Choice>
              <mc:Fallback>
                <p:oleObj name="Equation" r:id="rId15" imgW="1726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4221" y="4317011"/>
                        <a:ext cx="5005388" cy="2427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422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1"/>
            <a:ext cx="105156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1</a:t>
            </a:r>
            <a:r>
              <a:rPr lang="en-US" dirty="0"/>
              <a:t> (</a:t>
            </a:r>
            <a:r>
              <a:rPr lang="ru-RU" dirty="0"/>
              <a:t>выводы)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86" y="666751"/>
            <a:ext cx="8976378" cy="147523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54041"/>
              </p:ext>
            </p:extLst>
          </p:nvPr>
        </p:nvGraphicFramePr>
        <p:xfrm>
          <a:off x="1778000" y="5527675"/>
          <a:ext cx="29559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0" name="Equation" r:id="rId4" imgW="736560" imgH="291960" progId="Equation.DSMT4">
                  <p:embed/>
                </p:oleObj>
              </mc:Choice>
              <mc:Fallback>
                <p:oleObj name="Equation" r:id="rId4" imgW="736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527675"/>
                        <a:ext cx="2955925" cy="117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51030"/>
              </p:ext>
            </p:extLst>
          </p:nvPr>
        </p:nvGraphicFramePr>
        <p:xfrm>
          <a:off x="2541588" y="2265363"/>
          <a:ext cx="71294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1" name="Equation" r:id="rId6" imgW="1752480" imgH="342720" progId="Equation.DSMT4">
                  <p:embed/>
                </p:oleObj>
              </mc:Choice>
              <mc:Fallback>
                <p:oleObj name="Equation" r:id="rId6" imgW="1752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265363"/>
                        <a:ext cx="7129462" cy="1392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34241"/>
              </p:ext>
            </p:extLst>
          </p:nvPr>
        </p:nvGraphicFramePr>
        <p:xfrm>
          <a:off x="7037112" y="5455912"/>
          <a:ext cx="34972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2" name="Equation" r:id="rId8" imgW="1206360" imgH="431640" progId="Equation.DSMT4">
                  <p:embed/>
                </p:oleObj>
              </mc:Choice>
              <mc:Fallback>
                <p:oleObj name="Equation" r:id="rId8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112" y="5455912"/>
                        <a:ext cx="3497262" cy="1250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12586" y="4059788"/>
            <a:ext cx="8386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Цепь Маркова называется 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одноро́дной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, если матрица переходных вероятностей не зависит от номера шага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Стационарное распределение является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нулевой модой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матрицы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Q=T-1.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475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1"/>
            <a:ext cx="105156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1</a:t>
            </a:r>
            <a:r>
              <a:rPr lang="en-US" dirty="0"/>
              <a:t> (</a:t>
            </a:r>
            <a:r>
              <a:rPr lang="ru-RU" dirty="0"/>
              <a:t>детальный баланс)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71345"/>
              </p:ext>
            </p:extLst>
          </p:nvPr>
        </p:nvGraphicFramePr>
        <p:xfrm>
          <a:off x="831850" y="1446213"/>
          <a:ext cx="29559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Equation" r:id="rId3" imgW="736560" imgH="291960" progId="Equation.DSMT4">
                  <p:embed/>
                </p:oleObj>
              </mc:Choice>
              <mc:Fallback>
                <p:oleObj name="Equation" r:id="rId3" imgW="736560" imgH="2919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446213"/>
                        <a:ext cx="2955925" cy="117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37660"/>
              </p:ext>
            </p:extLst>
          </p:nvPr>
        </p:nvGraphicFramePr>
        <p:xfrm>
          <a:off x="6247812" y="704180"/>
          <a:ext cx="34972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812" y="704180"/>
                        <a:ext cx="3497262" cy="1250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71981" y="972789"/>
            <a:ext cx="11105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Стационарное распределение</a:t>
            </a:r>
            <a:endParaRPr lang="ru-RU" sz="24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89812"/>
              </p:ext>
            </p:extLst>
          </p:nvPr>
        </p:nvGraphicFramePr>
        <p:xfrm>
          <a:off x="1652587" y="2638417"/>
          <a:ext cx="8886825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Equation" r:id="rId7" imgW="2298600" imgH="736560" progId="Equation.DSMT4">
                  <p:embed/>
                </p:oleObj>
              </mc:Choice>
              <mc:Fallback>
                <p:oleObj name="Equation" r:id="rId7" imgW="2298600" imgH="7365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7" y="2638417"/>
                        <a:ext cx="8886825" cy="284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62F451D-49FB-4B4F-BF2E-44D5417A9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57878"/>
              </p:ext>
            </p:extLst>
          </p:nvPr>
        </p:nvGraphicFramePr>
        <p:xfrm>
          <a:off x="5071454" y="5721582"/>
          <a:ext cx="3045889" cy="8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Equation" r:id="rId9" imgW="901440" imgH="241200" progId="Equation.DSMT4">
                  <p:embed/>
                </p:oleObj>
              </mc:Choice>
              <mc:Fallback>
                <p:oleObj name="Equation" r:id="rId9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1454" y="5721582"/>
                        <a:ext cx="3045889" cy="815097"/>
                      </a:xfrm>
                      <a:prstGeom prst="rect">
                        <a:avLst/>
                      </a:prstGeom>
                      <a:ln w="1905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16676C-DBA2-4763-9950-9A4B127661C7}"/>
              </a:ext>
            </a:extLst>
          </p:cNvPr>
          <p:cNvSpPr/>
          <p:nvPr/>
        </p:nvSpPr>
        <p:spPr>
          <a:xfrm>
            <a:off x="2309563" y="5810647"/>
            <a:ext cx="9591087" cy="1015663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/>
              <a:t>детальный баланс</a:t>
            </a:r>
            <a:r>
              <a:rPr lang="en-US" sz="2000" dirty="0"/>
              <a:t>:</a:t>
            </a:r>
          </a:p>
          <a:p>
            <a:r>
              <a:rPr lang="ru-RU" sz="2000" dirty="0"/>
              <a:t>Суммирования нет!!!</a:t>
            </a:r>
          </a:p>
          <a:p>
            <a:r>
              <a:rPr lang="ru-RU" sz="2000" dirty="0"/>
              <a:t>Неочевидное условие, не каждое стационарное распределение этому удовлетворяет!</a:t>
            </a:r>
          </a:p>
        </p:txBody>
      </p:sp>
    </p:spTree>
    <p:extLst>
      <p:ext uri="{BB962C8B-B14F-4D97-AF65-F5344CB8AC3E}">
        <p14:creationId xmlns:p14="http://schemas.microsoft.com/office/powerpoint/2010/main" val="374645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" y="1"/>
            <a:ext cx="105156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1</a:t>
            </a:r>
            <a:r>
              <a:rPr lang="en-US" dirty="0"/>
              <a:t> (</a:t>
            </a:r>
            <a:r>
              <a:rPr lang="ru-RU" dirty="0"/>
              <a:t>проверим детальный баланс)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344285"/>
              </p:ext>
            </p:extLst>
          </p:nvPr>
        </p:nvGraphicFramePr>
        <p:xfrm>
          <a:off x="831850" y="1446213"/>
          <a:ext cx="29559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3" imgW="736560" imgH="291960" progId="Equation.DSMT4">
                  <p:embed/>
                </p:oleObj>
              </mc:Choice>
              <mc:Fallback>
                <p:oleObj name="Equation" r:id="rId3" imgW="736560" imgH="29196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446213"/>
                        <a:ext cx="2955925" cy="117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247812" y="704180"/>
          <a:ext cx="34972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812" y="704180"/>
                        <a:ext cx="3497262" cy="1250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71981" y="972789"/>
            <a:ext cx="11105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Стационарное распределение</a:t>
            </a:r>
            <a:endParaRPr lang="ru-RU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62F451D-49FB-4B4F-BF2E-44D5417A9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21139"/>
              </p:ext>
            </p:extLst>
          </p:nvPr>
        </p:nvGraphicFramePr>
        <p:xfrm>
          <a:off x="4573055" y="2407242"/>
          <a:ext cx="3045889" cy="8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62F451D-49FB-4B4F-BF2E-44D5417A9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3055" y="2407242"/>
                        <a:ext cx="3045889" cy="815097"/>
                      </a:xfrm>
                      <a:prstGeom prst="rect">
                        <a:avLst/>
                      </a:prstGeom>
                      <a:ln w="1905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D7D96E2-195B-46DE-B607-60672BF31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910864"/>
              </p:ext>
            </p:extLst>
          </p:nvPr>
        </p:nvGraphicFramePr>
        <p:xfrm>
          <a:off x="409574" y="3481710"/>
          <a:ext cx="5021263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9" imgW="5021545" imgH="2445854" progId="Equation.DSMT4">
                  <p:embed/>
                </p:oleObj>
              </mc:Choice>
              <mc:Fallback>
                <p:oleObj name="Equation" r:id="rId9" imgW="5021545" imgH="24458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574" y="3481710"/>
                        <a:ext cx="5021263" cy="244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C59C49C-D391-4641-9706-9AC591692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74974"/>
              </p:ext>
            </p:extLst>
          </p:nvPr>
        </p:nvGraphicFramePr>
        <p:xfrm>
          <a:off x="6385195" y="3680777"/>
          <a:ext cx="5265316" cy="121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11" imgW="1981080" imgH="457200" progId="Equation.DSMT4">
                  <p:embed/>
                </p:oleObj>
              </mc:Choice>
              <mc:Fallback>
                <p:oleObj name="Equation" r:id="rId11" imgW="1981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5195" y="3680777"/>
                        <a:ext cx="5265316" cy="1215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74C9B8-624B-42B1-8CC5-A5C6416ABD79}"/>
              </a:ext>
            </a:extLst>
          </p:cNvPr>
          <p:cNvSpPr/>
          <p:nvPr/>
        </p:nvSpPr>
        <p:spPr>
          <a:xfrm>
            <a:off x="2808376" y="6005604"/>
            <a:ext cx="6878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детальный баланс соблюдается!!!</a:t>
            </a:r>
          </a:p>
        </p:txBody>
      </p:sp>
    </p:spTree>
    <p:extLst>
      <p:ext uri="{BB962C8B-B14F-4D97-AF65-F5344CB8AC3E}">
        <p14:creationId xmlns:p14="http://schemas.microsoft.com/office/powerpoint/2010/main" val="1423213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28E99-6AF3-4573-BD66-E2B2AB8E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детальный баланс???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E80525-7ADD-42DC-9E7B-F14A44654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70247"/>
              </p:ext>
            </p:extLst>
          </p:nvPr>
        </p:nvGraphicFramePr>
        <p:xfrm>
          <a:off x="4664917" y="1835637"/>
          <a:ext cx="30861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Equation" r:id="rId3" imgW="3085994" imgH="853235" progId="Equation.DSMT4">
                  <p:embed/>
                </p:oleObj>
              </mc:Choice>
              <mc:Fallback>
                <p:oleObj name="Equation" r:id="rId3" imgW="3085994" imgH="8532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4917" y="1835637"/>
                        <a:ext cx="30861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83B059-3D8E-4924-A77E-CE74DA467E1C}"/>
              </a:ext>
            </a:extLst>
          </p:cNvPr>
          <p:cNvSpPr txBox="1">
            <a:spLocks/>
          </p:cNvSpPr>
          <p:nvPr/>
        </p:nvSpPr>
        <p:spPr>
          <a:xfrm>
            <a:off x="149290" y="3191069"/>
            <a:ext cx="11971175" cy="2463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/>
              <a:t>Марковская цепь называется </a:t>
            </a:r>
            <a:r>
              <a:rPr lang="ru-RU" sz="2800" dirty="0">
                <a:solidFill>
                  <a:srgbClr val="FF0000"/>
                </a:solidFill>
              </a:rPr>
              <a:t>обратимой</a:t>
            </a:r>
            <a:r>
              <a:rPr lang="ru-RU" sz="2800" dirty="0"/>
              <a:t>, если ее стационарное распределение удовлетворяет условию детального баланса.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https://en.wikipedia.org/wiki/Detailed_balance</a:t>
            </a:r>
            <a:endParaRPr lang="ru-RU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2800" dirty="0"/>
              <a:t>Условие детального баланса обычно гарантирует возрастание энтропии</a:t>
            </a:r>
            <a:r>
              <a:rPr lang="en-US" sz="2800" dirty="0"/>
              <a:t> </a:t>
            </a:r>
            <a:r>
              <a:rPr lang="ru-RU" sz="2800" dirty="0"/>
              <a:t>и  достижение максимума для </a:t>
            </a:r>
            <a:r>
              <a:rPr lang="en-US" sz="2800" dirty="0"/>
              <a:t>q</a:t>
            </a:r>
            <a:r>
              <a:rPr lang="ru-RU" sz="2800" dirty="0"/>
              <a:t>… (это будет доказано позже)</a:t>
            </a:r>
          </a:p>
        </p:txBody>
      </p:sp>
    </p:spTree>
    <p:extLst>
      <p:ext uri="{BB962C8B-B14F-4D97-AF65-F5344CB8AC3E}">
        <p14:creationId xmlns:p14="http://schemas.microsoft.com/office/powerpoint/2010/main" val="4273914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70" y="1"/>
            <a:ext cx="11867745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1</a:t>
            </a:r>
            <a:r>
              <a:rPr lang="en-US" dirty="0"/>
              <a:t> (</a:t>
            </a:r>
            <a:r>
              <a:rPr lang="ru-RU" dirty="0"/>
              <a:t>дальнейшие обобщающие выводы)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9574" y="3330572"/>
            <a:ext cx="15173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57989"/>
              </p:ext>
            </p:extLst>
          </p:nvPr>
        </p:nvGraphicFramePr>
        <p:xfrm>
          <a:off x="796925" y="2562225"/>
          <a:ext cx="29559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" name="Equation" r:id="rId3" imgW="736560" imgH="291960" progId="Equation.DSMT4">
                  <p:embed/>
                </p:oleObj>
              </mc:Choice>
              <mc:Fallback>
                <p:oleObj name="Equation" r:id="rId3" imgW="736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562225"/>
                        <a:ext cx="2955925" cy="117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26774"/>
              </p:ext>
            </p:extLst>
          </p:nvPr>
        </p:nvGraphicFramePr>
        <p:xfrm>
          <a:off x="-15875" y="1008063"/>
          <a:ext cx="122237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Equation" r:id="rId5" imgW="3162240" imgH="228600" progId="Equation.DSMT4">
                  <p:embed/>
                </p:oleObj>
              </mc:Choice>
              <mc:Fallback>
                <p:oleObj name="Equation" r:id="rId5" imgW="3162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75" y="1008063"/>
                        <a:ext cx="12223750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02195"/>
              </p:ext>
            </p:extLst>
          </p:nvPr>
        </p:nvGraphicFramePr>
        <p:xfrm>
          <a:off x="6850872" y="2491988"/>
          <a:ext cx="34972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" name="Equation" r:id="rId7" imgW="1206360" imgH="431640" progId="Equation.DSMT4">
                  <p:embed/>
                </p:oleObj>
              </mc:Choice>
              <mc:Fallback>
                <p:oleObj name="Equation" r:id="rId7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872" y="2491988"/>
                        <a:ext cx="3497262" cy="1250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74704" y="1989146"/>
            <a:ext cx="11105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Стационарное распределение является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нулевой модой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 матрицы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Q=T-1.</a:t>
            </a:r>
            <a:endParaRPr lang="ru-RU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DC833EC-B1F3-4040-A470-0FBD70B81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89580"/>
              </p:ext>
            </p:extLst>
          </p:nvPr>
        </p:nvGraphicFramePr>
        <p:xfrm>
          <a:off x="1819726" y="4434628"/>
          <a:ext cx="9344974" cy="21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Equation" r:id="rId9" imgW="3098520" imgH="711000" progId="Equation.DSMT4">
                  <p:embed/>
                </p:oleObj>
              </mc:Choice>
              <mc:Fallback>
                <p:oleObj name="Equation" r:id="rId9" imgW="3098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9726" y="4434628"/>
                        <a:ext cx="9344974" cy="2144748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6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Теория Вероятностей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3168" y="-15899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14193" y="11532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51418"/>
              </p:ext>
            </p:extLst>
          </p:nvPr>
        </p:nvGraphicFramePr>
        <p:xfrm>
          <a:off x="3542113" y="1830284"/>
          <a:ext cx="4440867" cy="152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113" y="1830284"/>
                        <a:ext cx="4440867" cy="1528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838200" y="3958686"/>
            <a:ext cx="3591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Вероятностное пространство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954162" y="3091120"/>
            <a:ext cx="461319" cy="72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954162" y="4619943"/>
            <a:ext cx="51937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сигма-алгебра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подмножеств,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называемых (случайными)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событиями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сигма алгебрах, теоремах существования…</a:t>
            </a:r>
          </a:p>
          <a:p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больше говорить не будем,</a:t>
            </a:r>
          </a:p>
          <a:p>
            <a:r>
              <a:rPr lang="ru-RU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не актуально в теоретической физике)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604945" y="3729417"/>
            <a:ext cx="42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вероятностная мера или вероятность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486400" y="3091120"/>
            <a:ext cx="276146" cy="13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7059827" y="3091120"/>
            <a:ext cx="774357" cy="63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13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531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Упражнение 2</a:t>
            </a:r>
            <a:br>
              <a:rPr lang="ru-RU" dirty="0"/>
            </a:br>
            <a:r>
              <a:rPr lang="en-US" dirty="0"/>
              <a:t>random walk with reflection at zero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545534"/>
            <a:ext cx="5468113" cy="1114581"/>
          </a:xfr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275578"/>
              </p:ext>
            </p:extLst>
          </p:nvPr>
        </p:nvGraphicFramePr>
        <p:xfrm>
          <a:off x="838200" y="2761298"/>
          <a:ext cx="53498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6" name="Equation" r:id="rId4" imgW="2311200" imgH="1143000" progId="Equation.DSMT4">
                  <p:embed/>
                </p:oleObj>
              </mc:Choice>
              <mc:Fallback>
                <p:oleObj name="Equation" r:id="rId4" imgW="23112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61298"/>
                        <a:ext cx="5349875" cy="2659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56898"/>
              </p:ext>
            </p:extLst>
          </p:nvPr>
        </p:nvGraphicFramePr>
        <p:xfrm>
          <a:off x="109538" y="5938838"/>
          <a:ext cx="4041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7" name="Equation" r:id="rId6" imgW="2412720" imgH="431640" progId="Equation.DSMT4">
                  <p:embed/>
                </p:oleObj>
              </mc:Choice>
              <mc:Fallback>
                <p:oleObj name="Equation" r:id="rId6" imgW="24127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938838"/>
                        <a:ext cx="4041775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4493623" y="6113417"/>
            <a:ext cx="687977" cy="435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21771"/>
              </p:ext>
            </p:extLst>
          </p:nvPr>
        </p:nvGraphicFramePr>
        <p:xfrm>
          <a:off x="5612539" y="6160475"/>
          <a:ext cx="22764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8" name="Equation" r:id="rId8" imgW="1358640" imgH="203040" progId="Equation.DSMT4">
                  <p:embed/>
                </p:oleObj>
              </mc:Choice>
              <mc:Fallback>
                <p:oleObj name="Equation" r:id="rId8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539" y="6160475"/>
                        <a:ext cx="2276475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8081554" y="6160475"/>
            <a:ext cx="409303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12614"/>
              </p:ext>
            </p:extLst>
          </p:nvPr>
        </p:nvGraphicFramePr>
        <p:xfrm>
          <a:off x="9042400" y="5924550"/>
          <a:ext cx="1851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Equation" r:id="rId10" imgW="1104840" imgH="495000" progId="Equation.DSMT4">
                  <p:embed/>
                </p:oleObj>
              </mc:Choice>
              <mc:Fallback>
                <p:oleObj name="Equation" r:id="rId10" imgW="110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5924550"/>
                        <a:ext cx="1851025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5494933"/>
            <a:ext cx="384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Ищем стационарное распределение:</a:t>
            </a:r>
          </a:p>
        </p:txBody>
      </p:sp>
    </p:spTree>
    <p:extLst>
      <p:ext uri="{BB962C8B-B14F-4D97-AF65-F5344CB8AC3E}">
        <p14:creationId xmlns:p14="http://schemas.microsoft.com/office/powerpoint/2010/main" val="223732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531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 2</a:t>
            </a:r>
            <a:br>
              <a:rPr lang="ru-RU" dirty="0"/>
            </a:br>
            <a:r>
              <a:rPr lang="en-US" dirty="0"/>
              <a:t>random (drunkard’) walk with reflection at zero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61" y="1508387"/>
            <a:ext cx="5468113" cy="1114581"/>
          </a:xfr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36881"/>
              </p:ext>
            </p:extLst>
          </p:nvPr>
        </p:nvGraphicFramePr>
        <p:xfrm>
          <a:off x="968829" y="1400136"/>
          <a:ext cx="3089366" cy="153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2" name="Equation" r:id="rId4" imgW="2311200" imgH="1143000" progId="Equation.DSMT4">
                  <p:embed/>
                </p:oleObj>
              </mc:Choice>
              <mc:Fallback>
                <p:oleObj name="Equation" r:id="rId4" imgW="23112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9" y="1400136"/>
                        <a:ext cx="3089366" cy="1535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95427"/>
              </p:ext>
            </p:extLst>
          </p:nvPr>
        </p:nvGraphicFramePr>
        <p:xfrm>
          <a:off x="315685" y="3502346"/>
          <a:ext cx="4041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3" name="Equation" r:id="rId6" imgW="2412720" imgH="431640" progId="Equation.DSMT4">
                  <p:embed/>
                </p:oleObj>
              </mc:Choice>
              <mc:Fallback>
                <p:oleObj name="Equation" r:id="rId6" imgW="241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85" y="3502346"/>
                        <a:ext cx="4041775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4699770" y="3676925"/>
            <a:ext cx="687977" cy="435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72995"/>
              </p:ext>
            </p:extLst>
          </p:nvPr>
        </p:nvGraphicFramePr>
        <p:xfrm>
          <a:off x="5818686" y="3723983"/>
          <a:ext cx="22764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4" name="Equation" r:id="rId8" imgW="1358640" imgH="203040" progId="Equation.DSMT4">
                  <p:embed/>
                </p:oleObj>
              </mc:Choice>
              <mc:Fallback>
                <p:oleObj name="Equation" r:id="rId8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686" y="3723983"/>
                        <a:ext cx="2276475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8287701" y="3723983"/>
            <a:ext cx="409303" cy="3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93356"/>
              </p:ext>
            </p:extLst>
          </p:nvPr>
        </p:nvGraphicFramePr>
        <p:xfrm>
          <a:off x="9248547" y="3502346"/>
          <a:ext cx="1851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5" name="Equation" r:id="rId10" imgW="1104840" imgH="495000" progId="Equation.DSMT4">
                  <p:embed/>
                </p:oleObj>
              </mc:Choice>
              <mc:Fallback>
                <p:oleObj name="Equation" r:id="rId10" imgW="110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547" y="3502346"/>
                        <a:ext cx="1851025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4347" y="3058441"/>
            <a:ext cx="384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Ищем стационарное распределение: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137" y="4608275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Условие нормировки  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47970"/>
              </p:ext>
            </p:extLst>
          </p:nvPr>
        </p:nvGraphicFramePr>
        <p:xfrm>
          <a:off x="2768372" y="4461971"/>
          <a:ext cx="26193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6" name="Equation" r:id="rId12" imgW="1562040" imgH="431640" progId="Equation.DSMT4">
                  <p:embed/>
                </p:oleObj>
              </mc:Choice>
              <mc:Fallback>
                <p:oleObj name="Equation" r:id="rId12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72" y="4461971"/>
                        <a:ext cx="2619375" cy="725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5335" y="5213369"/>
            <a:ext cx="63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шанс удовлетворить только при </a:t>
            </a:r>
            <a:r>
              <a:rPr lang="en-US" dirty="0"/>
              <a:t>p&lt;q=1-p, </a:t>
            </a:r>
            <a:r>
              <a:rPr lang="ru-RU" dirty="0"/>
              <a:t>т.е., когда </a:t>
            </a:r>
            <a:r>
              <a:rPr lang="en-US" dirty="0"/>
              <a:t>p&lt;1/2.</a:t>
            </a:r>
            <a:r>
              <a:rPr lang="ru-RU" dirty="0"/>
              <a:t> </a:t>
            </a:r>
          </a:p>
        </p:txBody>
      </p:sp>
      <p:pic>
        <p:nvPicPr>
          <p:cNvPr id="53271" name="Picture 23" descr="https://cdn-images-1.medium.com/max/1400/1*CFCWPqcrRedIfv0abAkEZ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86" y="5159729"/>
            <a:ext cx="5284506" cy="15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35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8182D-DEBD-453D-BB5B-1D3D48C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4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3895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319" y="343977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Случайные процессы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3168" y="-15899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14193" y="11532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14585"/>
              </p:ext>
            </p:extLst>
          </p:nvPr>
        </p:nvGraphicFramePr>
        <p:xfrm>
          <a:off x="3575064" y="3787"/>
          <a:ext cx="4440867" cy="152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3" imgW="583920" imgH="203040" progId="Equation.DSMT4">
                  <p:embed/>
                </p:oleObj>
              </mc:Choice>
              <mc:Fallback>
                <p:oleObj name="Equation" r:id="rId3" imgW="583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64" y="3787"/>
                        <a:ext cx="4440867" cy="1528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871151" y="2132189"/>
            <a:ext cx="3591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Вероятностное пространство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987113" y="1264623"/>
            <a:ext cx="461319" cy="72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987113" y="2793446"/>
            <a:ext cx="4325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b="0" i="0" u="none" strike="sngStrike" cap="none" normalizeH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сигма-алгебра</a:t>
            </a:r>
            <a:r>
              <a:rPr kumimoji="0" lang="en-US" altLang="ru-RU" b="0" i="0" u="none" strike="sngStrike" cap="none" normalizeH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sng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подмножеств, </a:t>
            </a:r>
            <a:endParaRPr kumimoji="0" lang="en-US" altLang="ru-RU" b="0" i="0" u="none" strike="sngStrike" cap="none" normalizeH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ru-RU" altLang="ru-RU" b="0" i="0" u="none" strike="sng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называемых (случайными) </a:t>
            </a:r>
            <a:r>
              <a:rPr kumimoji="0" lang="ru-RU" altLang="ru-RU" b="0" i="0" u="none" strike="sngStrike" cap="none" normalizeH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событиями</a:t>
            </a:r>
            <a:endParaRPr lang="ru-RU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6637896" y="1902920"/>
            <a:ext cx="42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вероятностная мера или вероятность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519351" y="1264623"/>
            <a:ext cx="276146" cy="13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7092778" y="1264623"/>
            <a:ext cx="774357" cy="63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007972"/>
              </p:ext>
            </p:extLst>
          </p:nvPr>
        </p:nvGraphicFramePr>
        <p:xfrm>
          <a:off x="2041059" y="5167815"/>
          <a:ext cx="75088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5" imgW="1396800" imgH="203040" progId="Equation.DSMT4">
                  <p:embed/>
                </p:oleObj>
              </mc:Choice>
              <mc:Fallback>
                <p:oleObj name="Equation" r:id="rId5" imgW="13968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059" y="5167815"/>
                        <a:ext cx="7508875" cy="1071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9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5" y="1329655"/>
            <a:ext cx="8813195" cy="55283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0" y="194785"/>
            <a:ext cx="11554958" cy="5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13" y="2820068"/>
            <a:ext cx="5167687" cy="32415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0" y="194785"/>
            <a:ext cx="11554958" cy="5557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50" y="1521275"/>
            <a:ext cx="9216737" cy="1298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7708" y="1318058"/>
            <a:ext cx="31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Плотность вероятности: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9" y="5960074"/>
            <a:ext cx="10829289" cy="897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06" y="5590742"/>
            <a:ext cx="345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плотность вероятности:</a:t>
            </a:r>
          </a:p>
        </p:txBody>
      </p:sp>
    </p:spTree>
    <p:extLst>
      <p:ext uri="{BB962C8B-B14F-4D97-AF65-F5344CB8AC3E}">
        <p14:creationId xmlns:p14="http://schemas.microsoft.com/office/powerpoint/2010/main" val="360611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" y="3499450"/>
            <a:ext cx="7224584" cy="141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13" y="2820068"/>
            <a:ext cx="5167687" cy="32415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0" y="194785"/>
            <a:ext cx="11554958" cy="5557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50" y="1521275"/>
            <a:ext cx="9216737" cy="1298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7708" y="1318058"/>
            <a:ext cx="31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Плотность вероятности: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9" y="5960074"/>
            <a:ext cx="10829289" cy="897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606" y="5590742"/>
            <a:ext cx="345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плотность вероятности: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2898" y="3444367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Марковский процесс: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067175"/>
            <a:ext cx="7024313" cy="7272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4D0AED-A48F-4B39-8F9B-33E550D62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9" y="5978735"/>
            <a:ext cx="10829289" cy="8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51222" y="146650"/>
            <a:ext cx="7224584" cy="141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18" y="1837876"/>
            <a:ext cx="5167687" cy="3241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119" y="91567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Марковский процесс: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22" y="714375"/>
            <a:ext cx="7024313" cy="7272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2" y="3820356"/>
            <a:ext cx="5523462" cy="858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222" y="3235581"/>
            <a:ext cx="294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ПРОПАГАТОР: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202" y="5079465"/>
            <a:ext cx="3775290" cy="12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81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475</Words>
  <Application>Microsoft Office PowerPoint</Application>
  <PresentationFormat>Широкоэкранный</PresentationFormat>
  <Paragraphs>89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Тема Office</vt:lpstr>
      <vt:lpstr>Equation</vt:lpstr>
      <vt:lpstr>MathType 7.0 Equation</vt:lpstr>
      <vt:lpstr>Кинетика </vt:lpstr>
      <vt:lpstr>Многомасштабное моделирование</vt:lpstr>
      <vt:lpstr>Презентация PowerPoint</vt:lpstr>
      <vt:lpstr>Теория Вероятностей</vt:lpstr>
      <vt:lpstr>Случайные процессы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Уравнение Чепмана-Колмогорова</vt:lpstr>
      <vt:lpstr>Уравнение Чепмана-Колмогорова</vt:lpstr>
      <vt:lpstr>Уравнение Чепмана-Колмогорова</vt:lpstr>
      <vt:lpstr>В качестве упражнения докажите, что для произвольного немарковского случайного процесса справедливо тождество:</vt:lpstr>
      <vt:lpstr>Уравнение Чепмана-Колмогорова</vt:lpstr>
      <vt:lpstr>О функциональном интеграле</vt:lpstr>
      <vt:lpstr>О функциональном интеграле</vt:lpstr>
      <vt:lpstr>О функциональном интеграле (выводы)</vt:lpstr>
      <vt:lpstr>Мера Винера…</vt:lpstr>
      <vt:lpstr>Мера Винера…</vt:lpstr>
      <vt:lpstr>Дифференциальная форма уравнений Чепмена-Колмогорова</vt:lpstr>
      <vt:lpstr>Дифференциальная форма уравнений Чепмена-Колмогорова</vt:lpstr>
      <vt:lpstr>Дифференциальная форма уравнений Чепмена-Колмогорова</vt:lpstr>
      <vt:lpstr>Дифференциальная форма уравнений Чепмена-Колмогорова, упражнение:</vt:lpstr>
      <vt:lpstr>Функциональный интеграл (revisited)</vt:lpstr>
      <vt:lpstr>Функциональный интеграл</vt:lpstr>
      <vt:lpstr>Функциональный интеграл</vt:lpstr>
      <vt:lpstr>Функциональный интеграл в Кв. механике. Кв.мех. НЕ является марковским случайным процессом, несмотря на некое сходство!</vt:lpstr>
      <vt:lpstr>Презентация PowerPoint</vt:lpstr>
      <vt:lpstr>Презентация PowerPoint</vt:lpstr>
      <vt:lpstr>Упражнения  для усвоения теории марковских процессов</vt:lpstr>
      <vt:lpstr>Упражнение 1</vt:lpstr>
      <vt:lpstr>Презентация PowerPoint</vt:lpstr>
      <vt:lpstr>Упражнение 1 (выводы)</vt:lpstr>
      <vt:lpstr>Упражнение 1 (детальный баланс)</vt:lpstr>
      <vt:lpstr>Упражнение 1 (проверим детальный баланс)</vt:lpstr>
      <vt:lpstr>Что такое детальный баланс???</vt:lpstr>
      <vt:lpstr>Упражнение 1 (дальнейшие обобщающие выводы)</vt:lpstr>
      <vt:lpstr>Упражнение 2 random walk with reflection at zero</vt:lpstr>
      <vt:lpstr>Упражнение 2 random (drunkard’) walk with reflection at zero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Кинетика</dc:title>
  <dc:creator>Nikolay Chtchelkatchev</dc:creator>
  <cp:lastModifiedBy>nms</cp:lastModifiedBy>
  <cp:revision>178</cp:revision>
  <dcterms:created xsi:type="dcterms:W3CDTF">2018-01-16T09:43:27Z</dcterms:created>
  <dcterms:modified xsi:type="dcterms:W3CDTF">2020-03-08T07:38:44Z</dcterms:modified>
</cp:coreProperties>
</file>