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332" r:id="rId3"/>
    <p:sldId id="274" r:id="rId4"/>
    <p:sldId id="271" r:id="rId5"/>
    <p:sldId id="275" r:id="rId6"/>
    <p:sldId id="330" r:id="rId7"/>
    <p:sldId id="331" r:id="rId8"/>
    <p:sldId id="333" r:id="rId9"/>
    <p:sldId id="334" r:id="rId10"/>
    <p:sldId id="277" r:id="rId11"/>
    <p:sldId id="325" r:id="rId12"/>
    <p:sldId id="335" r:id="rId13"/>
    <p:sldId id="276" r:id="rId14"/>
    <p:sldId id="279" r:id="rId15"/>
    <p:sldId id="326" r:id="rId16"/>
    <p:sldId id="336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89" r:id="rId26"/>
    <p:sldId id="290" r:id="rId27"/>
    <p:sldId id="288" r:id="rId28"/>
    <p:sldId id="337" r:id="rId29"/>
    <p:sldId id="338" r:id="rId30"/>
    <p:sldId id="293" r:id="rId31"/>
    <p:sldId id="295" r:id="rId32"/>
    <p:sldId id="327" r:id="rId33"/>
    <p:sldId id="328" r:id="rId34"/>
    <p:sldId id="339" r:id="rId3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85935E23-D72B-4769-80F6-6CE9518E7CF0}">
          <p14:sldIdLst>
            <p14:sldId id="256"/>
            <p14:sldId id="332"/>
            <p14:sldId id="274"/>
            <p14:sldId id="271"/>
            <p14:sldId id="275"/>
            <p14:sldId id="330"/>
            <p14:sldId id="331"/>
            <p14:sldId id="333"/>
            <p14:sldId id="334"/>
            <p14:sldId id="277"/>
            <p14:sldId id="325"/>
            <p14:sldId id="335"/>
            <p14:sldId id="276"/>
            <p14:sldId id="279"/>
            <p14:sldId id="326"/>
            <p14:sldId id="336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9"/>
            <p14:sldId id="290"/>
            <p14:sldId id="288"/>
            <p14:sldId id="337"/>
            <p14:sldId id="338"/>
            <p14:sldId id="293"/>
            <p14:sldId id="295"/>
            <p14:sldId id="327"/>
            <p14:sldId id="328"/>
            <p14:sldId id="33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150" autoAdjust="0"/>
    <p:restoredTop sz="94707" autoAdjust="0"/>
  </p:normalViewPr>
  <p:slideViewPr>
    <p:cSldViewPr snapToGrid="0">
      <p:cViewPr varScale="1">
        <p:scale>
          <a:sx n="82" d="100"/>
          <a:sy n="82" d="100"/>
        </p:scale>
        <p:origin x="103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image" Target="../media/image36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image" Target="../media/image38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wmf"/><Relationship Id="rId1" Type="http://schemas.openxmlformats.org/officeDocument/2006/relationships/image" Target="../media/image37.e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wmf"/><Relationship Id="rId1" Type="http://schemas.openxmlformats.org/officeDocument/2006/relationships/image" Target="../media/image37.e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42.wmf"/><Relationship Id="rId1" Type="http://schemas.openxmlformats.org/officeDocument/2006/relationships/image" Target="../media/image41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43.wmf"/><Relationship Id="rId1" Type="http://schemas.openxmlformats.org/officeDocument/2006/relationships/image" Target="../media/image41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image" Target="../media/image44.wmf"/><Relationship Id="rId1" Type="http://schemas.openxmlformats.org/officeDocument/2006/relationships/image" Target="../media/image4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image" Target="../media/image48.wmf"/><Relationship Id="rId1" Type="http://schemas.openxmlformats.org/officeDocument/2006/relationships/image" Target="../media/image47.w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1.wmf"/><Relationship Id="rId1" Type="http://schemas.openxmlformats.org/officeDocument/2006/relationships/image" Target="../media/image50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2" Type="http://schemas.openxmlformats.org/officeDocument/2006/relationships/image" Target="../media/image55.wmf"/><Relationship Id="rId1" Type="http://schemas.openxmlformats.org/officeDocument/2006/relationships/image" Target="../media/image54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wmf"/></Relationships>
</file>

<file path=ppt/drawings/_rels/vmlDrawing27.vml.rels><?xml version="1.0" encoding="UTF-8" standalone="yes"?>
<Relationships xmlns="http://schemas.openxmlformats.org/package/2006/relationships"><Relationship Id="rId2" Type="http://schemas.openxmlformats.org/officeDocument/2006/relationships/image" Target="../media/image64.wmf"/><Relationship Id="rId1" Type="http://schemas.openxmlformats.org/officeDocument/2006/relationships/image" Target="../media/image63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emf"/><Relationship Id="rId4" Type="http://schemas.openxmlformats.org/officeDocument/2006/relationships/image" Target="../media/image15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4" Type="http://schemas.openxmlformats.org/officeDocument/2006/relationships/image" Target="../media/image19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20.wmf"/><Relationship Id="rId4" Type="http://schemas.openxmlformats.org/officeDocument/2006/relationships/image" Target="../media/image21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7" Type="http://schemas.openxmlformats.org/officeDocument/2006/relationships/image" Target="../media/image27.wmf"/><Relationship Id="rId2" Type="http://schemas.openxmlformats.org/officeDocument/2006/relationships/image" Target="../media/image7.wmf"/><Relationship Id="rId1" Type="http://schemas.openxmlformats.org/officeDocument/2006/relationships/image" Target="../media/image22.wmf"/><Relationship Id="rId6" Type="http://schemas.openxmlformats.org/officeDocument/2006/relationships/image" Target="../media/image26.wmf"/><Relationship Id="rId5" Type="http://schemas.openxmlformats.org/officeDocument/2006/relationships/image" Target="../media/image25.wmf"/><Relationship Id="rId4" Type="http://schemas.openxmlformats.org/officeDocument/2006/relationships/image" Target="../media/image24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2.wmf"/><Relationship Id="rId4" Type="http://schemas.openxmlformats.org/officeDocument/2006/relationships/image" Target="../media/image2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D878D9-F697-4A88-8A09-D14DB54904D0}" type="datetimeFigureOut">
              <a:rPr lang="ru-RU" smtClean="0"/>
              <a:t>15.03.2020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DACB89-674D-4306-8549-78B97B647E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43926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DACB89-674D-4306-8549-78B97B647E51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46389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CFAF3-33E2-41F7-A896-84707DE6B75B}" type="datetimeFigureOut">
              <a:rPr lang="ru-RU" smtClean="0"/>
              <a:t>15.03.2020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28E7D-1E16-464F-A77C-1BEF0787FF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8998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CFAF3-33E2-41F7-A896-84707DE6B75B}" type="datetimeFigureOut">
              <a:rPr lang="ru-RU" smtClean="0"/>
              <a:t>15.03.2020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28E7D-1E16-464F-A77C-1BEF0787FF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7054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CFAF3-33E2-41F7-A896-84707DE6B75B}" type="datetimeFigureOut">
              <a:rPr lang="ru-RU" smtClean="0"/>
              <a:t>15.03.2020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28E7D-1E16-464F-A77C-1BEF0787FF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3234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CFAF3-33E2-41F7-A896-84707DE6B75B}" type="datetimeFigureOut">
              <a:rPr lang="ru-RU" smtClean="0"/>
              <a:t>15.03.2020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28E7D-1E16-464F-A77C-1BEF0787FF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8954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CFAF3-33E2-41F7-A896-84707DE6B75B}" type="datetimeFigureOut">
              <a:rPr lang="ru-RU" smtClean="0"/>
              <a:t>15.03.2020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28E7D-1E16-464F-A77C-1BEF0787FF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3165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CFAF3-33E2-41F7-A896-84707DE6B75B}" type="datetimeFigureOut">
              <a:rPr lang="ru-RU" smtClean="0"/>
              <a:t>15.03.2020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28E7D-1E16-464F-A77C-1BEF0787FF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8957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CFAF3-33E2-41F7-A896-84707DE6B75B}" type="datetimeFigureOut">
              <a:rPr lang="ru-RU" smtClean="0"/>
              <a:t>15.03.2020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28E7D-1E16-464F-A77C-1BEF0787FF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6875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CFAF3-33E2-41F7-A896-84707DE6B75B}" type="datetimeFigureOut">
              <a:rPr lang="ru-RU" smtClean="0"/>
              <a:t>15.03.2020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28E7D-1E16-464F-A77C-1BEF0787FF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7402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CFAF3-33E2-41F7-A896-84707DE6B75B}" type="datetimeFigureOut">
              <a:rPr lang="ru-RU" smtClean="0"/>
              <a:t>15.03.2020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28E7D-1E16-464F-A77C-1BEF0787FF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8657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CFAF3-33E2-41F7-A896-84707DE6B75B}" type="datetimeFigureOut">
              <a:rPr lang="ru-RU" smtClean="0"/>
              <a:t>15.03.2020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28E7D-1E16-464F-A77C-1BEF0787FF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4733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CFAF3-33E2-41F7-A896-84707DE6B75B}" type="datetimeFigureOut">
              <a:rPr lang="ru-RU" smtClean="0"/>
              <a:t>15.03.2020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28E7D-1E16-464F-A77C-1BEF0787FF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0104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9CFAF3-33E2-41F7-A896-84707DE6B75B}" type="datetimeFigureOut">
              <a:rPr lang="ru-RU" smtClean="0"/>
              <a:t>15.03.2020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B28E7D-1E16-464F-A77C-1BEF0787FF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8615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.bin"/><Relationship Id="rId13" Type="http://schemas.openxmlformats.org/officeDocument/2006/relationships/image" Target="../media/image25.wmf"/><Relationship Id="rId3" Type="http://schemas.openxmlformats.org/officeDocument/2006/relationships/oleObject" Target="../embeddings/oleObject24.bin"/><Relationship Id="rId7" Type="http://schemas.openxmlformats.org/officeDocument/2006/relationships/image" Target="../media/image85.png"/><Relationship Id="rId12" Type="http://schemas.openxmlformats.org/officeDocument/2006/relationships/oleObject" Target="../embeddings/oleObject28.bin"/><Relationship Id="rId17" Type="http://schemas.openxmlformats.org/officeDocument/2006/relationships/image" Target="../media/image27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30.bin"/><Relationship Id="rId1" Type="http://schemas.openxmlformats.org/officeDocument/2006/relationships/vmlDrawing" Target="../drawings/vmlDrawing8.vml"/><Relationship Id="rId6" Type="http://schemas.openxmlformats.org/officeDocument/2006/relationships/image" Target="../media/image7.wmf"/><Relationship Id="rId11" Type="http://schemas.openxmlformats.org/officeDocument/2006/relationships/image" Target="../media/image24.wmf"/><Relationship Id="rId5" Type="http://schemas.openxmlformats.org/officeDocument/2006/relationships/oleObject" Target="../embeddings/oleObject25.bin"/><Relationship Id="rId15" Type="http://schemas.openxmlformats.org/officeDocument/2006/relationships/image" Target="../media/image26.wmf"/><Relationship Id="rId10" Type="http://schemas.openxmlformats.org/officeDocument/2006/relationships/oleObject" Target="../embeddings/oleObject27.bin"/><Relationship Id="rId4" Type="http://schemas.openxmlformats.org/officeDocument/2006/relationships/image" Target="../media/image22.wmf"/><Relationship Id="rId9" Type="http://schemas.openxmlformats.org/officeDocument/2006/relationships/image" Target="../media/image23.wmf"/><Relationship Id="rId14" Type="http://schemas.openxmlformats.org/officeDocument/2006/relationships/oleObject" Target="../embeddings/oleObject29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oleObject" Target="../embeddings/oleObject31.bin"/><Relationship Id="rId7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32.bin"/><Relationship Id="rId10" Type="http://schemas.openxmlformats.org/officeDocument/2006/relationships/image" Target="../media/image27.wmf"/><Relationship Id="rId4" Type="http://schemas.openxmlformats.org/officeDocument/2006/relationships/image" Target="../media/image22.wmf"/><Relationship Id="rId9" Type="http://schemas.openxmlformats.org/officeDocument/2006/relationships/oleObject" Target="../embeddings/oleObject34.bin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oleObject" Target="../embeddings/oleObject35.bin"/><Relationship Id="rId7" Type="http://schemas.openxmlformats.org/officeDocument/2006/relationships/oleObject" Target="../embeddings/oleObject3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36.bin"/><Relationship Id="rId4" Type="http://schemas.openxmlformats.org/officeDocument/2006/relationships/image" Target="../media/image28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7" Type="http://schemas.openxmlformats.org/officeDocument/2006/relationships/image" Target="../media/image3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2.wmf"/><Relationship Id="rId5" Type="http://schemas.openxmlformats.org/officeDocument/2006/relationships/oleObject" Target="../embeddings/oleObject39.bin"/><Relationship Id="rId4" Type="http://schemas.openxmlformats.org/officeDocument/2006/relationships/image" Target="../media/image31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3" Type="http://schemas.openxmlformats.org/officeDocument/2006/relationships/oleObject" Target="../embeddings/oleObject40.bin"/><Relationship Id="rId7" Type="http://schemas.openxmlformats.org/officeDocument/2006/relationships/oleObject" Target="../embeddings/oleObject4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4.wmf"/><Relationship Id="rId5" Type="http://schemas.openxmlformats.org/officeDocument/2006/relationships/oleObject" Target="../embeddings/oleObject41.bin"/><Relationship Id="rId4" Type="http://schemas.openxmlformats.org/officeDocument/2006/relationships/image" Target="../media/image33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7" Type="http://schemas.openxmlformats.org/officeDocument/2006/relationships/image" Target="../media/image37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44.bin"/><Relationship Id="rId5" Type="http://schemas.openxmlformats.org/officeDocument/2006/relationships/image" Target="../media/image47.png"/><Relationship Id="rId4" Type="http://schemas.openxmlformats.org/officeDocument/2006/relationships/image" Target="../media/image36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5.bin"/><Relationship Id="rId7" Type="http://schemas.openxmlformats.org/officeDocument/2006/relationships/image" Target="../media/image3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37.emf"/><Relationship Id="rId5" Type="http://schemas.openxmlformats.org/officeDocument/2006/relationships/oleObject" Target="../embeddings/oleObject46.bin"/><Relationship Id="rId4" Type="http://schemas.openxmlformats.org/officeDocument/2006/relationships/image" Target="../media/image38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oleObject" Target="../embeddings/oleObject47.bin"/><Relationship Id="rId7" Type="http://schemas.openxmlformats.org/officeDocument/2006/relationships/image" Target="../media/image3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38.wmf"/><Relationship Id="rId5" Type="http://schemas.openxmlformats.org/officeDocument/2006/relationships/oleObject" Target="../embeddings/oleObject48.bin"/><Relationship Id="rId4" Type="http://schemas.openxmlformats.org/officeDocument/2006/relationships/image" Target="../media/image37.emf"/><Relationship Id="rId9" Type="http://schemas.openxmlformats.org/officeDocument/2006/relationships/image" Target="../media/image5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oleObject" Target="../embeddings/oleObject49.bin"/><Relationship Id="rId7" Type="http://schemas.openxmlformats.org/officeDocument/2006/relationships/image" Target="../media/image3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38.wmf"/><Relationship Id="rId5" Type="http://schemas.openxmlformats.org/officeDocument/2006/relationships/oleObject" Target="../embeddings/oleObject50.bin"/><Relationship Id="rId10" Type="http://schemas.openxmlformats.org/officeDocument/2006/relationships/image" Target="../media/image520.png"/><Relationship Id="rId4" Type="http://schemas.openxmlformats.org/officeDocument/2006/relationships/image" Target="../media/image37.emf"/><Relationship Id="rId9" Type="http://schemas.openxmlformats.org/officeDocument/2006/relationships/image" Target="../media/image51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oleObject" Target="../embeddings/oleObject51.bin"/><Relationship Id="rId7" Type="http://schemas.openxmlformats.org/officeDocument/2006/relationships/image" Target="../media/image4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42.wmf"/><Relationship Id="rId5" Type="http://schemas.openxmlformats.org/officeDocument/2006/relationships/oleObject" Target="../embeddings/oleObject52.bin"/><Relationship Id="rId4" Type="http://schemas.openxmlformats.org/officeDocument/2006/relationships/image" Target="../media/image41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43.wmf"/><Relationship Id="rId5" Type="http://schemas.openxmlformats.org/officeDocument/2006/relationships/oleObject" Target="../embeddings/oleObject54.bin"/><Relationship Id="rId4" Type="http://schemas.openxmlformats.org/officeDocument/2006/relationships/image" Target="../media/image41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7.bin"/><Relationship Id="rId3" Type="http://schemas.openxmlformats.org/officeDocument/2006/relationships/oleObject" Target="../embeddings/oleObject55.bin"/><Relationship Id="rId7" Type="http://schemas.openxmlformats.org/officeDocument/2006/relationships/image" Target="../media/image4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56.bin"/><Relationship Id="rId5" Type="http://schemas.openxmlformats.org/officeDocument/2006/relationships/image" Target="../media/image46.png"/><Relationship Id="rId4" Type="http://schemas.openxmlformats.org/officeDocument/2006/relationships/image" Target="../media/image41.wmf"/><Relationship Id="rId9" Type="http://schemas.openxmlformats.org/officeDocument/2006/relationships/image" Target="../media/image45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47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wmf"/><Relationship Id="rId3" Type="http://schemas.openxmlformats.org/officeDocument/2006/relationships/oleObject" Target="../embeddings/oleObject59.bin"/><Relationship Id="rId7" Type="http://schemas.openxmlformats.org/officeDocument/2006/relationships/oleObject" Target="../embeddings/oleObject6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48.wmf"/><Relationship Id="rId5" Type="http://schemas.openxmlformats.org/officeDocument/2006/relationships/oleObject" Target="../embeddings/oleObject60.bin"/><Relationship Id="rId4" Type="http://schemas.openxmlformats.org/officeDocument/2006/relationships/image" Target="../media/image47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oleObject" Target="../embeddings/oleObject62.bin"/><Relationship Id="rId7" Type="http://schemas.openxmlformats.org/officeDocument/2006/relationships/image" Target="../media/image5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63.bin"/><Relationship Id="rId5" Type="http://schemas.openxmlformats.org/officeDocument/2006/relationships/image" Target="../media/image63.png"/><Relationship Id="rId4" Type="http://schemas.openxmlformats.org/officeDocument/2006/relationships/image" Target="../media/image50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52.wmf"/><Relationship Id="rId5" Type="http://schemas.openxmlformats.org/officeDocument/2006/relationships/oleObject" Target="../embeddings/oleObject64.bin"/><Relationship Id="rId4" Type="http://schemas.openxmlformats.org/officeDocument/2006/relationships/image" Target="../media/image5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3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4" Type="http://schemas.openxmlformats.org/officeDocument/2006/relationships/image" Target="../media/image53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8.bin"/><Relationship Id="rId3" Type="http://schemas.openxmlformats.org/officeDocument/2006/relationships/oleObject" Target="../embeddings/oleObject66.bin"/><Relationship Id="rId7" Type="http://schemas.openxmlformats.org/officeDocument/2006/relationships/image" Target="../media/image71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55.wmf"/><Relationship Id="rId5" Type="http://schemas.openxmlformats.org/officeDocument/2006/relationships/oleObject" Target="../embeddings/oleObject67.bin"/><Relationship Id="rId4" Type="http://schemas.openxmlformats.org/officeDocument/2006/relationships/image" Target="../media/image54.wmf"/><Relationship Id="rId9" Type="http://schemas.openxmlformats.org/officeDocument/2006/relationships/image" Target="../media/image56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9.bin"/><Relationship Id="rId7" Type="http://schemas.openxmlformats.org/officeDocument/2006/relationships/image" Target="../media/image6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7.w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6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6" Type="http://schemas.openxmlformats.org/officeDocument/2006/relationships/oleObject" Target="../embeddings/oleObject71.bin"/><Relationship Id="rId5" Type="http://schemas.openxmlformats.org/officeDocument/2006/relationships/image" Target="../media/image63.wmf"/><Relationship Id="rId4" Type="http://schemas.openxmlformats.org/officeDocument/2006/relationships/oleObject" Target="../embeddings/oleObject70.bin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4.bin"/><Relationship Id="rId10" Type="http://schemas.openxmlformats.org/officeDocument/2006/relationships/image" Target="../media/image24.png"/><Relationship Id="rId4" Type="http://schemas.openxmlformats.org/officeDocument/2006/relationships/image" Target="../media/image3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oleObject" Target="../embeddings/oleObject6.bin"/><Relationship Id="rId7" Type="http://schemas.openxmlformats.org/officeDocument/2006/relationships/image" Target="../media/image37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6.wmf"/><Relationship Id="rId9" Type="http://schemas.openxmlformats.org/officeDocument/2006/relationships/image" Target="../media/image8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0.e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9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3.bin"/><Relationship Id="rId10" Type="http://schemas.openxmlformats.org/officeDocument/2006/relationships/image" Target="../media/image15.emf"/><Relationship Id="rId4" Type="http://schemas.openxmlformats.org/officeDocument/2006/relationships/image" Target="../media/image12.emf"/><Relationship Id="rId9" Type="http://schemas.openxmlformats.org/officeDocument/2006/relationships/oleObject" Target="../embeddings/oleObject15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7.bin"/><Relationship Id="rId10" Type="http://schemas.openxmlformats.org/officeDocument/2006/relationships/image" Target="../media/image19.wmf"/><Relationship Id="rId4" Type="http://schemas.openxmlformats.org/officeDocument/2006/relationships/image" Target="../media/image16.wmf"/><Relationship Id="rId9" Type="http://schemas.openxmlformats.org/officeDocument/2006/relationships/oleObject" Target="../embeddings/oleObject19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21.bin"/><Relationship Id="rId10" Type="http://schemas.openxmlformats.org/officeDocument/2006/relationships/image" Target="../media/image21.wmf"/><Relationship Id="rId4" Type="http://schemas.openxmlformats.org/officeDocument/2006/relationships/image" Target="../media/image20.wmf"/><Relationship Id="rId9" Type="http://schemas.openxmlformats.org/officeDocument/2006/relationships/oleObject" Target="../embeddings/oleObject2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Кинетика 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Лекция </a:t>
            </a:r>
            <a:r>
              <a:rPr lang="en-US" dirty="0"/>
              <a:t>5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668092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80535" y="-1553"/>
            <a:ext cx="10515600" cy="723218"/>
          </a:xfrm>
        </p:spPr>
        <p:txBody>
          <a:bodyPr>
            <a:normAutofit fontScale="90000"/>
          </a:bodyPr>
          <a:lstStyle/>
          <a:p>
            <a:pPr algn="ctr"/>
            <a:r>
              <a:rPr lang="ru-RU" sz="6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Детерминистический процесс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560173" y="196060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6057798"/>
              </p:ext>
            </p:extLst>
          </p:nvPr>
        </p:nvGraphicFramePr>
        <p:xfrm>
          <a:off x="212208" y="696250"/>
          <a:ext cx="4257676" cy="1309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45" name="Equation" r:id="rId3" imgW="1269720" imgH="393480" progId="Equation.DSMT4">
                  <p:embed/>
                </p:oleObj>
              </mc:Choice>
              <mc:Fallback>
                <p:oleObj name="Equation" r:id="rId3" imgW="126972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208" y="696250"/>
                        <a:ext cx="4257676" cy="13096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0455056"/>
              </p:ext>
            </p:extLst>
          </p:nvPr>
        </p:nvGraphicFramePr>
        <p:xfrm>
          <a:off x="6424209" y="955554"/>
          <a:ext cx="5304010" cy="6733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46" name="Equation" r:id="rId5" imgW="1790640" imgH="228600" progId="Equation.DSMT4">
                  <p:embed/>
                </p:oleObj>
              </mc:Choice>
              <mc:Fallback>
                <p:oleObj name="Equation" r:id="rId5" imgW="17906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4209" y="955554"/>
                        <a:ext cx="5304010" cy="67332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Прямоугольник 7"/>
              <p:cNvSpPr/>
              <p:nvPr/>
            </p:nvSpPr>
            <p:spPr>
              <a:xfrm>
                <a:off x="1947229" y="1883952"/>
                <a:ext cx="934890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ru-RU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𝛷</m:t>
                              </m:r>
                            </m:e>
                            <m:sub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ru-RU" sz="240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ru-RU" sz="2400" i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b>
                          </m:sSub>
                          <m:r>
                            <a:rPr lang="ru-RU" sz="2400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ru-RU" sz="2400" i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ru-RU" sz="2400" b="0" i="1" smtClean="0">
                          <a:latin typeface="Cambria Math" panose="02040503050406030204" pitchFamily="18" charset="0"/>
                        </a:rPr>
                        <m:t>решение ур. </m:t>
                      </m:r>
                      <m:d>
                        <m:dPr>
                          <m:ctrlPr>
                            <a:rPr lang="ru-RU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ru-RU" sz="2400" b="0" i="1" smtClean="0">
                          <a:latin typeface="Cambria Math" panose="02040503050406030204" pitchFamily="18" charset="0"/>
                        </a:rPr>
                        <m:t> с начальным условием: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8" name="Прямоугольник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7229" y="1883952"/>
                <a:ext cx="9348906" cy="461665"/>
              </a:xfrm>
              <a:prstGeom prst="rect">
                <a:avLst/>
              </a:prstGeom>
              <a:blipFill rotWithShape="0">
                <a:blip r:embed="rId7"/>
                <a:stretch>
                  <a:fillRect t="-130263" b="-19473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" name="Объект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994603"/>
              </p:ext>
            </p:extLst>
          </p:nvPr>
        </p:nvGraphicFramePr>
        <p:xfrm>
          <a:off x="5368336" y="3784930"/>
          <a:ext cx="5354637" cy="107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47" name="Equation" r:id="rId8" imgW="1942920" imgH="393480" progId="Equation.DSMT4">
                  <p:embed/>
                </p:oleObj>
              </mc:Choice>
              <mc:Fallback>
                <p:oleObj name="Equation" r:id="rId8" imgW="194292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8336" y="3784930"/>
                        <a:ext cx="5354637" cy="1076325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92D05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Объект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9476345"/>
              </p:ext>
            </p:extLst>
          </p:nvPr>
        </p:nvGraphicFramePr>
        <p:xfrm>
          <a:off x="212208" y="3709290"/>
          <a:ext cx="2100270" cy="10768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48" name="Equation" r:id="rId10" imgW="761760" imgH="393480" progId="Equation.DSMT4">
                  <p:embed/>
                </p:oleObj>
              </mc:Choice>
              <mc:Fallback>
                <p:oleObj name="Equation" r:id="rId10" imgW="76176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208" y="3709290"/>
                        <a:ext cx="2100270" cy="1076894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92D05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Объект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3676999"/>
              </p:ext>
            </p:extLst>
          </p:nvPr>
        </p:nvGraphicFramePr>
        <p:xfrm>
          <a:off x="874885" y="5555807"/>
          <a:ext cx="4584700" cy="107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49" name="Equation" r:id="rId12" imgW="1663560" imgH="393480" progId="Equation.DSMT4">
                  <p:embed/>
                </p:oleObj>
              </mc:Choice>
              <mc:Fallback>
                <p:oleObj name="Equation" r:id="rId12" imgW="166356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4885" y="5555807"/>
                        <a:ext cx="4584700" cy="1076325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00B0F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Объект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4987252"/>
              </p:ext>
            </p:extLst>
          </p:nvPr>
        </p:nvGraphicFramePr>
        <p:xfrm>
          <a:off x="6938308" y="5816156"/>
          <a:ext cx="3395663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0" name="Equation" r:id="rId14" imgW="1231560" imgH="203040" progId="Equation.DSMT4">
                  <p:embed/>
                </p:oleObj>
              </mc:Choice>
              <mc:Fallback>
                <p:oleObj name="Equation" r:id="rId14" imgW="12315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8308" y="5816156"/>
                        <a:ext cx="3395663" cy="555625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00B0F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Объект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2565964"/>
              </p:ext>
            </p:extLst>
          </p:nvPr>
        </p:nvGraphicFramePr>
        <p:xfrm>
          <a:off x="3480744" y="2363784"/>
          <a:ext cx="5395912" cy="1246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1" name="Equation" r:id="rId16" imgW="1726920" imgH="393480" progId="Equation.DSMT4">
                  <p:embed/>
                </p:oleObj>
              </mc:Choice>
              <mc:Fallback>
                <p:oleObj name="Equation" r:id="rId16" imgW="172692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0744" y="2363784"/>
                        <a:ext cx="5395912" cy="1246188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Стрелка вправо 2"/>
          <p:cNvSpPr/>
          <p:nvPr/>
        </p:nvSpPr>
        <p:spPr>
          <a:xfrm>
            <a:off x="2664823" y="3993303"/>
            <a:ext cx="2107474" cy="4529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05147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80535" y="-1553"/>
            <a:ext cx="10515600" cy="723218"/>
          </a:xfrm>
        </p:spPr>
        <p:txBody>
          <a:bodyPr>
            <a:normAutofit fontScale="90000"/>
          </a:bodyPr>
          <a:lstStyle/>
          <a:p>
            <a:pPr algn="ctr"/>
            <a:r>
              <a:rPr lang="ru-RU" sz="6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Детерминистический процесс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677854" y="419870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6057798"/>
              </p:ext>
            </p:extLst>
          </p:nvPr>
        </p:nvGraphicFramePr>
        <p:xfrm>
          <a:off x="212208" y="696250"/>
          <a:ext cx="4257676" cy="1309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35" name="Equation" r:id="rId3" imgW="1269720" imgH="393480" progId="Equation.DSMT4">
                  <p:embed/>
                </p:oleObj>
              </mc:Choice>
              <mc:Fallback>
                <p:oleObj name="Equation" r:id="rId3" imgW="126972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208" y="696250"/>
                        <a:ext cx="4257676" cy="13096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Объект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3371156"/>
              </p:ext>
            </p:extLst>
          </p:nvPr>
        </p:nvGraphicFramePr>
        <p:xfrm>
          <a:off x="5745172" y="4907455"/>
          <a:ext cx="2100270" cy="10768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36" name="Equation" r:id="rId5" imgW="761760" imgH="393480" progId="Equation.DSMT4">
                  <p:embed/>
                </p:oleObj>
              </mc:Choice>
              <mc:Fallback>
                <p:oleObj name="Equation" r:id="rId5" imgW="76176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45172" y="4907455"/>
                        <a:ext cx="2100270" cy="1076894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92D05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Объект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720196"/>
              </p:ext>
            </p:extLst>
          </p:nvPr>
        </p:nvGraphicFramePr>
        <p:xfrm>
          <a:off x="385504" y="4096698"/>
          <a:ext cx="4584700" cy="107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37" name="Equation" r:id="rId7" imgW="1663560" imgH="393480" progId="Equation.DSMT4">
                  <p:embed/>
                </p:oleObj>
              </mc:Choice>
              <mc:Fallback>
                <p:oleObj name="Equation" r:id="rId7" imgW="166356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504" y="4096698"/>
                        <a:ext cx="4584700" cy="1076325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00B0F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Объект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1759718"/>
              </p:ext>
            </p:extLst>
          </p:nvPr>
        </p:nvGraphicFramePr>
        <p:xfrm>
          <a:off x="1399395" y="2191466"/>
          <a:ext cx="5395912" cy="1246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38" name="Equation" r:id="rId9" imgW="1726920" imgH="393480" progId="Equation.DSMT4">
                  <p:embed/>
                </p:oleObj>
              </mc:Choice>
              <mc:Fallback>
                <p:oleObj name="Equation" r:id="rId9" imgW="172692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9395" y="2191466"/>
                        <a:ext cx="5395912" cy="1246188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165318" y="6169875"/>
            <a:ext cx="5736327" cy="52322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ru-RU" sz="2800" dirty="0"/>
              <a:t>Собственные значения оператора </a:t>
            </a:r>
            <a:r>
              <a:rPr lang="en-US" sz="2800" dirty="0"/>
              <a:t>L</a:t>
            </a:r>
            <a:r>
              <a:rPr lang="ru-RU" sz="2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2168452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5E7591-3195-4937-A70E-C83EC17A0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33884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Примеры:</a:t>
            </a:r>
          </a:p>
        </p:txBody>
      </p:sp>
    </p:spTree>
    <p:extLst>
      <p:ext uri="{BB962C8B-B14F-4D97-AF65-F5344CB8AC3E}">
        <p14:creationId xmlns:p14="http://schemas.microsoft.com/office/powerpoint/2010/main" val="9022405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Пример: Второй Закон Ньютона</a:t>
            </a:r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0733888"/>
              </p:ext>
            </p:extLst>
          </p:nvPr>
        </p:nvGraphicFramePr>
        <p:xfrm>
          <a:off x="715963" y="1830388"/>
          <a:ext cx="1855787" cy="229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50" name="Equation" r:id="rId3" imgW="672840" imgH="838080" progId="Equation.DSMT4">
                  <p:embed/>
                </p:oleObj>
              </mc:Choice>
              <mc:Fallback>
                <p:oleObj name="Equation" r:id="rId3" imgW="672840" imgH="838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5963" y="1830388"/>
                        <a:ext cx="1855787" cy="229235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9108831"/>
              </p:ext>
            </p:extLst>
          </p:nvPr>
        </p:nvGraphicFramePr>
        <p:xfrm>
          <a:off x="3973513" y="1928813"/>
          <a:ext cx="6616700" cy="187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51" name="Equation" r:id="rId5" imgW="2400120" imgH="685800" progId="Equation.DSMT4">
                  <p:embed/>
                </p:oleObj>
              </mc:Choice>
              <mc:Fallback>
                <p:oleObj name="Equation" r:id="rId5" imgW="2400120" imgH="685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3513" y="1928813"/>
                        <a:ext cx="6616700" cy="1876425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090801" y="4561639"/>
            <a:ext cx="80103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Плотность вероятности обозначим </a:t>
            </a:r>
            <a:r>
              <a:rPr lang="en-US" sz="2400" dirty="0"/>
              <a:t>p(</a:t>
            </a:r>
            <a:r>
              <a:rPr lang="en-US" sz="2400" i="1" dirty="0" err="1"/>
              <a:t>x</a:t>
            </a:r>
            <a:r>
              <a:rPr lang="en-US" sz="2400" dirty="0" err="1"/>
              <a:t>,</a:t>
            </a:r>
            <a:r>
              <a:rPr lang="en-US" sz="2400" i="1" dirty="0" err="1"/>
              <a:t>t</a:t>
            </a:r>
            <a:r>
              <a:rPr lang="en-US" sz="2400" dirty="0"/>
              <a:t>)=f(</a:t>
            </a:r>
            <a:r>
              <a:rPr lang="en-US" sz="2400" i="1" dirty="0" err="1"/>
              <a:t>r</a:t>
            </a:r>
            <a:r>
              <a:rPr lang="en-US" sz="2400" dirty="0" err="1"/>
              <a:t>,</a:t>
            </a:r>
            <a:r>
              <a:rPr lang="en-US" sz="2400" i="1" dirty="0" err="1"/>
              <a:t>p</a:t>
            </a:r>
            <a:r>
              <a:rPr lang="en-US" sz="2400" dirty="0" err="1"/>
              <a:t>,</a:t>
            </a:r>
            <a:r>
              <a:rPr lang="en-US" sz="2400" i="1" dirty="0" err="1"/>
              <a:t>t</a:t>
            </a:r>
            <a:r>
              <a:rPr lang="en-US" sz="2400" dirty="0"/>
              <a:t>). </a:t>
            </a:r>
            <a:r>
              <a:rPr lang="ru-RU" sz="2400" dirty="0"/>
              <a:t>Получаем:</a:t>
            </a:r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5357142"/>
              </p:ext>
            </p:extLst>
          </p:nvPr>
        </p:nvGraphicFramePr>
        <p:xfrm>
          <a:off x="925513" y="5537200"/>
          <a:ext cx="9310687" cy="1144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52" name="Equation" r:id="rId7" imgW="3377880" imgH="419040" progId="Equation.DSMT4">
                  <p:embed/>
                </p:oleObj>
              </mc:Choice>
              <mc:Fallback>
                <p:oleObj name="Equation" r:id="rId7" imgW="337788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5513" y="5537200"/>
                        <a:ext cx="9310687" cy="1144588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478167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Пример: Второй Закон Ньютона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46747" y="1391783"/>
            <a:ext cx="106985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Плотность вероятности обозначим </a:t>
            </a:r>
            <a:r>
              <a:rPr lang="en-US" sz="2400" dirty="0"/>
              <a:t>p(</a:t>
            </a:r>
            <a:r>
              <a:rPr lang="en-US" sz="2400" i="1" dirty="0" err="1"/>
              <a:t>x</a:t>
            </a:r>
            <a:r>
              <a:rPr lang="en-US" sz="2400" dirty="0" err="1"/>
              <a:t>,</a:t>
            </a:r>
            <a:r>
              <a:rPr lang="en-US" sz="2400" i="1" dirty="0" err="1"/>
              <a:t>t</a:t>
            </a:r>
            <a:r>
              <a:rPr lang="en-US" sz="2400" dirty="0"/>
              <a:t>)=f(</a:t>
            </a:r>
            <a:r>
              <a:rPr lang="en-US" sz="2400" i="1" dirty="0" err="1"/>
              <a:t>r</a:t>
            </a:r>
            <a:r>
              <a:rPr lang="en-US" sz="2400" dirty="0" err="1"/>
              <a:t>,</a:t>
            </a:r>
            <a:r>
              <a:rPr lang="en-US" sz="2400" i="1" dirty="0" err="1"/>
              <a:t>p</a:t>
            </a:r>
            <a:r>
              <a:rPr lang="en-US" sz="2400" dirty="0" err="1"/>
              <a:t>,</a:t>
            </a:r>
            <a:r>
              <a:rPr lang="en-US" sz="2400" i="1" dirty="0" err="1"/>
              <a:t>t</a:t>
            </a:r>
            <a:r>
              <a:rPr lang="en-US" sz="2400" dirty="0"/>
              <a:t>). </a:t>
            </a:r>
            <a:r>
              <a:rPr lang="ru-RU" sz="2400" dirty="0"/>
              <a:t>Получаем «закон сохранения»:</a:t>
            </a:r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9805520"/>
              </p:ext>
            </p:extLst>
          </p:nvPr>
        </p:nvGraphicFramePr>
        <p:xfrm>
          <a:off x="1106488" y="2127250"/>
          <a:ext cx="9310687" cy="1144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90" name="Equation" r:id="rId3" imgW="3377880" imgH="419040" progId="Equation.DSMT4">
                  <p:embed/>
                </p:oleObj>
              </mc:Choice>
              <mc:Fallback>
                <p:oleObj name="Equation" r:id="rId3" imgW="337788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6488" y="2127250"/>
                        <a:ext cx="9310687" cy="1144588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9999124"/>
              </p:ext>
            </p:extLst>
          </p:nvPr>
        </p:nvGraphicFramePr>
        <p:xfrm>
          <a:off x="1106488" y="4059238"/>
          <a:ext cx="9310687" cy="1144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91" name="Equation" r:id="rId5" imgW="3377880" imgH="419040" progId="Equation.DSMT4">
                  <p:embed/>
                </p:oleObj>
              </mc:Choice>
              <mc:Fallback>
                <p:oleObj name="Equation" r:id="rId5" imgW="337788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6488" y="4059238"/>
                        <a:ext cx="9310687" cy="114458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Стрелка вниз 7"/>
          <p:cNvSpPr/>
          <p:nvPr/>
        </p:nvSpPr>
        <p:spPr>
          <a:xfrm>
            <a:off x="4975654" y="3393989"/>
            <a:ext cx="609600" cy="4860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2595132" y="5445210"/>
            <a:ext cx="7539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Фактически получено уравнение Больцмана без </a:t>
            </a:r>
            <a:r>
              <a:rPr lang="ru-RU" dirty="0" err="1"/>
              <a:t>столкновительного</a:t>
            </a:r>
            <a:r>
              <a:rPr lang="ru-RU" dirty="0"/>
              <a:t> члена.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Прямоугольник 10"/>
              <p:cNvSpPr/>
              <p:nvPr/>
            </p:nvSpPr>
            <p:spPr>
              <a:xfrm>
                <a:off x="624545" y="5920355"/>
                <a:ext cx="10942909" cy="10840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ru-RU" dirty="0"/>
                  <a:t>Если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𝐹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ru-RU" i="0">
                        <a:latin typeface="Cambria Math" panose="02040503050406030204" pitchFamily="18" charset="0"/>
                      </a:rPr>
                      <m:t>∝</m:t>
                    </m:r>
                    <m:r>
                      <m:rPr>
                        <m:sty m:val="p"/>
                      </m:rPr>
                      <a:rPr lang="ru-RU" i="0">
                        <a:latin typeface="Cambria Math" panose="02040503050406030204" pitchFamily="18" charset="0"/>
                      </a:rPr>
                      <m:t>v</m:t>
                    </m:r>
                    <m:r>
                      <a:rPr lang="ru-RU" i="0">
                        <a:latin typeface="Cambria Math" panose="02040503050406030204" pitchFamily="18" charset="0"/>
                      </a:rPr>
                      <m:t>×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сила Лоренца, то</m:t>
                    </m:r>
                    <m:f>
                      <m:f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ru-RU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  <m:r>
                              <a:rPr lang="ru-RU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ru-RU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ru-RU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r</m:t>
                            </m:r>
                            <m:r>
                              <a:rPr lang="ru-RU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ru-RU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=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f>
                      <m:f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ru-RU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ru-RU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ru-RU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ru-RU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ru-RU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ru-RU" dirty="0"/>
                  <a:t> </a:t>
                </a:r>
              </a:p>
              <a:p>
                <a:pPr algn="ctr"/>
                <a:r>
                  <a:rPr lang="ru-RU" dirty="0"/>
                  <a:t>Проверить в качестве упражнения!!!</a:t>
                </a:r>
              </a:p>
              <a:p>
                <a:pPr algn="ctr"/>
                <a:endParaRPr lang="ru-RU" dirty="0"/>
              </a:p>
            </p:txBody>
          </p:sp>
        </mc:Choice>
        <mc:Fallback xmlns="">
          <p:sp>
            <p:nvSpPr>
              <p:cNvPr id="11" name="Прямоугольник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545" y="5920355"/>
                <a:ext cx="10942909" cy="1084015"/>
              </a:xfrm>
              <a:prstGeom prst="rect">
                <a:avLst/>
              </a:prstGeom>
              <a:blipFill>
                <a:blip r:embed="rId7"/>
                <a:stretch>
                  <a:fillRect t="-34270" b="-39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93947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7995641"/>
              </p:ext>
            </p:extLst>
          </p:nvPr>
        </p:nvGraphicFramePr>
        <p:xfrm>
          <a:off x="1323975" y="373063"/>
          <a:ext cx="9309100" cy="1144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29" name="Equation" r:id="rId3" imgW="3377880" imgH="419040" progId="Equation.DSMT4">
                  <p:embed/>
                </p:oleObj>
              </mc:Choice>
              <mc:Fallback>
                <p:oleObj name="Equation" r:id="rId3" imgW="337788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3975" y="373063"/>
                        <a:ext cx="9309100" cy="114458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Объект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7611886"/>
              </p:ext>
            </p:extLst>
          </p:nvPr>
        </p:nvGraphicFramePr>
        <p:xfrm>
          <a:off x="1665288" y="1858963"/>
          <a:ext cx="8785225" cy="2427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30" name="Equation" r:id="rId5" imgW="3187440" imgH="888840" progId="Equation.DSMT4">
                  <p:embed/>
                </p:oleObj>
              </mc:Choice>
              <mc:Fallback>
                <p:oleObj name="Equation" r:id="rId5" imgW="3187440" imgH="8888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5288" y="1858963"/>
                        <a:ext cx="8785225" cy="242728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Объект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6080049"/>
              </p:ext>
            </p:extLst>
          </p:nvPr>
        </p:nvGraphicFramePr>
        <p:xfrm>
          <a:off x="4789488" y="5713592"/>
          <a:ext cx="2976562" cy="1074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31" name="Equation" r:id="rId7" imgW="1079280" imgH="393480" progId="Equation.DSMT4">
                  <p:embed/>
                </p:oleObj>
              </mc:Choice>
              <mc:Fallback>
                <p:oleObj name="Equation" r:id="rId7" imgW="107928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9488" y="5713592"/>
                        <a:ext cx="2976562" cy="107473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5" name="Прямая соединительная линия 14"/>
          <p:cNvCxnSpPr/>
          <p:nvPr/>
        </p:nvCxnSpPr>
        <p:spPr>
          <a:xfrm>
            <a:off x="226423" y="4963886"/>
            <a:ext cx="116346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29436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CB5E5E-570B-4990-A059-AF69E0968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67150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Уравнения </a:t>
            </a:r>
            <a:r>
              <a:rPr lang="ru-RU" dirty="0" err="1"/>
              <a:t>Чемпена</a:t>
            </a:r>
            <a:r>
              <a:rPr lang="ru-RU" dirty="0"/>
              <a:t>-Колмогорова. </a:t>
            </a:r>
            <a:br>
              <a:rPr lang="ru-RU" dirty="0"/>
            </a:br>
            <a:r>
              <a:rPr lang="ru-RU" dirty="0"/>
              <a:t>Случай разрывных траекторий.</a:t>
            </a:r>
          </a:p>
        </p:txBody>
      </p:sp>
    </p:spTree>
    <p:extLst>
      <p:ext uri="{BB962C8B-B14F-4D97-AF65-F5344CB8AC3E}">
        <p14:creationId xmlns:p14="http://schemas.microsoft.com/office/powerpoint/2010/main" val="21189544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Уравнения </a:t>
            </a:r>
            <a:r>
              <a:rPr lang="ru-RU" dirty="0" err="1"/>
              <a:t>Чемпена</a:t>
            </a:r>
            <a:r>
              <a:rPr lang="ru-RU" dirty="0"/>
              <a:t>-Колмогорова. </a:t>
            </a:r>
            <a:br>
              <a:rPr lang="ru-RU" dirty="0"/>
            </a:br>
            <a:r>
              <a:rPr lang="ru-RU" dirty="0"/>
              <a:t>Случай разрывных траекторий.</a:t>
            </a:r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9610183"/>
              </p:ext>
            </p:extLst>
          </p:nvPr>
        </p:nvGraphicFramePr>
        <p:xfrm>
          <a:off x="1618842" y="3512548"/>
          <a:ext cx="1801812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06" name="Equation" r:id="rId3" imgW="799920" imgH="203040" progId="Equation.DSMT4">
                  <p:embed/>
                </p:oleObj>
              </mc:Choice>
              <mc:Fallback>
                <p:oleObj name="Equation" r:id="rId3" imgW="7999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8842" y="3512548"/>
                        <a:ext cx="1801812" cy="454025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64757" y="2627870"/>
            <a:ext cx="50564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Вероятность скачка из состояния </a:t>
            </a:r>
            <a:r>
              <a:rPr lang="en-US" dirty="0"/>
              <a:t>x’ </a:t>
            </a:r>
            <a:r>
              <a:rPr lang="ru-RU" dirty="0"/>
              <a:t>в состояние </a:t>
            </a:r>
            <a:r>
              <a:rPr lang="en-US" dirty="0"/>
              <a:t>x </a:t>
            </a:r>
            <a:endParaRPr lang="ru-RU" dirty="0"/>
          </a:p>
          <a:p>
            <a:r>
              <a:rPr lang="ru-RU" dirty="0"/>
              <a:t>за промежуток времени </a:t>
            </a:r>
            <a:r>
              <a:rPr lang="en-US" dirty="0" err="1"/>
              <a:t>dt</a:t>
            </a:r>
            <a:r>
              <a:rPr lang="ru-RU" dirty="0"/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Прямоугольник 7"/>
              <p:cNvSpPr/>
              <p:nvPr/>
            </p:nvSpPr>
            <p:spPr>
              <a:xfrm>
                <a:off x="1410835" y="5071961"/>
                <a:ext cx="2564292" cy="6127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ru-RU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ℏ</m:t>
                          </m:r>
                        </m:den>
                      </m:f>
                      <m:sSup>
                        <m:sSup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|</m:t>
                          </m:r>
                          <m:d>
                            <m:dPr>
                              <m:begChr m:val="〈"/>
                              <m:endChr m:val="〉"/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p>
                                <m:sSup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p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p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ru-RU" i="1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ru-RU" i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8" name="Прямоугольник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0835" y="5071961"/>
                <a:ext cx="2564292" cy="6127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777938" y="4425630"/>
            <a:ext cx="45586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Золотое правило Ферми для </a:t>
            </a:r>
          </a:p>
          <a:p>
            <a:pPr algn="ctr"/>
            <a:r>
              <a:rPr lang="ru-RU" dirty="0"/>
              <a:t>вероятности переходов в единицу времени:</a:t>
            </a:r>
          </a:p>
        </p:txBody>
      </p:sp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3453724"/>
              </p:ext>
            </p:extLst>
          </p:nvPr>
        </p:nvGraphicFramePr>
        <p:xfrm>
          <a:off x="5969519" y="1925820"/>
          <a:ext cx="6011522" cy="4852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07" name="Corel DESIGNER" r:id="rId6" imgW="7717823" imgH="6231051" progId="CorelDESIGNER.Graphic.16">
                  <p:embed/>
                </p:oleObj>
              </mc:Choice>
              <mc:Fallback>
                <p:oleObj name="Corel DESIGNER" r:id="rId6" imgW="7717823" imgH="6231051" progId="CorelDESIGNER.Graphic.16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969519" y="1925820"/>
                        <a:ext cx="6011522" cy="48529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493900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Уравнения </a:t>
            </a:r>
            <a:r>
              <a:rPr lang="ru-RU" dirty="0" err="1"/>
              <a:t>Чемпена</a:t>
            </a:r>
            <a:r>
              <a:rPr lang="ru-RU" dirty="0"/>
              <a:t>-Колмогорова. </a:t>
            </a:r>
            <a:br>
              <a:rPr lang="ru-RU" dirty="0"/>
            </a:br>
            <a:r>
              <a:rPr lang="ru-RU" dirty="0"/>
              <a:t>Случай разрывных траекторий.</a:t>
            </a:r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3273371"/>
              </p:ext>
            </p:extLst>
          </p:nvPr>
        </p:nvGraphicFramePr>
        <p:xfrm>
          <a:off x="1244372" y="3408239"/>
          <a:ext cx="3167661" cy="7981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24" name="Equation" r:id="rId3" imgW="799920" imgH="203040" progId="Equation.DSMT4">
                  <p:embed/>
                </p:oleObj>
              </mc:Choice>
              <mc:Fallback>
                <p:oleObj name="Equation" r:id="rId3" imgW="7999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4372" y="3408239"/>
                        <a:ext cx="3167661" cy="798195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42182" y="2022756"/>
            <a:ext cx="47435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dirty="0"/>
              <a:t>ПЛОТНОСТЬ ВЕРОЯТНОСТИ скачка </a:t>
            </a:r>
          </a:p>
          <a:p>
            <a:pPr algn="ctr"/>
            <a:r>
              <a:rPr lang="ru-RU" sz="2400" dirty="0"/>
              <a:t>из состояния </a:t>
            </a:r>
            <a:r>
              <a:rPr lang="en-US" sz="2400" dirty="0"/>
              <a:t>x’ </a:t>
            </a:r>
            <a:r>
              <a:rPr lang="ru-RU" sz="2400" dirty="0"/>
              <a:t>в состояние </a:t>
            </a:r>
            <a:r>
              <a:rPr lang="en-US" sz="2400" dirty="0"/>
              <a:t>x </a:t>
            </a:r>
            <a:endParaRPr lang="ru-RU" sz="2400" dirty="0"/>
          </a:p>
          <a:p>
            <a:pPr algn="ctr"/>
            <a:r>
              <a:rPr lang="ru-RU" sz="2400" dirty="0"/>
              <a:t>за промежуток времени </a:t>
            </a:r>
            <a:r>
              <a:rPr lang="en-US" sz="2400" dirty="0" err="1"/>
              <a:t>dt</a:t>
            </a:r>
            <a:r>
              <a:rPr lang="ru-RU" sz="2400" dirty="0"/>
              <a:t>:</a:t>
            </a:r>
          </a:p>
        </p:txBody>
      </p:sp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3453724"/>
              </p:ext>
            </p:extLst>
          </p:nvPr>
        </p:nvGraphicFramePr>
        <p:xfrm>
          <a:off x="5969519" y="1925820"/>
          <a:ext cx="6011522" cy="4852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25" name="Corel DESIGNER" r:id="rId5" imgW="7717823" imgH="6231051" progId="CorelDESIGNER.Graphic.16">
                  <p:embed/>
                </p:oleObj>
              </mc:Choice>
              <mc:Fallback>
                <p:oleObj name="Corel DESIGNER" r:id="rId5" imgW="7717823" imgH="6231051" progId="CorelDESIGNER.Graphic.16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969519" y="1925820"/>
                        <a:ext cx="6011522" cy="48529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Рисунок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5836" y="5449345"/>
            <a:ext cx="5136231" cy="114619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68143" y="4227725"/>
            <a:ext cx="54916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dirty="0"/>
              <a:t>Вероятность скачка </a:t>
            </a:r>
          </a:p>
          <a:p>
            <a:pPr algn="ctr"/>
            <a:r>
              <a:rPr lang="ru-RU" sz="2400" dirty="0"/>
              <a:t>из состояния </a:t>
            </a:r>
            <a:r>
              <a:rPr lang="en-US" sz="2400" dirty="0"/>
              <a:t>x’ </a:t>
            </a:r>
            <a:r>
              <a:rPr lang="ru-RU" sz="2400" dirty="0"/>
              <a:t>в КАКОЕ НИБУДЬ ДРУГОЕ</a:t>
            </a:r>
          </a:p>
          <a:p>
            <a:pPr algn="ctr"/>
            <a:r>
              <a:rPr lang="ru-RU" sz="2400" dirty="0"/>
              <a:t>состояние</a:t>
            </a:r>
            <a:r>
              <a:rPr lang="en-US" sz="2400" dirty="0"/>
              <a:t> </a:t>
            </a:r>
            <a:r>
              <a:rPr lang="ru-RU" sz="2400" dirty="0"/>
              <a:t>(в единицу времени) :</a:t>
            </a:r>
          </a:p>
        </p:txBody>
      </p:sp>
    </p:spTree>
    <p:extLst>
      <p:ext uri="{BB962C8B-B14F-4D97-AF65-F5344CB8AC3E}">
        <p14:creationId xmlns:p14="http://schemas.microsoft.com/office/powerpoint/2010/main" val="31160995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8519658"/>
              </p:ext>
            </p:extLst>
          </p:nvPr>
        </p:nvGraphicFramePr>
        <p:xfrm>
          <a:off x="5969519" y="1925820"/>
          <a:ext cx="6011522" cy="4852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52" name="Corel DESIGNER" r:id="rId3" imgW="7717823" imgH="6231051" progId="CorelDESIGNER.Graphic.16">
                  <p:embed/>
                </p:oleObj>
              </mc:Choice>
              <mc:Fallback>
                <p:oleObj name="Corel DESIGNER" r:id="rId3" imgW="7717823" imgH="6231051" progId="CorelDESIGNER.Graphic.16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969519" y="1925820"/>
                        <a:ext cx="6011522" cy="48529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2551360"/>
              </p:ext>
            </p:extLst>
          </p:nvPr>
        </p:nvGraphicFramePr>
        <p:xfrm>
          <a:off x="930864" y="1457204"/>
          <a:ext cx="3167661" cy="7981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53" name="Equation" r:id="rId5" imgW="799920" imgH="203040" progId="Equation.DSMT4">
                  <p:embed/>
                </p:oleObj>
              </mc:Choice>
              <mc:Fallback>
                <p:oleObj name="Equation" r:id="rId5" imgW="7999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0864" y="1457204"/>
                        <a:ext cx="3167661" cy="798195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06753" y="167830"/>
            <a:ext cx="47435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dirty="0"/>
              <a:t>ПЛОТНОСТЬ ВЕРОЯТНОСТИ скачка </a:t>
            </a:r>
          </a:p>
          <a:p>
            <a:pPr algn="ctr"/>
            <a:r>
              <a:rPr lang="ru-RU" sz="2400" dirty="0"/>
              <a:t>из состояния </a:t>
            </a:r>
            <a:r>
              <a:rPr lang="en-US" sz="2400" dirty="0"/>
              <a:t>x’ </a:t>
            </a:r>
            <a:r>
              <a:rPr lang="ru-RU" sz="2400" dirty="0"/>
              <a:t>в состояние </a:t>
            </a:r>
            <a:r>
              <a:rPr lang="en-US" sz="2400" dirty="0"/>
              <a:t>x </a:t>
            </a:r>
            <a:endParaRPr lang="ru-RU" sz="2400" dirty="0"/>
          </a:p>
          <a:p>
            <a:pPr algn="ctr"/>
            <a:r>
              <a:rPr lang="ru-RU" sz="2400" dirty="0"/>
              <a:t>за промежуток времени </a:t>
            </a:r>
            <a:r>
              <a:rPr lang="en-US" sz="2400" dirty="0" err="1"/>
              <a:t>dt</a:t>
            </a:r>
            <a:r>
              <a:rPr lang="ru-RU" sz="2400" dirty="0"/>
              <a:t>: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57652" y="1468522"/>
            <a:ext cx="5136231" cy="114619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11" name="TextBox 10"/>
          <p:cNvSpPr txBox="1"/>
          <p:nvPr/>
        </p:nvSpPr>
        <p:spPr>
          <a:xfrm>
            <a:off x="5881448" y="18441"/>
            <a:ext cx="6013348" cy="1200329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Вероятность скачка </a:t>
            </a:r>
          </a:p>
          <a:p>
            <a:pPr algn="ctr"/>
            <a:r>
              <a:rPr lang="ru-RU" sz="2400" dirty="0"/>
              <a:t>из состояния </a:t>
            </a:r>
            <a:r>
              <a:rPr lang="en-US" sz="2400" dirty="0"/>
              <a:t>x’ </a:t>
            </a:r>
            <a:r>
              <a:rPr lang="ru-RU" sz="2400" dirty="0"/>
              <a:t>в КАКОЕ НИБУДЬ ДРУГОЕ</a:t>
            </a:r>
          </a:p>
          <a:p>
            <a:pPr algn="ctr"/>
            <a:r>
              <a:rPr lang="ru-RU" sz="2400" dirty="0"/>
              <a:t>состояние</a:t>
            </a:r>
            <a:r>
              <a:rPr lang="en-US" sz="2400" dirty="0"/>
              <a:t> </a:t>
            </a:r>
            <a:r>
              <a:rPr lang="ru-RU" sz="2400" dirty="0"/>
              <a:t>(в единицу времени) :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266" y="5455900"/>
            <a:ext cx="9553617" cy="14021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04980" y="4940004"/>
            <a:ext cx="20764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/>
              <a:t>Вероятность, что</a:t>
            </a:r>
          </a:p>
          <a:p>
            <a:pPr algn="ctr"/>
            <a:r>
              <a:rPr lang="ru-RU" sz="2000" dirty="0"/>
              <a:t> скачка не будет</a:t>
            </a:r>
            <a:r>
              <a:rPr lang="en-US" sz="2000" dirty="0"/>
              <a:t>:</a:t>
            </a:r>
            <a:endParaRPr lang="ru-RU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62266" y="2494427"/>
                <a:ext cx="5818516" cy="2470933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ru-RU" sz="2400" dirty="0">
                    <a:solidFill>
                      <a:srgbClr val="FF0000"/>
                    </a:solidFill>
                  </a:rPr>
                  <a:t>Два варианта </a:t>
                </a:r>
                <a:r>
                  <a:rPr lang="ru-RU" sz="2400" dirty="0"/>
                  <a:t>для перехода из состояния </a:t>
                </a:r>
                <a:r>
                  <a:rPr lang="en-US" sz="2400" dirty="0"/>
                  <a:t>x </a:t>
                </a:r>
                <a:endParaRPr lang="ru-RU" sz="2400" dirty="0"/>
              </a:p>
              <a:p>
                <a:r>
                  <a:rPr lang="ru-RU" sz="2400" dirty="0"/>
                  <a:t>в состояние </a:t>
                </a:r>
                <a:r>
                  <a:rPr lang="en-US" sz="2400" dirty="0"/>
                  <a:t>x’</a:t>
                </a:r>
                <a:r>
                  <a:rPr lang="ru-RU" sz="2400" dirty="0"/>
                  <a:t> за время </a:t>
                </a:r>
                <a:r>
                  <a:rPr lang="en-US" sz="2400" i="1" dirty="0" err="1"/>
                  <a:t>dt</a:t>
                </a:r>
                <a:r>
                  <a:rPr lang="ru-RU" sz="2400" dirty="0"/>
                  <a:t>: </a:t>
                </a:r>
                <a:endParaRPr lang="en-US" sz="2400" dirty="0"/>
              </a:p>
              <a:p>
                <a:r>
                  <a:rPr lang="ru-RU" sz="2400" dirty="0"/>
                  <a:t>1) Скачок с вероятностью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ru-RU" sz="2400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ru-RU" sz="2400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sz="2400">
                        <a:latin typeface="Cambria Math" panose="02040503050406030204" pitchFamily="18" charset="0"/>
                      </a:rPr>
                      <m:t>|</m:t>
                    </m:r>
                    <m:r>
                      <a:rPr lang="ru-RU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sz="2400">
                        <a:latin typeface="Cambria Math" panose="02040503050406030204" pitchFamily="18" charset="0"/>
                      </a:rPr>
                      <m:t>′,</m:t>
                    </m:r>
                    <m:r>
                      <a:rPr lang="ru-RU" sz="24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ru-RU" sz="2400">
                        <a:latin typeface="Cambria Math" panose="02040503050406030204" pitchFamily="18" charset="0"/>
                      </a:rPr>
                      <m:t>)</m:t>
                    </m:r>
                    <m:r>
                      <a:rPr lang="ru-RU" sz="2400" i="1">
                        <a:latin typeface="Cambria Math" panose="02040503050406030204" pitchFamily="18" charset="0"/>
                      </a:rPr>
                      <m:t>𝑑𝑡</m:t>
                    </m:r>
                  </m:oMath>
                </a14:m>
                <a:r>
                  <a:rPr lang="en-US" sz="2400" dirty="0"/>
                  <a:t>,</a:t>
                </a:r>
              </a:p>
              <a:p>
                <a:r>
                  <a:rPr lang="en-US" sz="2400" dirty="0"/>
                  <a:t>2) </a:t>
                </a:r>
                <a:r>
                  <a:rPr lang="ru-RU" sz="2400" dirty="0"/>
                  <a:t>Непрерывная эволюция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𝑑𝑥</m:t>
                        </m:r>
                      </m:num>
                      <m:den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ru-RU" sz="2400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sz="2400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ru-RU" sz="2400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sz="2400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sz="24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ru-RU" sz="2400">
                        <a:latin typeface="Cambria Math" panose="02040503050406030204" pitchFamily="18" charset="0"/>
                      </a:rPr>
                      <m:t>)),</m:t>
                    </m:r>
                  </m:oMath>
                </a14:m>
                <a:endParaRPr lang="en-US" sz="2400" dirty="0"/>
              </a:p>
              <a:p>
                <a:r>
                  <a:rPr lang="ru-RU" sz="2400" dirty="0"/>
                  <a:t> с вероятностью</a:t>
                </a:r>
                <a:r>
                  <a:rPr lang="en-US" sz="2400" dirty="0"/>
                  <a:t> </a:t>
                </a:r>
                <a:r>
                  <a:rPr lang="ru-RU" sz="2400" dirty="0"/>
                  <a:t>1-</a:t>
                </a:r>
                <a:r>
                  <a:rPr lang="en-US" sz="2400" dirty="0">
                    <a:latin typeface="Symbol" panose="05050102010706020507" pitchFamily="18" charset="2"/>
                  </a:rPr>
                  <a:t>G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dt</m:t>
                    </m:r>
                  </m:oMath>
                </a14:m>
                <a:endParaRPr lang="ru-RU" sz="2400" dirty="0"/>
              </a:p>
              <a:p>
                <a:r>
                  <a:rPr lang="ru-RU" sz="2400" dirty="0"/>
                  <a:t>(что скачка не будет)</a:t>
                </a:r>
                <a:r>
                  <a:rPr lang="en-US" sz="2400" dirty="0"/>
                  <a:t>.</a:t>
                </a:r>
                <a:endParaRPr lang="ru-RU" sz="24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66" y="2494427"/>
                <a:ext cx="5818516" cy="2470933"/>
              </a:xfrm>
              <a:prstGeom prst="rect">
                <a:avLst/>
              </a:prstGeom>
              <a:blipFill rotWithShape="0">
                <a:blip r:embed="rId9"/>
                <a:stretch>
                  <a:fillRect l="-1569" t="-1966" r="-523" b="-417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2504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038A24-7164-493F-9A7A-FFA0F557A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43215"/>
            <a:ext cx="10515600" cy="1325563"/>
          </a:xfrm>
        </p:spPr>
        <p:txBody>
          <a:bodyPr/>
          <a:lstStyle/>
          <a:p>
            <a:pPr algn="ctr"/>
            <a:r>
              <a:rPr lang="ru-RU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Детерминистический процесс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144904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8519658"/>
              </p:ext>
            </p:extLst>
          </p:nvPr>
        </p:nvGraphicFramePr>
        <p:xfrm>
          <a:off x="5969519" y="1925820"/>
          <a:ext cx="6011522" cy="4852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72" name="Corel DESIGNER" r:id="rId3" imgW="7717823" imgH="6231051" progId="CorelDESIGNER.Graphic.16">
                  <p:embed/>
                </p:oleObj>
              </mc:Choice>
              <mc:Fallback>
                <p:oleObj name="Corel DESIGNER" r:id="rId3" imgW="7717823" imgH="6231051" progId="CorelDESIGNER.Graphic.16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969519" y="1925820"/>
                        <a:ext cx="6011522" cy="48529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2551360"/>
              </p:ext>
            </p:extLst>
          </p:nvPr>
        </p:nvGraphicFramePr>
        <p:xfrm>
          <a:off x="930864" y="1457204"/>
          <a:ext cx="3167661" cy="7981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73" name="Equation" r:id="rId5" imgW="799920" imgH="203040" progId="Equation.DSMT4">
                  <p:embed/>
                </p:oleObj>
              </mc:Choice>
              <mc:Fallback>
                <p:oleObj name="Equation" r:id="rId5" imgW="7999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0864" y="1457204"/>
                        <a:ext cx="3167661" cy="798195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06753" y="167830"/>
            <a:ext cx="47435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dirty="0"/>
              <a:t>ПЛОТНОСТЬ ВЕРОЯТНОСТИ скачка </a:t>
            </a:r>
          </a:p>
          <a:p>
            <a:pPr algn="ctr"/>
            <a:r>
              <a:rPr lang="ru-RU" sz="2400" dirty="0"/>
              <a:t>из состояния </a:t>
            </a:r>
            <a:r>
              <a:rPr lang="en-US" sz="2400" dirty="0"/>
              <a:t>x’ </a:t>
            </a:r>
            <a:r>
              <a:rPr lang="ru-RU" sz="2400" dirty="0"/>
              <a:t>в состояние </a:t>
            </a:r>
            <a:r>
              <a:rPr lang="en-US" sz="2400" dirty="0"/>
              <a:t>x </a:t>
            </a:r>
            <a:endParaRPr lang="ru-RU" sz="2400" dirty="0"/>
          </a:p>
          <a:p>
            <a:pPr algn="ctr"/>
            <a:r>
              <a:rPr lang="ru-RU" sz="2400" dirty="0"/>
              <a:t>за промежуток времени </a:t>
            </a:r>
            <a:r>
              <a:rPr lang="en-US" sz="2400" dirty="0" err="1"/>
              <a:t>dt</a:t>
            </a:r>
            <a:r>
              <a:rPr lang="ru-RU" sz="2400" dirty="0"/>
              <a:t>: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57652" y="1468522"/>
            <a:ext cx="5136231" cy="114619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11" name="TextBox 10"/>
          <p:cNvSpPr txBox="1"/>
          <p:nvPr/>
        </p:nvSpPr>
        <p:spPr>
          <a:xfrm>
            <a:off x="5881448" y="18441"/>
            <a:ext cx="6013348" cy="1200329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Вероятность скачка </a:t>
            </a:r>
          </a:p>
          <a:p>
            <a:pPr algn="ctr"/>
            <a:r>
              <a:rPr lang="ru-RU" sz="2400" dirty="0"/>
              <a:t>из состояния </a:t>
            </a:r>
            <a:r>
              <a:rPr lang="en-US" sz="2400" dirty="0"/>
              <a:t>x’ </a:t>
            </a:r>
            <a:r>
              <a:rPr lang="ru-RU" sz="2400" dirty="0"/>
              <a:t>в КАКОЕ НИБУДЬ ДРУГОЕ</a:t>
            </a:r>
          </a:p>
          <a:p>
            <a:pPr algn="ctr"/>
            <a:r>
              <a:rPr lang="ru-RU" sz="2400" dirty="0"/>
              <a:t>состояние</a:t>
            </a:r>
            <a:r>
              <a:rPr lang="en-US" sz="2400" dirty="0"/>
              <a:t> </a:t>
            </a:r>
            <a:r>
              <a:rPr lang="ru-RU" sz="2400" dirty="0"/>
              <a:t>(в единицу времени) :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406" y="5455900"/>
            <a:ext cx="9553617" cy="14021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04980" y="4940004"/>
            <a:ext cx="20764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/>
              <a:t>Вероятность, что</a:t>
            </a:r>
          </a:p>
          <a:p>
            <a:pPr algn="ctr"/>
            <a:r>
              <a:rPr lang="ru-RU" sz="2000" dirty="0"/>
              <a:t> скачка не будет</a:t>
            </a:r>
            <a:r>
              <a:rPr lang="en-US" sz="2000" dirty="0"/>
              <a:t>:</a:t>
            </a:r>
            <a:endParaRPr lang="ru-RU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62266" y="2494427"/>
                <a:ext cx="5818516" cy="2470933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ru-RU" sz="2400" dirty="0">
                    <a:solidFill>
                      <a:srgbClr val="FF0000"/>
                    </a:solidFill>
                  </a:rPr>
                  <a:t>Два варианта </a:t>
                </a:r>
                <a:r>
                  <a:rPr lang="ru-RU" sz="2400" dirty="0"/>
                  <a:t>для перехода из состояния </a:t>
                </a:r>
                <a:r>
                  <a:rPr lang="en-US" sz="2400" dirty="0"/>
                  <a:t>x </a:t>
                </a:r>
                <a:endParaRPr lang="ru-RU" sz="2400" dirty="0"/>
              </a:p>
              <a:p>
                <a:r>
                  <a:rPr lang="ru-RU" sz="2400" dirty="0"/>
                  <a:t>в состояние </a:t>
                </a:r>
                <a:r>
                  <a:rPr lang="en-US" sz="2400" dirty="0"/>
                  <a:t>x’</a:t>
                </a:r>
                <a:r>
                  <a:rPr lang="ru-RU" sz="2400" dirty="0"/>
                  <a:t> за время </a:t>
                </a:r>
                <a:r>
                  <a:rPr lang="en-US" sz="2400" i="1" dirty="0" err="1"/>
                  <a:t>dt</a:t>
                </a:r>
                <a:r>
                  <a:rPr lang="ru-RU" sz="2400" dirty="0"/>
                  <a:t>: </a:t>
                </a:r>
                <a:endParaRPr lang="en-US" sz="2400" dirty="0"/>
              </a:p>
              <a:p>
                <a:r>
                  <a:rPr lang="ru-RU" sz="2400" dirty="0"/>
                  <a:t>1) Скачок с вероятностью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ru-RU" sz="2400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ru-RU" sz="2400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sz="2400">
                        <a:latin typeface="Cambria Math" panose="02040503050406030204" pitchFamily="18" charset="0"/>
                      </a:rPr>
                      <m:t>|</m:t>
                    </m:r>
                    <m:r>
                      <a:rPr lang="ru-RU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sz="2400">
                        <a:latin typeface="Cambria Math" panose="02040503050406030204" pitchFamily="18" charset="0"/>
                      </a:rPr>
                      <m:t>′,</m:t>
                    </m:r>
                    <m:r>
                      <a:rPr lang="ru-RU" sz="24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ru-RU" sz="2400">
                        <a:latin typeface="Cambria Math" panose="02040503050406030204" pitchFamily="18" charset="0"/>
                      </a:rPr>
                      <m:t>)</m:t>
                    </m:r>
                    <m:r>
                      <a:rPr lang="ru-RU" sz="2400" i="1">
                        <a:latin typeface="Cambria Math" panose="02040503050406030204" pitchFamily="18" charset="0"/>
                      </a:rPr>
                      <m:t>𝑑𝑡</m:t>
                    </m:r>
                  </m:oMath>
                </a14:m>
                <a:r>
                  <a:rPr lang="en-US" sz="2400" dirty="0"/>
                  <a:t>,</a:t>
                </a:r>
              </a:p>
              <a:p>
                <a:r>
                  <a:rPr lang="en-US" sz="2400" dirty="0"/>
                  <a:t>2) </a:t>
                </a:r>
                <a:r>
                  <a:rPr lang="ru-RU" sz="2400" dirty="0"/>
                  <a:t>Непрерывная эволюция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𝑑𝑥</m:t>
                        </m:r>
                      </m:num>
                      <m:den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ru-RU" sz="2400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sz="2400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ru-RU" sz="2400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sz="2400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sz="24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ru-RU" sz="2400">
                        <a:latin typeface="Cambria Math" panose="02040503050406030204" pitchFamily="18" charset="0"/>
                      </a:rPr>
                      <m:t>)),</m:t>
                    </m:r>
                  </m:oMath>
                </a14:m>
                <a:endParaRPr lang="en-US" sz="2400" dirty="0"/>
              </a:p>
              <a:p>
                <a:r>
                  <a:rPr lang="ru-RU" sz="2400" dirty="0"/>
                  <a:t> с вероятностью</a:t>
                </a:r>
                <a:r>
                  <a:rPr lang="en-US" sz="2400" dirty="0"/>
                  <a:t> </a:t>
                </a:r>
                <a:r>
                  <a:rPr lang="ru-RU" sz="2400" dirty="0"/>
                  <a:t>1-</a:t>
                </a:r>
                <a:r>
                  <a:rPr lang="en-US" sz="2400" dirty="0">
                    <a:latin typeface="Symbol" panose="05050102010706020507" pitchFamily="18" charset="2"/>
                  </a:rPr>
                  <a:t>G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dt</m:t>
                    </m:r>
                  </m:oMath>
                </a14:m>
                <a:endParaRPr lang="ru-RU" sz="2400" dirty="0"/>
              </a:p>
              <a:p>
                <a:r>
                  <a:rPr lang="ru-RU" sz="2400" dirty="0"/>
                  <a:t>(что скачка не будет)</a:t>
                </a:r>
                <a:r>
                  <a:rPr lang="en-US" sz="2400" dirty="0"/>
                  <a:t>.</a:t>
                </a:r>
                <a:endParaRPr lang="ru-RU" sz="24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66" y="2494427"/>
                <a:ext cx="5818516" cy="2470933"/>
              </a:xfrm>
              <a:prstGeom prst="rect">
                <a:avLst/>
              </a:prstGeom>
              <a:blipFill rotWithShape="0">
                <a:blip r:embed="rId9"/>
                <a:stretch>
                  <a:fillRect l="-1569" t="-1966" r="-523" b="-417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Прямоугольник 1"/>
              <p:cNvSpPr/>
              <p:nvPr/>
            </p:nvSpPr>
            <p:spPr>
              <a:xfrm>
                <a:off x="649529" y="1140824"/>
                <a:ext cx="9901646" cy="477229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3200" dirty="0"/>
                  <a:t>Фактически мы изучаем уравнение</a:t>
                </a:r>
              </a:p>
              <a:p>
                <a:pPr algn="ctr"/>
                <a:r>
                  <a:rPr lang="ru-RU" sz="32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sz="3200" i="1">
                            <a:latin typeface="Cambria Math" panose="02040503050406030204" pitchFamily="18" charset="0"/>
                          </a:rPr>
                          <m:t>𝑑𝑥</m:t>
                        </m:r>
                      </m:num>
                      <m:den>
                        <m:r>
                          <a:rPr lang="ru-RU" sz="3200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ru-RU" sz="3200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sz="32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ru-RU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3200" i="1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ru-RU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RU" sz="32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ru-RU" sz="3200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l-GR" sz="3200" i="1">
                        <a:latin typeface="Cambria Math" panose="02040503050406030204" pitchFamily="18" charset="0"/>
                      </a:rPr>
                      <m:t>ξ</m:t>
                    </m:r>
                    <m:d>
                      <m:dPr>
                        <m:ctrlPr>
                          <a:rPr lang="ru-RU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3200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ru-RU" sz="3200" b="0" i="0" smtClean="0">
                        <a:latin typeface="Cambria Math" panose="02040503050406030204" pitchFamily="18" charset="0"/>
                      </a:rPr>
                      <m:t> где</m:t>
                    </m:r>
                    <m:r>
                      <a:rPr lang="ru-RU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l-GR" sz="3200" i="1">
                        <a:latin typeface="Cambria Math" panose="02040503050406030204" pitchFamily="18" charset="0"/>
                      </a:rPr>
                      <m:t>ξ</m:t>
                    </m:r>
                    <m:d>
                      <m:dPr>
                        <m:ctrlPr>
                          <a:rPr lang="ru-RU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ru-RU" sz="3200" b="0" i="1" smtClean="0">
                        <a:latin typeface="Cambria Math" panose="02040503050406030204" pitchFamily="18" charset="0"/>
                      </a:rPr>
                      <m:t>случайная </m:t>
                    </m:r>
                    <m:r>
                      <m:rPr>
                        <m:nor/>
                      </m:rPr>
                      <a:rPr lang="ru-RU" sz="3200" b="0" i="0" smtClean="0">
                        <a:latin typeface="Cambria Math" panose="02040503050406030204" pitchFamily="18" charset="0"/>
                      </a:rPr>
                      <m:t>сила</m:t>
                    </m:r>
                    <m:r>
                      <a:rPr lang="ru-RU" sz="3200" b="0" i="1" smtClean="0">
                        <a:latin typeface="Cambria Math" panose="02040503050406030204" pitchFamily="18" charset="0"/>
                      </a:rPr>
                      <m:t>, о которой мы знаем,</m:t>
                    </m:r>
                  </m:oMath>
                </a14:m>
                <a:endParaRPr lang="ru-RU" sz="32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3200" b="0" i="1" smtClean="0">
                          <a:latin typeface="Cambria Math" panose="02040503050406030204" pitchFamily="18" charset="0"/>
                        </a:rPr>
                        <m:t> что она вызывает скачки </m:t>
                      </m:r>
                    </m:oMath>
                  </m:oMathPara>
                </a14:m>
                <a:endParaRPr lang="ru-RU" sz="32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3200" b="0" i="1" smtClean="0">
                          <a:latin typeface="Cambria Math" panose="02040503050406030204" pitchFamily="18" charset="0"/>
                        </a:rPr>
                        <m:t>с вероятностью </m:t>
                      </m:r>
                      <m:r>
                        <a:rPr lang="ru-RU" sz="3200" i="1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ru-RU" sz="320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RU" sz="32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ru-RU" sz="320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ru-RU" sz="32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ru-RU" sz="3200">
                          <a:latin typeface="Cambria Math" panose="02040503050406030204" pitchFamily="18" charset="0"/>
                        </a:rPr>
                        <m:t>′,</m:t>
                      </m:r>
                      <m:r>
                        <a:rPr lang="ru-RU" sz="32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ru-RU" sz="320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ru-RU" sz="3200" i="1"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ru-RU" sz="32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ru-RU" sz="3200" dirty="0"/>
              </a:p>
              <a:p>
                <a:pPr algn="ctr"/>
                <a:r>
                  <a:rPr lang="ru-RU" sz="3200" dirty="0"/>
                  <a:t>«Сила»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3200" i="1">
                        <a:latin typeface="Cambria Math" panose="02040503050406030204" pitchFamily="18" charset="0"/>
                      </a:rPr>
                      <m:t>ξ</m:t>
                    </m:r>
                    <m:d>
                      <m:dPr>
                        <m:ctrlPr>
                          <a:rPr lang="ru-RU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ru-RU" sz="3200" u="sng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совсем не обязательно </a:t>
                </a:r>
                <a:r>
                  <a:rPr lang="ru-RU" sz="3200" dirty="0"/>
                  <a:t>подчиняется </a:t>
                </a:r>
                <a:r>
                  <a:rPr lang="ru-RU" sz="3200" dirty="0" err="1"/>
                  <a:t>Гауссовской</a:t>
                </a:r>
                <a:r>
                  <a:rPr lang="ru-RU" sz="3200" dirty="0"/>
                  <a:t> статистике как в ФДТ!!! Мы не знаем статистику</a:t>
                </a:r>
                <a14:m>
                  <m:oMath xmlns:m="http://schemas.openxmlformats.org/officeDocument/2006/math">
                    <m:r>
                      <a:rPr lang="ru-RU" sz="3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l-GR" sz="3200" i="1">
                        <a:latin typeface="Cambria Math" panose="02040503050406030204" pitchFamily="18" charset="0"/>
                      </a:rPr>
                      <m:t>ξ</m:t>
                    </m:r>
                    <m:d>
                      <m:dPr>
                        <m:ctrlPr>
                          <a:rPr lang="ru-RU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ru-RU" sz="3200" b="0" i="0" smtClean="0">
                        <a:latin typeface="Cambria Math" panose="02040503050406030204" pitchFamily="18" charset="0"/>
                      </a:rPr>
                      <m:t>. Но знаем про переходы…</m:t>
                    </m:r>
                  </m:oMath>
                </a14:m>
                <a:endParaRPr lang="ru-RU" sz="3200" dirty="0"/>
              </a:p>
            </p:txBody>
          </p:sp>
        </mc:Choice>
        <mc:Fallback xmlns="">
          <p:sp>
            <p:nvSpPr>
              <p:cNvPr id="2" name="Прямоугольник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529" y="1140824"/>
                <a:ext cx="9901646" cy="4772297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21142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55914" y="96383"/>
            <a:ext cx="10515600" cy="793115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Найдем оператор </a:t>
            </a:r>
            <a:r>
              <a:rPr lang="ru-RU" dirty="0" err="1"/>
              <a:t>Лиувилля</a:t>
            </a:r>
            <a:r>
              <a:rPr lang="en-US" dirty="0"/>
              <a:t>,</a:t>
            </a:r>
            <a:r>
              <a:rPr lang="ru-RU" dirty="0"/>
              <a:t> </a:t>
            </a:r>
            <a:r>
              <a:rPr lang="en-US" i="1" dirty="0"/>
              <a:t>L</a:t>
            </a:r>
            <a:br>
              <a:rPr lang="en-US" i="1" dirty="0"/>
            </a:br>
            <a:endParaRPr lang="ru-RU" i="1" dirty="0"/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7703536"/>
              </p:ext>
            </p:extLst>
          </p:nvPr>
        </p:nvGraphicFramePr>
        <p:xfrm>
          <a:off x="182129" y="3205980"/>
          <a:ext cx="11653566" cy="35838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93" name="Equation" r:id="rId3" imgW="4914720" imgH="1523880" progId="Equation.DSMT4">
                  <p:embed/>
                </p:oleObj>
              </mc:Choice>
              <mc:Fallback>
                <p:oleObj name="Equation" r:id="rId3" imgW="4914720" imgH="1523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129" y="3205980"/>
                        <a:ext cx="11653566" cy="3583833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00B0F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585803"/>
              </p:ext>
            </p:extLst>
          </p:nvPr>
        </p:nvGraphicFramePr>
        <p:xfrm>
          <a:off x="4494213" y="592138"/>
          <a:ext cx="3367087" cy="944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94" name="Equation" r:id="rId5" imgW="1422360" imgH="393480" progId="Equation.DSMT4">
                  <p:embed/>
                </p:oleObj>
              </mc:Choice>
              <mc:Fallback>
                <p:oleObj name="Equation" r:id="rId5" imgW="142236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4213" y="592138"/>
                        <a:ext cx="3367087" cy="944562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Рисунок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32104" y="1670251"/>
            <a:ext cx="9553617" cy="1402100"/>
          </a:xfrm>
          <a:prstGeom prst="rect">
            <a:avLst/>
          </a:prstGeom>
          <a:ln>
            <a:solidFill>
              <a:srgbClr val="92D050"/>
            </a:solidFill>
          </a:ln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F9AFA21-4C55-4F7E-B784-8BB7DB7F3DB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01411" y="6012100"/>
            <a:ext cx="3790589" cy="845900"/>
          </a:xfrm>
          <a:prstGeom prst="rect">
            <a:avLst/>
          </a:prstGeom>
          <a:ln>
            <a:solidFill>
              <a:srgbClr val="FF0000"/>
            </a:solidFill>
          </a:ln>
        </p:spPr>
      </p:pic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C822B547-666E-40F4-8276-95A7DD7AE3B0}"/>
              </a:ext>
            </a:extLst>
          </p:cNvPr>
          <p:cNvCxnSpPr>
            <a:cxnSpLocks/>
          </p:cNvCxnSpPr>
          <p:nvPr/>
        </p:nvCxnSpPr>
        <p:spPr>
          <a:xfrm flipH="1" flipV="1">
            <a:off x="5635691" y="5691674"/>
            <a:ext cx="2765720" cy="46653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27765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1129581"/>
              </p:ext>
            </p:extLst>
          </p:nvPr>
        </p:nvGraphicFramePr>
        <p:xfrm>
          <a:off x="307718" y="221381"/>
          <a:ext cx="11653566" cy="35838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15" name="Equation" r:id="rId3" imgW="4914720" imgH="1523880" progId="Equation.DSMT4">
                  <p:embed/>
                </p:oleObj>
              </mc:Choice>
              <mc:Fallback>
                <p:oleObj name="Equation" r:id="rId3" imgW="4914720" imgH="1523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718" y="221381"/>
                        <a:ext cx="11653566" cy="358383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4372689"/>
              </p:ext>
            </p:extLst>
          </p:nvPr>
        </p:nvGraphicFramePr>
        <p:xfrm>
          <a:off x="2416803" y="4186248"/>
          <a:ext cx="7261225" cy="2252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16" name="Equation" r:id="rId5" imgW="2323800" imgH="711000" progId="Equation.DSMT4">
                  <p:embed/>
                </p:oleObj>
              </mc:Choice>
              <mc:Fallback>
                <p:oleObj name="Equation" r:id="rId5" imgW="2323800" imgH="71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6803" y="4186248"/>
                        <a:ext cx="7261225" cy="2252662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043952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38702"/>
            <a:ext cx="10515600" cy="793115"/>
          </a:xfrm>
        </p:spPr>
        <p:txBody>
          <a:bodyPr/>
          <a:lstStyle/>
          <a:p>
            <a:pPr algn="ctr"/>
            <a:r>
              <a:rPr lang="ru-RU" dirty="0"/>
              <a:t>Найдем Уравнение </a:t>
            </a:r>
            <a:r>
              <a:rPr lang="ru-RU" dirty="0" err="1"/>
              <a:t>Лиувилля</a:t>
            </a:r>
            <a:r>
              <a:rPr lang="en-US" dirty="0"/>
              <a:t>,</a:t>
            </a:r>
            <a:r>
              <a:rPr lang="ru-RU" dirty="0"/>
              <a:t> </a:t>
            </a:r>
            <a:r>
              <a:rPr lang="en-US" i="1" dirty="0"/>
              <a:t>L</a:t>
            </a:r>
            <a:endParaRPr lang="ru-RU" i="1" dirty="0"/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4594602"/>
              </p:ext>
            </p:extLst>
          </p:nvPr>
        </p:nvGraphicFramePr>
        <p:xfrm>
          <a:off x="269217" y="1037545"/>
          <a:ext cx="11653566" cy="35838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13" name="Equation" r:id="rId3" imgW="4914720" imgH="1523880" progId="Equation.DSMT4">
                  <p:embed/>
                </p:oleObj>
              </mc:Choice>
              <mc:Fallback>
                <p:oleObj name="Equation" r:id="rId3" imgW="4914720" imgH="1523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217" y="1037545"/>
                        <a:ext cx="11653566" cy="358383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Рисунок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2327" y="2159865"/>
            <a:ext cx="10747345" cy="190182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3" name="Прямоугольник 2"/>
          <p:cNvSpPr/>
          <p:nvPr/>
        </p:nvSpPr>
        <p:spPr>
          <a:xfrm>
            <a:off x="269218" y="1341120"/>
            <a:ext cx="11173846" cy="32802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4713771"/>
              </p:ext>
            </p:extLst>
          </p:nvPr>
        </p:nvGraphicFramePr>
        <p:xfrm>
          <a:off x="2052638" y="4605338"/>
          <a:ext cx="7300912" cy="2252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14" name="Equation" r:id="rId6" imgW="2336760" imgH="711000" progId="Equation.DSMT4">
                  <p:embed/>
                </p:oleObj>
              </mc:Choice>
              <mc:Fallback>
                <p:oleObj name="Equation" r:id="rId6" imgW="2336760" imgH="71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2638" y="4605338"/>
                        <a:ext cx="7300912" cy="2252662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48377"/>
              </p:ext>
            </p:extLst>
          </p:nvPr>
        </p:nvGraphicFramePr>
        <p:xfrm>
          <a:off x="903288" y="1703388"/>
          <a:ext cx="9404350" cy="2252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15" name="Equation" r:id="rId8" imgW="3009600" imgH="711000" progId="Equation.DSMT4">
                  <p:embed/>
                </p:oleObj>
              </mc:Choice>
              <mc:Fallback>
                <p:oleObj name="Equation" r:id="rId8" imgW="3009600" imgH="71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3288" y="1703388"/>
                        <a:ext cx="9404350" cy="2252662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340735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51694" y="-10752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Кинетическое уравнение (в общем виде):</a:t>
            </a:r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2860657"/>
              </p:ext>
            </p:extLst>
          </p:nvPr>
        </p:nvGraphicFramePr>
        <p:xfrm>
          <a:off x="79375" y="2559041"/>
          <a:ext cx="12060238" cy="1158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83" name="Equation" r:id="rId3" imgW="4152600" imgH="393480" progId="Equation.DSMT4">
                  <p:embed/>
                </p:oleObj>
              </mc:Choice>
              <mc:Fallback>
                <p:oleObj name="Equation" r:id="rId3" imgW="415260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375" y="2559041"/>
                        <a:ext cx="12060238" cy="1158875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484027" y="2007558"/>
            <a:ext cx="64585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err="1"/>
              <a:t>Столкновительный</a:t>
            </a:r>
            <a:r>
              <a:rPr lang="ru-RU" sz="3200" dirty="0"/>
              <a:t> член</a:t>
            </a:r>
          </a:p>
        </p:txBody>
      </p:sp>
      <p:cxnSp>
        <p:nvCxnSpPr>
          <p:cNvPr id="7" name="Соединительная линия уступом 6"/>
          <p:cNvCxnSpPr/>
          <p:nvPr/>
        </p:nvCxnSpPr>
        <p:spPr>
          <a:xfrm rot="5400000" flipH="1" flipV="1">
            <a:off x="4560001" y="3724978"/>
            <a:ext cx="2098308" cy="1674795"/>
          </a:xfrm>
          <a:prstGeom prst="bentConnector3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527550" y="5611530"/>
            <a:ext cx="2502569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 </a:t>
            </a:r>
            <a:r>
              <a:rPr lang="ru-RU" sz="2400" dirty="0"/>
              <a:t>приходный член</a:t>
            </a:r>
          </a:p>
        </p:txBody>
      </p:sp>
      <p:cxnSp>
        <p:nvCxnSpPr>
          <p:cNvPr id="12" name="Соединительная линия уступом 11"/>
          <p:cNvCxnSpPr/>
          <p:nvPr/>
        </p:nvCxnSpPr>
        <p:spPr>
          <a:xfrm rot="5400000" flipH="1" flipV="1">
            <a:off x="9603640" y="3888607"/>
            <a:ext cx="1953929" cy="1203158"/>
          </a:xfrm>
          <a:prstGeom prst="bentConnector3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679615" y="5445037"/>
            <a:ext cx="2502569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2400" dirty="0" err="1"/>
              <a:t>уходный</a:t>
            </a:r>
            <a:r>
              <a:rPr lang="ru-RU" sz="2400" dirty="0"/>
              <a:t> член</a:t>
            </a:r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5686158" y="3426594"/>
            <a:ext cx="3027145" cy="96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9314882" y="3421539"/>
            <a:ext cx="23918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7204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51694" y="-10752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Попробуем «упростить»:</a:t>
            </a:r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5318355"/>
              </p:ext>
            </p:extLst>
          </p:nvPr>
        </p:nvGraphicFramePr>
        <p:xfrm>
          <a:off x="52387" y="1582287"/>
          <a:ext cx="12060238" cy="1158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55" name="Equation" r:id="rId3" imgW="4152600" imgH="393480" progId="Equation.DSMT4">
                  <p:embed/>
                </p:oleObj>
              </mc:Choice>
              <mc:Fallback>
                <p:oleObj name="Equation" r:id="rId3" imgW="415260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87" y="1582287"/>
                        <a:ext cx="12060238" cy="1158875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Объект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447981"/>
              </p:ext>
            </p:extLst>
          </p:nvPr>
        </p:nvGraphicFramePr>
        <p:xfrm>
          <a:off x="301776" y="3458294"/>
          <a:ext cx="5348287" cy="1158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56" name="Equation" r:id="rId5" imgW="1841400" imgH="393480" progId="Equation.DSMT4">
                  <p:embed/>
                </p:oleObj>
              </mc:Choice>
              <mc:Fallback>
                <p:oleObj name="Equation" r:id="rId5" imgW="184140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776" y="3458294"/>
                        <a:ext cx="5348287" cy="1158875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00B0F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Стрелка вниз 8"/>
          <p:cNvSpPr/>
          <p:nvPr/>
        </p:nvSpPr>
        <p:spPr>
          <a:xfrm>
            <a:off x="6516303" y="2829827"/>
            <a:ext cx="1010653" cy="23774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15" name="Объект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7014498"/>
              </p:ext>
            </p:extLst>
          </p:nvPr>
        </p:nvGraphicFramePr>
        <p:xfrm>
          <a:off x="3251200" y="5334301"/>
          <a:ext cx="5716588" cy="1158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57" name="Equation" r:id="rId7" imgW="1968480" imgH="393480" progId="Equation.DSMT4">
                  <p:embed/>
                </p:oleObj>
              </mc:Choice>
              <mc:Fallback>
                <p:oleObj name="Equation" r:id="rId7" imgW="196848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1200" y="5334301"/>
                        <a:ext cx="5716588" cy="1158875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8467737" y="3116365"/>
            <a:ext cx="22860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Слишком грубо: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883090" y="4617169"/>
            <a:ext cx="3760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Мы теряем </a:t>
            </a:r>
            <a:r>
              <a:rPr lang="ru-RU" dirty="0" err="1"/>
              <a:t>столкновительный</a:t>
            </a:r>
            <a:r>
              <a:rPr lang="ru-RU" dirty="0"/>
              <a:t> член: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883090" y="3638349"/>
            <a:ext cx="3455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Надо сохранять </a:t>
            </a:r>
            <a:r>
              <a:rPr lang="ru-RU" dirty="0" err="1"/>
              <a:t>нелокальность</a:t>
            </a:r>
            <a:r>
              <a:rPr lang="ru-RU" dirty="0"/>
              <a:t>!!!</a:t>
            </a:r>
          </a:p>
        </p:txBody>
      </p:sp>
    </p:spTree>
    <p:extLst>
      <p:ext uri="{BB962C8B-B14F-4D97-AF65-F5344CB8AC3E}">
        <p14:creationId xmlns:p14="http://schemas.microsoft.com/office/powerpoint/2010/main" val="33619936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50899" y="-334174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Попробуем «упростить»:</a:t>
            </a:r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3796644"/>
              </p:ext>
            </p:extLst>
          </p:nvPr>
        </p:nvGraphicFramePr>
        <p:xfrm>
          <a:off x="685800" y="841375"/>
          <a:ext cx="10842625" cy="1158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02" name="Equation" r:id="rId3" imgW="3733560" imgH="393480" progId="Equation.DSMT4">
                  <p:embed/>
                </p:oleObj>
              </mc:Choice>
              <mc:Fallback>
                <p:oleObj name="Equation" r:id="rId3" imgW="373356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841375"/>
                        <a:ext cx="10842625" cy="1158875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762753" y="2924318"/>
            <a:ext cx="684356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/>
              <a:t>На практике наиболее интересны стационарные решения кинетических уравнений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717385" y="4875947"/>
                <a:ext cx="1093429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400" dirty="0"/>
                  <a:t>Условие стационарности – нулевая мода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ru-RU" sz="2400">
                            <a:latin typeface="Cambria Math" panose="02040503050406030204" pitchFamily="18" charset="0"/>
                          </a:rPr>
                          <m:t>∗(</m:t>
                        </m:r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2400" dirty="0"/>
                  <a:t>оператора </a:t>
                </a:r>
                <a:r>
                  <a:rPr lang="ru-RU" sz="2400" dirty="0" err="1"/>
                  <a:t>Лиувилля</a:t>
                </a:r>
                <a:r>
                  <a:rPr lang="ru-RU" sz="2400" dirty="0"/>
                  <a:t>. Это значит: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385" y="4875947"/>
                <a:ext cx="10934298" cy="461665"/>
              </a:xfrm>
              <a:prstGeom prst="rect">
                <a:avLst/>
              </a:prstGeom>
              <a:blipFill rotWithShape="0">
                <a:blip r:embed="rId5"/>
                <a:stretch>
                  <a:fillRect l="-892" t="-130263" b="-19473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6" name="Объект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5089723"/>
              </p:ext>
            </p:extLst>
          </p:nvPr>
        </p:nvGraphicFramePr>
        <p:xfrm>
          <a:off x="1847849" y="5534915"/>
          <a:ext cx="8518525" cy="1158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03" name="Equation" r:id="rId6" imgW="2933640" imgH="393480" progId="Equation.DSMT4">
                  <p:embed/>
                </p:oleObj>
              </mc:Choice>
              <mc:Fallback>
                <p:oleObj name="Equation" r:id="rId6" imgW="293364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7849" y="5534915"/>
                        <a:ext cx="8518525" cy="1158875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2" name="Прямоугольник 11"/>
              <p:cNvSpPr/>
              <p:nvPr/>
            </p:nvSpPr>
            <p:spPr>
              <a:xfrm>
                <a:off x="2075199" y="2136813"/>
                <a:ext cx="3322000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j</a:t>
                </a:r>
                <a:r>
                  <a:rPr lang="en-US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:r>
                  <a:rPr lang="en-US" sz="3200" i="1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x,t</a:t>
                </a:r>
                <a:r>
                  <a:rPr lang="en-US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)=</a:t>
                </a:r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ru-RU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3200" i="1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ru-RU" sz="3200" i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ru-RU" sz="32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ru-RU" sz="3200" i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ru-RU" sz="32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ru-RU" sz="3200" i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ru-RU" sz="32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ru-RU" sz="3200" i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u-RU" sz="32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ru-RU" sz="3200" dirty="0"/>
              </a:p>
            </p:txBody>
          </p:sp>
        </mc:Choice>
        <mc:Fallback xmlns="">
          <p:sp>
            <p:nvSpPr>
              <p:cNvPr id="12" name="Прямоугольник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5199" y="2136813"/>
                <a:ext cx="3322000" cy="584775"/>
              </a:xfrm>
              <a:prstGeom prst="rect">
                <a:avLst/>
              </a:prstGeom>
              <a:blipFill rotWithShape="0">
                <a:blip r:embed="rId8"/>
                <a:stretch>
                  <a:fillRect l="-4587" t="-15789" b="-3263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1814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Заголовок 1"/>
              <p:cNvSpPr>
                <a:spLocks noGrp="1"/>
              </p:cNvSpPr>
              <p:nvPr>
                <p:ph type="title"/>
              </p:nvPr>
            </p:nvSpPr>
            <p:spPr>
              <a:xfrm>
                <a:off x="189754" y="2745774"/>
                <a:ext cx="11848699" cy="2914797"/>
              </a:xfrm>
            </p:spPr>
            <p:txBody>
              <a:bodyPr>
                <a:normAutofit/>
              </a:bodyPr>
              <a:lstStyle/>
              <a:p>
                <a:pPr algn="ctr"/>
                <a:r>
                  <a:rPr lang="ru-RU" dirty="0"/>
                  <a:t>Логично назвать «равновесным» стационарное распределение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𝑝</m:t>
                    </m:r>
                    <m:r>
                      <m:rPr>
                        <m:sty m:val="p"/>
                      </m:rPr>
                      <a:rPr lang="en-US" baseline="-25000">
                        <a:latin typeface="Cambria Math" panose="02040503050406030204" pitchFamily="18" charset="0"/>
                      </a:rPr>
                      <m:t>eq</m:t>
                    </m:r>
                    <m:r>
                      <a:rPr lang="ru-RU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</a:t>
                </a:r>
                <a:r>
                  <a:rPr lang="ru-RU" dirty="0"/>
                  <a:t> когда ток равен нулю. Значит интеграл столкновений тоже равен нулю</a:t>
                </a:r>
                <a:r>
                  <a:rPr lang="en-US" dirty="0"/>
                  <a:t>:</a:t>
                </a:r>
                <a:br>
                  <a:rPr lang="en-US" dirty="0"/>
                </a:b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j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x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)=</a:t>
                </a:r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ru-RU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ru-RU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m:rPr>
                            <m:sty m:val="p"/>
                          </m:rPr>
                          <a:rPr lang="en-US" b="0" i="0" baseline="-25000" smtClean="0">
                            <a:latin typeface="Cambria Math" panose="02040503050406030204" pitchFamily="18" charset="0"/>
                          </a:rPr>
                          <m:t>eq</m:t>
                        </m:r>
                        <m:r>
                          <a:rPr lang="ru-RU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=0,</a:t>
                </a:r>
                <a:endParaRPr lang="ru-RU" dirty="0"/>
              </a:p>
            </p:txBody>
          </p:sp>
        </mc:Choice>
        <mc:Fallback xmlns="">
          <p:sp>
            <p:nvSpPr>
              <p:cNvPr id="2" name="Заголовок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89754" y="2745774"/>
                <a:ext cx="11848699" cy="2914797"/>
              </a:xfrm>
              <a:blipFill rotWithShape="0">
                <a:blip r:embed="rId3"/>
                <a:stretch>
                  <a:fillRect l="-1543" r="-1543" b="-313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рямоугольник 2"/>
              <p:cNvSpPr/>
              <p:nvPr/>
            </p:nvSpPr>
            <p:spPr>
              <a:xfrm>
                <a:off x="2047893" y="5747022"/>
                <a:ext cx="8132419" cy="7320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grow m:val="on"/>
                        <m:subHide m:val="on"/>
                        <m:supHide m:val="on"/>
                        <m:ctrlPr>
                          <a:rPr lang="ru-RU" sz="36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ru-RU" sz="3600" i="1">
                            <a:latin typeface="Cambria Math" panose="02040503050406030204" pitchFamily="18" charset="0"/>
                          </a:rPr>
                          <m:t>𝑑𝑧</m:t>
                        </m:r>
                      </m:e>
                    </m:nary>
                    <m:d>
                      <m:dPr>
                        <m:ctrlPr>
                          <a:rPr lang="ru-RU" sz="3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3600" i="1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ru-RU" sz="36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ru-RU" sz="36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ru-RU" sz="360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ru-RU" sz="3600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ru-RU" sz="360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ru-RU" sz="36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m:rPr>
                            <m:sty m:val="p"/>
                          </m:rPr>
                          <a:rPr lang="en-US" sz="3600" baseline="-25000">
                            <a:latin typeface="Cambria Math" panose="02040503050406030204" pitchFamily="18" charset="0"/>
                          </a:rPr>
                          <m:t>eq</m:t>
                        </m:r>
                        <m:r>
                          <a:rPr lang="ru-RU" sz="36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360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ru-RU" sz="360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ru-RU" sz="3600" i="1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ru-RU" sz="36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ru-RU" sz="3600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ru-RU" sz="360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ru-RU" sz="36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ru-RU" sz="360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ru-RU" sz="36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m:rPr>
                            <m:sty m:val="p"/>
                          </m:rPr>
                          <a:rPr lang="en-US" sz="3600" baseline="-25000">
                            <a:latin typeface="Cambria Math" panose="02040503050406030204" pitchFamily="18" charset="0"/>
                          </a:rPr>
                          <m:t>eq</m:t>
                        </m:r>
                        <m:r>
                          <a:rPr lang="ru-RU" sz="36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3600" b="0" i="0" smtClean="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sz="360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en-US" sz="3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=0.</a:t>
                </a:r>
                <a:endParaRPr lang="ru-RU" sz="36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Прямоугольник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7893" y="5747022"/>
                <a:ext cx="8132419" cy="732060"/>
              </a:xfrm>
              <a:prstGeom prst="rect">
                <a:avLst/>
              </a:prstGeom>
              <a:blipFill>
                <a:blip r:embed="rId4"/>
                <a:stretch>
                  <a:fillRect t="-13333" r="-525" b="-191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2280502"/>
              </p:ext>
            </p:extLst>
          </p:nvPr>
        </p:nvGraphicFramePr>
        <p:xfrm>
          <a:off x="1854838" y="964236"/>
          <a:ext cx="8518525" cy="1158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51" name="Equation" r:id="rId5" imgW="2933640" imgH="393480" progId="Equation.DSMT4">
                  <p:embed/>
                </p:oleObj>
              </mc:Choice>
              <mc:Fallback>
                <p:oleObj name="Equation" r:id="rId5" imgW="293364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4838" y="964236"/>
                        <a:ext cx="8518525" cy="1158875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" name="Прямая соединительная линия 5"/>
          <p:cNvCxnSpPr/>
          <p:nvPr/>
        </p:nvCxnSpPr>
        <p:spPr>
          <a:xfrm>
            <a:off x="94875" y="2659323"/>
            <a:ext cx="120384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763700" y="49799"/>
            <a:ext cx="51713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/>
              <a:t>Условие стационарности:</a:t>
            </a:r>
          </a:p>
        </p:txBody>
      </p:sp>
    </p:spTree>
    <p:extLst>
      <p:ext uri="{BB962C8B-B14F-4D97-AF65-F5344CB8AC3E}">
        <p14:creationId xmlns:p14="http://schemas.microsoft.com/office/powerpoint/2010/main" val="26216650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1BEB79-8D64-4BC7-B3EB-FBD82E6C2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68253"/>
            <a:ext cx="10515600" cy="1325563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ru-RU" dirty="0"/>
              <a:t>Детальный баланс</a:t>
            </a:r>
            <a:r>
              <a:rPr lang="en-US" dirty="0"/>
              <a:t>: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>
                <a:extLst>
                  <a:ext uri="{FF2B5EF4-FFF2-40B4-BE49-F238E27FC236}">
                    <a16:creationId xmlns:a16="http://schemas.microsoft.com/office/drawing/2014/main" id="{0FC5286F-9395-4165-8563-D29F1964FE52}"/>
                  </a:ext>
                </a:extLst>
              </p:cNvPr>
              <p:cNvSpPr/>
              <p:nvPr/>
            </p:nvSpPr>
            <p:spPr>
              <a:xfrm>
                <a:off x="2123096" y="295846"/>
                <a:ext cx="8132419" cy="7320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grow m:val="on"/>
                        <m:subHide m:val="on"/>
                        <m:supHide m:val="on"/>
                        <m:ctrlPr>
                          <a:rPr lang="ru-RU" sz="36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ru-RU" sz="3600" i="1">
                            <a:latin typeface="Cambria Math" panose="02040503050406030204" pitchFamily="18" charset="0"/>
                          </a:rPr>
                          <m:t>𝑑𝑧</m:t>
                        </m:r>
                      </m:e>
                    </m:nary>
                    <m:d>
                      <m:dPr>
                        <m:ctrlPr>
                          <a:rPr lang="ru-RU" sz="3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3600" i="1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ru-RU" sz="36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ru-RU" sz="36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ru-RU" sz="360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ru-RU" sz="3600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ru-RU" sz="360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ru-RU" sz="36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m:rPr>
                            <m:sty m:val="p"/>
                          </m:rPr>
                          <a:rPr lang="en-US" sz="3600" baseline="-25000">
                            <a:latin typeface="Cambria Math" panose="02040503050406030204" pitchFamily="18" charset="0"/>
                          </a:rPr>
                          <m:t>eq</m:t>
                        </m:r>
                        <m:r>
                          <a:rPr lang="ru-RU" sz="36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360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ru-RU" sz="360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ru-RU" sz="3600" i="1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ru-RU" sz="36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ru-RU" sz="3600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ru-RU" sz="360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ru-RU" sz="36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ru-RU" sz="360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ru-RU" sz="36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m:rPr>
                            <m:sty m:val="p"/>
                          </m:rPr>
                          <a:rPr lang="en-US" sz="3600" baseline="-25000">
                            <a:latin typeface="Cambria Math" panose="02040503050406030204" pitchFamily="18" charset="0"/>
                          </a:rPr>
                          <m:t>eq</m:t>
                        </m:r>
                        <m:r>
                          <a:rPr lang="ru-RU" sz="36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ru-RU" sz="36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60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en-US" sz="3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=0.</a:t>
                </a:r>
                <a:endParaRPr lang="ru-RU" sz="36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Прямоугольник 4">
                <a:extLst>
                  <a:ext uri="{FF2B5EF4-FFF2-40B4-BE49-F238E27FC236}">
                    <a16:creationId xmlns:a16="http://schemas.microsoft.com/office/drawing/2014/main" id="{0FC5286F-9395-4165-8563-D29F1964FE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3096" y="295846"/>
                <a:ext cx="8132419" cy="732060"/>
              </a:xfrm>
              <a:prstGeom prst="rect">
                <a:avLst/>
              </a:prstGeom>
              <a:blipFill>
                <a:blip r:embed="rId2"/>
                <a:stretch>
                  <a:fillRect t="-13333" r="-1049" b="-191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>
                <a:extLst>
                  <a:ext uri="{FF2B5EF4-FFF2-40B4-BE49-F238E27FC236}">
                    <a16:creationId xmlns:a16="http://schemas.microsoft.com/office/drawing/2014/main" id="{F6E540AF-4458-4E82-A307-AD12094BA4A5}"/>
                  </a:ext>
                </a:extLst>
              </p:cNvPr>
              <p:cNvSpPr/>
              <p:nvPr/>
            </p:nvSpPr>
            <p:spPr>
              <a:xfrm>
                <a:off x="2738916" y="3664185"/>
                <a:ext cx="7086427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3600" i="1" smtClean="0">
                          <a:latin typeface="Cambria Math" panose="02040503050406030204" pitchFamily="18" charset="0"/>
                        </a:rPr>
                        <m:t>𝑊</m:t>
                      </m:r>
                      <m:d>
                        <m:dPr>
                          <m:ctrlPr>
                            <a:rPr lang="ru-RU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3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e>
                          <m:r>
                            <a:rPr lang="ru-RU" sz="36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ru-RU" sz="360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m:rPr>
                          <m:sty m:val="p"/>
                        </m:rPr>
                        <a:rPr lang="en-US" sz="3600" baseline="-25000">
                          <a:latin typeface="Cambria Math" panose="02040503050406030204" pitchFamily="18" charset="0"/>
                        </a:rPr>
                        <m:t>eq</m:t>
                      </m:r>
                      <m:r>
                        <a:rPr lang="ru-RU" sz="360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360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ru-RU" sz="360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ru-RU" sz="3600" i="1">
                          <a:latin typeface="Cambria Math" panose="02040503050406030204" pitchFamily="18" charset="0"/>
                        </a:rPr>
                        <m:t>𝑊</m:t>
                      </m:r>
                      <m:d>
                        <m:dPr>
                          <m:ctrlPr>
                            <a:rPr lang="ru-RU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36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e>
                          <m:r>
                            <a:rPr lang="ru-RU" sz="3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ru-RU" sz="360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m:rPr>
                          <m:sty m:val="p"/>
                        </m:rPr>
                        <a:rPr lang="en-US" sz="3600" baseline="-25000">
                          <a:latin typeface="Cambria Math" panose="02040503050406030204" pitchFamily="18" charset="0"/>
                        </a:rPr>
                        <m:t>eq</m:t>
                      </m:r>
                      <m:r>
                        <a:rPr lang="ru-RU" sz="360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RU" sz="36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60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ru-RU" sz="36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ru-RU" sz="36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Прямоугольник 5">
                <a:extLst>
                  <a:ext uri="{FF2B5EF4-FFF2-40B4-BE49-F238E27FC236}">
                    <a16:creationId xmlns:a16="http://schemas.microsoft.com/office/drawing/2014/main" id="{F6E540AF-4458-4E82-A307-AD12094BA4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8916" y="3664185"/>
                <a:ext cx="7086427" cy="646331"/>
              </a:xfrm>
              <a:prstGeom prst="rect">
                <a:avLst/>
              </a:prstGeom>
              <a:blipFill>
                <a:blip r:embed="rId3"/>
                <a:stretch>
                  <a:fillRect b="-377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 6">
                <a:extLst>
                  <a:ext uri="{FF2B5EF4-FFF2-40B4-BE49-F238E27FC236}">
                    <a16:creationId xmlns:a16="http://schemas.microsoft.com/office/drawing/2014/main" id="{3C941987-F6D9-426C-B80D-2F8141EE5B71}"/>
                  </a:ext>
                </a:extLst>
              </p:cNvPr>
              <p:cNvSpPr/>
              <p:nvPr/>
            </p:nvSpPr>
            <p:spPr>
              <a:xfrm>
                <a:off x="2983673" y="5296043"/>
                <a:ext cx="6224653" cy="646331"/>
              </a:xfrm>
              <a:prstGeom prst="rect">
                <a:avLst/>
              </a:prstGeom>
              <a:ln>
                <a:solidFill>
                  <a:srgbClr val="FFC000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3600" i="1" smtClean="0">
                          <a:latin typeface="Cambria Math" panose="02040503050406030204" pitchFamily="18" charset="0"/>
                        </a:rPr>
                        <m:t>𝑊</m:t>
                      </m:r>
                      <m:d>
                        <m:dPr>
                          <m:ctrlPr>
                            <a:rPr lang="ru-RU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3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e>
                          <m:r>
                            <a:rPr lang="ru-RU" sz="36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ru-RU" sz="360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m:rPr>
                          <m:sty m:val="p"/>
                        </m:rPr>
                        <a:rPr lang="en-US" sz="3600" baseline="-25000">
                          <a:latin typeface="Cambria Math" panose="02040503050406030204" pitchFamily="18" charset="0"/>
                        </a:rPr>
                        <m:t>eq</m:t>
                      </m:r>
                      <m:r>
                        <a:rPr lang="ru-RU" sz="360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360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ru-RU" sz="36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sz="3600" i="1">
                          <a:latin typeface="Cambria Math" panose="02040503050406030204" pitchFamily="18" charset="0"/>
                        </a:rPr>
                        <m:t>𝑊</m:t>
                      </m:r>
                      <m:d>
                        <m:dPr>
                          <m:ctrlPr>
                            <a:rPr lang="ru-RU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36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e>
                          <m:r>
                            <a:rPr lang="ru-RU" sz="3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ru-RU" sz="360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m:rPr>
                          <m:sty m:val="p"/>
                        </m:rPr>
                        <a:rPr lang="en-US" sz="3600" baseline="-25000">
                          <a:latin typeface="Cambria Math" panose="02040503050406030204" pitchFamily="18" charset="0"/>
                        </a:rPr>
                        <m:t>eq</m:t>
                      </m:r>
                      <m:r>
                        <a:rPr lang="ru-RU" sz="360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3600" b="0" i="0" smtClean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sz="360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36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Прямоугольник 6">
                <a:extLst>
                  <a:ext uri="{FF2B5EF4-FFF2-40B4-BE49-F238E27FC236}">
                    <a16:creationId xmlns:a16="http://schemas.microsoft.com/office/drawing/2014/main" id="{3C941987-F6D9-426C-B80D-2F8141EE5B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3673" y="5296043"/>
                <a:ext cx="6224653" cy="646331"/>
              </a:xfrm>
              <a:prstGeom prst="rect">
                <a:avLst/>
              </a:prstGeom>
              <a:blipFill>
                <a:blip r:embed="rId4"/>
                <a:stretch>
                  <a:fillRect b="-1852"/>
                </a:stretch>
              </a:blipFill>
              <a:ln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87140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6A9B0B-5941-4723-B732-C8E7ECCED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32463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Уравнение Больцмана и уравнение </a:t>
            </a:r>
            <a:r>
              <a:rPr lang="ru-RU" dirty="0" err="1"/>
              <a:t>Чемпена</a:t>
            </a:r>
            <a:r>
              <a:rPr lang="ru-RU" dirty="0"/>
              <a:t>-Колмогорова…</a:t>
            </a:r>
          </a:p>
        </p:txBody>
      </p:sp>
    </p:spTree>
    <p:extLst>
      <p:ext uri="{BB962C8B-B14F-4D97-AF65-F5344CB8AC3E}">
        <p14:creationId xmlns:p14="http://schemas.microsoft.com/office/powerpoint/2010/main" val="2733185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</p:spPr>
        <p:txBody>
          <a:bodyPr>
            <a:noAutofit/>
          </a:bodyPr>
          <a:lstStyle/>
          <a:p>
            <a:pPr algn="ctr"/>
            <a:r>
              <a:rPr lang="ru-RU" sz="4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Детерминистический процесс –</a:t>
            </a:r>
            <a:br>
              <a:rPr lang="ru-RU" sz="4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ru-RU" sz="4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формально является «случайным процессом»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560173" y="196060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9940327"/>
              </p:ext>
            </p:extLst>
          </p:nvPr>
        </p:nvGraphicFramePr>
        <p:xfrm>
          <a:off x="1296988" y="1690688"/>
          <a:ext cx="4178300" cy="171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58" name="Equation" r:id="rId3" imgW="952200" imgH="393480" progId="Equation.DSMT4">
                  <p:embed/>
                </p:oleObj>
              </mc:Choice>
              <mc:Fallback>
                <p:oleObj name="Equation" r:id="rId3" imgW="952200" imgH="39348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6988" y="1690688"/>
                        <a:ext cx="4178300" cy="17129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182164"/>
              </p:ext>
            </p:extLst>
          </p:nvPr>
        </p:nvGraphicFramePr>
        <p:xfrm>
          <a:off x="1800225" y="4170363"/>
          <a:ext cx="7853363" cy="99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59" name="Equation" r:id="rId5" imgW="1790640" imgH="228600" progId="Equation.DSMT4">
                  <p:embed/>
                </p:oleObj>
              </mc:Choice>
              <mc:Fallback>
                <p:oleObj name="Equation" r:id="rId5" imgW="17906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0225" y="4170363"/>
                        <a:ext cx="7853363" cy="9969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Прямоугольник 7"/>
              <p:cNvSpPr/>
              <p:nvPr/>
            </p:nvSpPr>
            <p:spPr>
              <a:xfrm>
                <a:off x="1052453" y="5613357"/>
                <a:ext cx="934890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ru-RU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𝛷</m:t>
                              </m:r>
                            </m:e>
                            <m:sub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ru-RU" sz="240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ru-RU" sz="2400" i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b>
                          </m:sSub>
                          <m:r>
                            <a:rPr lang="ru-RU" sz="2400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ru-RU" sz="2400" i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ru-RU" sz="2400" b="0" i="1" smtClean="0">
                          <a:latin typeface="Cambria Math" panose="02040503050406030204" pitchFamily="18" charset="0"/>
                        </a:rPr>
                        <m:t>решение ур. </m:t>
                      </m:r>
                      <m:d>
                        <m:dPr>
                          <m:ctrlPr>
                            <a:rPr lang="ru-RU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ru-RU" sz="2400" b="0" i="1" smtClean="0">
                          <a:latin typeface="Cambria Math" panose="02040503050406030204" pitchFamily="18" charset="0"/>
                        </a:rPr>
                        <m:t> с начальным условием: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8" name="Прямоугольник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2453" y="5613357"/>
                <a:ext cx="9348906" cy="461665"/>
              </a:xfrm>
              <a:prstGeom prst="rect">
                <a:avLst/>
              </a:prstGeom>
              <a:blipFill rotWithShape="0">
                <a:blip r:embed="rId7"/>
                <a:stretch>
                  <a:fillRect t="-130263" b="-19473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7002163" y="2210791"/>
            <a:ext cx="6431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/>
              <a:t>(1)</a:t>
            </a:r>
          </a:p>
        </p:txBody>
      </p:sp>
    </p:spTree>
    <p:extLst>
      <p:ext uri="{BB962C8B-B14F-4D97-AF65-F5344CB8AC3E}">
        <p14:creationId xmlns:p14="http://schemas.microsoft.com/office/powerpoint/2010/main" val="34998620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Уравнение </a:t>
            </a:r>
            <a:r>
              <a:rPr lang="ru-RU" dirty="0" err="1"/>
              <a:t>Чемпена</a:t>
            </a:r>
            <a:r>
              <a:rPr lang="ru-RU" dirty="0"/>
              <a:t>-Колмогорова для </a:t>
            </a:r>
            <a:r>
              <a:rPr lang="ru-RU" dirty="0" err="1"/>
              <a:t>одночастичной</a:t>
            </a:r>
            <a:r>
              <a:rPr lang="ru-RU" dirty="0"/>
              <a:t> функции распределения :</a:t>
            </a:r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6152159"/>
              </p:ext>
            </p:extLst>
          </p:nvPr>
        </p:nvGraphicFramePr>
        <p:xfrm>
          <a:off x="1438275" y="1962150"/>
          <a:ext cx="9518650" cy="2011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18" name="Equation" r:id="rId3" imgW="3454200" imgH="736560" progId="Equation.DSMT4">
                  <p:embed/>
                </p:oleObj>
              </mc:Choice>
              <mc:Fallback>
                <p:oleObj name="Equation" r:id="rId3" imgW="3454200" imgH="736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8275" y="1962150"/>
                        <a:ext cx="9518650" cy="2011363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00616" y="4632961"/>
            <a:ext cx="1099551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Например, для электронов, </a:t>
            </a:r>
            <a:r>
              <a:rPr lang="en-US" dirty="0"/>
              <a:t>f(</a:t>
            </a:r>
            <a:r>
              <a:rPr lang="en-US" dirty="0" err="1"/>
              <a:t>r,p,t</a:t>
            </a:r>
            <a:r>
              <a:rPr lang="en-US" dirty="0"/>
              <a:t>) – </a:t>
            </a:r>
            <a:r>
              <a:rPr lang="ru-RU" dirty="0"/>
              <a:t>плотность вероятности найти электрон в момент времени </a:t>
            </a:r>
            <a:r>
              <a:rPr lang="en-US" dirty="0"/>
              <a:t>t </a:t>
            </a:r>
          </a:p>
          <a:p>
            <a:r>
              <a:rPr lang="ru-RU" dirty="0"/>
              <a:t>в окрестности точки </a:t>
            </a:r>
            <a:r>
              <a:rPr lang="en-US" dirty="0"/>
              <a:t>(</a:t>
            </a:r>
            <a:r>
              <a:rPr lang="en-US" dirty="0" err="1"/>
              <a:t>r,p</a:t>
            </a:r>
            <a:r>
              <a:rPr lang="en-US" dirty="0"/>
              <a:t>) </a:t>
            </a:r>
            <a:r>
              <a:rPr lang="ru-RU" dirty="0"/>
              <a:t>фазового пространства. Квазиклассическое приближение!!!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 </a:t>
            </a:r>
            <a:r>
              <a:rPr lang="ru-RU" dirty="0"/>
              <a:t>может</a:t>
            </a:r>
            <a:r>
              <a:rPr lang="en-US" dirty="0"/>
              <a:t> (</a:t>
            </a:r>
            <a:r>
              <a:rPr lang="ru-RU" dirty="0"/>
              <a:t>чаще всего) зависеть от </a:t>
            </a:r>
            <a:r>
              <a:rPr lang="en-US" dirty="0"/>
              <a:t>f!!! 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Обычно столкновения в электронном газе не приводят к изменению координаты </a:t>
            </a:r>
            <a:r>
              <a:rPr lang="en-US" dirty="0"/>
              <a:t>q.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Почему можно считать кинетику электронов </a:t>
            </a:r>
            <a:r>
              <a:rPr lang="ru-RU" dirty="0" err="1"/>
              <a:t>марковским</a:t>
            </a:r>
            <a:r>
              <a:rPr lang="ru-RU" dirty="0"/>
              <a:t> случайным процессом? Условия применимости. </a:t>
            </a:r>
          </a:p>
          <a:p>
            <a:r>
              <a:rPr lang="en-US" dirty="0"/>
              <a:t>Coarse graining, </a:t>
            </a:r>
            <a:r>
              <a:rPr lang="ru-RU" dirty="0"/>
              <a:t>иерархия масштабов</a:t>
            </a:r>
            <a:r>
              <a:rPr lang="en-US" dirty="0"/>
              <a:t>…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380312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2557753"/>
              </p:ext>
            </p:extLst>
          </p:nvPr>
        </p:nvGraphicFramePr>
        <p:xfrm>
          <a:off x="1822450" y="185738"/>
          <a:ext cx="8924925" cy="2011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20" name="Equation" r:id="rId3" imgW="3238200" imgH="736560" progId="Equation.DSMT4">
                  <p:embed/>
                </p:oleObj>
              </mc:Choice>
              <mc:Fallback>
                <p:oleObj name="Equation" r:id="rId3" imgW="3238200" imgH="736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2450" y="185738"/>
                        <a:ext cx="8924925" cy="2011362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8416046"/>
              </p:ext>
            </p:extLst>
          </p:nvPr>
        </p:nvGraphicFramePr>
        <p:xfrm>
          <a:off x="1095375" y="3084513"/>
          <a:ext cx="9553575" cy="1144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21" name="Equation" r:id="rId5" imgW="3466800" imgH="419040" progId="Equation.DSMT4">
                  <p:embed/>
                </p:oleObj>
              </mc:Choice>
              <mc:Fallback>
                <p:oleObj name="Equation" r:id="rId5" imgW="346680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5375" y="3084513"/>
                        <a:ext cx="9553575" cy="114458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63629" y="2351315"/>
                <a:ext cx="1184365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/>
                  <a:t>Нормировка функции распределения на </a:t>
                </a:r>
                <a14:m>
                  <m:oMath xmlns:m="http://schemas.openxmlformats.org/officeDocument/2006/math">
                    <m:r>
                      <a:rPr lang="ru-RU">
                        <a:latin typeface="Cambria Math" panose="02040503050406030204" pitchFamily="18" charset="0"/>
                      </a:rPr>
                      <m:t>2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ru-RU">
                        <a:latin typeface="Cambria Math" panose="02040503050406030204" pitchFamily="18" charset="0"/>
                      </a:rPr>
                      <m:t>ℏ</m:t>
                    </m:r>
                  </m:oMath>
                </a14:m>
                <a:r>
                  <a:rPr lang="ru-RU" dirty="0"/>
                  <a:t> удобна для описания квантовых (вырожденных) систем, например электронов в металле: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629" y="2351315"/>
                <a:ext cx="11843657" cy="646331"/>
              </a:xfrm>
              <a:prstGeom prst="rect">
                <a:avLst/>
              </a:prstGeom>
              <a:blipFill rotWithShape="0">
                <a:blip r:embed="rId7"/>
                <a:stretch>
                  <a:fillRect l="-463" t="-5660" b="-1415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4421698"/>
              </p:ext>
            </p:extLst>
          </p:nvPr>
        </p:nvGraphicFramePr>
        <p:xfrm>
          <a:off x="3930650" y="5232400"/>
          <a:ext cx="3883025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22" name="Equation" r:id="rId8" imgW="1409400" imgH="279360" progId="Equation.DSMT4">
                  <p:embed/>
                </p:oleObj>
              </mc:Choice>
              <mc:Fallback>
                <p:oleObj name="Equation" r:id="rId8" imgW="140940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0650" y="5232400"/>
                        <a:ext cx="3883025" cy="76200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342606" y="4632960"/>
            <a:ext cx="8377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 случае классических (</a:t>
            </a:r>
            <a:r>
              <a:rPr lang="ru-RU" dirty="0" err="1"/>
              <a:t>Больцмановских</a:t>
            </a:r>
            <a:r>
              <a:rPr lang="ru-RU" dirty="0"/>
              <a:t>) газов обычно удобнее нормировать </a:t>
            </a:r>
            <a:r>
              <a:rPr lang="en-US" dirty="0"/>
              <a:t>f </a:t>
            </a:r>
            <a:r>
              <a:rPr lang="ru-RU" dirty="0"/>
              <a:t>так:</a:t>
            </a:r>
            <a:r>
              <a:rPr lang="en-US" dirty="0"/>
              <a:t> </a:t>
            </a:r>
            <a:endParaRPr lang="ru-RU" dirty="0"/>
          </a:p>
        </p:txBody>
      </p:sp>
      <p:cxnSp>
        <p:nvCxnSpPr>
          <p:cNvPr id="12" name="Прямая со стрелкой 11"/>
          <p:cNvCxnSpPr/>
          <p:nvPr/>
        </p:nvCxnSpPr>
        <p:spPr>
          <a:xfrm>
            <a:off x="2542903" y="5486400"/>
            <a:ext cx="1105988" cy="1263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/>
          <p:nvPr/>
        </p:nvCxnSpPr>
        <p:spPr>
          <a:xfrm flipV="1">
            <a:off x="1236617" y="4084320"/>
            <a:ext cx="226423" cy="992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3493" y="5221486"/>
            <a:ext cx="2446247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ru-RU" dirty="0"/>
              <a:t>Локальная плотность…</a:t>
            </a:r>
          </a:p>
        </p:txBody>
      </p:sp>
    </p:spTree>
    <p:extLst>
      <p:ext uri="{BB962C8B-B14F-4D97-AF65-F5344CB8AC3E}">
        <p14:creationId xmlns:p14="http://schemas.microsoft.com/office/powerpoint/2010/main" val="12697574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2337"/>
            <a:ext cx="10515600" cy="716345"/>
          </a:xfrm>
        </p:spPr>
        <p:txBody>
          <a:bodyPr/>
          <a:lstStyle/>
          <a:p>
            <a:pPr algn="ctr"/>
            <a:r>
              <a:rPr lang="ru-RU" dirty="0"/>
              <a:t>Условия применимости кинетики</a:t>
            </a:r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8083138"/>
              </p:ext>
            </p:extLst>
          </p:nvPr>
        </p:nvGraphicFramePr>
        <p:xfrm>
          <a:off x="1335088" y="738188"/>
          <a:ext cx="9521825" cy="2011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93" name="Equation" r:id="rId3" imgW="3454200" imgH="736560" progId="Equation.DSMT4">
                  <p:embed/>
                </p:oleObj>
              </mc:Choice>
              <mc:Fallback>
                <p:oleObj name="Equation" r:id="rId3" imgW="3454200" imgH="736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5088" y="738188"/>
                        <a:ext cx="9521825" cy="2011362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81937" y="2750293"/>
            <a:ext cx="105307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Золотое правило Ферми  (ЗПВ) определяет вероятность перехода в единицу времени. При выводе ЗПВ рассматривался промежуток времени, много больший времени взаимодействия </a:t>
            </a:r>
            <a:r>
              <a:rPr lang="en-US" dirty="0">
                <a:latin typeface="Symbol" panose="05050102010706020507" pitchFamily="18" charset="2"/>
              </a:rPr>
              <a:t>t</a:t>
            </a:r>
            <a:r>
              <a:rPr lang="en-US" baseline="-25000" dirty="0"/>
              <a:t>0</a:t>
            </a:r>
            <a:r>
              <a:rPr lang="ru-RU" dirty="0"/>
              <a:t>. 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741794"/>
            <a:ext cx="4578794" cy="1105989"/>
          </a:xfrm>
          <a:prstGeom prst="rect">
            <a:avLst/>
          </a:prstGeom>
        </p:spPr>
      </p:pic>
      <p:sp>
        <p:nvSpPr>
          <p:cNvPr id="7" name="Стрелка вправо 6"/>
          <p:cNvSpPr/>
          <p:nvPr/>
        </p:nvSpPr>
        <p:spPr>
          <a:xfrm>
            <a:off x="4782295" y="4198839"/>
            <a:ext cx="2202228" cy="6168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82295" y="3483546"/>
            <a:ext cx="2202228" cy="628370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88024" y="4047019"/>
            <a:ext cx="4760136" cy="62599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 flipH="1">
            <a:off x="104502" y="4934706"/>
            <a:ext cx="11982996" cy="17543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2600" dirty="0"/>
              <a:t>Таким образом, минимальное требование – </a:t>
            </a:r>
            <a:r>
              <a:rPr lang="en-US" sz="2600" dirty="0"/>
              <a:t>f(</a:t>
            </a:r>
            <a:r>
              <a:rPr lang="en-US" sz="2600" dirty="0" err="1"/>
              <a:t>r,p,t</a:t>
            </a:r>
            <a:r>
              <a:rPr lang="en-US" sz="2600" dirty="0"/>
              <a:t>) </a:t>
            </a:r>
            <a:r>
              <a:rPr lang="ru-RU" sz="2600" dirty="0"/>
              <a:t>вообще не должно меняться на временах порядка </a:t>
            </a:r>
            <a:r>
              <a:rPr lang="en-US" sz="2600" dirty="0">
                <a:latin typeface="Symbol" panose="05050102010706020507" pitchFamily="18" charset="2"/>
              </a:rPr>
              <a:t>t</a:t>
            </a:r>
            <a:r>
              <a:rPr lang="en-US" sz="2600" baseline="-25000" dirty="0"/>
              <a:t>0</a:t>
            </a:r>
            <a:r>
              <a:rPr lang="ru-RU" sz="2600" dirty="0"/>
              <a:t>. Это значит, что мы имеем дело с разреженным газом!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Пусть</a:t>
            </a:r>
            <a:r>
              <a:rPr lang="en-US" sz="2800" dirty="0"/>
              <a:t> </a:t>
            </a:r>
            <a:r>
              <a:rPr lang="en-US" sz="2800" dirty="0">
                <a:latin typeface="Symbol" panose="05050102010706020507" pitchFamily="18" charset="2"/>
              </a:rPr>
              <a:t>t</a:t>
            </a:r>
            <a:r>
              <a:rPr lang="ru-RU" sz="2800" baseline="-25000" dirty="0"/>
              <a:t>2 </a:t>
            </a:r>
            <a:r>
              <a:rPr lang="ru-RU" sz="2800" dirty="0"/>
              <a:t>– время между столкновениями частиц, </a:t>
            </a:r>
            <a:r>
              <a:rPr lang="en-US" sz="2800" dirty="0" err="1">
                <a:latin typeface="Symbol" panose="05050102010706020507" pitchFamily="18" charset="2"/>
              </a:rPr>
              <a:t>d</a:t>
            </a:r>
            <a:r>
              <a:rPr lang="en-US" sz="2800" dirty="0" err="1"/>
              <a:t>f</a:t>
            </a:r>
            <a:r>
              <a:rPr lang="en-US" sz="2800" dirty="0"/>
              <a:t>(t) ~</a:t>
            </a:r>
            <a:r>
              <a:rPr lang="en-US" sz="2800" dirty="0" err="1"/>
              <a:t>exp</a:t>
            </a:r>
            <a:r>
              <a:rPr lang="en-US" sz="2800" dirty="0"/>
              <a:t>(-t/</a:t>
            </a:r>
            <a:r>
              <a:rPr lang="en-US" sz="2800" dirty="0">
                <a:latin typeface="Symbol" panose="05050102010706020507" pitchFamily="18" charset="2"/>
              </a:rPr>
              <a:t> t</a:t>
            </a:r>
            <a:r>
              <a:rPr lang="ru-RU" sz="2800" baseline="-25000" dirty="0"/>
              <a:t>2</a:t>
            </a:r>
            <a:r>
              <a:rPr lang="en-US" sz="2800" dirty="0"/>
              <a:t>)</a:t>
            </a:r>
            <a:r>
              <a:rPr lang="ru-RU" sz="2800" dirty="0"/>
              <a:t>, тогда условие применимости кинетики соответствует газу: </a:t>
            </a:r>
            <a:r>
              <a:rPr lang="en-US" sz="2800" dirty="0">
                <a:latin typeface="Symbol" panose="05050102010706020507" pitchFamily="18" charset="2"/>
              </a:rPr>
              <a:t>t</a:t>
            </a:r>
            <a:r>
              <a:rPr lang="en-US" sz="2800" baseline="-25000" dirty="0"/>
              <a:t>2</a:t>
            </a:r>
            <a:r>
              <a:rPr lang="en-US" sz="2800" dirty="0"/>
              <a:t>&gt;&gt;</a:t>
            </a:r>
            <a:r>
              <a:rPr lang="en-US" sz="2800" dirty="0">
                <a:latin typeface="Symbol" panose="05050102010706020507" pitchFamily="18" charset="2"/>
              </a:rPr>
              <a:t> t</a:t>
            </a:r>
            <a:r>
              <a:rPr lang="en-US" sz="2800" baseline="-25000" dirty="0"/>
              <a:t>0</a:t>
            </a:r>
            <a:r>
              <a:rPr 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566158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198" y="1"/>
            <a:ext cx="10515600" cy="874074"/>
          </a:xfrm>
        </p:spPr>
        <p:txBody>
          <a:bodyPr/>
          <a:lstStyle/>
          <a:p>
            <a:pPr algn="ctr"/>
            <a:r>
              <a:rPr lang="ru-RU" dirty="0"/>
              <a:t>Условия применимости кинетики</a:t>
            </a:r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5171152"/>
              </p:ext>
            </p:extLst>
          </p:nvPr>
        </p:nvGraphicFramePr>
        <p:xfrm>
          <a:off x="1195388" y="819150"/>
          <a:ext cx="9799637" cy="2011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36" name="Equation" r:id="rId4" imgW="3555720" imgH="736560" progId="Equation.DSMT4">
                  <p:embed/>
                </p:oleObj>
              </mc:Choice>
              <mc:Fallback>
                <p:oleObj name="Equation" r:id="rId4" imgW="3555720" imgH="736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5388" y="819150"/>
                        <a:ext cx="9799637" cy="2011363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5267876"/>
              </p:ext>
            </p:extLst>
          </p:nvPr>
        </p:nvGraphicFramePr>
        <p:xfrm>
          <a:off x="3672091" y="2974802"/>
          <a:ext cx="4691063" cy="1352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37" name="Equation" r:id="rId6" imgW="1701720" imgH="495000" progId="Equation.DSMT4">
                  <p:embed/>
                </p:oleObj>
              </mc:Choice>
              <mc:Fallback>
                <p:oleObj name="Equation" r:id="rId6" imgW="1701720" imgH="495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2091" y="2974802"/>
                        <a:ext cx="4691063" cy="135255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рямоугольник 2"/>
              <p:cNvSpPr/>
              <p:nvPr/>
            </p:nvSpPr>
            <p:spPr>
              <a:xfrm>
                <a:off x="360611" y="4471641"/>
                <a:ext cx="11469189" cy="2246769"/>
              </a:xfrm>
              <a:prstGeom prst="rect">
                <a:avLst/>
              </a:prstGeom>
              <a:ln w="57150">
                <a:solidFill>
                  <a:srgbClr val="00B050"/>
                </a:solidFill>
              </a:ln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ru-RU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2800" b="0" i="0" smtClean="0">
                            <a:latin typeface="Cambria Math" panose="02040503050406030204" pitchFamily="18" charset="0"/>
                          </a:rPr>
                          <m:t>Плотность </m:t>
                        </m:r>
                        <m:r>
                          <a:rPr lang="ru-RU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медленная</m:t>
                        </m:r>
                        <m:r>
                          <a:rPr lang="ru-RU" sz="2800" b="0" i="0" smtClean="0">
                            <a:latin typeface="Cambria Math" panose="02040503050406030204" pitchFamily="18" charset="0"/>
                          </a:rPr>
                          <m:t> функция координат и времени:</m:t>
                        </m:r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ru-RU" sz="28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ru-RU" sz="2800" i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ru-RU" sz="2800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ru-RU" sz="2800" i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u-RU" sz="28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ru-RU" sz="2800" dirty="0"/>
                  <a:t>.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2800" dirty="0"/>
                  <a:t>Пусть</a:t>
                </a:r>
                <a:r>
                  <a:rPr lang="en-US" sz="2800" dirty="0"/>
                  <a:t> </a:t>
                </a:r>
                <a:r>
                  <a:rPr lang="en-US" sz="2800" dirty="0">
                    <a:latin typeface="Symbol" panose="05050102010706020507" pitchFamily="18" charset="2"/>
                  </a:rPr>
                  <a:t>t</a:t>
                </a:r>
                <a:r>
                  <a:rPr lang="en-US" sz="2800" baseline="-25000" dirty="0"/>
                  <a:t>3</a:t>
                </a:r>
                <a:r>
                  <a:rPr lang="ru-RU" sz="2800" dirty="0"/>
                  <a:t> </a:t>
                </a:r>
                <a:r>
                  <a:rPr lang="en-US" sz="2800" dirty="0"/>
                  <a:t> -- </a:t>
                </a:r>
                <a:r>
                  <a:rPr lang="ru-RU" sz="2800" dirty="0"/>
                  <a:t>характерный масштаб изменения макроскопических параметров, таких как </a:t>
                </a:r>
                <a14:m>
                  <m:oMath xmlns:m="http://schemas.openxmlformats.org/officeDocument/2006/math">
                    <m:r>
                      <a:rPr lang="ru-RU" sz="2800" i="1">
                        <a:latin typeface="Cambria Math" panose="02040503050406030204" pitchFamily="18" charset="0"/>
                      </a:rPr>
                      <m:t>𝑛</m:t>
                    </m:r>
                    <m:d>
                      <m:dPr>
                        <m:ctrlPr>
                          <a:rPr lang="ru-RU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ru-RU" sz="28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u-RU" sz="28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ru-RU" sz="28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sz="2800" dirty="0"/>
                  <a:t>, а </a:t>
                </a:r>
                <a:r>
                  <a:rPr lang="en-US" sz="2800" dirty="0">
                    <a:latin typeface="Symbol" panose="05050102010706020507" pitchFamily="18" charset="2"/>
                  </a:rPr>
                  <a:t>t</a:t>
                </a:r>
                <a:r>
                  <a:rPr lang="ru-RU" sz="2800" baseline="-25000" dirty="0"/>
                  <a:t>2 </a:t>
                </a:r>
                <a:r>
                  <a:rPr lang="ru-RU" sz="2800" dirty="0"/>
                  <a:t>– время между столкновениями частиц</a:t>
                </a:r>
                <a:r>
                  <a:rPr lang="en-US" sz="2800" dirty="0"/>
                  <a:t>.</a:t>
                </a:r>
                <a:r>
                  <a:rPr lang="ru-RU" sz="2800" dirty="0"/>
                  <a:t> Значит кинетика – наука о разреженных газах и </a:t>
                </a:r>
                <a:r>
                  <a:rPr lang="en-US" sz="2800" dirty="0">
                    <a:latin typeface="Symbol" panose="05050102010706020507" pitchFamily="18" charset="2"/>
                  </a:rPr>
                  <a:t>t</a:t>
                </a:r>
                <a:r>
                  <a:rPr lang="en-US" sz="2800" baseline="-25000" dirty="0"/>
                  <a:t>3</a:t>
                </a:r>
                <a:r>
                  <a:rPr lang="en-US" sz="2800" dirty="0"/>
                  <a:t>&gt;&gt;</a:t>
                </a:r>
                <a:r>
                  <a:rPr lang="en-US" sz="2800" dirty="0">
                    <a:latin typeface="Symbol" panose="05050102010706020507" pitchFamily="18" charset="2"/>
                  </a:rPr>
                  <a:t> t</a:t>
                </a:r>
                <a:r>
                  <a:rPr lang="en-US" sz="2800" baseline="-25000" dirty="0"/>
                  <a:t>2</a:t>
                </a:r>
                <a:r>
                  <a:rPr lang="en-US" sz="2800" dirty="0"/>
                  <a:t>&gt;&gt;</a:t>
                </a:r>
                <a:r>
                  <a:rPr lang="en-US" sz="2800" dirty="0">
                    <a:latin typeface="Symbol" panose="05050102010706020507" pitchFamily="18" charset="2"/>
                  </a:rPr>
                  <a:t> t</a:t>
                </a:r>
                <a:r>
                  <a:rPr lang="en-US" sz="2800" baseline="-25000" dirty="0"/>
                  <a:t>0</a:t>
                </a:r>
                <a:r>
                  <a:rPr lang="ru-RU" sz="2800" dirty="0"/>
                  <a:t>. Аналогично ограничены пространственные масштабы.</a:t>
                </a:r>
              </a:p>
            </p:txBody>
          </p:sp>
        </mc:Choice>
        <mc:Fallback xmlns="">
          <p:sp>
            <p:nvSpPr>
              <p:cNvPr id="3" name="Прямоугольник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611" y="4471641"/>
                <a:ext cx="11469189" cy="2246769"/>
              </a:xfrm>
              <a:prstGeom prst="rect">
                <a:avLst/>
              </a:prstGeom>
              <a:blipFill>
                <a:blip r:embed="rId8"/>
                <a:stretch>
                  <a:fillRect l="-740" t="-1592" r="-1322" b="-5570"/>
                </a:stretch>
              </a:blipFill>
              <a:ln w="5715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65862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4A6CDE-75B5-4F1C-9A6B-3F801E1B4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621" y="2024743"/>
            <a:ext cx="11859208" cy="3513283"/>
          </a:xfrm>
        </p:spPr>
        <p:txBody>
          <a:bodyPr>
            <a:normAutofit/>
          </a:bodyPr>
          <a:lstStyle/>
          <a:p>
            <a:pPr algn="ctr"/>
            <a:r>
              <a:rPr lang="ru-RU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Контрольная</a:t>
            </a:r>
            <a:br>
              <a:rPr lang="ru-RU" dirty="0"/>
            </a:br>
            <a:br>
              <a:rPr lang="ru-RU" dirty="0"/>
            </a:br>
            <a:r>
              <a:rPr lang="ru-RU" dirty="0"/>
              <a:t>Номер вашего варианта = </a:t>
            </a:r>
            <a:br>
              <a:rPr lang="ru-RU" dirty="0"/>
            </a:br>
            <a:r>
              <a:rPr lang="ru-RU" dirty="0"/>
              <a:t>(остаток от деления числа букв фамилии на 2) + 1</a:t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83692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92915" y="-114231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Дифференциальная форма уравнений Чепмена-Колмогорова</a:t>
            </a: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514175" y="332942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4" name="Объект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9319751"/>
              </p:ext>
            </p:extLst>
          </p:nvPr>
        </p:nvGraphicFramePr>
        <p:xfrm>
          <a:off x="690563" y="1243013"/>
          <a:ext cx="6546850" cy="1246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54" name="Equation" r:id="rId3" imgW="2095200" imgH="393480" progId="Equation.DSMT4">
                  <p:embed/>
                </p:oleObj>
              </mc:Choice>
              <mc:Fallback>
                <p:oleObj name="Equation" r:id="rId3" imgW="2095200" imgH="393480" progId="Equation.DSMT4">
                  <p:embed/>
                  <p:pic>
                    <p:nvPicPr>
                      <p:cNvPr id="14" name="Объект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0563" y="1243013"/>
                        <a:ext cx="6546850" cy="124618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Объект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8906335"/>
              </p:ext>
            </p:extLst>
          </p:nvPr>
        </p:nvGraphicFramePr>
        <p:xfrm>
          <a:off x="1876640" y="2839384"/>
          <a:ext cx="7918450" cy="820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55" name="Equation" r:id="rId5" imgW="3848040" imgH="393480" progId="Equation.DSMT4">
                  <p:embed/>
                </p:oleObj>
              </mc:Choice>
              <mc:Fallback>
                <p:oleObj name="Equation" r:id="rId5" imgW="3848040" imgH="393480" progId="Equation.DSMT4">
                  <p:embed/>
                  <p:pic>
                    <p:nvPicPr>
                      <p:cNvPr id="16" name="Объект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6640" y="2839384"/>
                        <a:ext cx="7918450" cy="8207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5" name="Прямоугольник 14"/>
              <p:cNvSpPr/>
              <p:nvPr/>
            </p:nvSpPr>
            <p:spPr>
              <a:xfrm>
                <a:off x="8046778" y="1664230"/>
                <a:ext cx="4021653" cy="461665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ru-RU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ru-RU" sz="2400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ru-RU" sz="24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ru-RU" sz="2400" b="0" i="1" smtClean="0">
                              <a:latin typeface="Cambria Math" panose="02040503050406030204" pitchFamily="18" charset="0"/>
                            </a:rPr>
                            <m:t>+0</m:t>
                          </m:r>
                          <m:r>
                            <a:rPr lang="ru-RU" sz="2400" i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ru-RU" sz="2400" i="0">
                              <a:latin typeface="Cambria Math" panose="02040503050406030204" pitchFamily="18" charset="0"/>
                            </a:rPr>
                            <m:t>′,</m:t>
                          </m:r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"/>
                          <m:ctrlPr>
                            <a:rPr lang="ru-RU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ru-RU" sz="2400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ru-RU" sz="2400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15" name="Прямоугольник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6778" y="1664230"/>
                <a:ext cx="4021653" cy="461665"/>
              </a:xfrm>
              <a:prstGeom prst="rect">
                <a:avLst/>
              </a:prstGeom>
              <a:blipFill rotWithShape="0">
                <a:blip r:embed="rId10"/>
                <a:stretch>
                  <a:fillRect t="-125641" r="-14804" b="-188462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8428080" y="1211332"/>
            <a:ext cx="2380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Начальное условие:</a:t>
            </a:r>
          </a:p>
        </p:txBody>
      </p:sp>
      <p:graphicFrame>
        <p:nvGraphicFramePr>
          <p:cNvPr id="11" name="Объект 10">
            <a:extLst>
              <a:ext uri="{FF2B5EF4-FFF2-40B4-BE49-F238E27FC236}">
                <a16:creationId xmlns:a16="http://schemas.microsoft.com/office/drawing/2014/main" id="{BC439E9E-07D9-4C46-B50B-4AD4FFEC547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6334343"/>
              </p:ext>
            </p:extLst>
          </p:nvPr>
        </p:nvGraphicFramePr>
        <p:xfrm>
          <a:off x="3083560" y="4373611"/>
          <a:ext cx="5504609" cy="134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56" name="Equation" r:id="rId11" imgW="1841400" imgH="444240" progId="Equation.DSMT4">
                  <p:embed/>
                </p:oleObj>
              </mc:Choice>
              <mc:Fallback>
                <p:oleObj name="Equation" r:id="rId11" imgW="1841400" imgH="444240" progId="Equation.DSMT4">
                  <p:embed/>
                  <p:pic>
                    <p:nvPicPr>
                      <p:cNvPr id="16" name="Объект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3560" y="4373611"/>
                        <a:ext cx="5504609" cy="13467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01997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80535" y="-1554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ru-RU" sz="6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Детерминистический процесс</a:t>
            </a:r>
            <a:br>
              <a:rPr lang="en-US" sz="6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ru-RU" sz="6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Опертаор</a:t>
            </a:r>
            <a:r>
              <a:rPr lang="ru-RU" sz="6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6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Лиувилля</a:t>
            </a:r>
            <a:endParaRPr lang="ru-RU" sz="6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560173" y="196060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7024996"/>
              </p:ext>
            </p:extLst>
          </p:nvPr>
        </p:nvGraphicFramePr>
        <p:xfrm>
          <a:off x="394516" y="1206983"/>
          <a:ext cx="2810003" cy="130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37" name="Equation" r:id="rId3" imgW="838080" imgH="393480" progId="Equation.DSMT4">
                  <p:embed/>
                </p:oleObj>
              </mc:Choice>
              <mc:Fallback>
                <p:oleObj name="Equation" r:id="rId3" imgW="83808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516" y="1206983"/>
                        <a:ext cx="2810003" cy="13091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127576"/>
              </p:ext>
            </p:extLst>
          </p:nvPr>
        </p:nvGraphicFramePr>
        <p:xfrm>
          <a:off x="6656173" y="1606275"/>
          <a:ext cx="5304010" cy="6733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38" name="Equation" r:id="rId5" imgW="1790640" imgH="228600" progId="Equation.DSMT4">
                  <p:embed/>
                </p:oleObj>
              </mc:Choice>
              <mc:Fallback>
                <p:oleObj name="Equation" r:id="rId5" imgW="17906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6173" y="1606275"/>
                        <a:ext cx="5304010" cy="67332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Прямоугольник 7"/>
              <p:cNvSpPr/>
              <p:nvPr/>
            </p:nvSpPr>
            <p:spPr>
              <a:xfrm>
                <a:off x="1480819" y="2585441"/>
                <a:ext cx="934890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ru-RU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𝛷</m:t>
                              </m:r>
                            </m:e>
                            <m:sub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ru-RU" sz="240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ru-RU" sz="2400" i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b>
                          </m:sSub>
                          <m:r>
                            <a:rPr lang="ru-RU" sz="2400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ru-RU" sz="2400" i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ru-RU" sz="2400" b="0" i="1" smtClean="0">
                          <a:latin typeface="Cambria Math" panose="02040503050406030204" pitchFamily="18" charset="0"/>
                        </a:rPr>
                        <m:t>решение ур. </m:t>
                      </m:r>
                      <m:d>
                        <m:dPr>
                          <m:ctrlPr>
                            <a:rPr lang="ru-RU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ru-RU" sz="2400" b="0" i="1" smtClean="0">
                          <a:latin typeface="Cambria Math" panose="02040503050406030204" pitchFamily="18" charset="0"/>
                        </a:rPr>
                        <m:t> с начальным условием: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8" name="Прямоугольник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0819" y="2585441"/>
                <a:ext cx="9348906" cy="461665"/>
              </a:xfrm>
              <a:prstGeom prst="rect">
                <a:avLst/>
              </a:prstGeom>
              <a:blipFill rotWithShape="0">
                <a:blip r:embed="rId7"/>
                <a:stretch>
                  <a:fillRect t="-130263" b="-19473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9468828"/>
              </p:ext>
            </p:extLst>
          </p:nvPr>
        </p:nvGraphicFramePr>
        <p:xfrm>
          <a:off x="1863725" y="4060825"/>
          <a:ext cx="8464550" cy="200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39" name="Equation" r:id="rId8" imgW="3924000" imgH="939600" progId="Equation.DSMT4">
                  <p:embed/>
                </p:oleObj>
              </mc:Choice>
              <mc:Fallback>
                <p:oleObj name="Equation" r:id="rId8" imgW="3924000" imgH="939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3725" y="4060825"/>
                        <a:ext cx="8464550" cy="20097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90615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30750D2A-34A3-4E54-B2B4-C6DB495B447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7636328"/>
              </p:ext>
            </p:extLst>
          </p:nvPr>
        </p:nvGraphicFramePr>
        <p:xfrm>
          <a:off x="2140743" y="1839200"/>
          <a:ext cx="7910513" cy="808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96" name="Equation" r:id="rId3" imgW="7909773" imgH="807609" progId="Equation.DSMT4">
                  <p:embed/>
                </p:oleObj>
              </mc:Choice>
              <mc:Fallback>
                <p:oleObj name="Equation" r:id="rId3" imgW="7909773" imgH="807609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40743" y="1839200"/>
                        <a:ext cx="7910513" cy="8080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019AC8C5-492D-4EBF-81C3-10C9C3C80B1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859225"/>
              </p:ext>
            </p:extLst>
          </p:nvPr>
        </p:nvGraphicFramePr>
        <p:xfrm>
          <a:off x="2811461" y="290221"/>
          <a:ext cx="6569075" cy="1273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97" name="Equation" r:id="rId5" imgW="6568369" imgH="1272390" progId="Equation.DSMT4">
                  <p:embed/>
                </p:oleObj>
              </mc:Choice>
              <mc:Fallback>
                <p:oleObj name="Equation" r:id="rId5" imgW="6568369" imgH="127239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811461" y="290221"/>
                        <a:ext cx="6569075" cy="1273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1DFF6C71-2134-4B8F-93B8-D6EE298E9B5A}"/>
              </a:ext>
            </a:extLst>
          </p:cNvPr>
          <p:cNvSpPr/>
          <p:nvPr/>
        </p:nvSpPr>
        <p:spPr>
          <a:xfrm>
            <a:off x="-2" y="2941702"/>
            <a:ext cx="12192000" cy="933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7" name="Объект 6">
            <a:extLst>
              <a:ext uri="{FF2B5EF4-FFF2-40B4-BE49-F238E27FC236}">
                <a16:creationId xmlns:a16="http://schemas.microsoft.com/office/drawing/2014/main" id="{E6130346-0E92-466B-AB3A-BDC8EDB8B9D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231397"/>
              </p:ext>
            </p:extLst>
          </p:nvPr>
        </p:nvGraphicFramePr>
        <p:xfrm>
          <a:off x="270588" y="3219167"/>
          <a:ext cx="11801421" cy="3348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98" name="Equation" r:id="rId7" imgW="4609800" imgH="1307880" progId="Equation.DSMT4">
                  <p:embed/>
                </p:oleObj>
              </mc:Choice>
              <mc:Fallback>
                <p:oleObj name="Equation" r:id="rId7" imgW="4609800" imgH="1307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70588" y="3219167"/>
                        <a:ext cx="11801421" cy="33486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76225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FE3819-0F85-4FD7-AB6A-27A827E99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07895"/>
          </a:xfrm>
        </p:spPr>
        <p:txBody>
          <a:bodyPr/>
          <a:lstStyle/>
          <a:p>
            <a:pPr algn="ctr"/>
            <a:r>
              <a:rPr lang="ru-RU" dirty="0"/>
              <a:t>Выводы: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0589108F-59E3-4886-AEFA-A8A677B228C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5404525"/>
              </p:ext>
            </p:extLst>
          </p:nvPr>
        </p:nvGraphicFramePr>
        <p:xfrm>
          <a:off x="2815430" y="1039748"/>
          <a:ext cx="6561137" cy="1265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26" name="Equation" r:id="rId3" imgW="6560714" imgH="1264715" progId="Equation.DSMT4">
                  <p:embed/>
                </p:oleObj>
              </mc:Choice>
              <mc:Fallback>
                <p:oleObj name="Equation" r:id="rId3" imgW="6560714" imgH="1264715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15430" y="1039748"/>
                        <a:ext cx="6561137" cy="12652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710DA1CE-1AA5-4089-BDCF-EFCD3CE0239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4607671"/>
              </p:ext>
            </p:extLst>
          </p:nvPr>
        </p:nvGraphicFramePr>
        <p:xfrm>
          <a:off x="2168194" y="3902076"/>
          <a:ext cx="7855610" cy="1211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27" name="Equation" r:id="rId5" imgW="2552400" imgH="393480" progId="Equation.DSMT4">
                  <p:embed/>
                </p:oleObj>
              </mc:Choice>
              <mc:Fallback>
                <p:oleObj name="Equation" r:id="rId5" imgW="2552400" imgH="393480" progId="Equation.DSMT4">
                  <p:embed/>
                  <p:pic>
                    <p:nvPicPr>
                      <p:cNvPr id="4" name="Объект 3">
                        <a:extLst>
                          <a:ext uri="{FF2B5EF4-FFF2-40B4-BE49-F238E27FC236}">
                            <a16:creationId xmlns:a16="http://schemas.microsoft.com/office/drawing/2014/main" id="{0589108F-59E3-4886-AEFA-A8A677B228C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68194" y="3902076"/>
                        <a:ext cx="7855610" cy="1211562"/>
                      </a:xfrm>
                      <a:prstGeom prst="rect">
                        <a:avLst/>
                      </a:prstGeom>
                      <a:ln>
                        <a:solidFill>
                          <a:srgbClr val="FFC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Стрелка: вниз 5">
            <a:extLst>
              <a:ext uri="{FF2B5EF4-FFF2-40B4-BE49-F238E27FC236}">
                <a16:creationId xmlns:a16="http://schemas.microsoft.com/office/drawing/2014/main" id="{D1237E39-C115-4C41-A984-DD23FFAE16CA}"/>
              </a:ext>
            </a:extLst>
          </p:cNvPr>
          <p:cNvSpPr/>
          <p:nvPr/>
        </p:nvSpPr>
        <p:spPr>
          <a:xfrm>
            <a:off x="5402424" y="2584580"/>
            <a:ext cx="1119674" cy="10450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4A1BFD-EFB1-4784-B883-1B55CA56B9D5}"/>
              </a:ext>
            </a:extLst>
          </p:cNvPr>
          <p:cNvSpPr txBox="1"/>
          <p:nvPr/>
        </p:nvSpPr>
        <p:spPr>
          <a:xfrm>
            <a:off x="1287624" y="2620905"/>
            <a:ext cx="4114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/>
              <a:t>Детерминистический </a:t>
            </a:r>
          </a:p>
          <a:p>
            <a:pPr algn="ctr"/>
            <a:r>
              <a:rPr lang="ru-RU" sz="3200" dirty="0"/>
              <a:t>процесс</a:t>
            </a:r>
          </a:p>
        </p:txBody>
      </p:sp>
      <p:graphicFrame>
        <p:nvGraphicFramePr>
          <p:cNvPr id="8" name="Объект 7">
            <a:extLst>
              <a:ext uri="{FF2B5EF4-FFF2-40B4-BE49-F238E27FC236}">
                <a16:creationId xmlns:a16="http://schemas.microsoft.com/office/drawing/2014/main" id="{4DA0897D-9F96-49F5-98A6-E045279A313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3540013"/>
              </p:ext>
            </p:extLst>
          </p:nvPr>
        </p:nvGraphicFramePr>
        <p:xfrm>
          <a:off x="4281196" y="5226699"/>
          <a:ext cx="3998885" cy="16094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28" name="Equation" r:id="rId7" imgW="977760" imgH="393480" progId="Equation.DSMT4">
                  <p:embed/>
                </p:oleObj>
              </mc:Choice>
              <mc:Fallback>
                <p:oleObj name="Equation" r:id="rId7" imgW="97776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281196" y="5226699"/>
                        <a:ext cx="3998885" cy="16094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Объект 8">
            <a:extLst>
              <a:ext uri="{FF2B5EF4-FFF2-40B4-BE49-F238E27FC236}">
                <a16:creationId xmlns:a16="http://schemas.microsoft.com/office/drawing/2014/main" id="{9773A8F1-89CB-416E-8594-FEDC7E41BE4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4881751"/>
              </p:ext>
            </p:extLst>
          </p:nvPr>
        </p:nvGraphicFramePr>
        <p:xfrm>
          <a:off x="6998297" y="2554665"/>
          <a:ext cx="2378270" cy="11048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29" name="Equation" r:id="rId9" imgW="3672911" imgH="1706896" progId="Equation.DSMT4">
                  <p:embed/>
                </p:oleObj>
              </mc:Choice>
              <mc:Fallback>
                <p:oleObj name="Equation" r:id="rId9" imgW="3672911" imgH="1706896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998297" y="2554665"/>
                        <a:ext cx="2378270" cy="11048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866990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FE3819-0F85-4FD7-AB6A-27A827E99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07895"/>
          </a:xfrm>
        </p:spPr>
        <p:txBody>
          <a:bodyPr/>
          <a:lstStyle/>
          <a:p>
            <a:pPr algn="ctr"/>
            <a:r>
              <a:rPr lang="ru-RU" dirty="0"/>
              <a:t>Выводы:</a:t>
            </a:r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710DA1CE-1AA5-4089-BDCF-EFCD3CE0239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47681"/>
              </p:ext>
            </p:extLst>
          </p:nvPr>
        </p:nvGraphicFramePr>
        <p:xfrm>
          <a:off x="481013" y="2297113"/>
          <a:ext cx="11177587" cy="1211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53" name="Equation" r:id="rId3" imgW="3632040" imgH="393480" progId="Equation.DSMT4">
                  <p:embed/>
                </p:oleObj>
              </mc:Choice>
              <mc:Fallback>
                <p:oleObj name="Equation" r:id="rId3" imgW="3632040" imgH="393480" progId="Equation.DSMT4">
                  <p:embed/>
                  <p:pic>
                    <p:nvPicPr>
                      <p:cNvPr id="5" name="Объект 4">
                        <a:extLst>
                          <a:ext uri="{FF2B5EF4-FFF2-40B4-BE49-F238E27FC236}">
                            <a16:creationId xmlns:a16="http://schemas.microsoft.com/office/drawing/2014/main" id="{710DA1CE-1AA5-4089-BDCF-EFCD3CE0239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81013" y="2297113"/>
                        <a:ext cx="11177587" cy="1211262"/>
                      </a:xfrm>
                      <a:prstGeom prst="rect">
                        <a:avLst/>
                      </a:prstGeom>
                      <a:ln>
                        <a:solidFill>
                          <a:srgbClr val="FFC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04A1BFD-EFB1-4784-B883-1B55CA56B9D5}"/>
              </a:ext>
            </a:extLst>
          </p:cNvPr>
          <p:cNvSpPr txBox="1"/>
          <p:nvPr/>
        </p:nvSpPr>
        <p:spPr>
          <a:xfrm>
            <a:off x="1259633" y="1016039"/>
            <a:ext cx="4114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/>
              <a:t>Детерминистический </a:t>
            </a:r>
          </a:p>
          <a:p>
            <a:pPr algn="ctr"/>
            <a:r>
              <a:rPr lang="ru-RU" sz="3200" dirty="0"/>
              <a:t>процесс</a:t>
            </a:r>
          </a:p>
        </p:txBody>
      </p:sp>
      <p:graphicFrame>
        <p:nvGraphicFramePr>
          <p:cNvPr id="8" name="Объект 7">
            <a:extLst>
              <a:ext uri="{FF2B5EF4-FFF2-40B4-BE49-F238E27FC236}">
                <a16:creationId xmlns:a16="http://schemas.microsoft.com/office/drawing/2014/main" id="{4DA0897D-9F96-49F5-98A6-E045279A313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8494975"/>
              </p:ext>
            </p:extLst>
          </p:nvPr>
        </p:nvGraphicFramePr>
        <p:xfrm>
          <a:off x="192088" y="4281488"/>
          <a:ext cx="3897312" cy="1403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54" name="Equation" r:id="rId5" imgW="1091880" imgH="393480" progId="Equation.DSMT4">
                  <p:embed/>
                </p:oleObj>
              </mc:Choice>
              <mc:Fallback>
                <p:oleObj name="Equation" r:id="rId5" imgW="1091880" imgH="393480" progId="Equation.DSMT4">
                  <p:embed/>
                  <p:pic>
                    <p:nvPicPr>
                      <p:cNvPr id="8" name="Объект 7">
                        <a:extLst>
                          <a:ext uri="{FF2B5EF4-FFF2-40B4-BE49-F238E27FC236}">
                            <a16:creationId xmlns:a16="http://schemas.microsoft.com/office/drawing/2014/main" id="{4DA0897D-9F96-49F5-98A6-E045279A313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2088" y="4281488"/>
                        <a:ext cx="3897312" cy="1403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Объект 8">
            <a:extLst>
              <a:ext uri="{FF2B5EF4-FFF2-40B4-BE49-F238E27FC236}">
                <a16:creationId xmlns:a16="http://schemas.microsoft.com/office/drawing/2014/main" id="{9773A8F1-89CB-416E-8594-FEDC7E41BE4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1881503"/>
              </p:ext>
            </p:extLst>
          </p:nvPr>
        </p:nvGraphicFramePr>
        <p:xfrm>
          <a:off x="9232705" y="265848"/>
          <a:ext cx="2449221" cy="10162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55" name="Equation" r:id="rId7" imgW="952200" imgH="393480" progId="Equation.DSMT4">
                  <p:embed/>
                </p:oleObj>
              </mc:Choice>
              <mc:Fallback>
                <p:oleObj name="Equation" r:id="rId7" imgW="952200" imgH="393480" progId="Equation.DSMT4">
                  <p:embed/>
                  <p:pic>
                    <p:nvPicPr>
                      <p:cNvPr id="9" name="Объект 8">
                        <a:extLst>
                          <a:ext uri="{FF2B5EF4-FFF2-40B4-BE49-F238E27FC236}">
                            <a16:creationId xmlns:a16="http://schemas.microsoft.com/office/drawing/2014/main" id="{9773A8F1-89CB-416E-8594-FEDC7E41BE4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232705" y="265848"/>
                        <a:ext cx="2449221" cy="10162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Стрелка: влево-вправо 2">
            <a:extLst>
              <a:ext uri="{FF2B5EF4-FFF2-40B4-BE49-F238E27FC236}">
                <a16:creationId xmlns:a16="http://schemas.microsoft.com/office/drawing/2014/main" id="{E34CC852-BD5B-43E5-BC43-EC7B24A8BB61}"/>
              </a:ext>
            </a:extLst>
          </p:cNvPr>
          <p:cNvSpPr/>
          <p:nvPr/>
        </p:nvSpPr>
        <p:spPr>
          <a:xfrm>
            <a:off x="4133462" y="4656877"/>
            <a:ext cx="1791478" cy="65314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10" name="Объект 9">
            <a:extLst>
              <a:ext uri="{FF2B5EF4-FFF2-40B4-BE49-F238E27FC236}">
                <a16:creationId xmlns:a16="http://schemas.microsoft.com/office/drawing/2014/main" id="{F64C72C3-631D-4328-8156-E668DFF9CD6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0475640"/>
              </p:ext>
            </p:extLst>
          </p:nvPr>
        </p:nvGraphicFramePr>
        <p:xfrm>
          <a:off x="6096000" y="4208106"/>
          <a:ext cx="5899456" cy="15900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56" name="Equation" r:id="rId9" imgW="1600200" imgH="431640" progId="Equation.DSMT4">
                  <p:embed/>
                </p:oleObj>
              </mc:Choice>
              <mc:Fallback>
                <p:oleObj name="Equation" r:id="rId9" imgW="1600200" imgH="431640" progId="Equation.DSMT4">
                  <p:embed/>
                  <p:pic>
                    <p:nvPicPr>
                      <p:cNvPr id="8" name="Объект 7">
                        <a:extLst>
                          <a:ext uri="{FF2B5EF4-FFF2-40B4-BE49-F238E27FC236}">
                            <a16:creationId xmlns:a16="http://schemas.microsoft.com/office/drawing/2014/main" id="{4DA0897D-9F96-49F5-98A6-E045279A313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096000" y="4208106"/>
                        <a:ext cx="5899456" cy="15900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56386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FE3819-0F85-4FD7-AB6A-27A827E99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07895"/>
          </a:xfrm>
        </p:spPr>
        <p:txBody>
          <a:bodyPr/>
          <a:lstStyle/>
          <a:p>
            <a:pPr algn="ctr"/>
            <a:r>
              <a:rPr lang="ru-RU" dirty="0"/>
              <a:t>Выводы:</a:t>
            </a:r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710DA1CE-1AA5-4089-BDCF-EFCD3CE0239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9904841"/>
              </p:ext>
            </p:extLst>
          </p:nvPr>
        </p:nvGraphicFramePr>
        <p:xfrm>
          <a:off x="1828800" y="2297113"/>
          <a:ext cx="8480425" cy="1211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74" name="Equation" r:id="rId3" imgW="2755800" imgH="393480" progId="Equation.DSMT4">
                  <p:embed/>
                </p:oleObj>
              </mc:Choice>
              <mc:Fallback>
                <p:oleObj name="Equation" r:id="rId3" imgW="2755800" imgH="393480" progId="Equation.DSMT4">
                  <p:embed/>
                  <p:pic>
                    <p:nvPicPr>
                      <p:cNvPr id="5" name="Объект 4">
                        <a:extLst>
                          <a:ext uri="{FF2B5EF4-FFF2-40B4-BE49-F238E27FC236}">
                            <a16:creationId xmlns:a16="http://schemas.microsoft.com/office/drawing/2014/main" id="{710DA1CE-1AA5-4089-BDCF-EFCD3CE0239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28800" y="2297113"/>
                        <a:ext cx="8480425" cy="1211262"/>
                      </a:xfrm>
                      <a:prstGeom prst="rect">
                        <a:avLst/>
                      </a:prstGeom>
                      <a:ln>
                        <a:solidFill>
                          <a:srgbClr val="FFC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04A1BFD-EFB1-4784-B883-1B55CA56B9D5}"/>
              </a:ext>
            </a:extLst>
          </p:cNvPr>
          <p:cNvSpPr txBox="1"/>
          <p:nvPr/>
        </p:nvSpPr>
        <p:spPr>
          <a:xfrm>
            <a:off x="1259633" y="1016039"/>
            <a:ext cx="4114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/>
              <a:t>Детерминистический </a:t>
            </a:r>
          </a:p>
          <a:p>
            <a:pPr algn="ctr"/>
            <a:r>
              <a:rPr lang="ru-RU" sz="3200" dirty="0"/>
              <a:t>процесс</a:t>
            </a:r>
          </a:p>
        </p:txBody>
      </p:sp>
      <p:graphicFrame>
        <p:nvGraphicFramePr>
          <p:cNvPr id="8" name="Объект 7">
            <a:extLst>
              <a:ext uri="{FF2B5EF4-FFF2-40B4-BE49-F238E27FC236}">
                <a16:creationId xmlns:a16="http://schemas.microsoft.com/office/drawing/2014/main" id="{4DA0897D-9F96-49F5-98A6-E045279A313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4510754"/>
              </p:ext>
            </p:extLst>
          </p:nvPr>
        </p:nvGraphicFramePr>
        <p:xfrm>
          <a:off x="4474839" y="3657562"/>
          <a:ext cx="3897312" cy="1403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75" name="Equation" r:id="rId5" imgW="1091880" imgH="393480" progId="Equation.DSMT4">
                  <p:embed/>
                </p:oleObj>
              </mc:Choice>
              <mc:Fallback>
                <p:oleObj name="Equation" r:id="rId5" imgW="1091880" imgH="393480" progId="Equation.DSMT4">
                  <p:embed/>
                  <p:pic>
                    <p:nvPicPr>
                      <p:cNvPr id="8" name="Объект 7">
                        <a:extLst>
                          <a:ext uri="{FF2B5EF4-FFF2-40B4-BE49-F238E27FC236}">
                            <a16:creationId xmlns:a16="http://schemas.microsoft.com/office/drawing/2014/main" id="{4DA0897D-9F96-49F5-98A6-E045279A313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474839" y="3657562"/>
                        <a:ext cx="3897312" cy="1403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Объект 8">
            <a:extLst>
              <a:ext uri="{FF2B5EF4-FFF2-40B4-BE49-F238E27FC236}">
                <a16:creationId xmlns:a16="http://schemas.microsoft.com/office/drawing/2014/main" id="{9773A8F1-89CB-416E-8594-FEDC7E41BE4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232705" y="265848"/>
          <a:ext cx="2449221" cy="10162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76" name="Equation" r:id="rId7" imgW="952200" imgH="393480" progId="Equation.DSMT4">
                  <p:embed/>
                </p:oleObj>
              </mc:Choice>
              <mc:Fallback>
                <p:oleObj name="Equation" r:id="rId7" imgW="952200" imgH="393480" progId="Equation.DSMT4">
                  <p:embed/>
                  <p:pic>
                    <p:nvPicPr>
                      <p:cNvPr id="9" name="Объект 8">
                        <a:extLst>
                          <a:ext uri="{FF2B5EF4-FFF2-40B4-BE49-F238E27FC236}">
                            <a16:creationId xmlns:a16="http://schemas.microsoft.com/office/drawing/2014/main" id="{9773A8F1-89CB-416E-8594-FEDC7E41BE4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232705" y="265848"/>
                        <a:ext cx="2449221" cy="10162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Объект 10">
            <a:extLst>
              <a:ext uri="{FF2B5EF4-FFF2-40B4-BE49-F238E27FC236}">
                <a16:creationId xmlns:a16="http://schemas.microsoft.com/office/drawing/2014/main" id="{276482A5-D5EE-4C9F-AAA4-346DBCD28BA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5580994"/>
              </p:ext>
            </p:extLst>
          </p:nvPr>
        </p:nvGraphicFramePr>
        <p:xfrm>
          <a:off x="2909888" y="5345113"/>
          <a:ext cx="6370637" cy="1211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77" name="Equation" r:id="rId9" imgW="2070000" imgH="393480" progId="Equation.DSMT4">
                  <p:embed/>
                </p:oleObj>
              </mc:Choice>
              <mc:Fallback>
                <p:oleObj name="Equation" r:id="rId9" imgW="2070000" imgH="393480" progId="Equation.DSMT4">
                  <p:embed/>
                  <p:pic>
                    <p:nvPicPr>
                      <p:cNvPr id="5" name="Объект 4">
                        <a:extLst>
                          <a:ext uri="{FF2B5EF4-FFF2-40B4-BE49-F238E27FC236}">
                            <a16:creationId xmlns:a16="http://schemas.microsoft.com/office/drawing/2014/main" id="{710DA1CE-1AA5-4089-BDCF-EFCD3CE0239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909888" y="5345113"/>
                        <a:ext cx="6370637" cy="1211262"/>
                      </a:xfrm>
                      <a:prstGeom prst="rect">
                        <a:avLst/>
                      </a:prstGeom>
                      <a:ln>
                        <a:solidFill>
                          <a:srgbClr val="FFC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5150471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2979</TotalTime>
  <Words>999</Words>
  <Application>Microsoft Office PowerPoint</Application>
  <PresentationFormat>Широкоэкранный</PresentationFormat>
  <Paragraphs>120</Paragraphs>
  <Slides>34</Slides>
  <Notes>1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3</vt:i4>
      </vt:variant>
      <vt:variant>
        <vt:lpstr>Заголовки слайдов</vt:lpstr>
      </vt:variant>
      <vt:variant>
        <vt:i4>34</vt:i4>
      </vt:variant>
    </vt:vector>
  </HeadingPairs>
  <TitlesOfParts>
    <vt:vector size="43" baseType="lpstr">
      <vt:lpstr>Arial</vt:lpstr>
      <vt:lpstr>Calibri</vt:lpstr>
      <vt:lpstr>Calibri Light</vt:lpstr>
      <vt:lpstr>Cambria Math</vt:lpstr>
      <vt:lpstr>Symbol</vt:lpstr>
      <vt:lpstr>Тема Office</vt:lpstr>
      <vt:lpstr>Equation</vt:lpstr>
      <vt:lpstr>MathType 7.0 Equation</vt:lpstr>
      <vt:lpstr>Corel DESIGNER</vt:lpstr>
      <vt:lpstr>Кинетика </vt:lpstr>
      <vt:lpstr>Детерминистический процесс</vt:lpstr>
      <vt:lpstr>Детерминистический процесс – формально является «случайным процессом»</vt:lpstr>
      <vt:lpstr>Дифференциальная форма уравнений Чепмена-Колмогорова</vt:lpstr>
      <vt:lpstr>Детерминистический процесс Опертаор Лиувилля</vt:lpstr>
      <vt:lpstr>Презентация PowerPoint</vt:lpstr>
      <vt:lpstr>Выводы:</vt:lpstr>
      <vt:lpstr>Выводы:</vt:lpstr>
      <vt:lpstr>Выводы:</vt:lpstr>
      <vt:lpstr>Детерминистический процесс</vt:lpstr>
      <vt:lpstr>Детерминистический процесс</vt:lpstr>
      <vt:lpstr>Примеры:</vt:lpstr>
      <vt:lpstr>Пример: Второй Закон Ньютона</vt:lpstr>
      <vt:lpstr>Пример: Второй Закон Ньютона</vt:lpstr>
      <vt:lpstr>Презентация PowerPoint</vt:lpstr>
      <vt:lpstr>Уравнения Чемпена-Колмогорова.  Случай разрывных траекторий.</vt:lpstr>
      <vt:lpstr>Уравнения Чемпена-Колмогорова.  Случай разрывных траекторий.</vt:lpstr>
      <vt:lpstr>Уравнения Чемпена-Колмогорова.  Случай разрывных траекторий.</vt:lpstr>
      <vt:lpstr>Презентация PowerPoint</vt:lpstr>
      <vt:lpstr>Презентация PowerPoint</vt:lpstr>
      <vt:lpstr>Найдем оператор Лиувилля, L </vt:lpstr>
      <vt:lpstr>Презентация PowerPoint</vt:lpstr>
      <vt:lpstr>Найдем Уравнение Лиувилля, L</vt:lpstr>
      <vt:lpstr>Кинетическое уравнение (в общем виде):</vt:lpstr>
      <vt:lpstr>Попробуем «упростить»:</vt:lpstr>
      <vt:lpstr>Попробуем «упростить»:</vt:lpstr>
      <vt:lpstr>Логично назвать «равновесным» стационарное распределение peq(x), когда ток равен нулю. Значит интеграл столкновений тоже равен нулю: j(x)=├ g(x)peq(x)=0,</vt:lpstr>
      <vt:lpstr>Детальный баланс:</vt:lpstr>
      <vt:lpstr>Уравнение Больцмана и уравнение Чемпена-Колмогорова…</vt:lpstr>
      <vt:lpstr>Уравнение Чемпена-Колмогорова для одночастичной функции распределения :</vt:lpstr>
      <vt:lpstr>Презентация PowerPoint</vt:lpstr>
      <vt:lpstr>Условия применимости кинетики</vt:lpstr>
      <vt:lpstr>Условия применимости кинетики</vt:lpstr>
      <vt:lpstr>Контрольная  Номер вашего варианта =  (остаток от деления числа букв фамилии на 2) + 1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Кинетика</dc:title>
  <dc:creator>Nikolay Chtchelkatchev</dc:creator>
  <cp:lastModifiedBy>nms</cp:lastModifiedBy>
  <cp:revision>163</cp:revision>
  <dcterms:created xsi:type="dcterms:W3CDTF">2018-01-16T09:43:27Z</dcterms:created>
  <dcterms:modified xsi:type="dcterms:W3CDTF">2020-03-15T10:25:12Z</dcterms:modified>
</cp:coreProperties>
</file>