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0"/>
          <a:sy n="0" d="0"/>
        </p:scale>
        <p:origin x="835426520" y="49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auto">
          <a:xfrm>
            <a:off x="2174709" y="1340767"/>
            <a:ext cx="7953738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 bwMode="auto">
          <a:xfrm>
            <a:off x="2351583" y="1484784"/>
            <a:ext cx="7584842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1637" y="2132855"/>
            <a:ext cx="6624735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831637" y="3284983"/>
            <a:ext cx="6624735" cy="122413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967542" y="1188367"/>
            <a:ext cx="8352927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 bwMode="auto">
          <a:xfrm>
            <a:off x="487679" y="1600200"/>
            <a:ext cx="5388863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6356" y="1441375"/>
            <a:ext cx="538691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14357" y="1448779"/>
            <a:ext cx="5502257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 bwMode="auto">
          <a:xfrm>
            <a:off x="6156007" y="2276865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 bwMode="auto">
          <a:xfrm>
            <a:off x="515381" y="2258870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740803" y="1412777"/>
            <a:ext cx="6747105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239434" y="5373215"/>
            <a:ext cx="7615765" cy="97043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Straight Connector 9"/>
          <p:cNvCxnSpPr>
            <a:cxnSpLocks/>
          </p:cNvCxnSpPr>
          <p:nvPr userDrawn="1"/>
        </p:nvCxnSpPr>
        <p:spPr bwMode="auto">
          <a:xfrm>
            <a:off x="18355" y="943135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>
            <a:cxnSpLocks/>
          </p:cNvCxnSpPr>
          <p:nvPr userDrawn="1"/>
        </p:nvCxnSpPr>
        <p:spPr bwMode="auto">
          <a:xfrm>
            <a:off x="18355" y="979139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1196751"/>
            <a:ext cx="12191999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g289193a8848_0_0"/>
          <p:cNvSpPr txBox="1"/>
          <p:nvPr>
            <p:ph type="ctrTitle"/>
          </p:nvPr>
        </p:nvSpPr>
        <p:spPr bwMode="auto">
          <a:xfrm>
            <a:off x="725714" y="1659391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7200" b="1">
                <a:solidFill>
                  <a:schemeClr val="tx1"/>
                </a:solidFill>
                <a:latin typeface="Segoe UI"/>
                <a:cs typeface="Segoe UI"/>
              </a:rPr>
              <a:t>Книжная </a:t>
            </a:r>
            <a:r>
              <a:rPr lang="ru-RU" sz="7200" b="1">
                <a:solidFill>
                  <a:schemeClr val="tx1"/>
                </a:solidFill>
                <a:latin typeface="Segoe UI"/>
                <a:cs typeface="Segoe UI"/>
              </a:rPr>
              <a:t>полка</a:t>
            </a:r>
            <a:endParaRPr sz="7200" b="1">
              <a:latin typeface="Segoe UI"/>
              <a:cs typeface="Segoe UI"/>
            </a:endParaRPr>
          </a:p>
        </p:txBody>
      </p:sp>
      <p:sp>
        <p:nvSpPr>
          <p:cNvPr id="51" name="Google Shape;51;g289193a8848_0_0"/>
          <p:cNvSpPr txBox="1"/>
          <p:nvPr>
            <p:ph type="subTitle" idx="1"/>
          </p:nvPr>
        </p:nvSpPr>
        <p:spPr bwMode="auto">
          <a:xfrm>
            <a:off x="725714" y="4325256"/>
            <a:ext cx="9144000" cy="9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Segoe UI"/>
                <a:cs typeface="Segoe UI"/>
              </a:rPr>
              <a:t>Косогоров Дмитрий</a:t>
            </a:r>
            <a:endParaRPr lang="ru-RU">
              <a:latin typeface="Segoe UI"/>
              <a:cs typeface="Segoe UI"/>
            </a:endParaRPr>
          </a:p>
          <a:p>
            <a:pPr marL="0" lvl="0" indent="0" algn="l">
              <a:spcBef>
                <a:spcPts val="999"/>
              </a:spcBef>
              <a:spcAft>
                <a:spcPts val="0"/>
              </a:spcAft>
              <a:buNone/>
              <a:defRPr/>
            </a:pPr>
            <a:r>
              <a:rPr lang="ru-RU">
                <a:latin typeface="Segoe UI"/>
                <a:cs typeface="Segoe UI"/>
              </a:rPr>
              <a:t>группа ПС-6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g289193a8848_0_12"/>
          <p:cNvSpPr txBox="1"/>
          <p:nvPr>
            <p:ph type="title"/>
          </p:nvPr>
        </p:nvSpPr>
        <p:spPr bwMode="auto">
          <a:xfrm>
            <a:off x="662940" y="524781"/>
            <a:ext cx="10866000" cy="705600"/>
          </a:xfrm>
          <a:prstGeom prst="rect">
            <a:avLst/>
          </a:prstGeom>
        </p:spPr>
        <p:txBody>
          <a:bodyPr spcFirstLastPara="1" vertOverflow="overflow" horzOverflow="overflow" vert="horz" wrap="square" lIns="91424" tIns="45699" rIns="91424" bIns="45699" numCol="1" spcCol="0" rtlCol="0" fromWordArt="0" anchor="ctr" anchorCtr="0" forceAA="0" upright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tx1"/>
                </a:solidFill>
                <a:latin typeface="Segoe UI"/>
                <a:cs typeface="Segoe UI"/>
              </a:rPr>
              <a:t>Цели работы</a:t>
            </a:r>
            <a:endParaRPr b="1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58" name="Google Shape;58;g289193a8848_0_12"/>
          <p:cNvSpPr txBox="1"/>
          <p:nvPr>
            <p:ph type="body" idx="1"/>
          </p:nvPr>
        </p:nvSpPr>
        <p:spPr bwMode="auto">
          <a:xfrm>
            <a:off x="664527" y="2057399"/>
            <a:ext cx="10864500" cy="409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ru-RU">
                <a:latin typeface="Segoe UI"/>
                <a:cs typeface="Segoe UI"/>
              </a:rPr>
              <a:t>Создание приложения «Библиотека книг», которое должно давать возможности хранить книги в электронном варианте, что значит:</a:t>
            </a:r>
            <a:endParaRPr>
              <a:latin typeface="Segoe UI"/>
              <a:cs typeface="Segoe UI"/>
            </a:endParaRPr>
          </a:p>
          <a:p>
            <a:pPr marL="349965" lvl="0" indent="-349965" algn="l">
              <a:spcBef>
                <a:spcPts val="999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>
                <a:latin typeface="Segoe UI"/>
                <a:cs typeface="Segoe UI"/>
              </a:rPr>
              <a:t>Умение обращаться с объектом «книга»</a:t>
            </a:r>
            <a:endParaRPr>
              <a:latin typeface="Segoe UI"/>
              <a:cs typeface="Segoe UI"/>
            </a:endParaRPr>
          </a:p>
          <a:p>
            <a:pPr marL="349965" lvl="0" indent="-349965" algn="l">
              <a:spcBef>
                <a:spcPts val="999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>
                <a:latin typeface="Segoe UI"/>
                <a:cs typeface="Segoe UI"/>
              </a:rPr>
              <a:t>Хранение файлов книг (лучше в БД)</a:t>
            </a:r>
            <a:endParaRPr>
              <a:latin typeface="Segoe UI"/>
              <a:cs typeface="Segoe UI"/>
            </a:endParaRPr>
          </a:p>
          <a:p>
            <a:pPr marL="349965" lvl="0" indent="-349965" algn="l">
              <a:spcBef>
                <a:spcPts val="999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>
                <a:latin typeface="Segoe UI"/>
                <a:cs typeface="Segoe UI"/>
              </a:rPr>
              <a:t>Реализация какого либо интерфейса для этих задач</a:t>
            </a:r>
            <a:endParaRPr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g289193a8848_0_18"/>
          <p:cNvSpPr txBox="1"/>
          <p:nvPr>
            <p:ph type="title"/>
          </p:nvPr>
        </p:nvSpPr>
        <p:spPr bwMode="auto">
          <a:xfrm>
            <a:off x="662940" y="524781"/>
            <a:ext cx="10866000" cy="705600"/>
          </a:xfrm>
          <a:prstGeom prst="rect">
            <a:avLst/>
          </a:prstGeom>
        </p:spPr>
        <p:txBody>
          <a:bodyPr spcFirstLastPara="1" vertOverflow="overflow" horzOverflow="overflow" vert="horz" wrap="square" lIns="91424" tIns="45699" rIns="91424" bIns="45699" numCol="1" spcCol="0" rtlCol="0" fromWordArt="0" anchor="ctr" anchorCtr="0" forceAA="0" upright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tx1"/>
                </a:solidFill>
                <a:latin typeface="Segoe UI"/>
                <a:cs typeface="Segoe UI"/>
              </a:rPr>
              <a:t>Используемые технологии</a:t>
            </a:r>
            <a:endParaRPr b="1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65" name="Google Shape;65;g289193a8848_0_18"/>
          <p:cNvSpPr txBox="1"/>
          <p:nvPr>
            <p:ph type="body" idx="1"/>
          </p:nvPr>
        </p:nvSpPr>
        <p:spPr bwMode="auto">
          <a:xfrm>
            <a:off x="664527" y="2057399"/>
            <a:ext cx="10864500" cy="409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ru-RU"/>
              <a:t>Для реализации поставленных целей были использованы следующие инструменты:</a:t>
            </a:r>
            <a:endParaRPr lang="ru-RU"/>
          </a:p>
          <a:p>
            <a:pPr marL="349965" lvl="0" indent="-349965" algn="l">
              <a:spcBef>
                <a:spcPts val="999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/>
              <a:t>Для хранения книг была использована база данных </a:t>
            </a:r>
            <a:r>
              <a:rPr lang="en-US"/>
              <a:t>SQLite</a:t>
            </a:r>
            <a:endParaRPr lang="ru-RU"/>
          </a:p>
          <a:p>
            <a:pPr marL="349965" lvl="0" indent="-349965" algn="l">
              <a:spcBef>
                <a:spcPts val="999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/>
              <a:t>Для работы с БД применялась технология </a:t>
            </a:r>
            <a:r>
              <a:rPr lang="en-US"/>
              <a:t>ADO.Net</a:t>
            </a:r>
            <a:endParaRPr lang="en-US"/>
          </a:p>
          <a:p>
            <a:pPr marL="349965" lvl="0" indent="-349965" algn="l">
              <a:spcBef>
                <a:spcPts val="999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/>
              <a:t>Для разработки </a:t>
            </a:r>
            <a:r>
              <a:rPr lang="en-US"/>
              <a:t>UI </a:t>
            </a:r>
            <a:r>
              <a:rPr lang="ru-RU"/>
              <a:t>использова</a:t>
            </a:r>
            <a:r>
              <a:rPr lang="ru-RU"/>
              <a:t>лась технология </a:t>
            </a:r>
            <a:r>
              <a:rPr lang="en-US"/>
              <a:t>Windows Form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g289193a8848_0_24"/>
          <p:cNvSpPr txBox="1"/>
          <p:nvPr>
            <p:ph type="title"/>
          </p:nvPr>
        </p:nvSpPr>
        <p:spPr bwMode="auto">
          <a:xfrm>
            <a:off x="662940" y="524781"/>
            <a:ext cx="10866000" cy="705600"/>
          </a:xfrm>
          <a:prstGeom prst="rect">
            <a:avLst/>
          </a:prstGeom>
        </p:spPr>
        <p:txBody>
          <a:bodyPr spcFirstLastPara="1" vertOverflow="overflow" horzOverflow="overflow" vert="horz" wrap="square" lIns="91424" tIns="45699" rIns="91424" bIns="45699" numCol="1" spcCol="0" rtlCol="0" fromWordArt="0" anchor="ctr" anchorCtr="0" forceAA="0" upright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tx1"/>
                </a:solidFill>
                <a:latin typeface="Segoe UI"/>
                <a:cs typeface="Segoe UI"/>
              </a:rPr>
              <a:t>Архитектура проекта</a:t>
            </a:r>
            <a:endParaRPr b="1">
              <a:solidFill>
                <a:schemeClr val="tx1"/>
              </a:solidFill>
              <a:latin typeface="Segoe UI"/>
              <a:cs typeface="Segoe UI"/>
            </a:endParaRPr>
          </a:p>
        </p:txBody>
      </p:sp>
      <p:sp>
        <p:nvSpPr>
          <p:cNvPr id="1849882511" name=""/>
          <p:cNvSpPr/>
          <p:nvPr/>
        </p:nvSpPr>
        <p:spPr bwMode="auto">
          <a:xfrm flipH="0" flipV="0">
            <a:off x="853529" y="3130087"/>
            <a:ext cx="1904999" cy="13758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476925" name=""/>
          <p:cNvSpPr txBox="1"/>
          <p:nvPr/>
        </p:nvSpPr>
        <p:spPr bwMode="auto">
          <a:xfrm flipH="0" flipV="0">
            <a:off x="1124570" y="3733713"/>
            <a:ext cx="136291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800" b="1">
                <a:solidFill>
                  <a:schemeClr val="bg1"/>
                </a:solidFill>
                <a:latin typeface="Segoe UI"/>
                <a:cs typeface="Segoe UI"/>
              </a:rPr>
              <a:t>БД </a:t>
            </a:r>
            <a:r>
              <a:rPr lang="en-US" sz="1800" b="1">
                <a:solidFill>
                  <a:schemeClr val="bg1"/>
                </a:solidFill>
                <a:latin typeface="Segoe UI"/>
                <a:cs typeface="Segoe UI"/>
              </a:rPr>
              <a:t>SQLite</a:t>
            </a:r>
            <a:endParaRPr sz="1800" b="1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242295468" name=""/>
          <p:cNvSpPr/>
          <p:nvPr/>
        </p:nvSpPr>
        <p:spPr bwMode="auto">
          <a:xfrm flipH="0" flipV="0">
            <a:off x="4626176" y="2210049"/>
            <a:ext cx="1942352" cy="30473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91541631" name=""/>
          <p:cNvSpPr txBox="1"/>
          <p:nvPr/>
        </p:nvSpPr>
        <p:spPr bwMode="auto">
          <a:xfrm flipH="0" flipV="0">
            <a:off x="4793544" y="2272303"/>
            <a:ext cx="177534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1">
                <a:solidFill>
                  <a:schemeClr val="bg1"/>
                </a:solidFill>
              </a:rPr>
              <a:t>Класс </a:t>
            </a:r>
            <a:r>
              <a:rPr lang="en-US" sz="1600" b="1">
                <a:solidFill>
                  <a:schemeClr val="bg1"/>
                </a:solidFill>
              </a:rPr>
              <a:t>DbWork</a:t>
            </a:r>
            <a:endParaRPr sz="1600" b="1">
              <a:solidFill>
                <a:schemeClr val="bg1"/>
              </a:solidFill>
            </a:endParaRPr>
          </a:p>
        </p:txBody>
      </p:sp>
      <p:sp>
        <p:nvSpPr>
          <p:cNvPr id="1346777390" name=""/>
          <p:cNvSpPr txBox="1"/>
          <p:nvPr/>
        </p:nvSpPr>
        <p:spPr bwMode="auto">
          <a:xfrm flipH="0" flipV="0">
            <a:off x="4834370" y="2887713"/>
            <a:ext cx="1550084" cy="1692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en-US">
                <a:solidFill>
                  <a:schemeClr val="bg1"/>
                </a:solidFill>
              </a:rPr>
              <a:t>- CreateDB</a:t>
            </a:r>
            <a:endParaRPr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>
                <a:solidFill>
                  <a:schemeClr val="bg1"/>
                </a:solidFill>
              </a:rPr>
              <a:t>- GetBooks</a:t>
            </a:r>
            <a:endParaRPr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>
                <a:solidFill>
                  <a:schemeClr val="bg1"/>
                </a:solidFill>
              </a:rPr>
              <a:t>- GetBook</a:t>
            </a:r>
            <a:endParaRPr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>
                <a:solidFill>
                  <a:schemeClr val="bg1"/>
                </a:solidFill>
              </a:rPr>
              <a:t>- AddBook</a:t>
            </a:r>
            <a:endParaRPr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>
                <a:solidFill>
                  <a:schemeClr val="bg1"/>
                </a:solidFill>
              </a:rPr>
              <a:t>- DelBook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81110885" name=""/>
          <p:cNvSpPr/>
          <p:nvPr/>
        </p:nvSpPr>
        <p:spPr bwMode="auto">
          <a:xfrm flipH="0" flipV="0">
            <a:off x="8529558" y="2035735"/>
            <a:ext cx="2409264" cy="130112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8154057" name=""/>
          <p:cNvSpPr/>
          <p:nvPr/>
        </p:nvSpPr>
        <p:spPr bwMode="auto">
          <a:xfrm flipH="0" flipV="0">
            <a:off x="8529558" y="4332940"/>
            <a:ext cx="2409264" cy="130112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3854348" name=""/>
          <p:cNvSpPr txBox="1"/>
          <p:nvPr/>
        </p:nvSpPr>
        <p:spPr bwMode="auto">
          <a:xfrm flipH="0" flipV="0">
            <a:off x="9008201" y="2104483"/>
            <a:ext cx="17796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1">
                <a:solidFill>
                  <a:schemeClr val="bg1"/>
                </a:solidFill>
              </a:rPr>
              <a:t>Форма </a:t>
            </a:r>
            <a:r>
              <a:rPr lang="en-US" sz="1600" b="1">
                <a:solidFill>
                  <a:schemeClr val="bg1"/>
                </a:solidFill>
              </a:rPr>
              <a:t>F_Main</a:t>
            </a:r>
            <a:endParaRPr sz="1600" b="1">
              <a:solidFill>
                <a:schemeClr val="bg1"/>
              </a:solidFill>
            </a:endParaRPr>
          </a:p>
        </p:txBody>
      </p:sp>
      <p:sp>
        <p:nvSpPr>
          <p:cNvPr id="1984553980" name=""/>
          <p:cNvSpPr txBox="1"/>
          <p:nvPr/>
        </p:nvSpPr>
        <p:spPr bwMode="auto">
          <a:xfrm flipH="0" flipV="0">
            <a:off x="9008201" y="4431215"/>
            <a:ext cx="178074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1">
                <a:solidFill>
                  <a:schemeClr val="bg1"/>
                </a:solidFill>
              </a:rPr>
              <a:t>Форма </a:t>
            </a:r>
            <a:r>
              <a:rPr lang="en-US" sz="1600" b="1">
                <a:solidFill>
                  <a:schemeClr val="bg1"/>
                </a:solidFill>
              </a:rPr>
              <a:t>F_Add</a:t>
            </a:r>
            <a:endParaRPr sz="1600" b="1">
              <a:solidFill>
                <a:schemeClr val="bg1"/>
              </a:solidFill>
            </a:endParaRPr>
          </a:p>
        </p:txBody>
      </p:sp>
      <p:sp>
        <p:nvSpPr>
          <p:cNvPr id="716399816" name=""/>
          <p:cNvSpPr txBox="1"/>
          <p:nvPr/>
        </p:nvSpPr>
        <p:spPr bwMode="auto">
          <a:xfrm flipH="0" flipV="0">
            <a:off x="8529558" y="2547559"/>
            <a:ext cx="2410344" cy="58252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lnSpc>
                <a:spcPct val="114999"/>
              </a:lnSpc>
              <a:defRPr/>
            </a:pPr>
            <a:r>
              <a:rPr lang="ru-RU">
                <a:solidFill>
                  <a:schemeClr val="bg1"/>
                </a:solidFill>
              </a:rPr>
              <a:t>Основная форма приложения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20693074" name=""/>
          <p:cNvSpPr txBox="1"/>
          <p:nvPr/>
        </p:nvSpPr>
        <p:spPr bwMode="auto">
          <a:xfrm flipH="0" flipV="0">
            <a:off x="8529558" y="4843431"/>
            <a:ext cx="2435184" cy="8278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lnSpc>
                <a:spcPct val="114999"/>
              </a:lnSpc>
              <a:defRPr/>
            </a:pPr>
            <a:r>
              <a:rPr lang="ru-RU">
                <a:solidFill>
                  <a:schemeClr val="bg1"/>
                </a:solidFill>
              </a:rPr>
              <a:t>Форма для добавления или редактирования объекта «книга»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1662978585" name=""/>
          <p:cNvCxnSpPr>
            <a:cxnSpLocks/>
          </p:cNvCxnSpPr>
          <p:nvPr/>
        </p:nvCxnSpPr>
        <p:spPr bwMode="auto">
          <a:xfrm rot="10799990" flipH="0" flipV="0">
            <a:off x="2883599" y="4040060"/>
            <a:ext cx="1668431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tailEnd type="stealth" w="med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587093" name=""/>
          <p:cNvCxnSpPr>
            <a:cxnSpLocks/>
          </p:cNvCxnSpPr>
          <p:nvPr/>
        </p:nvCxnSpPr>
        <p:spPr bwMode="auto">
          <a:xfrm rot="0" flipH="0" flipV="0">
            <a:off x="2883599" y="3663108"/>
            <a:ext cx="1668431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tailEnd type="stealth" w="med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219463" name=""/>
          <p:cNvCxnSpPr>
            <a:cxnSpLocks/>
          </p:cNvCxnSpPr>
          <p:nvPr/>
        </p:nvCxnSpPr>
        <p:spPr bwMode="auto">
          <a:xfrm rot="10799990" flipH="0" flipV="0">
            <a:off x="6643796" y="2919218"/>
            <a:ext cx="1668431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tailEnd type="stealth" w="med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854795" name=""/>
          <p:cNvCxnSpPr>
            <a:cxnSpLocks/>
          </p:cNvCxnSpPr>
          <p:nvPr/>
        </p:nvCxnSpPr>
        <p:spPr bwMode="auto">
          <a:xfrm rot="0" flipH="0" flipV="0">
            <a:off x="6643796" y="2607943"/>
            <a:ext cx="1668431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tailEnd type="stealth" w="med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031142" name=""/>
          <p:cNvCxnSpPr>
            <a:cxnSpLocks/>
          </p:cNvCxnSpPr>
          <p:nvPr/>
        </p:nvCxnSpPr>
        <p:spPr bwMode="auto">
          <a:xfrm rot="10799990" flipH="0" flipV="0">
            <a:off x="6643796" y="4983504"/>
            <a:ext cx="1668431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tailEnd type="stealth" w="med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0096363" name=""/>
          <p:cNvCxnSpPr>
            <a:cxnSpLocks/>
          </p:cNvCxnSpPr>
          <p:nvPr/>
        </p:nvCxnSpPr>
        <p:spPr bwMode="auto">
          <a:xfrm rot="0" flipH="0" flipV="0">
            <a:off x="6643796" y="4672230"/>
            <a:ext cx="1668431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tailEnd type="stealth" w="med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567986" name=""/>
          <p:cNvCxnSpPr>
            <a:cxnSpLocks/>
          </p:cNvCxnSpPr>
          <p:nvPr/>
        </p:nvCxnSpPr>
        <p:spPr bwMode="auto">
          <a:xfrm rot="5399978" flipH="0" flipV="0">
            <a:off x="9486180" y="3713310"/>
            <a:ext cx="653139" cy="36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solid"/>
            <a:tailEnd type="stealth" w="med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g289193a8848_0_38"/>
          <p:cNvSpPr txBox="1"/>
          <p:nvPr>
            <p:ph type="title"/>
          </p:nvPr>
        </p:nvSpPr>
        <p:spPr bwMode="auto">
          <a:xfrm>
            <a:off x="2195961" y="58130"/>
            <a:ext cx="7551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>
                <a:latin typeface="Segoe UI"/>
                <a:cs typeface="Segoe UI"/>
              </a:rPr>
              <a:t>Основная форма </a:t>
            </a:r>
            <a:r>
              <a:rPr lang="en-US">
                <a:latin typeface="Segoe UI"/>
                <a:cs typeface="Segoe UI"/>
              </a:rPr>
              <a:t>F_Main</a:t>
            </a:r>
            <a:endParaRPr>
              <a:latin typeface="Segoe UI"/>
              <a:cs typeface="Segoe UI"/>
            </a:endParaRPr>
          </a:p>
        </p:txBody>
      </p:sp>
      <p:pic>
        <p:nvPicPr>
          <p:cNvPr id="12216669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7548" y="1880847"/>
            <a:ext cx="9219950" cy="3679293"/>
          </a:xfrm>
          <a:prstGeom prst="rect">
            <a:avLst/>
          </a:prstGeom>
        </p:spPr>
      </p:pic>
      <p:sp>
        <p:nvSpPr>
          <p:cNvPr id="1385275492" name=""/>
          <p:cNvSpPr/>
          <p:nvPr/>
        </p:nvSpPr>
        <p:spPr bwMode="auto">
          <a:xfrm flipH="0" flipV="0">
            <a:off x="579607" y="1992156"/>
            <a:ext cx="6953872" cy="946274"/>
          </a:xfrm>
          <a:prstGeom prst="rect">
            <a:avLst/>
          </a:prstGeom>
          <a:noFill/>
          <a:ln w="38099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726565" name=""/>
          <p:cNvSpPr txBox="1"/>
          <p:nvPr/>
        </p:nvSpPr>
        <p:spPr bwMode="auto">
          <a:xfrm flipH="0" flipV="0">
            <a:off x="2571764" y="1456653"/>
            <a:ext cx="192335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Перечень книг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904019" y="1761813"/>
            <a:ext cx="460686" cy="23034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76876" name=""/>
          <p:cNvCxnSpPr>
            <a:cxnSpLocks/>
          </p:cNvCxnSpPr>
          <p:nvPr/>
        </p:nvCxnSpPr>
        <p:spPr bwMode="auto">
          <a:xfrm flipH="0" flipV="0">
            <a:off x="2739852" y="1761813"/>
            <a:ext cx="1164166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557805" name=""/>
          <p:cNvSpPr/>
          <p:nvPr/>
        </p:nvSpPr>
        <p:spPr bwMode="auto">
          <a:xfrm flipH="0" flipV="0">
            <a:off x="7589509" y="1833462"/>
            <a:ext cx="2097990" cy="3215409"/>
          </a:xfrm>
          <a:prstGeom prst="rect">
            <a:avLst/>
          </a:prstGeom>
          <a:noFill/>
          <a:ln w="38099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469044" name=""/>
          <p:cNvSpPr txBox="1"/>
          <p:nvPr/>
        </p:nvSpPr>
        <p:spPr bwMode="auto">
          <a:xfrm flipH="0" flipV="0">
            <a:off x="9891544" y="1609233"/>
            <a:ext cx="1956479" cy="1158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Детальная информация о выбранной книге с возможностью открыть файл книги</a:t>
            </a:r>
            <a:endParaRPr/>
          </a:p>
        </p:txBody>
      </p:sp>
      <p:cxnSp>
        <p:nvCxnSpPr>
          <p:cNvPr id="292198663" name=""/>
          <p:cNvCxnSpPr>
            <a:cxnSpLocks/>
          </p:cNvCxnSpPr>
          <p:nvPr/>
        </p:nvCxnSpPr>
        <p:spPr bwMode="auto">
          <a:xfrm flipH="0" flipV="1">
            <a:off x="9746961" y="2811082"/>
            <a:ext cx="289164" cy="50710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562015" name=""/>
          <p:cNvCxnSpPr>
            <a:cxnSpLocks/>
          </p:cNvCxnSpPr>
          <p:nvPr/>
        </p:nvCxnSpPr>
        <p:spPr bwMode="auto">
          <a:xfrm flipH="0" flipV="0">
            <a:off x="10036127" y="2811082"/>
            <a:ext cx="1519019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19053" name=""/>
          <p:cNvSpPr/>
          <p:nvPr/>
        </p:nvSpPr>
        <p:spPr bwMode="auto">
          <a:xfrm flipH="0" flipV="0">
            <a:off x="467548" y="4874558"/>
            <a:ext cx="6953872" cy="610097"/>
          </a:xfrm>
          <a:prstGeom prst="rect">
            <a:avLst/>
          </a:prstGeom>
          <a:noFill/>
          <a:ln w="38099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3702341" name=""/>
          <p:cNvSpPr txBox="1"/>
          <p:nvPr/>
        </p:nvSpPr>
        <p:spPr bwMode="auto">
          <a:xfrm flipH="0" flipV="0">
            <a:off x="3169051" y="5858075"/>
            <a:ext cx="239130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Поиск книг по выбранным параметрам</a:t>
            </a:r>
            <a:endParaRPr/>
          </a:p>
        </p:txBody>
      </p:sp>
      <p:cxnSp>
        <p:nvCxnSpPr>
          <p:cNvPr id="1796957382" name=""/>
          <p:cNvCxnSpPr>
            <a:cxnSpLocks/>
          </p:cNvCxnSpPr>
          <p:nvPr/>
        </p:nvCxnSpPr>
        <p:spPr bwMode="auto">
          <a:xfrm flipH="0" flipV="0">
            <a:off x="3247071" y="6426398"/>
            <a:ext cx="2368956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137324" name=""/>
          <p:cNvCxnSpPr>
            <a:cxnSpLocks/>
          </p:cNvCxnSpPr>
          <p:nvPr/>
        </p:nvCxnSpPr>
        <p:spPr bwMode="auto">
          <a:xfrm flipH="0" flipV="0">
            <a:off x="2786385" y="5484656"/>
            <a:ext cx="460686" cy="94174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2589577" name="Google Shape;85;g289193a8848_0_38"/>
          <p:cNvSpPr txBox="1"/>
          <p:nvPr>
            <p:ph type="title"/>
          </p:nvPr>
        </p:nvSpPr>
        <p:spPr bwMode="auto">
          <a:xfrm flipH="0" flipV="0">
            <a:off x="791274" y="58130"/>
            <a:ext cx="11056750" cy="1325700"/>
          </a:xfrm>
          <a:prstGeom prst="rect">
            <a:avLst/>
          </a:prstGeom>
        </p:spPr>
        <p:txBody>
          <a:bodyPr spcFirstLastPara="1" wrap="square" lIns="91424" tIns="45699" rIns="91424" bIns="45699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>
                <a:latin typeface="Segoe UI"/>
                <a:cs typeface="Segoe UI"/>
              </a:rPr>
              <a:t>Форма добавления/редактирования</a:t>
            </a:r>
            <a:r>
              <a:rPr lang="ru-RU">
                <a:latin typeface="Segoe UI"/>
                <a:cs typeface="Segoe UI"/>
              </a:rPr>
              <a:t> </a:t>
            </a:r>
            <a:r>
              <a:rPr lang="en-US">
                <a:latin typeface="Segoe UI"/>
                <a:cs typeface="Segoe UI"/>
              </a:rPr>
              <a:t>F_</a:t>
            </a:r>
            <a:r>
              <a:rPr lang="en-US">
                <a:latin typeface="Segoe UI"/>
                <a:cs typeface="Segoe UI"/>
              </a:rPr>
              <a:t>Add</a:t>
            </a:r>
            <a:endParaRPr>
              <a:latin typeface="Segoe UI"/>
              <a:cs typeface="Segoe UI"/>
            </a:endParaRPr>
          </a:p>
        </p:txBody>
      </p:sp>
      <p:cxnSp>
        <p:nvCxnSpPr>
          <p:cNvPr id="1359164605" name=""/>
          <p:cNvCxnSpPr>
            <a:cxnSpLocks/>
          </p:cNvCxnSpPr>
          <p:nvPr/>
        </p:nvCxnSpPr>
        <p:spPr bwMode="auto">
          <a:xfrm flipH="0" flipV="0">
            <a:off x="6833843" y="5055097"/>
            <a:ext cx="817561" cy="6785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921652" name=""/>
          <p:cNvSpPr txBox="1"/>
          <p:nvPr/>
        </p:nvSpPr>
        <p:spPr bwMode="auto">
          <a:xfrm flipH="0" flipV="0">
            <a:off x="7651404" y="4650329"/>
            <a:ext cx="2420467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Действия с файлом книги (для занесения в библиотеку наличие файла не обязательно)</a:t>
            </a:r>
            <a:endParaRPr/>
          </a:p>
        </p:txBody>
      </p:sp>
      <p:pic>
        <p:nvPicPr>
          <p:cNvPr id="9018463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61254" y="1465145"/>
            <a:ext cx="2572588" cy="4432548"/>
          </a:xfrm>
          <a:prstGeom prst="rect">
            <a:avLst/>
          </a:prstGeom>
        </p:spPr>
      </p:pic>
      <p:sp>
        <p:nvSpPr>
          <p:cNvPr id="1438470515" name=""/>
          <p:cNvSpPr/>
          <p:nvPr/>
        </p:nvSpPr>
        <p:spPr bwMode="auto">
          <a:xfrm flipH="0" flipV="0">
            <a:off x="4351894" y="1761813"/>
            <a:ext cx="2446977" cy="2944656"/>
          </a:xfrm>
          <a:prstGeom prst="rect">
            <a:avLst/>
          </a:prstGeom>
          <a:noFill/>
          <a:ln w="38099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6454004" name=""/>
          <p:cNvSpPr txBox="1"/>
          <p:nvPr/>
        </p:nvSpPr>
        <p:spPr bwMode="auto">
          <a:xfrm flipH="0" flipV="0">
            <a:off x="1964937" y="1732022"/>
            <a:ext cx="193595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Поля книги для заполнения</a:t>
            </a:r>
            <a:endParaRPr/>
          </a:p>
        </p:txBody>
      </p:sp>
      <p:cxnSp>
        <p:nvCxnSpPr>
          <p:cNvPr id="977442438" name=""/>
          <p:cNvCxnSpPr>
            <a:cxnSpLocks/>
          </p:cNvCxnSpPr>
          <p:nvPr/>
        </p:nvCxnSpPr>
        <p:spPr bwMode="auto">
          <a:xfrm flipH="0" flipV="0">
            <a:off x="3312597" y="2029565"/>
            <a:ext cx="1039296" cy="441954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814770" name=""/>
          <p:cNvSpPr/>
          <p:nvPr/>
        </p:nvSpPr>
        <p:spPr bwMode="auto">
          <a:xfrm flipH="0" flipV="0">
            <a:off x="4351894" y="4787401"/>
            <a:ext cx="2446977" cy="435783"/>
          </a:xfrm>
          <a:prstGeom prst="rect">
            <a:avLst/>
          </a:prstGeom>
          <a:noFill/>
          <a:ln w="38099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g289193a8848_0_6"/>
          <p:cNvSpPr txBox="1"/>
          <p:nvPr>
            <p:ph type="subTitle" idx="1"/>
          </p:nvPr>
        </p:nvSpPr>
        <p:spPr bwMode="auto">
          <a:xfrm>
            <a:off x="725714" y="4325256"/>
            <a:ext cx="9144000" cy="9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82648617" name="Google Shape;50;g289193a8848_0_0"/>
          <p:cNvSpPr txBox="1"/>
          <p:nvPr/>
        </p:nvSpPr>
        <p:spPr bwMode="auto">
          <a:xfrm>
            <a:off x="725713" y="1659390"/>
            <a:ext cx="9144000" cy="2387700"/>
          </a:xfrm>
          <a:prstGeom prst="rect">
            <a:avLst/>
          </a:prstGeom>
        </p:spPr>
        <p:txBody>
          <a:bodyPr spcFirstLastPara="1" vert="horz" wrap="square" lIns="91424" tIns="45699" rIns="91424" bIns="45699" rtlCol="0" anchor="ctr" anchorCtr="0">
            <a:normAutofit/>
          </a:bodyPr>
          <a:lstStyle>
            <a:lvl1pPr algn="ctr" defTabSz="914400">
              <a:lnSpc>
                <a:spcPts val="5799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7200" b="1">
                <a:solidFill>
                  <a:schemeClr val="tx1"/>
                </a:solidFill>
                <a:latin typeface="Segoe UI"/>
                <a:cs typeface="Segoe UI"/>
              </a:rPr>
              <a:t>Книжная </a:t>
            </a:r>
            <a:r>
              <a:rPr lang="ru-RU" sz="7200" b="1">
                <a:solidFill>
                  <a:schemeClr val="tx1"/>
                </a:solidFill>
                <a:latin typeface="Segoe UI"/>
                <a:cs typeface="Segoe UI"/>
              </a:rPr>
              <a:t>полка</a:t>
            </a:r>
            <a:endParaRPr sz="7200" b="1"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Исполнитель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  <a:extraClrSchemeLst>
    <a:extraClrScheme>
      <a:clrScheme name="Safari">
        <a:dk1>
          <a:sysClr val="windowText" lastClr="000000"/>
        </a:dk1>
        <a:lt1>
          <a:sysClr val="window" lastClr="FFFFFF"/>
        </a:lt1>
        <a:dk2>
          <a:srgbClr val="583109"/>
        </a:dk2>
        <a:lt2>
          <a:srgbClr val="76420D"/>
        </a:lt2>
        <a:accent1>
          <a:srgbClr val="76420D"/>
        </a:accent1>
        <a:accent2>
          <a:srgbClr val="9C5252"/>
        </a:accent2>
        <a:accent3>
          <a:srgbClr val="E68422"/>
        </a:accent3>
        <a:accent4>
          <a:srgbClr val="846648"/>
        </a:accent4>
        <a:accent5>
          <a:srgbClr val="63891F"/>
        </a:accent5>
        <a:accent6>
          <a:srgbClr val="758085"/>
        </a:accent6>
        <a:hlink>
          <a:srgbClr val="3399FF"/>
        </a:hlink>
        <a:folHlink>
          <a:srgbClr val="753D3D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ONLYOFFICE/7.3.0.184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Гладков Егор (Gladkov_ES)</dc:creator>
  <cp:keywords/>
  <dc:description/>
  <dc:identifier/>
  <dc:language/>
  <cp:lastModifiedBy/>
  <cp:revision>1</cp:revision>
  <dcterms:created xsi:type="dcterms:W3CDTF">2022-03-18T05:57:23Z</dcterms:created>
  <dcterms:modified xsi:type="dcterms:W3CDTF">2023-10-14T07:49:07Z</dcterms:modified>
  <cp:category/>
  <cp:contentStatus/>
  <cp:version/>
</cp:coreProperties>
</file>