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FD5A-7D3F-8207-91DB-AEFD89F01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E02FA-659C-C5D2-6CDA-294F6ED9C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6A577-71D8-9F07-89FB-2E50A6F8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68FB-CB62-4A31-93B4-746C66C0460C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A752C-7AC1-E2F3-EC71-3BC3C86D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353B5-94A7-B7F7-A698-D8098155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DC95-6E1F-464B-AB89-5BC317C2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2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F081E-BCD5-8EFA-D12C-5BBF0F63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E96EE-7D4C-B55A-C833-376AA3FBC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DEE59-E2CC-5743-F82A-FAB075EF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68FB-CB62-4A31-93B4-746C66C0460C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DFBED-2000-FDD2-B50A-A87D6E8C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832AE-C10B-4122-7015-42EA3687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DC95-6E1F-464B-AB89-5BC317C2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3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4F85C-F2EA-0422-6DDA-0509C2481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B072D-0D05-6452-AD98-086AB8B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DE27B-A7F3-03E4-C7D6-1310AEC2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68FB-CB62-4A31-93B4-746C66C0460C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57675-BD9A-9113-C4E6-E5E72F58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7A055-FBBF-C4B9-5E30-A345D1BB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DC95-6E1F-464B-AB89-5BC317C2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8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79D7-A125-E11B-DAD8-B1423A9E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C2D0-2E34-2A14-E680-EE69B0092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457FD-5C5D-5E0B-9218-4468C15F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68FB-CB62-4A31-93B4-746C66C0460C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22C6F-1E81-4C09-3351-0C54FFE8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43DD3-7985-35A4-49C2-ECB5D5B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DC95-6E1F-464B-AB89-5BC317C2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8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D5F5-0777-9AFA-FFDE-23FF3334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599A8-BC7B-AAFC-4DC9-68C548981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3E691-71FB-D3A0-B7D7-9642C2FB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68FB-CB62-4A31-93B4-746C66C0460C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7FD92-C88A-D04F-CE59-0A7C2A66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B92A-C831-2C53-035B-066D6BD9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DC95-6E1F-464B-AB89-5BC317C2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3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3B21-D4D6-C3CE-9748-691917A6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A505B-0901-7C10-CE59-7FB4CF4B8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5D573-2E46-1C97-4F1F-2DC52ABD4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37E53-CA3F-DE59-4FC6-10445DEA7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68FB-CB62-4A31-93B4-746C66C0460C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D2A8A-35B9-0835-23F2-03B37E7E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987F0-E906-479E-AC5E-6B3E7718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DC95-6E1F-464B-AB89-5BC317C2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7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56F76-9BED-9530-D75F-BCDBC290A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0F881-FDF8-FF33-D983-D69B404E5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0C527-E0E1-4DBC-A53A-9C9441D9C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B6C99-2C9B-6A2B-1BDD-216D8780C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4CF5D-74F9-1B08-769D-A1581174B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80761-1B87-9622-F839-C7FC1C9B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68FB-CB62-4A31-93B4-746C66C0460C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F6306-8698-B2BC-D3E4-9B583EC6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A4D06-9961-5E9C-D05C-EF658BC3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DC95-6E1F-464B-AB89-5BC317C2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639C-6596-AED3-6735-A5671DDB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3A7DC-813B-88EF-08A4-EFCC1C79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68FB-CB62-4A31-93B4-746C66C0460C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022ED-3544-39E3-93E5-776FFEEA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32B-EDF6-3318-315B-F55A3324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DC95-6E1F-464B-AB89-5BC317C2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0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91AAC-BE4A-8E42-3346-A13ED12F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68FB-CB62-4A31-93B4-746C66C0460C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25453-6D8C-8545-0587-96185F05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E1922-7C95-02E7-8426-ADF19E25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DC95-6E1F-464B-AB89-5BC317C2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1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8EDF-5073-17F9-09CD-EADDEBED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FD6F3-82B3-1730-58EF-E99020A22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0D8D9-64A5-A53C-AD47-72D3754DF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F42F8-9C52-EA5C-1429-3442D50D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68FB-CB62-4A31-93B4-746C66C0460C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9E2F4-329C-17D5-1C3D-BC026359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6ABED-C4A2-C73B-6FDB-3A7DFDA5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DC95-6E1F-464B-AB89-5BC317C2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3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1A9D-77E6-17D2-01A8-44CD18D5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88C39-BC2E-EAB7-C4F6-3BA3DE170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5B600-1AF8-2954-0008-1F33CE704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F2607-E041-BF94-31B8-B96E2EC9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68FB-CB62-4A31-93B4-746C66C0460C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E2FAA-D76C-70C8-EC05-1D646790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CF1FF-208B-E001-EFC0-AF94BBC5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DC95-6E1F-464B-AB89-5BC317C2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9EAFA-B597-6529-E425-7E3ADD31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C953C-6293-0B43-E8E8-E485560BF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249CE-59A0-1D68-CB47-8298A91AE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68FB-CB62-4A31-93B4-746C66C0460C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384F7-BDCC-D995-E2B1-4D493F797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F5FCF-0FDB-3ACF-72DB-85B8FFBD2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0DC95-6E1F-464B-AB89-5BC317C2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0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italbikeshare.com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742834-9E53-11E3-F4B7-6D2E3E763C7D}"/>
              </a:ext>
            </a:extLst>
          </p:cNvPr>
          <p:cNvSpPr/>
          <p:nvPr/>
        </p:nvSpPr>
        <p:spPr>
          <a:xfrm>
            <a:off x="0" y="0"/>
            <a:ext cx="12192000" cy="9321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62DA57-C76F-829D-0C20-E1BF56AEA5CD}"/>
              </a:ext>
            </a:extLst>
          </p:cNvPr>
          <p:cNvSpPr/>
          <p:nvPr/>
        </p:nvSpPr>
        <p:spPr>
          <a:xfrm>
            <a:off x="0" y="-1"/>
            <a:ext cx="6840000" cy="9321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Marwan - What is Shapley Value and why do we need it?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Dominik - Mathematics behind Shapley Value</a:t>
            </a:r>
          </a:p>
          <a:p>
            <a:pPr algn="r"/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Sugarbayar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Example of applying Shapley values to the model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Bibliography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21639B-BC64-1D04-54BB-4A9F2F77F6C9}"/>
              </a:ext>
            </a:extLst>
          </p:cNvPr>
          <p:cNvSpPr/>
          <p:nvPr/>
        </p:nvSpPr>
        <p:spPr>
          <a:xfrm>
            <a:off x="2676000" y="1660124"/>
            <a:ext cx="6840000" cy="11452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Explaining Shapley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621162-69E7-4F40-0A18-9BB63CD25553}"/>
              </a:ext>
            </a:extLst>
          </p:cNvPr>
          <p:cNvSpPr txBox="1"/>
          <p:nvPr/>
        </p:nvSpPr>
        <p:spPr>
          <a:xfrm>
            <a:off x="5091410" y="3271439"/>
            <a:ext cx="2807369" cy="932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Dominik </a:t>
            </a:r>
            <a:r>
              <a:rPr lang="en-US" dirty="0" err="1"/>
              <a:t>Koterwa</a:t>
            </a:r>
            <a:r>
              <a:rPr lang="en-US" dirty="0"/>
              <a:t>	</a:t>
            </a:r>
          </a:p>
          <a:p>
            <a:r>
              <a:rPr lang="en-US" dirty="0"/>
              <a:t>Marwan </a:t>
            </a:r>
            <a:r>
              <a:rPr lang="en-US" dirty="0" err="1"/>
              <a:t>Otrok</a:t>
            </a:r>
            <a:r>
              <a:rPr lang="en-US" dirty="0"/>
              <a:t>	</a:t>
            </a:r>
          </a:p>
          <a:p>
            <a:r>
              <a:rPr lang="en-US" dirty="0" err="1"/>
              <a:t>Sugarbayar</a:t>
            </a:r>
            <a:r>
              <a:rPr lang="en-US" dirty="0"/>
              <a:t> </a:t>
            </a:r>
            <a:r>
              <a:rPr lang="en-US" dirty="0" err="1"/>
              <a:t>Enkhbayar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D5E116-1F68-096B-170F-B8CC7A46D4EE}"/>
              </a:ext>
            </a:extLst>
          </p:cNvPr>
          <p:cNvSpPr/>
          <p:nvPr/>
        </p:nvSpPr>
        <p:spPr>
          <a:xfrm>
            <a:off x="0" y="6534000"/>
            <a:ext cx="12192000" cy="4764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											2022.11.29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A9DAE0-16DD-79CD-0CD8-7DEF18FD5A97}"/>
              </a:ext>
            </a:extLst>
          </p:cNvPr>
          <p:cNvSpPr/>
          <p:nvPr/>
        </p:nvSpPr>
        <p:spPr>
          <a:xfrm>
            <a:off x="0" y="6533999"/>
            <a:ext cx="6840000" cy="4764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Statistics and Exploratory Data Analysis, 2022</a:t>
            </a:r>
          </a:p>
        </p:txBody>
      </p:sp>
    </p:spTree>
    <p:extLst>
      <p:ext uri="{BB962C8B-B14F-4D97-AF65-F5344CB8AC3E}">
        <p14:creationId xmlns:p14="http://schemas.microsoft.com/office/powerpoint/2010/main" val="3667941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742834-9E53-11E3-F4B7-6D2E3E763C7D}"/>
              </a:ext>
            </a:extLst>
          </p:cNvPr>
          <p:cNvSpPr/>
          <p:nvPr/>
        </p:nvSpPr>
        <p:spPr>
          <a:xfrm>
            <a:off x="0" y="0"/>
            <a:ext cx="12192000" cy="9321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62DA57-C76F-829D-0C20-E1BF56AEA5CD}"/>
              </a:ext>
            </a:extLst>
          </p:cNvPr>
          <p:cNvSpPr/>
          <p:nvPr/>
        </p:nvSpPr>
        <p:spPr>
          <a:xfrm>
            <a:off x="0" y="-1"/>
            <a:ext cx="6840000" cy="9321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Marwan - What is Shapley Value and why do we need it?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Dominik - Mathematics behind Shapley Value</a:t>
            </a:r>
          </a:p>
          <a:p>
            <a:pPr algn="r"/>
            <a:r>
              <a:rPr lang="en-US" sz="1400" dirty="0" err="1">
                <a:solidFill>
                  <a:schemeClr val="bg1"/>
                </a:solidFill>
              </a:rPr>
              <a:t>Sugarbayar</a:t>
            </a:r>
            <a:r>
              <a:rPr lang="en-US" sz="1400" dirty="0">
                <a:solidFill>
                  <a:schemeClr val="bg1"/>
                </a:solidFill>
              </a:rPr>
              <a:t> - Example of applying Shapley Values to the model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Bibliography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D5E116-1F68-096B-170F-B8CC7A46D4EE}"/>
              </a:ext>
            </a:extLst>
          </p:cNvPr>
          <p:cNvSpPr/>
          <p:nvPr/>
        </p:nvSpPr>
        <p:spPr>
          <a:xfrm>
            <a:off x="0" y="6534000"/>
            <a:ext cx="12192000" cy="4764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10/11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A9DAE0-16DD-79CD-0CD8-7DEF18FD5A97}"/>
              </a:ext>
            </a:extLst>
          </p:cNvPr>
          <p:cNvSpPr/>
          <p:nvPr/>
        </p:nvSpPr>
        <p:spPr>
          <a:xfrm>
            <a:off x="0" y="6533999"/>
            <a:ext cx="6840000" cy="4764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Statistics and Exploratory Data Analysis, 2022</a:t>
            </a:r>
          </a:p>
        </p:txBody>
      </p:sp>
      <p:pic>
        <p:nvPicPr>
          <p:cNvPr id="1026" name="Picture 2" descr="Shapley values for day 285. With a predicted 2409 rental bikes, this day is -2108 below the average prediction of 4518. The weather situation and humidity had the largest negative contributions. The temperature on this day had a positive contribution. The sum of Shapley values yields the difference of actual and average prediction (-2108).">
            <a:extLst>
              <a:ext uri="{FF2B5EF4-FFF2-40B4-BE49-F238E27FC236}">
                <a16:creationId xmlns:a16="http://schemas.microsoft.com/office/drawing/2014/main" id="{2CF0F964-9707-73EB-7142-2837ABB10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553" y="2769812"/>
            <a:ext cx="3726770" cy="26619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750971-1EA4-0163-D92C-F1DB5B1C7554}"/>
              </a:ext>
            </a:extLst>
          </p:cNvPr>
          <p:cNvSpPr txBox="1"/>
          <p:nvPr/>
        </p:nvSpPr>
        <p:spPr>
          <a:xfrm>
            <a:off x="749311" y="1349680"/>
            <a:ext cx="106933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dataset contains daily counts of rented bicycles from the bicycle rental company </a:t>
            </a: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Capital-Bikeshare</a:t>
            </a:r>
            <a:r>
              <a:rPr lang="en-US" sz="1600" dirty="0"/>
              <a:t> in Washington D.C., </a:t>
            </a:r>
          </a:p>
          <a:p>
            <a:r>
              <a:rPr lang="en-US" sz="1600" dirty="0"/>
              <a:t>along with weather and seasonal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difference between prediction for analyzed observation and </a:t>
            </a:r>
            <a:r>
              <a:rPr lang="en-US" sz="1600"/>
              <a:t>average prediction is -2108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weather and humidity had the largest negative contributions. The temperature on this day has a positive contribution.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57B5B8-C904-7DFF-A081-D5BC9E16E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000" y="2769812"/>
            <a:ext cx="1337021" cy="26740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927451-C4E0-7687-87E3-23F283B62F97}"/>
              </a:ext>
            </a:extLst>
          </p:cNvPr>
          <p:cNvSpPr txBox="1"/>
          <p:nvPr/>
        </p:nvSpPr>
        <p:spPr>
          <a:xfrm>
            <a:off x="6310928" y="2348604"/>
            <a:ext cx="1337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 Variables </a:t>
            </a:r>
          </a:p>
          <a:p>
            <a:pPr algn="ctr"/>
            <a:r>
              <a:rPr lang="en-US" sz="1200" dirty="0"/>
              <a:t>(Particular day)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51D36A-AFA8-F662-29E6-1A49D1D7DD6C}"/>
              </a:ext>
            </a:extLst>
          </p:cNvPr>
          <p:cNvSpPr txBox="1"/>
          <p:nvPr/>
        </p:nvSpPr>
        <p:spPr>
          <a:xfrm>
            <a:off x="-264374" y="2407496"/>
            <a:ext cx="133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2DADB25-547A-3899-3A95-AFBC1D74AC81}"/>
              </a:ext>
            </a:extLst>
          </p:cNvPr>
          <p:cNvSpPr/>
          <p:nvPr/>
        </p:nvSpPr>
        <p:spPr>
          <a:xfrm>
            <a:off x="5912528" y="3888419"/>
            <a:ext cx="377890" cy="15979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F93BA9D-E5D2-0F75-525F-6670B9D112AC}"/>
              </a:ext>
            </a:extLst>
          </p:cNvPr>
          <p:cNvSpPr/>
          <p:nvPr/>
        </p:nvSpPr>
        <p:spPr>
          <a:xfrm>
            <a:off x="7746093" y="3839133"/>
            <a:ext cx="377890" cy="15979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F892D0-729F-7C3A-C79D-CAD16519B378}"/>
              </a:ext>
            </a:extLst>
          </p:cNvPr>
          <p:cNvGrpSpPr/>
          <p:nvPr/>
        </p:nvGrpSpPr>
        <p:grpSpPr>
          <a:xfrm>
            <a:off x="175659" y="2666860"/>
            <a:ext cx="3007680" cy="2823940"/>
            <a:chOff x="152770" y="3257437"/>
            <a:chExt cx="3007680" cy="282394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44C7970-1178-6F69-6A88-D940CB81E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47212"/>
            <a:stretch/>
          </p:blipFill>
          <p:spPr>
            <a:xfrm>
              <a:off x="152771" y="3257437"/>
              <a:ext cx="3007679" cy="14119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7237E5-7020-DACC-8F4D-07923BF6A3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1822"/>
            <a:stretch/>
          </p:blipFill>
          <p:spPr>
            <a:xfrm>
              <a:off x="152770" y="4669407"/>
              <a:ext cx="3007679" cy="14119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0455C49-DDAE-80B2-AEB2-11AF7CD2929D}"/>
              </a:ext>
            </a:extLst>
          </p:cNvPr>
          <p:cNvSpPr txBox="1"/>
          <p:nvPr/>
        </p:nvSpPr>
        <p:spPr>
          <a:xfrm>
            <a:off x="3843820" y="3816550"/>
            <a:ext cx="17935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Random Forest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67EC828-2C87-3A28-781F-2A09A022329A}"/>
              </a:ext>
            </a:extLst>
          </p:cNvPr>
          <p:cNvSpPr/>
          <p:nvPr/>
        </p:nvSpPr>
        <p:spPr>
          <a:xfrm>
            <a:off x="3313190" y="3919032"/>
            <a:ext cx="377890" cy="15979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CF7BB2-14E8-37CA-2E88-B7C764D3F979}"/>
              </a:ext>
            </a:extLst>
          </p:cNvPr>
          <p:cNvSpPr txBox="1"/>
          <p:nvPr/>
        </p:nvSpPr>
        <p:spPr>
          <a:xfrm>
            <a:off x="3389288" y="3591462"/>
            <a:ext cx="133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B6E0E2-2AB3-82F3-4ACC-0B6E95B4434D}"/>
              </a:ext>
            </a:extLst>
          </p:cNvPr>
          <p:cNvSpPr txBox="1"/>
          <p:nvPr/>
        </p:nvSpPr>
        <p:spPr>
          <a:xfrm>
            <a:off x="8021714" y="2492812"/>
            <a:ext cx="1903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Shapley values for day 285</a:t>
            </a:r>
          </a:p>
        </p:txBody>
      </p:sp>
    </p:spTree>
    <p:extLst>
      <p:ext uri="{BB962C8B-B14F-4D97-AF65-F5344CB8AC3E}">
        <p14:creationId xmlns:p14="http://schemas.microsoft.com/office/powerpoint/2010/main" val="1104094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742834-9E53-11E3-F4B7-6D2E3E763C7D}"/>
              </a:ext>
            </a:extLst>
          </p:cNvPr>
          <p:cNvSpPr/>
          <p:nvPr/>
        </p:nvSpPr>
        <p:spPr>
          <a:xfrm>
            <a:off x="0" y="0"/>
            <a:ext cx="12192000" cy="9321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62DA57-C76F-829D-0C20-E1BF56AEA5CD}"/>
              </a:ext>
            </a:extLst>
          </p:cNvPr>
          <p:cNvSpPr/>
          <p:nvPr/>
        </p:nvSpPr>
        <p:spPr>
          <a:xfrm>
            <a:off x="0" y="-1"/>
            <a:ext cx="6840000" cy="9321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Marwan - What is Shapley Value and why do we need it?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Dominik - Mathematics behind Shapley Value</a:t>
            </a:r>
          </a:p>
          <a:p>
            <a:pPr algn="r"/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Sugarbayar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Example of applying Shapley Values to the model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Bibliography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D5E116-1F68-096B-170F-B8CC7A46D4EE}"/>
              </a:ext>
            </a:extLst>
          </p:cNvPr>
          <p:cNvSpPr/>
          <p:nvPr/>
        </p:nvSpPr>
        <p:spPr>
          <a:xfrm>
            <a:off x="0" y="6534000"/>
            <a:ext cx="12192000" cy="4764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11/11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A9DAE0-16DD-79CD-0CD8-7DEF18FD5A97}"/>
              </a:ext>
            </a:extLst>
          </p:cNvPr>
          <p:cNvSpPr/>
          <p:nvPr/>
        </p:nvSpPr>
        <p:spPr>
          <a:xfrm>
            <a:off x="0" y="6533999"/>
            <a:ext cx="6840000" cy="4764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Statistics and Exploratory Data Analysis,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19095-A84B-5DB4-7183-B2EE2234A319}"/>
              </a:ext>
            </a:extLst>
          </p:cNvPr>
          <p:cNvSpPr txBox="1"/>
          <p:nvPr/>
        </p:nvSpPr>
        <p:spPr>
          <a:xfrm>
            <a:off x="497150" y="1877148"/>
            <a:ext cx="105289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Molnar, C. (2019). Shapley Values. In C. Molnar, </a:t>
            </a:r>
            <a:r>
              <a:rPr lang="en-US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Interpretable Machine Learning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(p. 177).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Leanpub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Tran, K. (2021, 9 24). </a:t>
            </a:r>
            <a:r>
              <a:rPr lang="en-US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SHAP: Explain Any Machine Learning Model in Python.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Retrieved from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towardsdatascience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https://towardsdatascience.com/shap-explain-any-machine-learning-model-in-python</a:t>
            </a: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559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742834-9E53-11E3-F4B7-6D2E3E763C7D}"/>
              </a:ext>
            </a:extLst>
          </p:cNvPr>
          <p:cNvSpPr/>
          <p:nvPr/>
        </p:nvSpPr>
        <p:spPr>
          <a:xfrm>
            <a:off x="0" y="0"/>
            <a:ext cx="12192000" cy="9321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62DA57-C76F-829D-0C20-E1BF56AEA5CD}"/>
              </a:ext>
            </a:extLst>
          </p:cNvPr>
          <p:cNvSpPr/>
          <p:nvPr/>
        </p:nvSpPr>
        <p:spPr>
          <a:xfrm>
            <a:off x="0" y="-1"/>
            <a:ext cx="6840000" cy="9321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Marwan - What is Shapley Value and why do we need it?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Dominik - Mathematics behind Shapley Value</a:t>
            </a:r>
          </a:p>
          <a:p>
            <a:pPr algn="r"/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Sugarbayar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Example of applying Shapley Values to the model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Bibliography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D5E116-1F68-096B-170F-B8CC7A46D4EE}"/>
              </a:ext>
            </a:extLst>
          </p:cNvPr>
          <p:cNvSpPr/>
          <p:nvPr/>
        </p:nvSpPr>
        <p:spPr>
          <a:xfrm>
            <a:off x="0" y="6534000"/>
            <a:ext cx="12192000" cy="4764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2/11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A9DAE0-16DD-79CD-0CD8-7DEF18FD5A97}"/>
              </a:ext>
            </a:extLst>
          </p:cNvPr>
          <p:cNvSpPr/>
          <p:nvPr/>
        </p:nvSpPr>
        <p:spPr>
          <a:xfrm>
            <a:off x="0" y="6533999"/>
            <a:ext cx="6840000" cy="4764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Statistics and Exploratory Data Analysis, 2022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541733-80AC-9E58-6216-AAFDA91A0CF6}"/>
              </a:ext>
            </a:extLst>
          </p:cNvPr>
          <p:cNvSpPr/>
          <p:nvPr/>
        </p:nvSpPr>
        <p:spPr>
          <a:xfrm>
            <a:off x="994610" y="1490203"/>
            <a:ext cx="9946105" cy="6464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Shapley Values – a method from </a:t>
            </a:r>
            <a:r>
              <a:rPr lang="en-US" sz="1600" b="1" dirty="0"/>
              <a:t>Cooperative Game Theory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9739200-1C71-EC94-8330-EA153B7957C9}"/>
              </a:ext>
            </a:extLst>
          </p:cNvPr>
          <p:cNvSpPr/>
          <p:nvPr/>
        </p:nvSpPr>
        <p:spPr>
          <a:xfrm>
            <a:off x="986589" y="2983831"/>
            <a:ext cx="593558" cy="4764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20D833A-A9AC-6DC0-3DB4-CCA4C60583B4}"/>
              </a:ext>
            </a:extLst>
          </p:cNvPr>
          <p:cNvSpPr/>
          <p:nvPr/>
        </p:nvSpPr>
        <p:spPr>
          <a:xfrm>
            <a:off x="994610" y="3796036"/>
            <a:ext cx="593558" cy="476402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DC2D501-16D5-4FCF-DAF3-B3D734DE7A84}"/>
              </a:ext>
            </a:extLst>
          </p:cNvPr>
          <p:cNvSpPr/>
          <p:nvPr/>
        </p:nvSpPr>
        <p:spPr>
          <a:xfrm>
            <a:off x="986589" y="4608241"/>
            <a:ext cx="593558" cy="47640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F2688C9-A895-2E5B-2E14-FF3654996FC6}"/>
              </a:ext>
            </a:extLst>
          </p:cNvPr>
          <p:cNvSpPr/>
          <p:nvPr/>
        </p:nvSpPr>
        <p:spPr>
          <a:xfrm>
            <a:off x="986589" y="5387850"/>
            <a:ext cx="593558" cy="47640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CC15BB-AF66-FE39-A3D1-A0AFDBD531C8}"/>
              </a:ext>
            </a:extLst>
          </p:cNvPr>
          <p:cNvSpPr txBox="1"/>
          <p:nvPr/>
        </p:nvSpPr>
        <p:spPr>
          <a:xfrm>
            <a:off x="868773" y="2557641"/>
            <a:ext cx="84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3029B4-B582-24B8-748E-C773757D5825}"/>
              </a:ext>
            </a:extLst>
          </p:cNvPr>
          <p:cNvSpPr/>
          <p:nvPr/>
        </p:nvSpPr>
        <p:spPr>
          <a:xfrm>
            <a:off x="4013558" y="3803421"/>
            <a:ext cx="1633263" cy="10637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GAME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CB139E-1CE7-5F7D-7628-6FB5C7CA364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1580147" y="3222032"/>
            <a:ext cx="2433411" cy="111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79BF68-0ECB-49A7-7CE8-39E8D538C10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1607242" y="4335311"/>
            <a:ext cx="2406316" cy="48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4BB597-C8E9-1873-3E6C-66ADF4B2F58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580145" y="4037132"/>
            <a:ext cx="2433413" cy="298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2C16D9-7750-C412-68FC-CFEBA2B96FB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1580146" y="4335311"/>
            <a:ext cx="2433412" cy="126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D368FD6-4206-AFAC-FCFD-6C4AAE229F80}"/>
              </a:ext>
            </a:extLst>
          </p:cNvPr>
          <p:cNvSpPr/>
          <p:nvPr/>
        </p:nvSpPr>
        <p:spPr>
          <a:xfrm>
            <a:off x="7263600" y="3769071"/>
            <a:ext cx="1633263" cy="10637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Payout</a:t>
            </a:r>
          </a:p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$$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49E943F-1178-210D-1D67-5A8AB3241A3B}"/>
              </a:ext>
            </a:extLst>
          </p:cNvPr>
          <p:cNvSpPr/>
          <p:nvPr/>
        </p:nvSpPr>
        <p:spPr>
          <a:xfrm>
            <a:off x="5791200" y="4118797"/>
            <a:ext cx="1331495" cy="3072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row: Curved Up 33">
            <a:extLst>
              <a:ext uri="{FF2B5EF4-FFF2-40B4-BE49-F238E27FC236}">
                <a16:creationId xmlns:a16="http://schemas.microsoft.com/office/drawing/2014/main" id="{911CD159-3DD6-BC14-1E73-D0D6053547F6}"/>
              </a:ext>
            </a:extLst>
          </p:cNvPr>
          <p:cNvSpPr/>
          <p:nvPr/>
        </p:nvSpPr>
        <p:spPr>
          <a:xfrm rot="10800000">
            <a:off x="2611831" y="2540862"/>
            <a:ext cx="5566613" cy="1170906"/>
          </a:xfrm>
          <a:prstGeom prst="curved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C819BA-9BD5-E8D9-68F4-0426DA489A46}"/>
              </a:ext>
            </a:extLst>
          </p:cNvPr>
          <p:cNvSpPr txBox="1"/>
          <p:nvPr/>
        </p:nvSpPr>
        <p:spPr>
          <a:xfrm>
            <a:off x="4398381" y="2898890"/>
            <a:ext cx="266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fair distribution?</a:t>
            </a:r>
          </a:p>
        </p:txBody>
      </p:sp>
    </p:spTree>
    <p:extLst>
      <p:ext uri="{BB962C8B-B14F-4D97-AF65-F5344CB8AC3E}">
        <p14:creationId xmlns:p14="http://schemas.microsoft.com/office/powerpoint/2010/main" val="307088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742834-9E53-11E3-F4B7-6D2E3E763C7D}"/>
              </a:ext>
            </a:extLst>
          </p:cNvPr>
          <p:cNvSpPr/>
          <p:nvPr/>
        </p:nvSpPr>
        <p:spPr>
          <a:xfrm>
            <a:off x="0" y="0"/>
            <a:ext cx="12192000" cy="9321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62DA57-C76F-829D-0C20-E1BF56AEA5CD}"/>
              </a:ext>
            </a:extLst>
          </p:cNvPr>
          <p:cNvSpPr/>
          <p:nvPr/>
        </p:nvSpPr>
        <p:spPr>
          <a:xfrm>
            <a:off x="0" y="-1"/>
            <a:ext cx="6840000" cy="9321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Marwan - What is Shapley Value and why do we need it?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Dominik - Mathematics behind Shapley Value</a:t>
            </a:r>
          </a:p>
          <a:p>
            <a:pPr algn="r"/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Sugarbayar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Example of applying Shapley Values to the model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Bibliography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D5E116-1F68-096B-170F-B8CC7A46D4EE}"/>
              </a:ext>
            </a:extLst>
          </p:cNvPr>
          <p:cNvSpPr/>
          <p:nvPr/>
        </p:nvSpPr>
        <p:spPr>
          <a:xfrm>
            <a:off x="0" y="6534000"/>
            <a:ext cx="12192000" cy="4764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3/11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A9DAE0-16DD-79CD-0CD8-7DEF18FD5A97}"/>
              </a:ext>
            </a:extLst>
          </p:cNvPr>
          <p:cNvSpPr/>
          <p:nvPr/>
        </p:nvSpPr>
        <p:spPr>
          <a:xfrm>
            <a:off x="0" y="6533999"/>
            <a:ext cx="6840000" cy="4764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Statistics and Exploratory Data Analysis, 2022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541733-80AC-9E58-6216-AAFDA91A0CF6}"/>
              </a:ext>
            </a:extLst>
          </p:cNvPr>
          <p:cNvSpPr/>
          <p:nvPr/>
        </p:nvSpPr>
        <p:spPr>
          <a:xfrm>
            <a:off x="994610" y="1490203"/>
            <a:ext cx="9946105" cy="6464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Players? Game? Payout? </a:t>
            </a:r>
            <a:r>
              <a:rPr lang="en-US" sz="1600" dirty="0"/>
              <a:t>What is the connection to machine learning predictions and interpretability?</a:t>
            </a:r>
            <a:endParaRPr 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961E4B-8925-8E8F-C6FF-D0608571584F}"/>
              </a:ext>
            </a:extLst>
          </p:cNvPr>
          <p:cNvSpPr txBox="1"/>
          <p:nvPr/>
        </p:nvSpPr>
        <p:spPr>
          <a:xfrm>
            <a:off x="868773" y="2840230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Scenario: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14F93DF-E2D6-797F-6C67-4E4EDB150D53}"/>
              </a:ext>
            </a:extLst>
          </p:cNvPr>
          <p:cNvSpPr/>
          <p:nvPr/>
        </p:nvSpPr>
        <p:spPr>
          <a:xfrm>
            <a:off x="6096000" y="3808685"/>
            <a:ext cx="1251285" cy="2628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1C1EAD-7FF2-7148-629D-5102D5A3310F}"/>
              </a:ext>
            </a:extLst>
          </p:cNvPr>
          <p:cNvSpPr txBox="1"/>
          <p:nvPr/>
        </p:nvSpPr>
        <p:spPr>
          <a:xfrm>
            <a:off x="7892467" y="3647746"/>
            <a:ext cx="226745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$300,000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853726-C525-E6CD-844D-9FF684499052}"/>
              </a:ext>
            </a:extLst>
          </p:cNvPr>
          <p:cNvSpPr txBox="1"/>
          <p:nvPr/>
        </p:nvSpPr>
        <p:spPr>
          <a:xfrm>
            <a:off x="2845663" y="5543592"/>
            <a:ext cx="122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FEATURES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EA60E5-91F4-C8CC-0B21-6ADCC85912A4}"/>
              </a:ext>
            </a:extLst>
          </p:cNvPr>
          <p:cNvSpPr txBox="1"/>
          <p:nvPr/>
        </p:nvSpPr>
        <p:spPr>
          <a:xfrm>
            <a:off x="8450557" y="5543592"/>
            <a:ext cx="2348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ACTUAL PREDICTION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C36ECE-2356-6513-BFE8-6AE69BB43204}"/>
              </a:ext>
            </a:extLst>
          </p:cNvPr>
          <p:cNvSpPr txBox="1"/>
          <p:nvPr/>
        </p:nvSpPr>
        <p:spPr>
          <a:xfrm>
            <a:off x="6096000" y="5129477"/>
            <a:ext cx="2028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PREDICTION TASK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C52E6C-8948-FB15-D545-D7B96C17778A}"/>
              </a:ext>
            </a:extLst>
          </p:cNvPr>
          <p:cNvCxnSpPr>
            <a:cxnSpLocks/>
          </p:cNvCxnSpPr>
          <p:nvPr/>
        </p:nvCxnSpPr>
        <p:spPr>
          <a:xfrm>
            <a:off x="1729227" y="4572945"/>
            <a:ext cx="1555511" cy="9688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BA9C01-3BCE-6AF1-ACB2-D62B9DBA3902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458331" y="4555958"/>
            <a:ext cx="0" cy="98763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678D87B-5DCC-518F-88C6-8D7976AA6E6B}"/>
              </a:ext>
            </a:extLst>
          </p:cNvPr>
          <p:cNvCxnSpPr>
            <a:cxnSpLocks/>
          </p:cNvCxnSpPr>
          <p:nvPr/>
        </p:nvCxnSpPr>
        <p:spPr>
          <a:xfrm flipH="1">
            <a:off x="3595456" y="4572945"/>
            <a:ext cx="1518970" cy="97064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64311B-D173-374E-8FA3-C3FA1E2FCA8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684243" y="4229459"/>
            <a:ext cx="426042" cy="90001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6935543-6F47-CB5E-CC27-A7330A544945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839389" y="4278314"/>
            <a:ext cx="785464" cy="126527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50E6F0EA-4CCB-A606-4538-DF8EDB869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21" y="3156506"/>
            <a:ext cx="4331037" cy="141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0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742834-9E53-11E3-F4B7-6D2E3E763C7D}"/>
              </a:ext>
            </a:extLst>
          </p:cNvPr>
          <p:cNvSpPr/>
          <p:nvPr/>
        </p:nvSpPr>
        <p:spPr>
          <a:xfrm>
            <a:off x="0" y="0"/>
            <a:ext cx="12192000" cy="9321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62DA57-C76F-829D-0C20-E1BF56AEA5CD}"/>
              </a:ext>
            </a:extLst>
          </p:cNvPr>
          <p:cNvSpPr/>
          <p:nvPr/>
        </p:nvSpPr>
        <p:spPr>
          <a:xfrm>
            <a:off x="0" y="-1"/>
            <a:ext cx="6840000" cy="9321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Marwan - What is Shapley Value and why do we need it?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Dominik - Mathematics behind Shapley Value</a:t>
            </a:r>
          </a:p>
          <a:p>
            <a:pPr algn="r"/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Sugarbayar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Example of applying Shapley Values to the model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Bibliography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D5E116-1F68-096B-170F-B8CC7A46D4EE}"/>
              </a:ext>
            </a:extLst>
          </p:cNvPr>
          <p:cNvSpPr/>
          <p:nvPr/>
        </p:nvSpPr>
        <p:spPr>
          <a:xfrm>
            <a:off x="0" y="6534000"/>
            <a:ext cx="12192000" cy="4764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4/11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A9DAE0-16DD-79CD-0CD8-7DEF18FD5A97}"/>
              </a:ext>
            </a:extLst>
          </p:cNvPr>
          <p:cNvSpPr/>
          <p:nvPr/>
        </p:nvSpPr>
        <p:spPr>
          <a:xfrm>
            <a:off x="0" y="6533999"/>
            <a:ext cx="6840000" cy="4764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Statistics and Exploratory Data Analysis, 2022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541733-80AC-9E58-6216-AAFDA91A0CF6}"/>
              </a:ext>
            </a:extLst>
          </p:cNvPr>
          <p:cNvSpPr/>
          <p:nvPr/>
        </p:nvSpPr>
        <p:spPr>
          <a:xfrm>
            <a:off x="994610" y="1490203"/>
            <a:ext cx="9946105" cy="14611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The Shapley value is the average marginal contribution of a feature value across all possible coalitions.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8 combinations needed for computing the exact Shapley Value of the feature value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53B647-7CA5-31AF-865C-58FEA009DC0D}"/>
              </a:ext>
            </a:extLst>
          </p:cNvPr>
          <p:cNvSpPr/>
          <p:nvPr/>
        </p:nvSpPr>
        <p:spPr>
          <a:xfrm>
            <a:off x="1010652" y="1490202"/>
            <a:ext cx="9946105" cy="5207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How do we calculate the Shapley value for the one feature?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B470E0-A8AE-EC5F-FE95-9A7BC2962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414" y="3737252"/>
            <a:ext cx="8467171" cy="1717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86140C-7DBF-A298-886B-77AD96E91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338" b="47040"/>
          <a:stretch/>
        </p:blipFill>
        <p:spPr>
          <a:xfrm>
            <a:off x="9546452" y="2434303"/>
            <a:ext cx="405415" cy="44835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8F1FDA-CF59-0E83-48CC-540FFFEEDF83}"/>
              </a:ext>
            </a:extLst>
          </p:cNvPr>
          <p:cNvCxnSpPr/>
          <p:nvPr/>
        </p:nvCxnSpPr>
        <p:spPr>
          <a:xfrm>
            <a:off x="9530410" y="2418128"/>
            <a:ext cx="405415" cy="5170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2A7B2F-B130-FC5E-3DEA-0EB919262EB8}"/>
              </a:ext>
            </a:extLst>
          </p:cNvPr>
          <p:cNvCxnSpPr>
            <a:cxnSpLocks/>
          </p:cNvCxnSpPr>
          <p:nvPr/>
        </p:nvCxnSpPr>
        <p:spPr>
          <a:xfrm flipH="1">
            <a:off x="9514368" y="2430131"/>
            <a:ext cx="403075" cy="5131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59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742834-9E53-11E3-F4B7-6D2E3E763C7D}"/>
              </a:ext>
            </a:extLst>
          </p:cNvPr>
          <p:cNvSpPr/>
          <p:nvPr/>
        </p:nvSpPr>
        <p:spPr>
          <a:xfrm>
            <a:off x="0" y="0"/>
            <a:ext cx="12192000" cy="9321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62DA57-C76F-829D-0C20-E1BF56AEA5CD}"/>
              </a:ext>
            </a:extLst>
          </p:cNvPr>
          <p:cNvSpPr/>
          <p:nvPr/>
        </p:nvSpPr>
        <p:spPr>
          <a:xfrm>
            <a:off x="0" y="-1"/>
            <a:ext cx="6840000" cy="9321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Marwan - What is Shapley Value and why do we need it?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Dominik - Mathematics behind Shapley Value</a:t>
            </a:r>
          </a:p>
          <a:p>
            <a:pPr algn="r"/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Sugarbayar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Example of applying Shapley Values to the model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Bibliography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D5E116-1F68-096B-170F-B8CC7A46D4EE}"/>
              </a:ext>
            </a:extLst>
          </p:cNvPr>
          <p:cNvSpPr/>
          <p:nvPr/>
        </p:nvSpPr>
        <p:spPr>
          <a:xfrm>
            <a:off x="0" y="6534000"/>
            <a:ext cx="12192000" cy="4764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5/11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A9DAE0-16DD-79CD-0CD8-7DEF18FD5A97}"/>
              </a:ext>
            </a:extLst>
          </p:cNvPr>
          <p:cNvSpPr/>
          <p:nvPr/>
        </p:nvSpPr>
        <p:spPr>
          <a:xfrm>
            <a:off x="0" y="6533999"/>
            <a:ext cx="6840000" cy="4764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Statistics and Exploratory Data Analysis,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65F09D-80AB-E986-23B9-E3681844951D}"/>
                  </a:ext>
                </a:extLst>
              </p:cNvPr>
              <p:cNvSpPr txBox="1"/>
              <p:nvPr/>
            </p:nvSpPr>
            <p:spPr>
              <a:xfrm>
                <a:off x="435006" y="2122094"/>
                <a:ext cx="2521395" cy="341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65F09D-80AB-E986-23B9-E36818449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06" y="2122094"/>
                <a:ext cx="2521395" cy="341440"/>
              </a:xfrm>
              <a:prstGeom prst="rect">
                <a:avLst/>
              </a:prstGeom>
              <a:blipFill>
                <a:blip r:embed="rId2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CE4943-1D43-28BC-70C2-C83D2A95595A}"/>
                  </a:ext>
                </a:extLst>
              </p:cNvPr>
              <p:cNvSpPr txBox="1"/>
              <p:nvPr/>
            </p:nvSpPr>
            <p:spPr>
              <a:xfrm>
                <a:off x="497150" y="2948573"/>
                <a:ext cx="3638240" cy="580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r>
                  <a:rPr lang="en-US" sz="1400" dirty="0"/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sz="1400" dirty="0"/>
                  <a:t>) is the mean effect estimate for feature j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CE4943-1D43-28BC-70C2-C83D2A955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50" y="2948573"/>
                <a:ext cx="3638240" cy="580159"/>
              </a:xfrm>
              <a:prstGeom prst="rect">
                <a:avLst/>
              </a:prstGeom>
              <a:blipFill>
                <a:blip r:embed="rId3"/>
                <a:stretch>
                  <a:fillRect l="-503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473018-E95C-F6AC-AA21-B7CF21042373}"/>
                  </a:ext>
                </a:extLst>
              </p:cNvPr>
              <p:cNvSpPr txBox="1"/>
              <p:nvPr/>
            </p:nvSpPr>
            <p:spPr>
              <a:xfrm>
                <a:off x="435006" y="3724710"/>
                <a:ext cx="7383496" cy="785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nary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23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473018-E95C-F6AC-AA21-B7CF21042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06" y="3724710"/>
                <a:ext cx="7383496" cy="785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8DA2B08-54E4-79F9-0194-D3FD9042C04A}"/>
              </a:ext>
            </a:extLst>
          </p:cNvPr>
          <p:cNvSpPr txBox="1"/>
          <p:nvPr/>
        </p:nvSpPr>
        <p:spPr>
          <a:xfrm>
            <a:off x="5166399" y="2119373"/>
            <a:ext cx="2828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This is a linear model prediction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8A6984-AF5A-7448-84BF-2D57404CD42B}"/>
              </a:ext>
            </a:extLst>
          </p:cNvPr>
          <p:cNvSpPr txBox="1"/>
          <p:nvPr/>
        </p:nvSpPr>
        <p:spPr>
          <a:xfrm>
            <a:off x="8239958" y="3933004"/>
            <a:ext cx="3202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Sum of the contributions of features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C20FEF-D443-7FF5-98B1-49C6F0C89EDD}"/>
              </a:ext>
            </a:extLst>
          </p:cNvPr>
          <p:cNvSpPr txBox="1"/>
          <p:nvPr/>
        </p:nvSpPr>
        <p:spPr>
          <a:xfrm>
            <a:off x="5504155" y="2974232"/>
            <a:ext cx="4257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Contribution of the j-</a:t>
            </a:r>
            <a:r>
              <a:rPr lang="en-US" sz="1600" dirty="0" err="1"/>
              <a:t>th</a:t>
            </a:r>
            <a:r>
              <a:rPr lang="en-US" sz="1600" dirty="0"/>
              <a:t> feature on the prediction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0270E4-6AFA-1033-AB78-B4A2CCACD75B}"/>
              </a:ext>
            </a:extLst>
          </p:cNvPr>
          <p:cNvCxnSpPr/>
          <p:nvPr/>
        </p:nvCxnSpPr>
        <p:spPr>
          <a:xfrm flipV="1">
            <a:off x="3710496" y="2297066"/>
            <a:ext cx="1199363" cy="13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A3B81D-1182-8484-D0FC-8F8A2D52559B}"/>
              </a:ext>
            </a:extLst>
          </p:cNvPr>
          <p:cNvCxnSpPr>
            <a:cxnSpLocks/>
          </p:cNvCxnSpPr>
          <p:nvPr/>
        </p:nvCxnSpPr>
        <p:spPr>
          <a:xfrm>
            <a:off x="7818502" y="4117670"/>
            <a:ext cx="344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7354A2-1CFD-AD21-87CF-60C741BDDCE3}"/>
              </a:ext>
            </a:extLst>
          </p:cNvPr>
          <p:cNvCxnSpPr/>
          <p:nvPr/>
        </p:nvCxnSpPr>
        <p:spPr>
          <a:xfrm flipV="1">
            <a:off x="4126754" y="3172315"/>
            <a:ext cx="1199363" cy="13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32E441-2A53-60F7-B301-FBE85C251A98}"/>
              </a:ext>
            </a:extLst>
          </p:cNvPr>
          <p:cNvSpPr/>
          <p:nvPr/>
        </p:nvSpPr>
        <p:spPr>
          <a:xfrm>
            <a:off x="1243185" y="5032722"/>
            <a:ext cx="9946105" cy="6464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But can we calculate it for a Black Box model?</a:t>
            </a:r>
          </a:p>
        </p:txBody>
      </p:sp>
    </p:spTree>
    <p:extLst>
      <p:ext uri="{BB962C8B-B14F-4D97-AF65-F5344CB8AC3E}">
        <p14:creationId xmlns:p14="http://schemas.microsoft.com/office/powerpoint/2010/main" val="415396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742834-9E53-11E3-F4B7-6D2E3E763C7D}"/>
              </a:ext>
            </a:extLst>
          </p:cNvPr>
          <p:cNvSpPr/>
          <p:nvPr/>
        </p:nvSpPr>
        <p:spPr>
          <a:xfrm>
            <a:off x="0" y="0"/>
            <a:ext cx="12192000" cy="9321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62DA57-C76F-829D-0C20-E1BF56AEA5CD}"/>
              </a:ext>
            </a:extLst>
          </p:cNvPr>
          <p:cNvSpPr/>
          <p:nvPr/>
        </p:nvSpPr>
        <p:spPr>
          <a:xfrm>
            <a:off x="0" y="-1"/>
            <a:ext cx="6840000" cy="9321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Marwan - What is Shapley Value and why do we need it?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Dominik - Mathematics behind Shapley Value</a:t>
            </a:r>
          </a:p>
          <a:p>
            <a:pPr algn="r"/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Sugarbayar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Example of applying Shapley Values to the model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Bibliography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D5E116-1F68-096B-170F-B8CC7A46D4EE}"/>
              </a:ext>
            </a:extLst>
          </p:cNvPr>
          <p:cNvSpPr/>
          <p:nvPr/>
        </p:nvSpPr>
        <p:spPr>
          <a:xfrm>
            <a:off x="0" y="6534000"/>
            <a:ext cx="12192000" cy="4764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6/11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A9DAE0-16DD-79CD-0CD8-7DEF18FD5A97}"/>
              </a:ext>
            </a:extLst>
          </p:cNvPr>
          <p:cNvSpPr/>
          <p:nvPr/>
        </p:nvSpPr>
        <p:spPr>
          <a:xfrm>
            <a:off x="0" y="6533999"/>
            <a:ext cx="6840000" cy="4764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Statistics and Exploratory Data Analysis, 2022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32E441-2A53-60F7-B301-FBE85C251A98}"/>
              </a:ext>
            </a:extLst>
          </p:cNvPr>
          <p:cNvSpPr/>
          <p:nvPr/>
        </p:nvSpPr>
        <p:spPr>
          <a:xfrm>
            <a:off x="1122947" y="1694718"/>
            <a:ext cx="9946105" cy="6464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600" b="1" dirty="0"/>
              <a:t>Yes, we can!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3CA6E8-1BE9-5195-C100-AC63208563B6}"/>
                  </a:ext>
                </a:extLst>
              </p:cNvPr>
              <p:cNvSpPr txBox="1"/>
              <p:nvPr/>
            </p:nvSpPr>
            <p:spPr>
              <a:xfrm>
                <a:off x="3000652" y="3103700"/>
                <a:ext cx="5115439" cy="1939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𝑣𝑎𝑙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∈{1,…,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  <m:r>
                            <m:rPr>
                              <m:lit/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r>
                  <a:rPr lang="en-US" sz="1400" dirty="0"/>
                  <a:t>S – subset of features used in the model (without feature j)</a:t>
                </a:r>
              </a:p>
              <a:p>
                <a:r>
                  <a:rPr lang="en-US" sz="1400" dirty="0"/>
                  <a:t>p – number of features in the dataset</a:t>
                </a:r>
              </a:p>
              <a:p>
                <a:r>
                  <a:rPr lang="en-US" sz="1400" dirty="0" err="1"/>
                  <a:t>val</a:t>
                </a:r>
                <a:r>
                  <a:rPr lang="en-US" sz="1400" dirty="0"/>
                  <a:t>(S) – prediction for feature values in set S</a:t>
                </a:r>
              </a:p>
              <a:p>
                <a:r>
                  <a:rPr lang="en-US" sz="1400" dirty="0"/>
                  <a:t>j – feature for which we calculate Shapley Value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3CA6E8-1BE9-5195-C100-AC6320856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652" y="3103700"/>
                <a:ext cx="5115439" cy="1939698"/>
              </a:xfrm>
              <a:prstGeom prst="rect">
                <a:avLst/>
              </a:prstGeom>
              <a:blipFill>
                <a:blip r:embed="rId2"/>
                <a:stretch>
                  <a:fillRect l="-496" t="-37908" b="-261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5E152B80-12B0-ECA4-CC79-356679709271}"/>
              </a:ext>
            </a:extLst>
          </p:cNvPr>
          <p:cNvCxnSpPr>
            <a:cxnSpLocks/>
          </p:cNvCxnSpPr>
          <p:nvPr/>
        </p:nvCxnSpPr>
        <p:spPr>
          <a:xfrm>
            <a:off x="4780429" y="3103700"/>
            <a:ext cx="134635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A6710DD2-733E-00E5-48A6-CFCA9233A6BE}"/>
              </a:ext>
            </a:extLst>
          </p:cNvPr>
          <p:cNvCxnSpPr>
            <a:cxnSpLocks/>
          </p:cNvCxnSpPr>
          <p:nvPr/>
        </p:nvCxnSpPr>
        <p:spPr>
          <a:xfrm flipV="1">
            <a:off x="4780429" y="3095938"/>
            <a:ext cx="0" cy="666123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85363378-98EE-6F3F-8334-C16983812C8C}"/>
              </a:ext>
            </a:extLst>
          </p:cNvPr>
          <p:cNvCxnSpPr>
            <a:cxnSpLocks/>
          </p:cNvCxnSpPr>
          <p:nvPr/>
        </p:nvCxnSpPr>
        <p:spPr>
          <a:xfrm flipV="1">
            <a:off x="6126784" y="3103700"/>
            <a:ext cx="0" cy="673885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F4730D1E-AE55-DE46-3964-C1E29D3C46C9}"/>
              </a:ext>
            </a:extLst>
          </p:cNvPr>
          <p:cNvCxnSpPr>
            <a:cxnSpLocks/>
          </p:cNvCxnSpPr>
          <p:nvPr/>
        </p:nvCxnSpPr>
        <p:spPr>
          <a:xfrm>
            <a:off x="4780429" y="3762061"/>
            <a:ext cx="1346355" cy="776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Łącznik prosty 34">
            <a:extLst>
              <a:ext uri="{FF2B5EF4-FFF2-40B4-BE49-F238E27FC236}">
                <a16:creationId xmlns:a16="http://schemas.microsoft.com/office/drawing/2014/main" id="{1DC5D240-3301-4EFB-8A1C-939E5A2644A5}"/>
              </a:ext>
            </a:extLst>
          </p:cNvPr>
          <p:cNvCxnSpPr>
            <a:cxnSpLocks/>
          </p:cNvCxnSpPr>
          <p:nvPr/>
        </p:nvCxnSpPr>
        <p:spPr>
          <a:xfrm flipV="1">
            <a:off x="6160100" y="3103700"/>
            <a:ext cx="0" cy="673885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0E06C5E8-03EB-2256-822A-D280E41420E7}"/>
              </a:ext>
            </a:extLst>
          </p:cNvPr>
          <p:cNvCxnSpPr>
            <a:cxnSpLocks/>
          </p:cNvCxnSpPr>
          <p:nvPr/>
        </p:nvCxnSpPr>
        <p:spPr>
          <a:xfrm>
            <a:off x="6166822" y="3106981"/>
            <a:ext cx="181185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40D2DCC6-DEF5-AA94-F857-AD3DA41CEF68}"/>
              </a:ext>
            </a:extLst>
          </p:cNvPr>
          <p:cNvCxnSpPr>
            <a:cxnSpLocks/>
          </p:cNvCxnSpPr>
          <p:nvPr/>
        </p:nvCxnSpPr>
        <p:spPr>
          <a:xfrm>
            <a:off x="6160100" y="3769821"/>
            <a:ext cx="181185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Łącznik prosty 38">
            <a:extLst>
              <a:ext uri="{FF2B5EF4-FFF2-40B4-BE49-F238E27FC236}">
                <a16:creationId xmlns:a16="http://schemas.microsoft.com/office/drawing/2014/main" id="{8B2C6DCD-C906-0009-7EC9-34BFBE9CB8AA}"/>
              </a:ext>
            </a:extLst>
          </p:cNvPr>
          <p:cNvCxnSpPr>
            <a:cxnSpLocks/>
          </p:cNvCxnSpPr>
          <p:nvPr/>
        </p:nvCxnSpPr>
        <p:spPr>
          <a:xfrm flipV="1">
            <a:off x="7977217" y="3103700"/>
            <a:ext cx="0" cy="673885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742834-9E53-11E3-F4B7-6D2E3E763C7D}"/>
              </a:ext>
            </a:extLst>
          </p:cNvPr>
          <p:cNvSpPr/>
          <p:nvPr/>
        </p:nvSpPr>
        <p:spPr>
          <a:xfrm>
            <a:off x="0" y="0"/>
            <a:ext cx="12192000" cy="9321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62DA57-C76F-829D-0C20-E1BF56AEA5CD}"/>
              </a:ext>
            </a:extLst>
          </p:cNvPr>
          <p:cNvSpPr/>
          <p:nvPr/>
        </p:nvSpPr>
        <p:spPr>
          <a:xfrm>
            <a:off x="0" y="-1"/>
            <a:ext cx="6840000" cy="9321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Marwan - What is Shapley Value and why do we need it?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Dominik - Mathematics behind Shapley Value</a:t>
            </a:r>
          </a:p>
          <a:p>
            <a:pPr algn="r"/>
            <a:r>
              <a:rPr lang="en-US" sz="1400" dirty="0" err="1">
                <a:solidFill>
                  <a:schemeClr val="bg1"/>
                </a:solidFill>
              </a:rPr>
              <a:t>Sugarbayar</a:t>
            </a:r>
            <a:r>
              <a:rPr lang="en-US" sz="1400" dirty="0">
                <a:solidFill>
                  <a:schemeClr val="bg1"/>
                </a:solidFill>
              </a:rPr>
              <a:t> - Example of applying Shapley Values to the model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Bibliography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D5E116-1F68-096B-170F-B8CC7A46D4EE}"/>
              </a:ext>
            </a:extLst>
          </p:cNvPr>
          <p:cNvSpPr/>
          <p:nvPr/>
        </p:nvSpPr>
        <p:spPr>
          <a:xfrm>
            <a:off x="0" y="6534000"/>
            <a:ext cx="12192000" cy="4764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7/11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A9DAE0-16DD-79CD-0CD8-7DEF18FD5A97}"/>
              </a:ext>
            </a:extLst>
          </p:cNvPr>
          <p:cNvSpPr/>
          <p:nvPr/>
        </p:nvSpPr>
        <p:spPr>
          <a:xfrm>
            <a:off x="0" y="6533999"/>
            <a:ext cx="6840000" cy="4764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Statistics and Exploratory Data Analysis, 2022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91F5F7A-2830-D781-357D-71BF07F1F061}"/>
              </a:ext>
            </a:extLst>
          </p:cNvPr>
          <p:cNvSpPr/>
          <p:nvPr/>
        </p:nvSpPr>
        <p:spPr>
          <a:xfrm>
            <a:off x="1597981" y="1269507"/>
            <a:ext cx="994299" cy="6125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 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A300AB-5347-EF28-6199-8B443D1746E8}"/>
              </a:ext>
            </a:extLst>
          </p:cNvPr>
          <p:cNvSpPr/>
          <p:nvPr/>
        </p:nvSpPr>
        <p:spPr>
          <a:xfrm>
            <a:off x="156099" y="2291919"/>
            <a:ext cx="1029810" cy="3994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Google 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AD7C6E-ADC3-C157-F492-2EA722DDF903}"/>
              </a:ext>
            </a:extLst>
          </p:cNvPr>
          <p:cNvSpPr/>
          <p:nvPr/>
        </p:nvSpPr>
        <p:spPr>
          <a:xfrm>
            <a:off x="1597981" y="2291918"/>
            <a:ext cx="1029810" cy="3994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Social media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F5E3A7-283B-2132-FEF9-45BF0AE83869}"/>
              </a:ext>
            </a:extLst>
          </p:cNvPr>
          <p:cNvSpPr/>
          <p:nvPr/>
        </p:nvSpPr>
        <p:spPr>
          <a:xfrm>
            <a:off x="3039863" y="2275642"/>
            <a:ext cx="1029810" cy="399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Email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marketing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B86D82-224C-4144-5CD4-996ADED4BE8B}"/>
              </a:ext>
            </a:extLst>
          </p:cNvPr>
          <p:cNvSpPr/>
          <p:nvPr/>
        </p:nvSpPr>
        <p:spPr>
          <a:xfrm>
            <a:off x="187911" y="3142711"/>
            <a:ext cx="1029810" cy="3994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Google 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84E9CD-FF79-EB63-ECFC-BBD776563BE8}"/>
              </a:ext>
            </a:extLst>
          </p:cNvPr>
          <p:cNvSpPr/>
          <p:nvPr/>
        </p:nvSpPr>
        <p:spPr>
          <a:xfrm>
            <a:off x="187911" y="3559961"/>
            <a:ext cx="1029810" cy="3994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Social media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6F02E0-1C40-87C7-70D2-148FF21531A0}"/>
              </a:ext>
            </a:extLst>
          </p:cNvPr>
          <p:cNvSpPr/>
          <p:nvPr/>
        </p:nvSpPr>
        <p:spPr>
          <a:xfrm>
            <a:off x="1597981" y="3133832"/>
            <a:ext cx="1029810" cy="3994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Google 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593EA8-7444-686C-519F-FBFC07E84191}"/>
              </a:ext>
            </a:extLst>
          </p:cNvPr>
          <p:cNvSpPr/>
          <p:nvPr/>
        </p:nvSpPr>
        <p:spPr>
          <a:xfrm>
            <a:off x="1597981" y="3538883"/>
            <a:ext cx="1029810" cy="399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Email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marketing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3A08AC-3668-438E-41CB-69F60C40DAFE}"/>
              </a:ext>
            </a:extLst>
          </p:cNvPr>
          <p:cNvSpPr/>
          <p:nvPr/>
        </p:nvSpPr>
        <p:spPr>
          <a:xfrm>
            <a:off x="3039863" y="3116076"/>
            <a:ext cx="1029810" cy="3994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Social media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F23DD0-AE32-1C64-3362-094D5B2A6943}"/>
              </a:ext>
            </a:extLst>
          </p:cNvPr>
          <p:cNvSpPr/>
          <p:nvPr/>
        </p:nvSpPr>
        <p:spPr>
          <a:xfrm>
            <a:off x="3039863" y="3524449"/>
            <a:ext cx="1029810" cy="399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Email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marketing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2BDE1F-0640-00ED-2383-5D97C8F6D2E4}"/>
              </a:ext>
            </a:extLst>
          </p:cNvPr>
          <p:cNvSpPr/>
          <p:nvPr/>
        </p:nvSpPr>
        <p:spPr>
          <a:xfrm>
            <a:off x="1597981" y="4671876"/>
            <a:ext cx="1029810" cy="3994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Google 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574213-0F27-DC67-275A-A6160FDB880F}"/>
              </a:ext>
            </a:extLst>
          </p:cNvPr>
          <p:cNvSpPr/>
          <p:nvPr/>
        </p:nvSpPr>
        <p:spPr>
          <a:xfrm>
            <a:off x="1597981" y="5071371"/>
            <a:ext cx="1029810" cy="3994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Social media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51AC55-478E-49F9-2FE4-C8F2F8663601}"/>
              </a:ext>
            </a:extLst>
          </p:cNvPr>
          <p:cNvSpPr/>
          <p:nvPr/>
        </p:nvSpPr>
        <p:spPr>
          <a:xfrm>
            <a:off x="1597981" y="5470866"/>
            <a:ext cx="1029810" cy="399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Email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marketing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1CD91B-F272-F607-B2C1-F7084E7D228C}"/>
              </a:ext>
            </a:extLst>
          </p:cNvPr>
          <p:cNvSpPr/>
          <p:nvPr/>
        </p:nvSpPr>
        <p:spPr>
          <a:xfrm>
            <a:off x="156099" y="3133832"/>
            <a:ext cx="1061622" cy="841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DD2B29-D9CB-BC97-892D-C0BEDB3956ED}"/>
              </a:ext>
            </a:extLst>
          </p:cNvPr>
          <p:cNvSpPr/>
          <p:nvPr/>
        </p:nvSpPr>
        <p:spPr>
          <a:xfrm>
            <a:off x="1581705" y="4650413"/>
            <a:ext cx="1061622" cy="121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BDCE11-9CD4-3245-7657-B4F116BA231F}"/>
              </a:ext>
            </a:extLst>
          </p:cNvPr>
          <p:cNvSpPr/>
          <p:nvPr/>
        </p:nvSpPr>
        <p:spPr>
          <a:xfrm>
            <a:off x="1587809" y="3127928"/>
            <a:ext cx="1061622" cy="841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4C305D-E960-FE1E-FFDD-771CBA61F1C8}"/>
              </a:ext>
            </a:extLst>
          </p:cNvPr>
          <p:cNvSpPr/>
          <p:nvPr/>
        </p:nvSpPr>
        <p:spPr>
          <a:xfrm>
            <a:off x="3023957" y="3097602"/>
            <a:ext cx="1061622" cy="841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60D459-9195-772B-E87B-079D410395E8}"/>
              </a:ext>
            </a:extLst>
          </p:cNvPr>
          <p:cNvSpPr txBox="1"/>
          <p:nvPr/>
        </p:nvSpPr>
        <p:spPr>
          <a:xfrm>
            <a:off x="1820054" y="104014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150$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B2B3CD-9615-1598-3F9C-376608337F9C}"/>
              </a:ext>
            </a:extLst>
          </p:cNvPr>
          <p:cNvSpPr txBox="1"/>
          <p:nvPr/>
        </p:nvSpPr>
        <p:spPr>
          <a:xfrm>
            <a:off x="411833" y="205739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200$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9D7200-7902-526A-CEB8-C42A45A9C179}"/>
              </a:ext>
            </a:extLst>
          </p:cNvPr>
          <p:cNvSpPr txBox="1"/>
          <p:nvPr/>
        </p:nvSpPr>
        <p:spPr>
          <a:xfrm>
            <a:off x="1821402" y="205999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300$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3C9E50-42EA-2004-D454-B4FFB1B55E54}"/>
              </a:ext>
            </a:extLst>
          </p:cNvPr>
          <p:cNvSpPr txBox="1"/>
          <p:nvPr/>
        </p:nvSpPr>
        <p:spPr>
          <a:xfrm>
            <a:off x="3252399" y="203800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350$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4528B4-3062-DA35-D479-2182160862C9}"/>
              </a:ext>
            </a:extLst>
          </p:cNvPr>
          <p:cNvSpPr txBox="1"/>
          <p:nvPr/>
        </p:nvSpPr>
        <p:spPr>
          <a:xfrm>
            <a:off x="394078" y="288040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320$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12F67F-5EF4-2D63-8D4A-8D174E157F35}"/>
              </a:ext>
            </a:extLst>
          </p:cNvPr>
          <p:cNvSpPr txBox="1"/>
          <p:nvPr/>
        </p:nvSpPr>
        <p:spPr>
          <a:xfrm>
            <a:off x="1820053" y="288040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350$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0E8CC7-595C-EE6E-9320-A091E74CDCA9}"/>
              </a:ext>
            </a:extLst>
          </p:cNvPr>
          <p:cNvSpPr txBox="1"/>
          <p:nvPr/>
        </p:nvSpPr>
        <p:spPr>
          <a:xfrm>
            <a:off x="3279034" y="285155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400$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781062-107B-D056-755F-F27D66665266}"/>
              </a:ext>
            </a:extLst>
          </p:cNvPr>
          <p:cNvSpPr txBox="1"/>
          <p:nvPr/>
        </p:nvSpPr>
        <p:spPr>
          <a:xfrm>
            <a:off x="1845845" y="442330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450$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EEF259-E490-69ED-B44B-75CDA30C893F}"/>
              </a:ext>
            </a:extLst>
          </p:cNvPr>
          <p:cNvCxnSpPr>
            <a:stCxn id="2" idx="2"/>
            <a:endCxn id="25" idx="0"/>
          </p:cNvCxnSpPr>
          <p:nvPr/>
        </p:nvCxnSpPr>
        <p:spPr>
          <a:xfrm flipH="1">
            <a:off x="686909" y="1575787"/>
            <a:ext cx="911072" cy="481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6B7E19-67C7-2890-B765-7BAC20A730B1}"/>
              </a:ext>
            </a:extLst>
          </p:cNvPr>
          <p:cNvCxnSpPr>
            <a:stCxn id="2" idx="4"/>
            <a:endCxn id="26" idx="0"/>
          </p:cNvCxnSpPr>
          <p:nvPr/>
        </p:nvCxnSpPr>
        <p:spPr>
          <a:xfrm>
            <a:off x="2095131" y="1882066"/>
            <a:ext cx="1347" cy="177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33EE20-8C01-009C-AC56-6DE0AD6EA64E}"/>
              </a:ext>
            </a:extLst>
          </p:cNvPr>
          <p:cNvCxnSpPr>
            <a:stCxn id="2" idx="6"/>
            <a:endCxn id="27" idx="0"/>
          </p:cNvCxnSpPr>
          <p:nvPr/>
        </p:nvCxnSpPr>
        <p:spPr>
          <a:xfrm>
            <a:off x="2592280" y="1575787"/>
            <a:ext cx="935195" cy="46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CEA657-3F31-CF75-7D68-C19EF251FF7E}"/>
              </a:ext>
            </a:extLst>
          </p:cNvPr>
          <p:cNvCxnSpPr>
            <a:stCxn id="3" idx="2"/>
            <a:endCxn id="28" idx="0"/>
          </p:cNvCxnSpPr>
          <p:nvPr/>
        </p:nvCxnSpPr>
        <p:spPr>
          <a:xfrm flipH="1">
            <a:off x="669154" y="2691414"/>
            <a:ext cx="1850" cy="18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24D62E-35F3-83F0-1B58-08D1B3F1F789}"/>
              </a:ext>
            </a:extLst>
          </p:cNvPr>
          <p:cNvCxnSpPr>
            <a:stCxn id="6" idx="2"/>
            <a:endCxn id="28" idx="0"/>
          </p:cNvCxnSpPr>
          <p:nvPr/>
        </p:nvCxnSpPr>
        <p:spPr>
          <a:xfrm flipH="1">
            <a:off x="669154" y="2691413"/>
            <a:ext cx="1443732" cy="18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D2D90E-6467-5762-04FB-1347EC09A2C7}"/>
              </a:ext>
            </a:extLst>
          </p:cNvPr>
          <p:cNvCxnSpPr>
            <a:stCxn id="3" idx="2"/>
            <a:endCxn id="29" idx="0"/>
          </p:cNvCxnSpPr>
          <p:nvPr/>
        </p:nvCxnSpPr>
        <p:spPr>
          <a:xfrm>
            <a:off x="671004" y="2691414"/>
            <a:ext cx="1424125" cy="18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6FE7BC4-8E07-FD8E-954B-AEC88BF9C601}"/>
              </a:ext>
            </a:extLst>
          </p:cNvPr>
          <p:cNvCxnSpPr>
            <a:stCxn id="7" idx="2"/>
            <a:endCxn id="29" idx="0"/>
          </p:cNvCxnSpPr>
          <p:nvPr/>
        </p:nvCxnSpPr>
        <p:spPr>
          <a:xfrm flipH="1">
            <a:off x="2095129" y="2675137"/>
            <a:ext cx="1459639" cy="205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145224-36FB-BAEB-6595-D6EF05823C00}"/>
              </a:ext>
            </a:extLst>
          </p:cNvPr>
          <p:cNvCxnSpPr>
            <a:stCxn id="6" idx="2"/>
            <a:endCxn id="30" idx="0"/>
          </p:cNvCxnSpPr>
          <p:nvPr/>
        </p:nvCxnSpPr>
        <p:spPr>
          <a:xfrm>
            <a:off x="2112886" y="2691413"/>
            <a:ext cx="1441224" cy="160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80FC6B9-AA21-ACEE-98F5-0D72BD828F5D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 flipH="1">
            <a:off x="3554110" y="2675137"/>
            <a:ext cx="658" cy="176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76761D4-31DB-BE4B-DA00-FF9F438CDE84}"/>
              </a:ext>
            </a:extLst>
          </p:cNvPr>
          <p:cNvCxnSpPr>
            <a:stCxn id="22" idx="2"/>
            <a:endCxn id="31" idx="0"/>
          </p:cNvCxnSpPr>
          <p:nvPr/>
        </p:nvCxnSpPr>
        <p:spPr>
          <a:xfrm>
            <a:off x="2118620" y="3969843"/>
            <a:ext cx="2301" cy="45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F74014-2CDE-6F0B-9EC7-186E779ACADF}"/>
              </a:ext>
            </a:extLst>
          </p:cNvPr>
          <p:cNvCxnSpPr>
            <a:stCxn id="23" idx="2"/>
            <a:endCxn id="31" idx="0"/>
          </p:cNvCxnSpPr>
          <p:nvPr/>
        </p:nvCxnSpPr>
        <p:spPr>
          <a:xfrm flipH="1">
            <a:off x="2120921" y="3939517"/>
            <a:ext cx="1433847" cy="483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64CF727-7B54-D480-6B34-6BBB75840F7C}"/>
              </a:ext>
            </a:extLst>
          </p:cNvPr>
          <p:cNvCxnSpPr>
            <a:stCxn id="20" idx="2"/>
            <a:endCxn id="31" idx="0"/>
          </p:cNvCxnSpPr>
          <p:nvPr/>
        </p:nvCxnSpPr>
        <p:spPr>
          <a:xfrm>
            <a:off x="686910" y="3975747"/>
            <a:ext cx="1434011" cy="447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EDD632F-B99A-A210-6926-AD193F8AC645}"/>
              </a:ext>
            </a:extLst>
          </p:cNvPr>
          <p:cNvSpPr txBox="1"/>
          <p:nvPr/>
        </p:nvSpPr>
        <p:spPr>
          <a:xfrm>
            <a:off x="4944862" y="1496895"/>
            <a:ext cx="6362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difference in revenues between using three ads and using no ad is:</a:t>
            </a:r>
          </a:p>
          <a:p>
            <a:endParaRPr lang="en-US" sz="1600" dirty="0"/>
          </a:p>
          <a:p>
            <a:r>
              <a:rPr lang="en-US" sz="1600" dirty="0"/>
              <a:t>	150$ - 450$ = </a:t>
            </a:r>
            <a:r>
              <a:rPr lang="en-US" sz="1600" b="1" dirty="0">
                <a:solidFill>
                  <a:srgbClr val="FF0000"/>
                </a:solidFill>
              </a:rPr>
              <a:t>300$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09E9C61-108E-94C9-085F-71EA64980D24}"/>
              </a:ext>
            </a:extLst>
          </p:cNvPr>
          <p:cNvSpPr/>
          <p:nvPr/>
        </p:nvSpPr>
        <p:spPr>
          <a:xfrm>
            <a:off x="5061538" y="4895314"/>
            <a:ext cx="994299" cy="6125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 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D79D4A-83B4-460C-F2B4-03B5CC40ED19}"/>
              </a:ext>
            </a:extLst>
          </p:cNvPr>
          <p:cNvSpPr txBox="1"/>
          <p:nvPr/>
        </p:nvSpPr>
        <p:spPr>
          <a:xfrm>
            <a:off x="5283611" y="466595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150$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24AEB3E-0F40-5E58-46BF-6371618A9AD9}"/>
              </a:ext>
            </a:extLst>
          </p:cNvPr>
          <p:cNvSpPr/>
          <p:nvPr/>
        </p:nvSpPr>
        <p:spPr>
          <a:xfrm>
            <a:off x="9831620" y="4611989"/>
            <a:ext cx="1029810" cy="3994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Google ad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0424789-D010-1D37-F69D-9327A28F4806}"/>
              </a:ext>
            </a:extLst>
          </p:cNvPr>
          <p:cNvSpPr/>
          <p:nvPr/>
        </p:nvSpPr>
        <p:spPr>
          <a:xfrm>
            <a:off x="9831620" y="5011484"/>
            <a:ext cx="1029810" cy="3994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Social media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66AFF70-3139-E67A-0910-01FC29C2BDD8}"/>
              </a:ext>
            </a:extLst>
          </p:cNvPr>
          <p:cNvSpPr/>
          <p:nvPr/>
        </p:nvSpPr>
        <p:spPr>
          <a:xfrm>
            <a:off x="9831620" y="5410979"/>
            <a:ext cx="1029810" cy="399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Email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marketing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331BE4B-A01B-A33C-B908-C17E04CF2CA9}"/>
              </a:ext>
            </a:extLst>
          </p:cNvPr>
          <p:cNvSpPr/>
          <p:nvPr/>
        </p:nvSpPr>
        <p:spPr>
          <a:xfrm>
            <a:off x="9815344" y="4590526"/>
            <a:ext cx="1061622" cy="121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DFBC-7896-28CB-6738-A62CB050CB13}"/>
              </a:ext>
            </a:extLst>
          </p:cNvPr>
          <p:cNvSpPr txBox="1"/>
          <p:nvPr/>
        </p:nvSpPr>
        <p:spPr>
          <a:xfrm>
            <a:off x="10079484" y="436342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450$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C2D1FC7-BC08-0B8F-95D2-D299CDEFE570}"/>
              </a:ext>
            </a:extLst>
          </p:cNvPr>
          <p:cNvCxnSpPr>
            <a:stCxn id="61" idx="6"/>
            <a:endCxn id="68" idx="1"/>
          </p:cNvCxnSpPr>
          <p:nvPr/>
        </p:nvCxnSpPr>
        <p:spPr>
          <a:xfrm flipV="1">
            <a:off x="6055837" y="5200500"/>
            <a:ext cx="3759507" cy="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9BDDC3C-54EB-9009-BAA8-768C98A18C7D}"/>
              </a:ext>
            </a:extLst>
          </p:cNvPr>
          <p:cNvSpPr txBox="1"/>
          <p:nvPr/>
        </p:nvSpPr>
        <p:spPr>
          <a:xfrm>
            <a:off x="7386645" y="476893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300$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2C8871B-0085-B3C7-F145-58EE80F3C00B}"/>
              </a:ext>
            </a:extLst>
          </p:cNvPr>
          <p:cNvSpPr/>
          <p:nvPr/>
        </p:nvSpPr>
        <p:spPr>
          <a:xfrm>
            <a:off x="5769374" y="3225885"/>
            <a:ext cx="1029810" cy="3994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Google ad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A7833BD-1C36-EDCE-AF61-4C351F7EAB0D}"/>
              </a:ext>
            </a:extLst>
          </p:cNvPr>
          <p:cNvSpPr/>
          <p:nvPr/>
        </p:nvSpPr>
        <p:spPr>
          <a:xfrm>
            <a:off x="7211256" y="3225884"/>
            <a:ext cx="1029810" cy="3994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Social media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1BCB42F-E3A3-618F-8A92-CED324E7D6F9}"/>
              </a:ext>
            </a:extLst>
          </p:cNvPr>
          <p:cNvSpPr/>
          <p:nvPr/>
        </p:nvSpPr>
        <p:spPr>
          <a:xfrm>
            <a:off x="8653138" y="3209608"/>
            <a:ext cx="1029810" cy="399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Email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marketing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D3DB5E-62EA-C0E2-28B9-E7D08FF4B4F7}"/>
              </a:ext>
            </a:extLst>
          </p:cNvPr>
          <p:cNvCxnSpPr>
            <a:stCxn id="79" idx="2"/>
          </p:cNvCxnSpPr>
          <p:nvPr/>
        </p:nvCxnSpPr>
        <p:spPr>
          <a:xfrm>
            <a:off x="6284279" y="3625380"/>
            <a:ext cx="1213902" cy="1105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C09E6C8-3003-48E7-C8B7-47B8135A9B80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7713017" y="3631609"/>
            <a:ext cx="15841" cy="113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17F6071-683F-D59F-E4F8-72D5959FA46B}"/>
              </a:ext>
            </a:extLst>
          </p:cNvPr>
          <p:cNvCxnSpPr>
            <a:stCxn id="81" idx="2"/>
          </p:cNvCxnSpPr>
          <p:nvPr/>
        </p:nvCxnSpPr>
        <p:spPr>
          <a:xfrm flipH="1">
            <a:off x="7845086" y="3609103"/>
            <a:ext cx="1322957" cy="112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0A6A01B-78FF-4C70-3245-7B6348FF5124}"/>
              </a:ext>
            </a:extLst>
          </p:cNvPr>
          <p:cNvSpPr txBox="1"/>
          <p:nvPr/>
        </p:nvSpPr>
        <p:spPr>
          <a:xfrm>
            <a:off x="6433820" y="410026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9D970DB-32A2-356D-2C1F-74D475974A15}"/>
              </a:ext>
            </a:extLst>
          </p:cNvPr>
          <p:cNvSpPr txBox="1"/>
          <p:nvPr/>
        </p:nvSpPr>
        <p:spPr>
          <a:xfrm>
            <a:off x="7459565" y="385268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8C8C9D2-45B8-0CEB-9819-A9E675D1AABC}"/>
              </a:ext>
            </a:extLst>
          </p:cNvPr>
          <p:cNvSpPr txBox="1"/>
          <p:nvPr/>
        </p:nvSpPr>
        <p:spPr>
          <a:xfrm>
            <a:off x="8551717" y="406161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6700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742834-9E53-11E3-F4B7-6D2E3E763C7D}"/>
              </a:ext>
            </a:extLst>
          </p:cNvPr>
          <p:cNvSpPr/>
          <p:nvPr/>
        </p:nvSpPr>
        <p:spPr>
          <a:xfrm>
            <a:off x="0" y="0"/>
            <a:ext cx="12192000" cy="9321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62DA57-C76F-829D-0C20-E1BF56AEA5CD}"/>
              </a:ext>
            </a:extLst>
          </p:cNvPr>
          <p:cNvSpPr/>
          <p:nvPr/>
        </p:nvSpPr>
        <p:spPr>
          <a:xfrm>
            <a:off x="0" y="-1"/>
            <a:ext cx="6840000" cy="9321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Marwan - What is Shapley Value and why do we need it?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Dominik - Mathematics behind Shapley Value</a:t>
            </a:r>
          </a:p>
          <a:p>
            <a:pPr algn="r"/>
            <a:r>
              <a:rPr lang="en-US" sz="1400" dirty="0" err="1">
                <a:solidFill>
                  <a:schemeClr val="bg1"/>
                </a:solidFill>
              </a:rPr>
              <a:t>Sugarbayar</a:t>
            </a:r>
            <a:r>
              <a:rPr lang="en-US" sz="1400" dirty="0">
                <a:solidFill>
                  <a:schemeClr val="bg1"/>
                </a:solidFill>
              </a:rPr>
              <a:t> - Example of applying Shapley Values to the model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Bibliography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D5E116-1F68-096B-170F-B8CC7A46D4EE}"/>
              </a:ext>
            </a:extLst>
          </p:cNvPr>
          <p:cNvSpPr/>
          <p:nvPr/>
        </p:nvSpPr>
        <p:spPr>
          <a:xfrm>
            <a:off x="0" y="6534000"/>
            <a:ext cx="12192000" cy="4764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8/11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A9DAE0-16DD-79CD-0CD8-7DEF18FD5A97}"/>
              </a:ext>
            </a:extLst>
          </p:cNvPr>
          <p:cNvSpPr/>
          <p:nvPr/>
        </p:nvSpPr>
        <p:spPr>
          <a:xfrm>
            <a:off x="0" y="6533999"/>
            <a:ext cx="6840000" cy="4764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Statistics and Exploratory Data Analysis, 2022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91F5F7A-2830-D781-357D-71BF07F1F061}"/>
              </a:ext>
            </a:extLst>
          </p:cNvPr>
          <p:cNvSpPr/>
          <p:nvPr/>
        </p:nvSpPr>
        <p:spPr>
          <a:xfrm>
            <a:off x="1597981" y="1269507"/>
            <a:ext cx="994299" cy="6125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 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A300AB-5347-EF28-6199-8B443D1746E8}"/>
              </a:ext>
            </a:extLst>
          </p:cNvPr>
          <p:cNvSpPr/>
          <p:nvPr/>
        </p:nvSpPr>
        <p:spPr>
          <a:xfrm>
            <a:off x="156099" y="2291919"/>
            <a:ext cx="1029810" cy="3994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Google 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AD7C6E-ADC3-C157-F492-2EA722DDF903}"/>
              </a:ext>
            </a:extLst>
          </p:cNvPr>
          <p:cNvSpPr/>
          <p:nvPr/>
        </p:nvSpPr>
        <p:spPr>
          <a:xfrm>
            <a:off x="1597981" y="2291918"/>
            <a:ext cx="1029810" cy="3994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Social media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F5E3A7-283B-2132-FEF9-45BF0AE83869}"/>
              </a:ext>
            </a:extLst>
          </p:cNvPr>
          <p:cNvSpPr/>
          <p:nvPr/>
        </p:nvSpPr>
        <p:spPr>
          <a:xfrm>
            <a:off x="3039863" y="2275642"/>
            <a:ext cx="1029810" cy="399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Email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marketing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B86D82-224C-4144-5CD4-996ADED4BE8B}"/>
              </a:ext>
            </a:extLst>
          </p:cNvPr>
          <p:cNvSpPr/>
          <p:nvPr/>
        </p:nvSpPr>
        <p:spPr>
          <a:xfrm>
            <a:off x="187911" y="3142711"/>
            <a:ext cx="1029810" cy="3994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Google 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84E9CD-FF79-EB63-ECFC-BBD776563BE8}"/>
              </a:ext>
            </a:extLst>
          </p:cNvPr>
          <p:cNvSpPr/>
          <p:nvPr/>
        </p:nvSpPr>
        <p:spPr>
          <a:xfrm>
            <a:off x="187911" y="3559961"/>
            <a:ext cx="1029810" cy="3994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Social media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6F02E0-1C40-87C7-70D2-148FF21531A0}"/>
              </a:ext>
            </a:extLst>
          </p:cNvPr>
          <p:cNvSpPr/>
          <p:nvPr/>
        </p:nvSpPr>
        <p:spPr>
          <a:xfrm>
            <a:off x="1597981" y="3133832"/>
            <a:ext cx="1029810" cy="3994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Google 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593EA8-7444-686C-519F-FBFC07E84191}"/>
              </a:ext>
            </a:extLst>
          </p:cNvPr>
          <p:cNvSpPr/>
          <p:nvPr/>
        </p:nvSpPr>
        <p:spPr>
          <a:xfrm>
            <a:off x="1597981" y="3538883"/>
            <a:ext cx="1029810" cy="399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Email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marketing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3A08AC-3668-438E-41CB-69F60C40DAFE}"/>
              </a:ext>
            </a:extLst>
          </p:cNvPr>
          <p:cNvSpPr/>
          <p:nvPr/>
        </p:nvSpPr>
        <p:spPr>
          <a:xfrm>
            <a:off x="3039863" y="3116076"/>
            <a:ext cx="1029810" cy="3994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Social media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F23DD0-AE32-1C64-3362-094D5B2A6943}"/>
              </a:ext>
            </a:extLst>
          </p:cNvPr>
          <p:cNvSpPr/>
          <p:nvPr/>
        </p:nvSpPr>
        <p:spPr>
          <a:xfrm>
            <a:off x="3039863" y="3524449"/>
            <a:ext cx="1029810" cy="399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Email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marketing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2BDE1F-0640-00ED-2383-5D97C8F6D2E4}"/>
              </a:ext>
            </a:extLst>
          </p:cNvPr>
          <p:cNvSpPr/>
          <p:nvPr/>
        </p:nvSpPr>
        <p:spPr>
          <a:xfrm>
            <a:off x="1597981" y="4671876"/>
            <a:ext cx="1029810" cy="3994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Google 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574213-0F27-DC67-275A-A6160FDB880F}"/>
              </a:ext>
            </a:extLst>
          </p:cNvPr>
          <p:cNvSpPr/>
          <p:nvPr/>
        </p:nvSpPr>
        <p:spPr>
          <a:xfrm>
            <a:off x="1597981" y="5071371"/>
            <a:ext cx="1029810" cy="3994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Social media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51AC55-478E-49F9-2FE4-C8F2F8663601}"/>
              </a:ext>
            </a:extLst>
          </p:cNvPr>
          <p:cNvSpPr/>
          <p:nvPr/>
        </p:nvSpPr>
        <p:spPr>
          <a:xfrm>
            <a:off x="1597981" y="5470866"/>
            <a:ext cx="1029810" cy="399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Email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marketing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1CD91B-F272-F607-B2C1-F7084E7D228C}"/>
              </a:ext>
            </a:extLst>
          </p:cNvPr>
          <p:cNvSpPr/>
          <p:nvPr/>
        </p:nvSpPr>
        <p:spPr>
          <a:xfrm>
            <a:off x="156099" y="3133832"/>
            <a:ext cx="1061622" cy="841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DD2B29-D9CB-BC97-892D-C0BEDB3956ED}"/>
              </a:ext>
            </a:extLst>
          </p:cNvPr>
          <p:cNvSpPr/>
          <p:nvPr/>
        </p:nvSpPr>
        <p:spPr>
          <a:xfrm>
            <a:off x="1581705" y="4650413"/>
            <a:ext cx="1061622" cy="121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BDCE11-9CD4-3245-7657-B4F116BA231F}"/>
              </a:ext>
            </a:extLst>
          </p:cNvPr>
          <p:cNvSpPr/>
          <p:nvPr/>
        </p:nvSpPr>
        <p:spPr>
          <a:xfrm>
            <a:off x="1587809" y="3127928"/>
            <a:ext cx="1061622" cy="841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4C305D-E960-FE1E-FFDD-771CBA61F1C8}"/>
              </a:ext>
            </a:extLst>
          </p:cNvPr>
          <p:cNvSpPr/>
          <p:nvPr/>
        </p:nvSpPr>
        <p:spPr>
          <a:xfrm>
            <a:off x="3023957" y="3097602"/>
            <a:ext cx="1061622" cy="841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60D459-9195-772B-E87B-079D410395E8}"/>
              </a:ext>
            </a:extLst>
          </p:cNvPr>
          <p:cNvSpPr txBox="1"/>
          <p:nvPr/>
        </p:nvSpPr>
        <p:spPr>
          <a:xfrm>
            <a:off x="1820054" y="104014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150$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B2B3CD-9615-1598-3F9C-376608337F9C}"/>
              </a:ext>
            </a:extLst>
          </p:cNvPr>
          <p:cNvSpPr txBox="1"/>
          <p:nvPr/>
        </p:nvSpPr>
        <p:spPr>
          <a:xfrm>
            <a:off x="411833" y="205739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200$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9D7200-7902-526A-CEB8-C42A45A9C179}"/>
              </a:ext>
            </a:extLst>
          </p:cNvPr>
          <p:cNvSpPr txBox="1"/>
          <p:nvPr/>
        </p:nvSpPr>
        <p:spPr>
          <a:xfrm>
            <a:off x="1821402" y="205999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300$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3C9E50-42EA-2004-D454-B4FFB1B55E54}"/>
              </a:ext>
            </a:extLst>
          </p:cNvPr>
          <p:cNvSpPr txBox="1"/>
          <p:nvPr/>
        </p:nvSpPr>
        <p:spPr>
          <a:xfrm>
            <a:off x="3252399" y="203800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350$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4528B4-3062-DA35-D479-2182160862C9}"/>
              </a:ext>
            </a:extLst>
          </p:cNvPr>
          <p:cNvSpPr txBox="1"/>
          <p:nvPr/>
        </p:nvSpPr>
        <p:spPr>
          <a:xfrm>
            <a:off x="394078" y="288040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320$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12F67F-5EF4-2D63-8D4A-8D174E157F35}"/>
              </a:ext>
            </a:extLst>
          </p:cNvPr>
          <p:cNvSpPr txBox="1"/>
          <p:nvPr/>
        </p:nvSpPr>
        <p:spPr>
          <a:xfrm>
            <a:off x="1820053" y="288040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350$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0E8CC7-595C-EE6E-9320-A091E74CDCA9}"/>
              </a:ext>
            </a:extLst>
          </p:cNvPr>
          <p:cNvSpPr txBox="1"/>
          <p:nvPr/>
        </p:nvSpPr>
        <p:spPr>
          <a:xfrm>
            <a:off x="3279034" y="285155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400$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781062-107B-D056-755F-F27D66665266}"/>
              </a:ext>
            </a:extLst>
          </p:cNvPr>
          <p:cNvSpPr txBox="1"/>
          <p:nvPr/>
        </p:nvSpPr>
        <p:spPr>
          <a:xfrm>
            <a:off x="1845845" y="442330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450$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EEF259-E490-69ED-B44B-75CDA30C893F}"/>
              </a:ext>
            </a:extLst>
          </p:cNvPr>
          <p:cNvCxnSpPr>
            <a:stCxn id="2" idx="2"/>
            <a:endCxn id="25" idx="0"/>
          </p:cNvCxnSpPr>
          <p:nvPr/>
        </p:nvCxnSpPr>
        <p:spPr>
          <a:xfrm flipH="1">
            <a:off x="686909" y="1575787"/>
            <a:ext cx="911072" cy="48160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6B7E19-67C7-2890-B765-7BAC20A730B1}"/>
              </a:ext>
            </a:extLst>
          </p:cNvPr>
          <p:cNvCxnSpPr>
            <a:stCxn id="2" idx="4"/>
            <a:endCxn id="26" idx="0"/>
          </p:cNvCxnSpPr>
          <p:nvPr/>
        </p:nvCxnSpPr>
        <p:spPr>
          <a:xfrm>
            <a:off x="2095131" y="1882066"/>
            <a:ext cx="1347" cy="177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33EE20-8C01-009C-AC56-6DE0AD6EA64E}"/>
              </a:ext>
            </a:extLst>
          </p:cNvPr>
          <p:cNvCxnSpPr>
            <a:cxnSpLocks/>
            <a:stCxn id="2" idx="6"/>
            <a:endCxn id="27" idx="0"/>
          </p:cNvCxnSpPr>
          <p:nvPr/>
        </p:nvCxnSpPr>
        <p:spPr>
          <a:xfrm>
            <a:off x="2592280" y="1575787"/>
            <a:ext cx="935195" cy="46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CEA657-3F31-CF75-7D68-C19EF251FF7E}"/>
              </a:ext>
            </a:extLst>
          </p:cNvPr>
          <p:cNvCxnSpPr>
            <a:stCxn id="3" idx="2"/>
            <a:endCxn id="28" idx="0"/>
          </p:cNvCxnSpPr>
          <p:nvPr/>
        </p:nvCxnSpPr>
        <p:spPr>
          <a:xfrm flipH="1">
            <a:off x="669154" y="2691414"/>
            <a:ext cx="1850" cy="18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24D62E-35F3-83F0-1B58-08D1B3F1F789}"/>
              </a:ext>
            </a:extLst>
          </p:cNvPr>
          <p:cNvCxnSpPr>
            <a:stCxn id="6" idx="2"/>
            <a:endCxn id="28" idx="0"/>
          </p:cNvCxnSpPr>
          <p:nvPr/>
        </p:nvCxnSpPr>
        <p:spPr>
          <a:xfrm flipH="1">
            <a:off x="669154" y="2691413"/>
            <a:ext cx="1443732" cy="18899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D2D90E-6467-5762-04FB-1347EC09A2C7}"/>
              </a:ext>
            </a:extLst>
          </p:cNvPr>
          <p:cNvCxnSpPr>
            <a:stCxn id="3" idx="2"/>
            <a:endCxn id="29" idx="0"/>
          </p:cNvCxnSpPr>
          <p:nvPr/>
        </p:nvCxnSpPr>
        <p:spPr>
          <a:xfrm>
            <a:off x="671004" y="2691414"/>
            <a:ext cx="1424125" cy="18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6FE7BC4-8E07-FD8E-954B-AEC88BF9C601}"/>
              </a:ext>
            </a:extLst>
          </p:cNvPr>
          <p:cNvCxnSpPr>
            <a:stCxn id="7" idx="2"/>
            <a:endCxn id="29" idx="0"/>
          </p:cNvCxnSpPr>
          <p:nvPr/>
        </p:nvCxnSpPr>
        <p:spPr>
          <a:xfrm flipH="1">
            <a:off x="2095129" y="2675137"/>
            <a:ext cx="1459639" cy="20526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145224-36FB-BAEB-6595-D6EF05823C00}"/>
              </a:ext>
            </a:extLst>
          </p:cNvPr>
          <p:cNvCxnSpPr>
            <a:stCxn id="6" idx="2"/>
            <a:endCxn id="30" idx="0"/>
          </p:cNvCxnSpPr>
          <p:nvPr/>
        </p:nvCxnSpPr>
        <p:spPr>
          <a:xfrm>
            <a:off x="2112886" y="2691413"/>
            <a:ext cx="1441224" cy="160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80FC6B9-AA21-ACEE-98F5-0D72BD828F5D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 flipH="1">
            <a:off x="3554110" y="2675137"/>
            <a:ext cx="658" cy="176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76761D4-31DB-BE4B-DA00-FF9F438CDE84}"/>
              </a:ext>
            </a:extLst>
          </p:cNvPr>
          <p:cNvCxnSpPr>
            <a:stCxn id="22" idx="2"/>
            <a:endCxn id="31" idx="0"/>
          </p:cNvCxnSpPr>
          <p:nvPr/>
        </p:nvCxnSpPr>
        <p:spPr>
          <a:xfrm>
            <a:off x="2118620" y="3969843"/>
            <a:ext cx="2301" cy="45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F74014-2CDE-6F0B-9EC7-186E779ACADF}"/>
              </a:ext>
            </a:extLst>
          </p:cNvPr>
          <p:cNvCxnSpPr>
            <a:stCxn id="23" idx="2"/>
            <a:endCxn id="31" idx="0"/>
          </p:cNvCxnSpPr>
          <p:nvPr/>
        </p:nvCxnSpPr>
        <p:spPr>
          <a:xfrm flipH="1">
            <a:off x="2120921" y="3939517"/>
            <a:ext cx="1433847" cy="48379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64CF727-7B54-D480-6B34-6BBB75840F7C}"/>
              </a:ext>
            </a:extLst>
          </p:cNvPr>
          <p:cNvCxnSpPr>
            <a:stCxn id="20" idx="2"/>
            <a:endCxn id="31" idx="0"/>
          </p:cNvCxnSpPr>
          <p:nvPr/>
        </p:nvCxnSpPr>
        <p:spPr>
          <a:xfrm>
            <a:off x="686910" y="3975747"/>
            <a:ext cx="1434011" cy="447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EDD632F-B99A-A210-6926-AD193F8AC645}"/>
              </a:ext>
            </a:extLst>
          </p:cNvPr>
          <p:cNvSpPr txBox="1"/>
          <p:nvPr/>
        </p:nvSpPr>
        <p:spPr>
          <a:xfrm>
            <a:off x="4360655" y="1421604"/>
            <a:ext cx="465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Let’s find marginal contribution of Google advertisement: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4AA819-9775-6C44-EF44-26ABBA568910}"/>
                  </a:ext>
                </a:extLst>
              </p:cNvPr>
              <p:cNvSpPr txBox="1"/>
              <p:nvPr/>
            </p:nvSpPr>
            <p:spPr>
              <a:xfrm>
                <a:off x="6062910" y="1734225"/>
                <a:ext cx="61290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- The marginal contribution of google advertisement to group I for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=1,2,3,4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- denotes the weight of the marginal contribution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for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=1,2,3,4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4AA819-9775-6C44-EF44-26ABBA568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910" y="1734225"/>
                <a:ext cx="6129090" cy="830997"/>
              </a:xfrm>
              <a:prstGeom prst="rect">
                <a:avLst/>
              </a:prstGeom>
              <a:blipFill>
                <a:blip r:embed="rId2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DFAC812-B6AC-97F4-A9BC-85CD9EDC05ED}"/>
                  </a:ext>
                </a:extLst>
              </p:cNvPr>
              <p:cNvSpPr txBox="1"/>
              <p:nvPr/>
            </p:nvSpPr>
            <p:spPr>
              <a:xfrm>
                <a:off x="4360655" y="2522683"/>
                <a:ext cx="7879336" cy="327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MC of google advertisement to no advertisement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=200$−150$=50$</m:t>
                      </m:r>
                    </m:oMath>
                  </m:oMathPara>
                </a14:m>
                <a:endParaRPr lang="en-US" sz="1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MC of google advertisement to google advertisement and social media group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=320$−300$=20$</m:t>
                      </m:r>
                    </m:oMath>
                  </m:oMathPara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MC of google advertisement to google advertisement and email marketing group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=350$−350$=0$</m:t>
                      </m:r>
                    </m:oMath>
                  </m:oMathPara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MC of google advertisement to google advertisement, social media and email marketing group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=450$−400$=50$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∗50$+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∗20$+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∗0$+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∗50$=36.67$</m:t>
                      </m:r>
                    </m:oMath>
                  </m:oMathPara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Google Advertisement contributes 36.67$ to the total difference in revenues using 3 advertisement </a:t>
                </a:r>
              </a:p>
              <a:p>
                <a:r>
                  <a:rPr lang="en-US" sz="1400" dirty="0"/>
                  <a:t>strategies and using no advertisement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DFAC812-B6AC-97F4-A9BC-85CD9EDC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655" y="2522683"/>
                <a:ext cx="7879336" cy="3271665"/>
              </a:xfrm>
              <a:prstGeom prst="rect">
                <a:avLst/>
              </a:prstGeom>
              <a:blipFill>
                <a:blip r:embed="rId3"/>
                <a:stretch>
                  <a:fillRect l="-232" t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AF0204B-2A55-A152-AFA9-87C1E6BFB0D7}"/>
                  </a:ext>
                </a:extLst>
              </p:cNvPr>
              <p:cNvSpPr txBox="1"/>
              <p:nvPr/>
            </p:nvSpPr>
            <p:spPr>
              <a:xfrm>
                <a:off x="737968" y="1575492"/>
                <a:ext cx="506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AF0204B-2A55-A152-AFA9-87C1E6BFB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68" y="1575492"/>
                <a:ext cx="506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A49271-E29B-625D-FE95-61BDDC4029CD}"/>
                  </a:ext>
                </a:extLst>
              </p:cNvPr>
              <p:cNvSpPr txBox="1"/>
              <p:nvPr/>
            </p:nvSpPr>
            <p:spPr>
              <a:xfrm>
                <a:off x="1164092" y="2741905"/>
                <a:ext cx="5096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A49271-E29B-625D-FE95-61BDDC402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092" y="2741905"/>
                <a:ext cx="50962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853ED2A-B442-5035-59E5-D5CA42E8E925}"/>
                  </a:ext>
                </a:extLst>
              </p:cNvPr>
              <p:cNvSpPr txBox="1"/>
              <p:nvPr/>
            </p:nvSpPr>
            <p:spPr>
              <a:xfrm>
                <a:off x="2571406" y="2750274"/>
                <a:ext cx="5096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853ED2A-B442-5035-59E5-D5CA42E8E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406" y="2750274"/>
                <a:ext cx="50962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2D4C98-7214-BF70-40F9-22FDF45ACED1}"/>
                  </a:ext>
                </a:extLst>
              </p:cNvPr>
              <p:cNvSpPr txBox="1"/>
              <p:nvPr/>
            </p:nvSpPr>
            <p:spPr>
              <a:xfrm>
                <a:off x="2596487" y="4163162"/>
                <a:ext cx="5096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2D4C98-7214-BF70-40F9-22FDF45AC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487" y="4163162"/>
                <a:ext cx="50962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36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742834-9E53-11E3-F4B7-6D2E3E763C7D}"/>
              </a:ext>
            </a:extLst>
          </p:cNvPr>
          <p:cNvSpPr/>
          <p:nvPr/>
        </p:nvSpPr>
        <p:spPr>
          <a:xfrm>
            <a:off x="0" y="0"/>
            <a:ext cx="12192000" cy="9321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62DA57-C76F-829D-0C20-E1BF56AEA5CD}"/>
              </a:ext>
            </a:extLst>
          </p:cNvPr>
          <p:cNvSpPr/>
          <p:nvPr/>
        </p:nvSpPr>
        <p:spPr>
          <a:xfrm>
            <a:off x="0" y="-1"/>
            <a:ext cx="6840000" cy="9321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Marwan - What is Shapley Value and why do we need it?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Dominik - Mathematics behind Shapley Value</a:t>
            </a:r>
          </a:p>
          <a:p>
            <a:pPr algn="r"/>
            <a:r>
              <a:rPr lang="en-US" sz="1400" dirty="0" err="1">
                <a:solidFill>
                  <a:schemeClr val="bg1"/>
                </a:solidFill>
              </a:rPr>
              <a:t>Sugarbayar</a:t>
            </a:r>
            <a:r>
              <a:rPr lang="en-US" sz="1400" dirty="0">
                <a:solidFill>
                  <a:schemeClr val="bg1"/>
                </a:solidFill>
              </a:rPr>
              <a:t> - Example of applying Shapley Values to the model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Bibliography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D5E116-1F68-096B-170F-B8CC7A46D4EE}"/>
              </a:ext>
            </a:extLst>
          </p:cNvPr>
          <p:cNvSpPr/>
          <p:nvPr/>
        </p:nvSpPr>
        <p:spPr>
          <a:xfrm>
            <a:off x="0" y="6534000"/>
            <a:ext cx="12192000" cy="4764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9/11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A9DAE0-16DD-79CD-0CD8-7DEF18FD5A97}"/>
              </a:ext>
            </a:extLst>
          </p:cNvPr>
          <p:cNvSpPr/>
          <p:nvPr/>
        </p:nvSpPr>
        <p:spPr>
          <a:xfrm>
            <a:off x="0" y="6533999"/>
            <a:ext cx="6840000" cy="4764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Statistics and Exploratory Data Analysis, 2022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09E9C61-108E-94C9-085F-71EA64980D24}"/>
              </a:ext>
            </a:extLst>
          </p:cNvPr>
          <p:cNvSpPr/>
          <p:nvPr/>
        </p:nvSpPr>
        <p:spPr>
          <a:xfrm>
            <a:off x="86608" y="3387811"/>
            <a:ext cx="994299" cy="6125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 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D79D4A-83B4-460C-F2B4-03B5CC40ED19}"/>
              </a:ext>
            </a:extLst>
          </p:cNvPr>
          <p:cNvSpPr txBox="1"/>
          <p:nvPr/>
        </p:nvSpPr>
        <p:spPr>
          <a:xfrm>
            <a:off x="308681" y="315844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150$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24AEB3E-0F40-5E58-46BF-6371618A9AD9}"/>
              </a:ext>
            </a:extLst>
          </p:cNvPr>
          <p:cNvSpPr/>
          <p:nvPr/>
        </p:nvSpPr>
        <p:spPr>
          <a:xfrm>
            <a:off x="4856690" y="3104486"/>
            <a:ext cx="1029810" cy="3994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Google ad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0424789-D010-1D37-F69D-9327A28F4806}"/>
              </a:ext>
            </a:extLst>
          </p:cNvPr>
          <p:cNvSpPr/>
          <p:nvPr/>
        </p:nvSpPr>
        <p:spPr>
          <a:xfrm>
            <a:off x="4856690" y="3503981"/>
            <a:ext cx="1029810" cy="3994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Social media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66AFF70-3139-E67A-0910-01FC29C2BDD8}"/>
              </a:ext>
            </a:extLst>
          </p:cNvPr>
          <p:cNvSpPr/>
          <p:nvPr/>
        </p:nvSpPr>
        <p:spPr>
          <a:xfrm>
            <a:off x="4856690" y="3903476"/>
            <a:ext cx="1029810" cy="399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Email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marketing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331BE4B-A01B-A33C-B908-C17E04CF2CA9}"/>
              </a:ext>
            </a:extLst>
          </p:cNvPr>
          <p:cNvSpPr/>
          <p:nvPr/>
        </p:nvSpPr>
        <p:spPr>
          <a:xfrm>
            <a:off x="4840414" y="3083023"/>
            <a:ext cx="1061622" cy="121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DFBC-7896-28CB-6738-A62CB050CB13}"/>
              </a:ext>
            </a:extLst>
          </p:cNvPr>
          <p:cNvSpPr txBox="1"/>
          <p:nvPr/>
        </p:nvSpPr>
        <p:spPr>
          <a:xfrm>
            <a:off x="5104554" y="285591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450$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C2D1FC7-BC08-0B8F-95D2-D299CDEFE570}"/>
              </a:ext>
            </a:extLst>
          </p:cNvPr>
          <p:cNvCxnSpPr>
            <a:stCxn id="61" idx="6"/>
            <a:endCxn id="68" idx="1"/>
          </p:cNvCxnSpPr>
          <p:nvPr/>
        </p:nvCxnSpPr>
        <p:spPr>
          <a:xfrm flipV="1">
            <a:off x="1080907" y="3692997"/>
            <a:ext cx="3759507" cy="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9BDDC3C-54EB-9009-BAA8-768C98A18C7D}"/>
              </a:ext>
            </a:extLst>
          </p:cNvPr>
          <p:cNvSpPr txBox="1"/>
          <p:nvPr/>
        </p:nvSpPr>
        <p:spPr>
          <a:xfrm>
            <a:off x="2411715" y="32614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300$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2C8871B-0085-B3C7-F145-58EE80F3C00B}"/>
              </a:ext>
            </a:extLst>
          </p:cNvPr>
          <p:cNvSpPr/>
          <p:nvPr/>
        </p:nvSpPr>
        <p:spPr>
          <a:xfrm>
            <a:off x="794444" y="1718382"/>
            <a:ext cx="1029810" cy="3994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Google ad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A7833BD-1C36-EDCE-AF61-4C351F7EAB0D}"/>
              </a:ext>
            </a:extLst>
          </p:cNvPr>
          <p:cNvSpPr/>
          <p:nvPr/>
        </p:nvSpPr>
        <p:spPr>
          <a:xfrm>
            <a:off x="2236326" y="1718381"/>
            <a:ext cx="1029810" cy="3994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Social media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1BCB42F-E3A3-618F-8A92-CED324E7D6F9}"/>
              </a:ext>
            </a:extLst>
          </p:cNvPr>
          <p:cNvSpPr/>
          <p:nvPr/>
        </p:nvSpPr>
        <p:spPr>
          <a:xfrm>
            <a:off x="3678208" y="1702105"/>
            <a:ext cx="1029810" cy="399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Email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marketing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D3DB5E-62EA-C0E2-28B9-E7D08FF4B4F7}"/>
              </a:ext>
            </a:extLst>
          </p:cNvPr>
          <p:cNvCxnSpPr>
            <a:stCxn id="79" idx="2"/>
          </p:cNvCxnSpPr>
          <p:nvPr/>
        </p:nvCxnSpPr>
        <p:spPr>
          <a:xfrm>
            <a:off x="1309349" y="2117877"/>
            <a:ext cx="1213902" cy="1105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C09E6C8-3003-48E7-C8B7-47B8135A9B80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2738087" y="2124106"/>
            <a:ext cx="15841" cy="113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17F6071-683F-D59F-E4F8-72D5959FA46B}"/>
              </a:ext>
            </a:extLst>
          </p:cNvPr>
          <p:cNvCxnSpPr>
            <a:stCxn id="81" idx="2"/>
          </p:cNvCxnSpPr>
          <p:nvPr/>
        </p:nvCxnSpPr>
        <p:spPr>
          <a:xfrm flipH="1">
            <a:off x="2870156" y="2101600"/>
            <a:ext cx="1322957" cy="112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0A6A01B-78FF-4C70-3245-7B6348FF5124}"/>
              </a:ext>
            </a:extLst>
          </p:cNvPr>
          <p:cNvSpPr txBox="1"/>
          <p:nvPr/>
        </p:nvSpPr>
        <p:spPr>
          <a:xfrm>
            <a:off x="1159458" y="258729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36.67$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9D970DB-32A2-356D-2C1F-74D475974A15}"/>
              </a:ext>
            </a:extLst>
          </p:cNvPr>
          <p:cNvSpPr txBox="1"/>
          <p:nvPr/>
        </p:nvSpPr>
        <p:spPr>
          <a:xfrm>
            <a:off x="2484635" y="234518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151.67$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8C8C9D2-45B8-0CEB-9819-A9E675D1AABC}"/>
              </a:ext>
            </a:extLst>
          </p:cNvPr>
          <p:cNvSpPr txBox="1"/>
          <p:nvPr/>
        </p:nvSpPr>
        <p:spPr>
          <a:xfrm>
            <a:off x="3576787" y="255411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111.67$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9B585EB-F174-63BD-598C-0E1551E6D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370" y="3104486"/>
            <a:ext cx="4312873" cy="106952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EE3527C-48D6-4F94-A2F4-D865012D5112}"/>
              </a:ext>
            </a:extLst>
          </p:cNvPr>
          <p:cNvSpPr txBox="1"/>
          <p:nvPr/>
        </p:nvSpPr>
        <p:spPr>
          <a:xfrm>
            <a:off x="6021956" y="1600042"/>
            <a:ext cx="4935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Email marketing has the largest positive contributions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Google Ads has the smallest positive contributions</a:t>
            </a:r>
          </a:p>
        </p:txBody>
      </p:sp>
    </p:spTree>
    <p:extLst>
      <p:ext uri="{BB962C8B-B14F-4D97-AF65-F5344CB8AC3E}">
        <p14:creationId xmlns:p14="http://schemas.microsoft.com/office/powerpoint/2010/main" val="348747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1179</Words>
  <Application>Microsoft Macintosh PowerPoint</Application>
  <PresentationFormat>Panoramiczny</PresentationFormat>
  <Paragraphs>214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Nomin Batbayr</dc:creator>
  <cp:lastModifiedBy>Dominik Koterwa</cp:lastModifiedBy>
  <cp:revision>226</cp:revision>
  <dcterms:created xsi:type="dcterms:W3CDTF">2022-11-28T13:30:04Z</dcterms:created>
  <dcterms:modified xsi:type="dcterms:W3CDTF">2022-11-28T20:37:55Z</dcterms:modified>
</cp:coreProperties>
</file>