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0"/>
            <a:ext cx="9143640" cy="6856730"/>
          </a:xfrm>
          <a:prstGeom prst="rect">
            <a:avLst/>
          </a:prstGeom>
        </p:spPr>
      </p:pic>
      <p:pic>
        <p:nvPicPr>
          <p:cNvPr id="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0"/>
            <a:ext cx="9143640" cy="6856730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3355340" y="607513"/>
            <a:ext cx="2402941" cy="74096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solidFill>
                  <a:srgbClr val="CE181E"/>
                </a:solidFill>
                <a:latin typeface="Arial"/>
                <a:cs typeface="Arial"/>
              </a:rPr>
              <a:t>Module 5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394970" y="1909619"/>
            <a:ext cx="8037373" cy="20006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40" spc="10" dirty="0">
                <a:latin typeface="Arial"/>
                <a:cs typeface="Arial"/>
              </a:rPr>
              <a:t>Processor  Logic  Design:  Register  transfer</a:t>
            </a:r>
            <a:endParaRPr sz="31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110" spc="10" dirty="0">
                <a:latin typeface="Arial"/>
                <a:cs typeface="Arial"/>
              </a:rPr>
              <a:t>logic  –  interregister  transfer  –  arithmetic,</a:t>
            </a:r>
            <a:endParaRPr sz="31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logic  and  shift  micro  operations  –</a:t>
            </a:r>
            <a:endParaRPr sz="3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conditional  control  statements.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394970" y="4346749"/>
            <a:ext cx="8263332" cy="20006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Processor  organization:  Design  of</a:t>
            </a:r>
            <a:endParaRPr sz="3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arithmetic  unit,  logic  unit,  arithmetic  logic</a:t>
            </a:r>
            <a:endParaRPr sz="3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unit  and  shifter  –  status  register  –</a:t>
            </a:r>
            <a:endParaRPr sz="3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processor  unit  –  design  of  accumulator.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0"/>
            <a:ext cx="9143640" cy="6856730"/>
          </a:xfrm>
          <a:prstGeom prst="rect">
            <a:avLst/>
          </a:prstGeom>
        </p:spPr>
      </p:pic>
      <p:pic>
        <p:nvPicPr>
          <p:cNvPr id="2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0"/>
            <a:ext cx="9143640" cy="685673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565150" y="2005335"/>
            <a:ext cx="244430" cy="2207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latin typeface="Arial"/>
                <a:cs typeface="Arial"/>
              </a:rPr>
              <a:t>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885189" y="1909024"/>
            <a:ext cx="6548530" cy="53383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940" spc="10" dirty="0">
                <a:latin typeface="Arial"/>
                <a:cs typeface="Arial"/>
              </a:rPr>
              <a:t>Eg:  Consider  a  destination  register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885189" y="2632924"/>
            <a:ext cx="7793339" cy="53383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970" spc="10" dirty="0">
                <a:latin typeface="Arial"/>
                <a:cs typeface="Arial"/>
              </a:rPr>
              <a:t>receives  information  from  two  sources  at</a:t>
            </a:r>
            <a:endParaRPr sz="29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885189" y="3356824"/>
            <a:ext cx="3697790" cy="53383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90" spc="10" dirty="0">
                <a:latin typeface="Arial"/>
                <a:cs typeface="Arial"/>
              </a:rPr>
              <a:t>two  different  times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313180" y="4238194"/>
            <a:ext cx="2700390" cy="6544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40" spc="10" dirty="0">
                <a:latin typeface="Arial"/>
                <a:cs typeface="Arial"/>
              </a:rPr>
              <a:t>T1:    C    ←    A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313180" y="5141164"/>
            <a:ext cx="2672611" cy="65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40" spc="10" dirty="0">
                <a:latin typeface="Arial"/>
                <a:cs typeface="Arial"/>
              </a:rPr>
              <a:t>T5:    C    ←    B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49580" y="685339"/>
            <a:ext cx="8250328" cy="53888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80" spc="10" dirty="0">
                <a:solidFill>
                  <a:srgbClr val="CE181E"/>
                </a:solidFill>
                <a:latin typeface="Arial"/>
                <a:cs typeface="Arial"/>
              </a:rPr>
              <a:t>Interregister  Transfer  -  Conditional  transfer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0"/>
            <a:ext cx="9143640" cy="6856730"/>
          </a:xfrm>
          <a:prstGeom prst="rect">
            <a:avLst/>
          </a:prstGeom>
        </p:spPr>
      </p:pic>
      <p:pic>
        <p:nvPicPr>
          <p:cNvPr id="2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0"/>
            <a:ext cx="9143640" cy="6856730"/>
          </a:xfrm>
          <a:prstGeom prst="rect">
            <a:avLst/>
          </a:prstGeom>
        </p:spPr>
      </p:pic>
      <p:pic>
        <p:nvPicPr>
          <p:cNvPr id="2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80" y="793390"/>
            <a:ext cx="6800850" cy="5110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0"/>
            <a:ext cx="9143640" cy="6856730"/>
          </a:xfrm>
          <a:prstGeom prst="rect">
            <a:avLst/>
          </a:prstGeom>
        </p:spPr>
      </p:pic>
      <p:pic>
        <p:nvPicPr>
          <p:cNvPr id="3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0"/>
            <a:ext cx="9143640" cy="685673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547370" y="687574"/>
            <a:ext cx="2089505" cy="471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60" spc="10" dirty="0">
                <a:solidFill>
                  <a:srgbClr val="CE181E"/>
                </a:solidFill>
                <a:latin typeface="Arial"/>
                <a:cs typeface="Arial"/>
              </a:rPr>
              <a:t>Bus  transfer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3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660" y="2304690"/>
            <a:ext cx="6127750" cy="2042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0"/>
            <a:ext cx="9143640" cy="6856730"/>
          </a:xfrm>
          <a:prstGeom prst="rect">
            <a:avLst/>
          </a:prstGeom>
        </p:spPr>
      </p:pic>
      <p:pic>
        <p:nvPicPr>
          <p:cNvPr id="3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0"/>
            <a:ext cx="9143640" cy="6856730"/>
          </a:xfrm>
          <a:prstGeom prst="rect">
            <a:avLst/>
          </a:prstGeom>
        </p:spPr>
      </p:pic>
      <p:pic>
        <p:nvPicPr>
          <p:cNvPr id="3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50" y="2180"/>
            <a:ext cx="5473700" cy="6855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0"/>
            <a:ext cx="9143640" cy="6856730"/>
          </a:xfrm>
          <a:prstGeom prst="rect">
            <a:avLst/>
          </a:prstGeom>
        </p:spPr>
      </p:pic>
      <p:pic>
        <p:nvPicPr>
          <p:cNvPr id="3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0"/>
            <a:ext cx="9143640" cy="685673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457200" y="688844"/>
            <a:ext cx="2089505" cy="4715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60" spc="10" dirty="0">
                <a:solidFill>
                  <a:srgbClr val="CE181E"/>
                </a:solidFill>
                <a:latin typeface="Arial"/>
                <a:cs typeface="Arial"/>
              </a:rPr>
              <a:t>Bus  transfer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35940" y="1901229"/>
            <a:ext cx="176822" cy="159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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772160" y="1829080"/>
            <a:ext cx="5140620" cy="3940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30" spc="10" dirty="0">
                <a:latin typeface="Arial"/>
                <a:cs typeface="Arial"/>
              </a:rPr>
              <a:t>For  eg:  for  the  interregister  transfer,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403350" y="2413687"/>
            <a:ext cx="785209" cy="3542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20" spc="10" dirty="0">
                <a:latin typeface="Arial"/>
                <a:cs typeface="Arial"/>
              </a:rPr>
              <a:t>C  </a:t>
            </a:r>
            <a:r>
              <a:rPr sz="1119" spc="10" dirty="0">
                <a:latin typeface="Arial"/>
                <a:cs typeface="Arial"/>
              </a:rPr>
              <a:t>←</a:t>
            </a:r>
            <a:r>
              <a:rPr sz="1420" spc="10" dirty="0">
                <a:latin typeface="Arial"/>
                <a:cs typeface="Arial"/>
              </a:rPr>
              <a:t>  A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850900" y="3011264"/>
            <a:ext cx="133663" cy="2363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49" spc="10" dirty="0">
                <a:latin typeface="Arial"/>
                <a:cs typeface="Arial"/>
              </a:rPr>
              <a:t>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087120" y="2983917"/>
            <a:ext cx="6268439" cy="3435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latin typeface="Arial"/>
                <a:cs typeface="Arial"/>
              </a:rPr>
              <a:t>The  multiplexer  and  decoder  select  inputs  must  be: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192530" y="3553912"/>
            <a:ext cx="133483" cy="12053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750" spc="10" dirty="0">
                <a:latin typeface="Arial"/>
                <a:cs typeface="Arial"/>
              </a:rPr>
              <a:t>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403350" y="3501411"/>
            <a:ext cx="4562572" cy="2947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70" spc="10" dirty="0">
                <a:latin typeface="Arial"/>
                <a:cs typeface="Arial"/>
              </a:rPr>
              <a:t>Select  source  –  10  (MUXs  select  register  A)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192530" y="4032702"/>
            <a:ext cx="133483" cy="12053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750" spc="10" dirty="0">
                <a:latin typeface="Arial"/>
                <a:cs typeface="Arial"/>
              </a:rPr>
              <a:t></a:t>
            </a:r>
            <a:endParaRPr sz="7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403350" y="3980201"/>
            <a:ext cx="5296442" cy="2947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Select  destination  –  10  (decoder  selects  register  C)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192530" y="4511492"/>
            <a:ext cx="133483" cy="12053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750" spc="10" dirty="0">
                <a:latin typeface="Arial"/>
                <a:cs typeface="Arial"/>
              </a:rPr>
              <a:t></a:t>
            </a:r>
            <a:endParaRPr sz="7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403350" y="4458991"/>
            <a:ext cx="4264979" cy="2947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Decoder  enable  –  0  (decoder  is  enabled)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192530" y="4990282"/>
            <a:ext cx="133483" cy="12053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750" spc="10" dirty="0">
                <a:latin typeface="Arial"/>
                <a:cs typeface="Arial"/>
              </a:rPr>
              <a:t></a:t>
            </a:r>
            <a:endParaRPr sz="7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1403350" y="4937781"/>
            <a:ext cx="6838634" cy="2947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On  the  next  clock  pulse,  the  contents  of  A  being  on  the  bus,  are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1403350" y="5336561"/>
            <a:ext cx="2328068" cy="2947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loaded  into  register  C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0"/>
            <a:ext cx="9143640" cy="6856730"/>
          </a:xfrm>
          <a:prstGeom prst="rect">
            <a:avLst/>
          </a:prstGeom>
        </p:spPr>
      </p:pic>
      <p:pic>
        <p:nvPicPr>
          <p:cNvPr id="3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0"/>
            <a:ext cx="9143640" cy="685673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169670" y="362606"/>
            <a:ext cx="2539289" cy="4294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CE181E"/>
                </a:solidFill>
                <a:latin typeface="Arial"/>
                <a:cs typeface="Arial"/>
              </a:rPr>
              <a:t>Memory Transfer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" y="1871620"/>
            <a:ext cx="8402320" cy="3068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0"/>
            <a:ext cx="9143640" cy="6856730"/>
          </a:xfrm>
          <a:prstGeom prst="rect">
            <a:avLst/>
          </a:prstGeom>
        </p:spPr>
      </p:pic>
      <p:pic>
        <p:nvPicPr>
          <p:cNvPr id="4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0"/>
            <a:ext cx="9143640" cy="685673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457200" y="688844"/>
            <a:ext cx="4805579" cy="4715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20" spc="10" dirty="0">
                <a:solidFill>
                  <a:srgbClr val="CE181E"/>
                </a:solidFill>
                <a:latin typeface="Arial"/>
                <a:cs typeface="Arial"/>
              </a:rPr>
              <a:t>Memory  transfer  operations  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39750" y="1916658"/>
            <a:ext cx="188957" cy="1706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>
                <a:latin typeface="Arial"/>
                <a:cs typeface="Arial"/>
              </a:rPr>
              <a:t>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789940" y="1842888"/>
            <a:ext cx="2304410" cy="41426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30" spc="10" dirty="0">
                <a:solidFill>
                  <a:srgbClr val="CE181E"/>
                </a:solidFill>
                <a:latin typeface="Arial"/>
                <a:cs typeface="Arial"/>
              </a:rPr>
              <a:t>Read  operation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872489" y="2514393"/>
            <a:ext cx="141630" cy="2504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9" spc="10" dirty="0">
                <a:latin typeface="Arial"/>
                <a:cs typeface="Arial"/>
              </a:rPr>
              <a:t>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122680" y="2486986"/>
            <a:ext cx="1695291" cy="3620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30" spc="10" dirty="0">
                <a:latin typeface="Arial"/>
                <a:cs typeface="Arial"/>
              </a:rPr>
              <a:t>R:  MBR  </a:t>
            </a:r>
            <a:r>
              <a:rPr sz="1129" b="1" spc="10" dirty="0">
                <a:latin typeface="Arial"/>
                <a:cs typeface="Arial"/>
              </a:rPr>
              <a:t>←   </a:t>
            </a:r>
            <a:r>
              <a:rPr sz="1129" spc="10" dirty="0">
                <a:latin typeface="Arial"/>
                <a:cs typeface="Arial"/>
              </a:rPr>
              <a:t>  </a:t>
            </a:r>
            <a:r>
              <a:rPr sz="1730" spc="10" dirty="0">
                <a:latin typeface="Arial"/>
                <a:cs typeface="Arial"/>
              </a:rPr>
              <a:t>M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872489" y="3117642"/>
            <a:ext cx="141630" cy="2504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9" spc="10" dirty="0">
                <a:latin typeface="Arial"/>
                <a:cs typeface="Arial"/>
              </a:rPr>
              <a:t>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122680" y="3088966"/>
            <a:ext cx="7358696" cy="3620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30" spc="10" dirty="0">
                <a:latin typeface="Arial"/>
                <a:cs typeface="Arial"/>
              </a:rPr>
              <a:t>R  is  the  control  function  that  initiates  the  read  operation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539750" y="3824198"/>
            <a:ext cx="188957" cy="1706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>
                <a:latin typeface="Arial"/>
                <a:cs typeface="Arial"/>
              </a:rPr>
              <a:t>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789940" y="3749158"/>
            <a:ext cx="2380328" cy="41426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90" spc="10" dirty="0">
                <a:solidFill>
                  <a:srgbClr val="CE181E"/>
                </a:solidFill>
                <a:latin typeface="Arial"/>
                <a:cs typeface="Arial"/>
              </a:rPr>
              <a:t>Write  operation</a:t>
            </a:r>
            <a:endParaRPr sz="23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872489" y="4421933"/>
            <a:ext cx="141630" cy="2504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9" spc="10" dirty="0">
                <a:latin typeface="Arial"/>
                <a:cs typeface="Arial"/>
              </a:rPr>
              <a:t>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122680" y="4393256"/>
            <a:ext cx="1772717" cy="3620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90" spc="10" dirty="0">
                <a:latin typeface="Arial"/>
                <a:cs typeface="Arial"/>
              </a:rPr>
              <a:t>W:  M  </a:t>
            </a:r>
            <a:r>
              <a:rPr sz="1189" b="1" spc="10" dirty="0">
                <a:latin typeface="Arial"/>
                <a:cs typeface="Arial"/>
              </a:rPr>
              <a:t>←   </a:t>
            </a:r>
            <a:r>
              <a:rPr sz="1189" spc="10" dirty="0">
                <a:latin typeface="Arial"/>
                <a:cs typeface="Arial"/>
              </a:rPr>
              <a:t>  </a:t>
            </a:r>
            <a:r>
              <a:rPr sz="1790" spc="10" dirty="0">
                <a:latin typeface="Arial"/>
                <a:cs typeface="Arial"/>
              </a:rPr>
              <a:t>MBR</a:t>
            </a:r>
            <a:endParaRPr sz="17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872489" y="5023913"/>
            <a:ext cx="141630" cy="2504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9" spc="10" dirty="0">
                <a:latin typeface="Arial"/>
                <a:cs typeface="Arial"/>
              </a:rPr>
              <a:t>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122680" y="4995236"/>
            <a:ext cx="7532357" cy="3620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60" spc="10" dirty="0">
                <a:latin typeface="Arial"/>
                <a:cs typeface="Arial"/>
              </a:rPr>
              <a:t>W  is  the  control  function  that  initiates  the  write  operation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0"/>
            <a:ext cx="9143640" cy="6856730"/>
          </a:xfrm>
          <a:prstGeom prst="rect">
            <a:avLst/>
          </a:prstGeom>
        </p:spPr>
      </p:pic>
      <p:pic>
        <p:nvPicPr>
          <p:cNvPr id="4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0"/>
            <a:ext cx="9143640" cy="685673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457200" y="380386"/>
            <a:ext cx="5501640" cy="4294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b="1" spc="10" dirty="0">
                <a:solidFill>
                  <a:srgbClr val="CE181E"/>
                </a:solidFill>
                <a:latin typeface="Arial"/>
                <a:cs typeface="Arial"/>
              </a:rPr>
              <a:t>Memory Transfer – Multiple Registers</a:t>
            </a:r>
            <a:endParaRPr sz="2300">
              <a:latin typeface="Arial"/>
              <a:cs typeface="Arial"/>
            </a:endParaRPr>
          </a:p>
        </p:txBody>
      </p:sp>
      <p:pic>
        <p:nvPicPr>
          <p:cNvPr id="4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690" y="863240"/>
            <a:ext cx="5543550" cy="5760720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6818630" y="1365398"/>
            <a:ext cx="1873374" cy="56620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solidFill>
                  <a:srgbClr val="CE181E"/>
                </a:solidFill>
                <a:latin typeface="Arial"/>
                <a:cs typeface="Arial"/>
              </a:rPr>
              <a:t>1.  Read  operation</a:t>
            </a:r>
            <a:endParaRPr sz="1500">
              <a:latin typeface="Arial"/>
              <a:cs typeface="Arial"/>
            </a:endParaRPr>
          </a:p>
          <a:p>
            <a:pPr marL="450850">
              <a:lnSpc>
                <a:spcPct val="100000"/>
              </a:lnSpc>
            </a:pPr>
            <a:r>
              <a:rPr sz="1229" spc="10" dirty="0">
                <a:latin typeface="Arial"/>
                <a:cs typeface="Arial"/>
              </a:rPr>
              <a:t>R:  B0  </a:t>
            </a:r>
            <a:r>
              <a:rPr sz="1229" b="1" spc="10" dirty="0">
                <a:latin typeface="Arial"/>
                <a:cs typeface="Arial"/>
              </a:rPr>
              <a:t>←   </a:t>
            </a:r>
            <a:r>
              <a:rPr sz="1229" spc="10" dirty="0">
                <a:latin typeface="Arial"/>
                <a:cs typeface="Arial"/>
              </a:rPr>
              <a:t>  M[A3]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6936740" y="4550000"/>
            <a:ext cx="2021078" cy="6026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89" spc="10" dirty="0">
                <a:solidFill>
                  <a:srgbClr val="CE181E"/>
                </a:solidFill>
                <a:latin typeface="Arial"/>
                <a:cs typeface="Arial"/>
              </a:rPr>
              <a:t>2.  Write  operation</a:t>
            </a:r>
            <a:endParaRPr sz="1300">
              <a:latin typeface="Arial"/>
              <a:cs typeface="Arial"/>
            </a:endParaRPr>
          </a:p>
          <a:p>
            <a:pPr marL="449579">
              <a:lnSpc>
                <a:spcPct val="100000"/>
              </a:lnSpc>
            </a:pPr>
            <a:r>
              <a:rPr sz="1299" spc="10" dirty="0">
                <a:latin typeface="Arial"/>
                <a:cs typeface="Arial"/>
              </a:rPr>
              <a:t>W:  M[A1]  </a:t>
            </a:r>
            <a:r>
              <a:rPr sz="1299" b="1" spc="10" dirty="0">
                <a:latin typeface="Arial"/>
                <a:cs typeface="Arial"/>
              </a:rPr>
              <a:t>←   </a:t>
            </a:r>
            <a:r>
              <a:rPr sz="1299" spc="10" dirty="0">
                <a:latin typeface="Arial"/>
                <a:cs typeface="Arial"/>
              </a:rPr>
              <a:t>  B2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0"/>
            <a:ext cx="9143640" cy="6856730"/>
          </a:xfrm>
          <a:prstGeom prst="rect">
            <a:avLst/>
          </a:prstGeom>
        </p:spPr>
      </p:pic>
      <p:pic>
        <p:nvPicPr>
          <p:cNvPr id="4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0"/>
            <a:ext cx="9143640" cy="685673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457200" y="711399"/>
            <a:ext cx="5887211" cy="404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80" spc="10" dirty="0">
                <a:solidFill>
                  <a:srgbClr val="CE181E"/>
                </a:solidFill>
                <a:latin typeface="Arial"/>
                <a:cs typeface="Arial"/>
              </a:rPr>
              <a:t>Memory  Transfer  –  Multiple  Registers  ...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35940" y="1901229"/>
            <a:ext cx="176822" cy="159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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772160" y="1829080"/>
            <a:ext cx="2185164" cy="3940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CE181E"/>
                </a:solidFill>
                <a:latin typeface="Arial"/>
                <a:cs typeface="Arial"/>
              </a:rPr>
              <a:t>Read  operation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850900" y="2466434"/>
            <a:ext cx="133663" cy="2363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49" spc="10" dirty="0">
                <a:latin typeface="Arial"/>
                <a:cs typeface="Arial"/>
              </a:rPr>
              <a:t>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087120" y="2439087"/>
            <a:ext cx="1842282" cy="3435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latin typeface="Arial"/>
                <a:cs typeface="Arial"/>
              </a:rPr>
              <a:t>R:  B0  </a:t>
            </a:r>
            <a:r>
              <a:rPr sz="1149" b="1" spc="10" dirty="0">
                <a:latin typeface="Arial"/>
                <a:cs typeface="Arial"/>
              </a:rPr>
              <a:t>←   </a:t>
            </a:r>
            <a:r>
              <a:rPr sz="1149" spc="10" dirty="0">
                <a:latin typeface="Arial"/>
                <a:cs typeface="Arial"/>
              </a:rPr>
              <a:t>  </a:t>
            </a:r>
            <a:r>
              <a:rPr sz="1750" spc="10" dirty="0">
                <a:latin typeface="Arial"/>
                <a:cs typeface="Arial"/>
              </a:rPr>
              <a:t>M[A3]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535940" y="3110269"/>
            <a:ext cx="176822" cy="159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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772160" y="3038120"/>
            <a:ext cx="8022378" cy="3940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30" spc="10" dirty="0">
                <a:latin typeface="Arial"/>
                <a:cs typeface="Arial"/>
              </a:rPr>
              <a:t>R  is  the  control  function  that  initiates  the  read  operation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535940" y="3775749"/>
            <a:ext cx="176822" cy="159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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772160" y="3703600"/>
            <a:ext cx="2257379" cy="3940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60" spc="10" dirty="0">
                <a:solidFill>
                  <a:srgbClr val="CE181E"/>
                </a:solidFill>
                <a:latin typeface="Arial"/>
                <a:cs typeface="Arial"/>
              </a:rPr>
              <a:t>Write  operation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850900" y="4340954"/>
            <a:ext cx="133663" cy="2363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49" spc="10" dirty="0">
                <a:latin typeface="Arial"/>
                <a:cs typeface="Arial"/>
              </a:rPr>
              <a:t>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087120" y="4313607"/>
            <a:ext cx="1914891" cy="3435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latin typeface="Arial"/>
                <a:cs typeface="Arial"/>
              </a:rPr>
              <a:t>W:  M[A1]  </a:t>
            </a:r>
            <a:r>
              <a:rPr sz="1149" b="1" spc="10" dirty="0">
                <a:latin typeface="Arial"/>
                <a:cs typeface="Arial"/>
              </a:rPr>
              <a:t>←   </a:t>
            </a:r>
            <a:r>
              <a:rPr sz="1149" spc="10" dirty="0">
                <a:latin typeface="Arial"/>
                <a:cs typeface="Arial"/>
              </a:rPr>
              <a:t>  </a:t>
            </a:r>
            <a:r>
              <a:rPr sz="1750" spc="10" dirty="0">
                <a:latin typeface="Arial"/>
                <a:cs typeface="Arial"/>
              </a:rPr>
              <a:t>B2</a:t>
            </a:r>
            <a:endParaRPr sz="17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535940" y="4840410"/>
            <a:ext cx="156019" cy="14088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latin typeface="Arial"/>
                <a:cs typeface="Arial"/>
              </a:rPr>
              <a:t>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772160" y="4761510"/>
            <a:ext cx="6781046" cy="7496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90" spc="10" dirty="0">
                <a:latin typeface="Arial"/>
                <a:cs typeface="Arial"/>
              </a:rPr>
              <a:t>W</a:t>
            </a:r>
            <a:r>
              <a:rPr sz="2290" spc="10" dirty="0">
                <a:latin typeface="Arial"/>
                <a:cs typeface="Arial"/>
              </a:rPr>
              <a:t>  is  the  control  function  that  initiates  the  write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350" spc="10" dirty="0">
                <a:latin typeface="Arial"/>
                <a:cs typeface="Arial"/>
              </a:rPr>
              <a:t>operation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0"/>
            <a:ext cx="9143640" cy="6856730"/>
          </a:xfrm>
          <a:prstGeom prst="rect">
            <a:avLst/>
          </a:prstGeom>
        </p:spPr>
      </p:pic>
      <p:pic>
        <p:nvPicPr>
          <p:cNvPr id="4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0"/>
            <a:ext cx="9143640" cy="685673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457200" y="519934"/>
            <a:ext cx="5151578" cy="4715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40" spc="10" dirty="0">
                <a:solidFill>
                  <a:srgbClr val="CE181E"/>
                </a:solidFill>
                <a:latin typeface="Arial"/>
                <a:cs typeface="Arial"/>
              </a:rPr>
              <a:t>2.  Arithmetic  micro-operations</a:t>
            </a:r>
            <a:endParaRPr sz="2700">
              <a:latin typeface="Arial"/>
              <a:cs typeface="Arial"/>
            </a:endParaRPr>
          </a:p>
        </p:txBody>
      </p:sp>
      <p:pic>
        <p:nvPicPr>
          <p:cNvPr id="5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37000"/>
            <a:ext cx="8228330" cy="3712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0"/>
            <a:ext cx="9143640" cy="6856730"/>
          </a:xfrm>
          <a:prstGeom prst="rect">
            <a:avLst/>
          </a:prstGeom>
        </p:spPr>
      </p:pic>
      <p:pic>
        <p:nvPicPr>
          <p:cNvPr id="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0"/>
            <a:ext cx="9143640" cy="685673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448560" y="421179"/>
            <a:ext cx="4424478" cy="53888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20" spc="10" dirty="0">
                <a:solidFill>
                  <a:srgbClr val="CE181E"/>
                </a:solidFill>
                <a:latin typeface="Arial"/>
                <a:cs typeface="Arial"/>
              </a:rPr>
              <a:t>Register-Transfer  Logic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458469" y="1016618"/>
            <a:ext cx="4645093" cy="30383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30" spc="10" dirty="0">
                <a:latin typeface="Arial"/>
                <a:cs typeface="Arial"/>
              </a:rPr>
              <a:t>•  A  digital  system  is  a  sequential  logic  system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58469" y="1520808"/>
            <a:ext cx="6494827" cy="30383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30" spc="10" dirty="0">
                <a:latin typeface="Arial"/>
                <a:cs typeface="Arial"/>
              </a:rPr>
              <a:t>•  A  sequential  circuit  can  be  specified  by  means  of  a  state  table.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58469" y="2024998"/>
            <a:ext cx="7611750" cy="30383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60" spc="10" dirty="0">
                <a:latin typeface="Arial"/>
                <a:cs typeface="Arial"/>
              </a:rPr>
              <a:t>•  To  specify  a  large  digital  system  with  a  state  table  would  be  very  difficult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58469" y="2527918"/>
            <a:ext cx="7632795" cy="198054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50" spc="10" dirty="0">
                <a:latin typeface="Arial"/>
                <a:cs typeface="Arial"/>
              </a:rPr>
              <a:t>•  To  overcome  this  difficulty,  digital  systems  are  designed  </a:t>
            </a:r>
            <a:r>
              <a:rPr lang="en-US" sz="1650" spc="10" dirty="0" smtClean="0">
                <a:latin typeface="Arial"/>
                <a:cs typeface="Arial"/>
              </a:rPr>
              <a:t>u</a:t>
            </a:r>
            <a:r>
              <a:rPr sz="1650" spc="10" dirty="0" smtClean="0">
                <a:latin typeface="Arial"/>
                <a:cs typeface="Arial"/>
              </a:rPr>
              <a:t>sing </a:t>
            </a:r>
            <a:r>
              <a:rPr sz="1650" spc="10" dirty="0">
                <a:latin typeface="Arial"/>
                <a:cs typeface="Arial"/>
              </a:rPr>
              <a:t> a  modular</a:t>
            </a:r>
            <a:endParaRPr sz="1600" dirty="0">
              <a:latin typeface="Arial"/>
              <a:cs typeface="Arial"/>
            </a:endParaRPr>
          </a:p>
          <a:p>
            <a:pPr marL="234950">
              <a:lnSpc>
                <a:spcPct val="100000"/>
              </a:lnSpc>
            </a:pPr>
            <a:r>
              <a:rPr sz="1650" spc="10" dirty="0">
                <a:latin typeface="Arial"/>
                <a:cs typeface="Arial"/>
              </a:rPr>
              <a:t>approach</a:t>
            </a:r>
            <a:endParaRPr sz="1600" dirty="0">
              <a:latin typeface="Arial"/>
              <a:cs typeface="Arial"/>
            </a:endParaRPr>
          </a:p>
          <a:p>
            <a:pPr marL="119380">
              <a:lnSpc>
                <a:spcPct val="100000"/>
              </a:lnSpc>
            </a:pPr>
            <a:r>
              <a:rPr sz="1530" spc="10" dirty="0">
                <a:latin typeface="Arial"/>
                <a:cs typeface="Arial"/>
              </a:rPr>
              <a:t>– The  system  is  </a:t>
            </a:r>
            <a:r>
              <a:rPr sz="1530" spc="10" dirty="0" smtClean="0">
                <a:latin typeface="Arial"/>
                <a:cs typeface="Arial"/>
              </a:rPr>
              <a:t>parti</a:t>
            </a:r>
            <a:r>
              <a:rPr lang="en-US" sz="1530" spc="10" dirty="0" smtClean="0">
                <a:latin typeface="Arial"/>
                <a:cs typeface="Arial"/>
              </a:rPr>
              <a:t>ti</a:t>
            </a:r>
            <a:r>
              <a:rPr sz="1530" spc="10" dirty="0" smtClean="0">
                <a:latin typeface="Arial"/>
                <a:cs typeface="Arial"/>
              </a:rPr>
              <a:t>oned </a:t>
            </a:r>
            <a:r>
              <a:rPr sz="1530" spc="10" dirty="0">
                <a:latin typeface="Arial"/>
                <a:cs typeface="Arial"/>
              </a:rPr>
              <a:t> in  to  </a:t>
            </a:r>
            <a:r>
              <a:rPr sz="1530" spc="10" dirty="0">
                <a:solidFill>
                  <a:srgbClr val="CE181E"/>
                </a:solidFill>
                <a:latin typeface="Arial"/>
                <a:cs typeface="Arial"/>
              </a:rPr>
              <a:t>modular  subsystems</a:t>
            </a:r>
            <a:r>
              <a:rPr sz="1530" spc="10" dirty="0">
                <a:latin typeface="Arial"/>
                <a:cs typeface="Arial"/>
              </a:rPr>
              <a:t>  each  of  which  performs</a:t>
            </a:r>
            <a:endParaRPr sz="1500" dirty="0">
              <a:latin typeface="Arial"/>
              <a:cs typeface="Arial"/>
            </a:endParaRPr>
          </a:p>
          <a:p>
            <a:pPr marL="314960">
              <a:lnSpc>
                <a:spcPct val="100000"/>
              </a:lnSpc>
            </a:pPr>
            <a:r>
              <a:rPr sz="1650" spc="10" dirty="0" smtClean="0">
                <a:latin typeface="Arial"/>
                <a:cs typeface="Arial"/>
              </a:rPr>
              <a:t>some </a:t>
            </a:r>
            <a:r>
              <a:rPr sz="1650" spc="10" dirty="0">
                <a:latin typeface="Arial"/>
                <a:cs typeface="Arial"/>
              </a:rPr>
              <a:t> functional  task</a:t>
            </a:r>
            <a:endParaRPr sz="1600" dirty="0">
              <a:latin typeface="Arial"/>
              <a:cs typeface="Arial"/>
            </a:endParaRPr>
          </a:p>
          <a:p>
            <a:pPr marL="119380">
              <a:lnSpc>
                <a:spcPct val="100000"/>
              </a:lnSpc>
            </a:pPr>
            <a:r>
              <a:rPr sz="1560" spc="10" dirty="0">
                <a:latin typeface="Arial"/>
                <a:cs typeface="Arial"/>
              </a:rPr>
              <a:t>– Eg:  registers,  counters,  decoders,  multiplexers,  arithmetic  elements,  control</a:t>
            </a:r>
            <a:endParaRPr sz="1500" dirty="0">
              <a:latin typeface="Arial"/>
              <a:cs typeface="Arial"/>
            </a:endParaRPr>
          </a:p>
          <a:p>
            <a:pPr marL="314960">
              <a:lnSpc>
                <a:spcPct val="100000"/>
              </a:lnSpc>
            </a:pPr>
            <a:r>
              <a:rPr sz="1650" spc="10" dirty="0">
                <a:latin typeface="Arial"/>
                <a:cs typeface="Arial"/>
              </a:rPr>
              <a:t>logic</a:t>
            </a:r>
            <a:endParaRPr sz="1600" dirty="0">
              <a:latin typeface="Arial"/>
              <a:cs typeface="Arial"/>
            </a:endParaRPr>
          </a:p>
          <a:p>
            <a:pPr marL="119380">
              <a:lnSpc>
                <a:spcPct val="100000"/>
              </a:lnSpc>
            </a:pPr>
            <a:r>
              <a:rPr sz="1530" spc="10" dirty="0">
                <a:latin typeface="Arial"/>
                <a:cs typeface="Arial"/>
              </a:rPr>
              <a:t>– Modules  are  interconnected  with  common  data  and  control  paths  to  form  a</a:t>
            </a:r>
            <a:endParaRPr sz="1500" dirty="0">
              <a:latin typeface="Arial"/>
              <a:cs typeface="Arial"/>
            </a:endParaRPr>
          </a:p>
          <a:p>
            <a:pPr marL="314960">
              <a:lnSpc>
                <a:spcPct val="100000"/>
              </a:lnSpc>
            </a:pPr>
            <a:r>
              <a:rPr sz="1650" spc="10" dirty="0">
                <a:latin typeface="Arial"/>
                <a:cs typeface="Arial"/>
              </a:rPr>
              <a:t>digital  computer  system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58469" y="4979018"/>
            <a:ext cx="7906053" cy="14950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30" spc="10" dirty="0">
                <a:latin typeface="Arial"/>
                <a:cs typeface="Arial"/>
              </a:rPr>
              <a:t>•  </a:t>
            </a:r>
            <a:r>
              <a:rPr sz="1530" spc="10" dirty="0">
                <a:solidFill>
                  <a:srgbClr val="CE181E"/>
                </a:solidFill>
                <a:latin typeface="Arial"/>
                <a:cs typeface="Arial"/>
              </a:rPr>
              <a:t>Higher  level  mathematical  notation  is  required  to  describe  a  digital  system  in</a:t>
            </a:r>
            <a:endParaRPr sz="1500">
              <a:latin typeface="Arial"/>
              <a:cs typeface="Arial"/>
            </a:endParaRPr>
          </a:p>
          <a:p>
            <a:pPr marL="234950">
              <a:lnSpc>
                <a:spcPct val="100000"/>
              </a:lnSpc>
            </a:pPr>
            <a:r>
              <a:rPr sz="1650" spc="10" dirty="0">
                <a:solidFill>
                  <a:srgbClr val="CE181E"/>
                </a:solidFill>
                <a:latin typeface="Arial"/>
                <a:cs typeface="Arial"/>
              </a:rPr>
              <a:t>terms  of  the  modular  subsystem</a:t>
            </a:r>
            <a:endParaRPr sz="1600">
              <a:latin typeface="Arial"/>
              <a:cs typeface="Arial"/>
            </a:endParaRPr>
          </a:p>
          <a:p>
            <a:pPr marL="314960">
              <a:lnSpc>
                <a:spcPct val="100000"/>
              </a:lnSpc>
            </a:pPr>
            <a:r>
              <a:rPr sz="1650" spc="10" dirty="0">
                <a:latin typeface="Arial"/>
                <a:cs typeface="Arial"/>
              </a:rPr>
              <a:t>– Register-transfer  logic  (RTL)  method</a:t>
            </a:r>
            <a:endParaRPr sz="1600">
              <a:latin typeface="Arial"/>
              <a:cs typeface="Arial"/>
            </a:endParaRPr>
          </a:p>
          <a:p>
            <a:pPr marL="314960">
              <a:lnSpc>
                <a:spcPct val="100000"/>
              </a:lnSpc>
            </a:pPr>
            <a:r>
              <a:rPr sz="1650" spc="10" dirty="0">
                <a:latin typeface="Arial"/>
                <a:cs typeface="Arial"/>
              </a:rPr>
              <a:t>– </a:t>
            </a:r>
            <a:r>
              <a:rPr sz="1650" spc="10" dirty="0">
                <a:solidFill>
                  <a:srgbClr val="CE181E"/>
                </a:solidFill>
                <a:latin typeface="Arial"/>
                <a:cs typeface="Arial"/>
              </a:rPr>
              <a:t>Registers</a:t>
            </a:r>
            <a:r>
              <a:rPr sz="1650" spc="10" dirty="0">
                <a:latin typeface="Arial"/>
                <a:cs typeface="Arial"/>
              </a:rPr>
              <a:t>  are  the  primitive  components  in  a  digital  system</a:t>
            </a:r>
            <a:endParaRPr sz="1600">
              <a:latin typeface="Arial"/>
              <a:cs typeface="Arial"/>
            </a:endParaRPr>
          </a:p>
          <a:p>
            <a:pPr marL="314960">
              <a:lnSpc>
                <a:spcPct val="100000"/>
              </a:lnSpc>
            </a:pPr>
            <a:r>
              <a:rPr sz="1650" spc="10" dirty="0">
                <a:latin typeface="Arial"/>
                <a:cs typeface="Arial"/>
              </a:rPr>
              <a:t>– Uses  a  set  of  expressions  and  notations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0"/>
            <a:ext cx="9143640" cy="6856730"/>
          </a:xfrm>
          <a:prstGeom prst="rect">
            <a:avLst/>
          </a:prstGeom>
        </p:spPr>
      </p:pic>
      <p:pic>
        <p:nvPicPr>
          <p:cNvPr id="5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0"/>
            <a:ext cx="9143640" cy="685673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863600" y="638044"/>
            <a:ext cx="4312717" cy="4715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10" spc="10" dirty="0">
                <a:solidFill>
                  <a:srgbClr val="CE181E"/>
                </a:solidFill>
                <a:latin typeface="Arial"/>
                <a:cs typeface="Arial"/>
              </a:rPr>
              <a:t>3.  Logic  micro-operations</a:t>
            </a:r>
            <a:endParaRPr sz="2700">
              <a:latin typeface="Arial"/>
              <a:cs typeface="Arial"/>
            </a:endParaRPr>
          </a:p>
        </p:txBody>
      </p:sp>
      <p:pic>
        <p:nvPicPr>
          <p:cNvPr id="5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19" y="2504080"/>
            <a:ext cx="7115809" cy="3976370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170940" y="1567921"/>
            <a:ext cx="140417" cy="1267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800" spc="10" dirty="0">
                <a:latin typeface="Arial"/>
                <a:cs typeface="Arial"/>
              </a:rPr>
              <a:t>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385570" y="1514852"/>
            <a:ext cx="6801078" cy="30312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80" spc="10" dirty="0">
                <a:latin typeface="Arial"/>
                <a:cs typeface="Arial"/>
              </a:rPr>
              <a:t>Specify  binary  operations  for  a  string  of  bits  stored  in  registers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170940" y="1979401"/>
            <a:ext cx="140417" cy="1267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800" spc="10" dirty="0">
                <a:latin typeface="Arial"/>
                <a:cs typeface="Arial"/>
              </a:rPr>
              <a:t>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385570" y="1926332"/>
            <a:ext cx="5024171" cy="30312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80" spc="10" dirty="0">
                <a:latin typeface="Arial"/>
                <a:cs typeface="Arial"/>
              </a:rPr>
              <a:t>Each  bit  in  the  registers  are  treated  separately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0"/>
            <a:ext cx="9143640" cy="6856730"/>
          </a:xfrm>
          <a:prstGeom prst="rect">
            <a:avLst/>
          </a:prstGeom>
        </p:spPr>
      </p:pic>
      <p:pic>
        <p:nvPicPr>
          <p:cNvPr id="5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0"/>
            <a:ext cx="9143640" cy="685673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457200" y="688844"/>
            <a:ext cx="4347566" cy="4715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80" spc="10" dirty="0">
                <a:solidFill>
                  <a:srgbClr val="CE181E"/>
                </a:solidFill>
                <a:latin typeface="Arial"/>
                <a:cs typeface="Arial"/>
              </a:rPr>
              <a:t>Logic  micro-operations  ...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5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870" y="1584600"/>
            <a:ext cx="5157470" cy="1748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0"/>
            <a:ext cx="9143640" cy="6856730"/>
          </a:xfrm>
          <a:prstGeom prst="rect">
            <a:avLst/>
          </a:prstGeom>
        </p:spPr>
      </p:pic>
      <p:pic>
        <p:nvPicPr>
          <p:cNvPr id="5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0"/>
            <a:ext cx="9143640" cy="685673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457200" y="965704"/>
            <a:ext cx="4203903" cy="471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10" spc="10" dirty="0">
                <a:solidFill>
                  <a:srgbClr val="CE181E"/>
                </a:solidFill>
                <a:latin typeface="Arial"/>
                <a:cs typeface="Arial"/>
              </a:rPr>
              <a:t>4.  Shift  micro-operations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461010" y="2250278"/>
            <a:ext cx="187223" cy="1690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>
                <a:latin typeface="Arial"/>
                <a:cs typeface="Arial"/>
              </a:rPr>
              <a:t>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673100" y="2178249"/>
            <a:ext cx="6671767" cy="404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80" spc="10" dirty="0">
                <a:latin typeface="Arial"/>
                <a:cs typeface="Arial"/>
              </a:rPr>
              <a:t>  Transfer  binary  information  between  registers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461010" y="2798918"/>
            <a:ext cx="187223" cy="1690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>
                <a:latin typeface="Arial"/>
                <a:cs typeface="Arial"/>
              </a:rPr>
              <a:t>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673100" y="2726889"/>
            <a:ext cx="7971737" cy="4041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50" spc="10" dirty="0">
                <a:latin typeface="Arial"/>
                <a:cs typeface="Arial"/>
              </a:rPr>
              <a:t>  Also  used  for  arithmetic,  logic  and  control  operations  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61010" y="3347558"/>
            <a:ext cx="187223" cy="169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>
                <a:latin typeface="Arial"/>
                <a:cs typeface="Arial"/>
              </a:rPr>
              <a:t>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673100" y="3275529"/>
            <a:ext cx="5591251" cy="404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80" spc="10" dirty="0">
                <a:latin typeface="Arial"/>
                <a:cs typeface="Arial"/>
              </a:rPr>
              <a:t>  Left  shift,  right  shift  or  circular    shift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61010" y="3896198"/>
            <a:ext cx="187223" cy="1690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>
                <a:latin typeface="Arial"/>
                <a:cs typeface="Arial"/>
              </a:rPr>
              <a:t>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673100" y="3824169"/>
            <a:ext cx="8100973" cy="4041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80" spc="10" dirty="0">
                <a:latin typeface="Arial"/>
                <a:cs typeface="Arial"/>
              </a:rPr>
              <a:t>  Micro-operations  that  specify  a  1-bit  left-shift  and  1-bit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673100" y="4372809"/>
            <a:ext cx="1710842" cy="4041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latin typeface="Arial"/>
                <a:cs typeface="Arial"/>
              </a:rPr>
              <a:t>  right-shift:</a:t>
            </a:r>
            <a:endParaRPr sz="23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106170" y="4993478"/>
            <a:ext cx="187223" cy="1690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>
                <a:latin typeface="Arial"/>
                <a:cs typeface="Arial"/>
              </a:rPr>
              <a:t>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320800" y="4905424"/>
            <a:ext cx="3664407" cy="4647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30" spc="10" dirty="0">
                <a:latin typeface="Arial"/>
                <a:cs typeface="Arial"/>
              </a:rPr>
              <a:t>A  </a:t>
            </a:r>
            <a:r>
              <a:rPr sz="1830" b="1" spc="10" dirty="0">
                <a:latin typeface="Arial"/>
                <a:cs typeface="Arial"/>
              </a:rPr>
              <a:t>←   </a:t>
            </a:r>
            <a:r>
              <a:rPr sz="1830" spc="10" dirty="0">
                <a:latin typeface="Arial"/>
                <a:cs typeface="Arial"/>
              </a:rPr>
              <a:t>  shl  A,        B  </a:t>
            </a:r>
            <a:r>
              <a:rPr sz="1430" b="1" spc="10" dirty="0">
                <a:latin typeface="Arial"/>
                <a:cs typeface="Arial"/>
              </a:rPr>
              <a:t>←   </a:t>
            </a:r>
            <a:r>
              <a:rPr sz="1830" spc="10" dirty="0">
                <a:latin typeface="Arial"/>
                <a:cs typeface="Arial"/>
              </a:rPr>
              <a:t>  shr  B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0"/>
            <a:ext cx="9143640" cy="6856730"/>
          </a:xfrm>
          <a:prstGeom prst="rect">
            <a:avLst/>
          </a:prstGeom>
        </p:spPr>
      </p:pic>
      <p:pic>
        <p:nvPicPr>
          <p:cNvPr id="6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0"/>
            <a:ext cx="9143640" cy="685673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576580" y="382622"/>
            <a:ext cx="4841723" cy="43784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10" spc="10" dirty="0">
                <a:solidFill>
                  <a:srgbClr val="CE181E"/>
                </a:solidFill>
                <a:latin typeface="Arial"/>
                <a:cs typeface="Arial"/>
              </a:rPr>
              <a:t>Conditional  Control  Statements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04190" y="947924"/>
            <a:ext cx="6878623" cy="40767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50" spc="10" dirty="0">
                <a:latin typeface="Arial"/>
                <a:cs typeface="Arial"/>
              </a:rPr>
              <a:t>Control  condition  is  specified  by  a  </a:t>
            </a:r>
            <a:r>
              <a:rPr sz="2350" spc="10" dirty="0">
                <a:latin typeface="Arial"/>
                <a:cs typeface="Arial"/>
              </a:rPr>
              <a:t>conditional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720090" y="1500069"/>
            <a:ext cx="7020762" cy="404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50" spc="10" dirty="0">
                <a:latin typeface="Arial"/>
                <a:cs typeface="Arial"/>
              </a:rPr>
              <a:t>statement</a:t>
            </a:r>
            <a:r>
              <a:rPr sz="2250" spc="10" dirty="0">
                <a:latin typeface="Arial"/>
                <a:cs typeface="Arial"/>
              </a:rPr>
              <a:t>  rather  than  a  Boolean  control  function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504190" y="2045204"/>
            <a:ext cx="3333140" cy="40766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50" spc="10" dirty="0">
                <a:latin typeface="Arial"/>
                <a:cs typeface="Arial"/>
              </a:rPr>
              <a:t></a:t>
            </a:r>
            <a:r>
              <a:rPr sz="2350" spc="10" dirty="0">
                <a:latin typeface="Arial"/>
                <a:cs typeface="Arial"/>
              </a:rPr>
              <a:t>if-then-else</a:t>
            </a:r>
            <a:r>
              <a:rPr sz="2250" spc="10" dirty="0">
                <a:latin typeface="Arial"/>
                <a:cs typeface="Arial"/>
              </a:rPr>
              <a:t>  statement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720090" y="2669378"/>
            <a:ext cx="106436" cy="1690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40" spc="10" dirty="0">
                <a:latin typeface="Arial"/>
                <a:cs typeface="Arial"/>
              </a:rPr>
              <a:t>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935989" y="2597349"/>
            <a:ext cx="6852920" cy="4041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50" spc="10" dirty="0">
                <a:latin typeface="Arial"/>
                <a:cs typeface="Arial"/>
              </a:rPr>
              <a:t>P:  </a:t>
            </a:r>
            <a:r>
              <a:rPr sz="2350" spc="10" dirty="0">
                <a:latin typeface="Arial"/>
                <a:cs typeface="Arial"/>
              </a:rPr>
              <a:t>if</a:t>
            </a:r>
            <a:r>
              <a:rPr sz="2250" spc="10" dirty="0">
                <a:latin typeface="Arial"/>
                <a:cs typeface="Arial"/>
              </a:rPr>
              <a:t>  (condition)  </a:t>
            </a:r>
            <a:r>
              <a:rPr sz="2350" spc="10" dirty="0">
                <a:latin typeface="Arial"/>
                <a:cs typeface="Arial"/>
              </a:rPr>
              <a:t>then</a:t>
            </a:r>
            <a:r>
              <a:rPr sz="2250" spc="10" dirty="0">
                <a:latin typeface="Arial"/>
                <a:cs typeface="Arial"/>
              </a:rPr>
              <a:t>  [micro-operation(s)]  </a:t>
            </a:r>
            <a:r>
              <a:rPr sz="2350" spc="10" dirty="0">
                <a:latin typeface="Arial"/>
                <a:cs typeface="Arial"/>
              </a:rPr>
              <a:t>else</a:t>
            </a:r>
            <a:r>
              <a:rPr sz="2250" spc="10" dirty="0">
                <a:latin typeface="Arial"/>
                <a:cs typeface="Arial"/>
              </a:rPr>
              <a:t>    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935989" y="3145989"/>
            <a:ext cx="2843479" cy="4041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latin typeface="Arial"/>
                <a:cs typeface="Arial"/>
              </a:rPr>
              <a:t>[micro-operation(s)]</a:t>
            </a:r>
            <a:endParaRPr sz="23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504190" y="3691124"/>
            <a:ext cx="2533295" cy="40767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80" spc="10" dirty="0">
                <a:latin typeface="Arial"/>
                <a:cs typeface="Arial"/>
              </a:rPr>
              <a:t>In  other  words,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953770" y="4265344"/>
            <a:ext cx="5421070" cy="4647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20" spc="10" dirty="0">
                <a:latin typeface="Arial"/>
                <a:cs typeface="Arial"/>
              </a:rPr>
              <a:t>T  :  if  (C=0)  then  (F  </a:t>
            </a:r>
            <a:r>
              <a:rPr sz="1920" b="1" spc="10" dirty="0">
                <a:latin typeface="Arial"/>
                <a:cs typeface="Arial"/>
              </a:rPr>
              <a:t>←   </a:t>
            </a:r>
            <a:r>
              <a:rPr sz="1920" spc="10" dirty="0">
                <a:latin typeface="Arial"/>
                <a:cs typeface="Arial"/>
              </a:rPr>
              <a:t>  1)  else  (F  </a:t>
            </a:r>
            <a:r>
              <a:rPr sz="1520" b="1" spc="10" dirty="0">
                <a:latin typeface="Arial"/>
                <a:cs typeface="Arial"/>
              </a:rPr>
              <a:t>←   </a:t>
            </a:r>
            <a:r>
              <a:rPr sz="1520" spc="10" dirty="0">
                <a:latin typeface="Arial"/>
                <a:cs typeface="Arial"/>
              </a:rPr>
              <a:t>  </a:t>
            </a:r>
            <a:r>
              <a:rPr sz="1920" spc="10" dirty="0">
                <a:latin typeface="Arial"/>
                <a:cs typeface="Arial"/>
              </a:rPr>
              <a:t>0)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136650" y="4489959"/>
            <a:ext cx="174764" cy="2340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19" spc="1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504190" y="4900164"/>
            <a:ext cx="8129418" cy="40767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20" spc="10" dirty="0">
                <a:latin typeface="Arial"/>
                <a:cs typeface="Arial"/>
              </a:rPr>
              <a:t>If  C  is  a  one  bit  register  the  statement  is  equivalent  to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720090" y="5452309"/>
            <a:ext cx="4294632" cy="12232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80" spc="10" dirty="0">
                <a:latin typeface="Arial"/>
                <a:cs typeface="Arial"/>
              </a:rPr>
              <a:t>the  following  two  statements.</a:t>
            </a:r>
            <a:endParaRPr sz="2200">
              <a:latin typeface="Arial"/>
              <a:cs typeface="Arial"/>
            </a:endParaRPr>
          </a:p>
          <a:p>
            <a:pPr marL="233679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C’T  :  F    </a:t>
            </a:r>
            <a:r>
              <a:rPr sz="2000" b="1" spc="10" dirty="0">
                <a:latin typeface="Arial"/>
                <a:cs typeface="Arial"/>
              </a:rPr>
              <a:t>←   </a:t>
            </a:r>
            <a:r>
              <a:rPr sz="2400" spc="10" dirty="0">
                <a:latin typeface="Arial"/>
                <a:cs typeface="Arial"/>
              </a:rPr>
              <a:t>    1</a:t>
            </a:r>
            <a:endParaRPr sz="2400">
              <a:latin typeface="Arial"/>
              <a:cs typeface="Arial"/>
            </a:endParaRPr>
          </a:p>
          <a:p>
            <a:pPr marL="233679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CT  :  F    </a:t>
            </a:r>
            <a:r>
              <a:rPr sz="2000" b="1" spc="10" dirty="0">
                <a:latin typeface="Arial"/>
                <a:cs typeface="Arial"/>
              </a:rPr>
              <a:t>←   </a:t>
            </a:r>
            <a:r>
              <a:rPr sz="2400" spc="10" dirty="0">
                <a:latin typeface="Arial"/>
                <a:cs typeface="Arial"/>
              </a:rPr>
              <a:t>    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435100" y="6027929"/>
            <a:ext cx="174764" cy="2340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19" spc="1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1327150" y="6468619"/>
            <a:ext cx="174764" cy="2340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19" spc="1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0"/>
            <a:ext cx="9143640" cy="6856730"/>
          </a:xfrm>
          <a:prstGeom prst="rect">
            <a:avLst/>
          </a:prstGeom>
        </p:spPr>
      </p:pic>
      <p:pic>
        <p:nvPicPr>
          <p:cNvPr id="6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0"/>
            <a:ext cx="9143640" cy="6856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0"/>
            <a:ext cx="9143640" cy="6856730"/>
          </a:xfrm>
          <a:prstGeom prst="rect">
            <a:avLst/>
          </a:prstGeom>
        </p:spPr>
      </p:pic>
      <p:pic>
        <p:nvPicPr>
          <p:cNvPr id="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0"/>
            <a:ext cx="9143640" cy="685673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941070" y="474214"/>
            <a:ext cx="7414259" cy="8982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40" spc="10" dirty="0">
                <a:solidFill>
                  <a:srgbClr val="CE181E"/>
                </a:solidFill>
                <a:latin typeface="Arial"/>
                <a:cs typeface="Arial"/>
              </a:rPr>
              <a:t>Basic  Components  of  Register-Transfer  Logic</a:t>
            </a:r>
            <a:endParaRPr sz="1500">
              <a:latin typeface="Arial"/>
              <a:cs typeface="Arial"/>
            </a:endParaRPr>
          </a:p>
          <a:p>
            <a:pPr marL="3028950">
              <a:lnSpc>
                <a:spcPct val="100000"/>
              </a:lnSpc>
            </a:pPr>
            <a:r>
              <a:rPr sz="2800" spc="10" dirty="0">
                <a:solidFill>
                  <a:srgbClr val="CE181E"/>
                </a:solidFill>
                <a:latin typeface="Arial"/>
                <a:cs typeface="Arial"/>
              </a:rPr>
              <a:t>Method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457200" y="1773094"/>
            <a:ext cx="6539692" cy="3283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1.  The  set  of  registers  in  the  system  and  their  functions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731520" y="2183593"/>
            <a:ext cx="3853667" cy="2660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10" spc="10" dirty="0">
                <a:latin typeface="Arial"/>
                <a:cs typeface="Arial"/>
              </a:rPr>
              <a:t>–  Shift  Register,  Counter,  Memory  Units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457200" y="2944033"/>
            <a:ext cx="6431223" cy="3283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30" spc="10" dirty="0">
                <a:latin typeface="Arial"/>
                <a:cs typeface="Arial"/>
              </a:rPr>
              <a:t>2.  The  binary-coded  information  stored  in  the  registers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731520" y="3355803"/>
            <a:ext cx="7807425" cy="2660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79" spc="10" dirty="0">
                <a:latin typeface="Arial"/>
                <a:cs typeface="Arial"/>
              </a:rPr>
              <a:t>–</a:t>
            </a:r>
            <a:r>
              <a:rPr sz="979" spc="10" dirty="0">
                <a:latin typeface="Arial"/>
                <a:cs typeface="Arial"/>
              </a:rPr>
              <a:t>  </a:t>
            </a:r>
            <a:r>
              <a:rPr sz="1479" spc="10" dirty="0">
                <a:latin typeface="Arial"/>
                <a:cs typeface="Arial"/>
              </a:rPr>
              <a:t>BCD  Numbers,  Binary  Numbers,  Alpha  Numeric  Characters,  Control  Informations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57200" y="4116244"/>
            <a:ext cx="8232383" cy="3283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30" spc="10" dirty="0">
                <a:latin typeface="Arial"/>
                <a:cs typeface="Arial"/>
              </a:rPr>
              <a:t>3.  The  operations  performed  on  the  information  stored  in  the  registers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731520" y="4601673"/>
            <a:ext cx="4624452" cy="2660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10" spc="10" dirty="0">
                <a:latin typeface="Arial"/>
                <a:cs typeface="Arial"/>
              </a:rPr>
              <a:t>–  </a:t>
            </a:r>
            <a:r>
              <a:rPr sz="1510" spc="10" dirty="0">
                <a:solidFill>
                  <a:srgbClr val="CE181E"/>
                </a:solidFill>
                <a:latin typeface="Arial"/>
                <a:cs typeface="Arial"/>
              </a:rPr>
              <a:t>Micro-operations</a:t>
            </a:r>
            <a:r>
              <a:rPr sz="1510" spc="10" dirty="0">
                <a:latin typeface="Arial"/>
                <a:cs typeface="Arial"/>
              </a:rPr>
              <a:t>  –  shift,  add,  clear,  load,  etc.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57200" y="5433234"/>
            <a:ext cx="7457236" cy="3283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30" spc="10" dirty="0">
                <a:latin typeface="Arial"/>
                <a:cs typeface="Arial"/>
              </a:rPr>
              <a:t>4.  The  control  functions  that  initiate  the  sequence  of  operations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731520" y="5905963"/>
            <a:ext cx="6799229" cy="2660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49" spc="10" dirty="0">
                <a:latin typeface="Arial"/>
                <a:cs typeface="Arial"/>
              </a:rPr>
              <a:t>  –  consists  of  timing  signals  that  sequence  the  operations  one  at  a  time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0"/>
            <a:ext cx="9143640" cy="6856730"/>
          </a:xfrm>
          <a:prstGeom prst="rect">
            <a:avLst/>
          </a:prstGeom>
        </p:spPr>
      </p:pic>
      <p:pic>
        <p:nvPicPr>
          <p:cNvPr id="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0"/>
            <a:ext cx="9143640" cy="685673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448560" y="665019"/>
            <a:ext cx="4424478" cy="53888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20" spc="10" dirty="0">
                <a:solidFill>
                  <a:srgbClr val="CE181E"/>
                </a:solidFill>
                <a:latin typeface="Arial"/>
                <a:cs typeface="Arial"/>
              </a:rPr>
              <a:t>Register-Transfer  Logic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458469" y="1783622"/>
            <a:ext cx="8262363" cy="3992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90" spc="10" dirty="0">
                <a:latin typeface="Arial"/>
                <a:cs typeface="Arial"/>
              </a:rPr>
              <a:t>•  Register-transfer  logic  uses  a  set  of  expressions  and  notations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58469" y="2367822"/>
            <a:ext cx="3985430" cy="3992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90" spc="10" dirty="0">
                <a:latin typeface="Arial"/>
                <a:cs typeface="Arial"/>
              </a:rPr>
              <a:t>•  Provides  the  necessary  tools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458469" y="2952022"/>
            <a:ext cx="7706430" cy="3992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50" spc="10" dirty="0">
                <a:latin typeface="Arial"/>
                <a:cs typeface="Arial"/>
              </a:rPr>
              <a:t>•  </a:t>
            </a:r>
            <a:r>
              <a:rPr sz="2050" spc="10" dirty="0">
                <a:solidFill>
                  <a:srgbClr val="CE181E"/>
                </a:solidFill>
                <a:latin typeface="Arial"/>
                <a:cs typeface="Arial"/>
              </a:rPr>
              <a:t>RTL  is  a  symbolic  notation  for  representing  registers,  for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744220" y="3483260"/>
            <a:ext cx="7539174" cy="3671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20" spc="10" dirty="0">
                <a:solidFill>
                  <a:srgbClr val="CE181E"/>
                </a:solidFill>
                <a:latin typeface="Arial"/>
                <a:cs typeface="Arial"/>
              </a:rPr>
              <a:t>specifying  operations  on  the  contents  of  registers,  and  for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744220" y="3982370"/>
            <a:ext cx="3613299" cy="3671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10" spc="10" dirty="0">
                <a:solidFill>
                  <a:srgbClr val="CE181E"/>
                </a:solidFill>
                <a:latin typeface="Arial"/>
                <a:cs typeface="Arial"/>
              </a:rPr>
              <a:t>specifying  control  functions</a:t>
            </a:r>
            <a:endParaRPr sz="21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58469" y="4535712"/>
            <a:ext cx="7277615" cy="3979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20" spc="10" dirty="0">
                <a:latin typeface="Arial"/>
                <a:cs typeface="Arial"/>
              </a:rPr>
              <a:t>•  Also  known  as  </a:t>
            </a:r>
            <a:r>
              <a:rPr sz="2070" spc="10" dirty="0">
                <a:latin typeface="Arial"/>
                <a:cs typeface="Arial"/>
              </a:rPr>
              <a:t>register-transfer  language</a:t>
            </a:r>
            <a:r>
              <a:rPr sz="2020" spc="10" dirty="0">
                <a:latin typeface="Arial"/>
                <a:cs typeface="Arial"/>
              </a:rPr>
              <a:t>  or  </a:t>
            </a:r>
            <a:r>
              <a:rPr sz="2070" spc="10" dirty="0">
                <a:latin typeface="Arial"/>
                <a:cs typeface="Arial"/>
              </a:rPr>
              <a:t>computer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744220" y="5065681"/>
            <a:ext cx="3992597" cy="3671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spc="10" dirty="0">
                <a:latin typeface="Arial"/>
                <a:cs typeface="Arial"/>
              </a:rPr>
              <a:t>hardware-description  language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0"/>
            <a:ext cx="9143640" cy="6856730"/>
          </a:xfrm>
          <a:prstGeom prst="rect">
            <a:avLst/>
          </a:prstGeom>
        </p:spPr>
      </p:pic>
      <p:pic>
        <p:nvPicPr>
          <p:cNvPr id="1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0"/>
            <a:ext cx="9143640" cy="685673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457200" y="643733"/>
            <a:ext cx="5990691" cy="6062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390" spc="10" dirty="0">
                <a:solidFill>
                  <a:srgbClr val="CE181E"/>
                </a:solidFill>
                <a:latin typeface="Arial"/>
                <a:cs typeface="Arial"/>
              </a:rPr>
              <a:t>Micro-operations  –  4  Types</a:t>
            </a:r>
            <a:endParaRPr sz="3300">
              <a:latin typeface="Arial"/>
              <a:cs typeface="Arial"/>
            </a:endParaRPr>
          </a:p>
        </p:txBody>
      </p:sp>
      <p:pic>
        <p:nvPicPr>
          <p:cNvPr id="1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3240"/>
            <a:ext cx="9142730" cy="2473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0"/>
            <a:ext cx="9143640" cy="6856730"/>
          </a:xfrm>
          <a:prstGeom prst="rect">
            <a:avLst/>
          </a:prstGeom>
        </p:spPr>
      </p:pic>
      <p:pic>
        <p:nvPicPr>
          <p:cNvPr id="1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470"/>
            <a:ext cx="9143640" cy="685673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594360" y="451659"/>
            <a:ext cx="5657383" cy="4647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20" spc="10" dirty="0">
                <a:solidFill>
                  <a:srgbClr val="CE181E"/>
                </a:solidFill>
                <a:latin typeface="Arial"/>
                <a:cs typeface="Arial"/>
              </a:rPr>
              <a:t>1.  </a:t>
            </a:r>
            <a:r>
              <a:rPr sz="2620" spc="10" dirty="0" smtClean="0">
                <a:solidFill>
                  <a:srgbClr val="CE181E"/>
                </a:solidFill>
                <a:latin typeface="Arial"/>
                <a:cs typeface="Arial"/>
              </a:rPr>
              <a:t>Inter</a:t>
            </a:r>
            <a:r>
              <a:rPr lang="en-US" sz="2620" spc="10" dirty="0" smtClean="0">
                <a:solidFill>
                  <a:srgbClr val="CE181E"/>
                </a:solidFill>
                <a:latin typeface="Arial"/>
                <a:cs typeface="Arial"/>
              </a:rPr>
              <a:t>-</a:t>
            </a:r>
            <a:r>
              <a:rPr sz="2620" spc="10" dirty="0" smtClean="0">
                <a:solidFill>
                  <a:srgbClr val="CE181E"/>
                </a:solidFill>
                <a:latin typeface="Arial"/>
                <a:cs typeface="Arial"/>
              </a:rPr>
              <a:t>register </a:t>
            </a:r>
            <a:r>
              <a:rPr sz="2620" spc="10" dirty="0">
                <a:solidFill>
                  <a:srgbClr val="CE181E"/>
                </a:solidFill>
                <a:latin typeface="Arial"/>
                <a:cs typeface="Arial"/>
              </a:rPr>
              <a:t> Transfer  -  Register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94360" y="931414"/>
            <a:ext cx="2514448" cy="471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20" spc="10" dirty="0">
                <a:solidFill>
                  <a:srgbClr val="CE181E"/>
                </a:solidFill>
                <a:latin typeface="Arial"/>
                <a:cs typeface="Arial"/>
              </a:rPr>
              <a:t>Representation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1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370" y="2229760"/>
            <a:ext cx="5038090" cy="2809240"/>
          </a:xfrm>
          <a:prstGeom prst="rect">
            <a:avLst/>
          </a:prstGeom>
        </p:spPr>
      </p:pic>
      <p:pic>
        <p:nvPicPr>
          <p:cNvPr id="1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30" y="2233570"/>
            <a:ext cx="7242810" cy="2978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0"/>
            <a:ext cx="9143640" cy="6856730"/>
          </a:xfrm>
          <a:prstGeom prst="rect">
            <a:avLst/>
          </a:prstGeom>
        </p:spPr>
      </p:pic>
      <p:pic>
        <p:nvPicPr>
          <p:cNvPr id="1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0"/>
            <a:ext cx="9143640" cy="685673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170940" y="1495531"/>
            <a:ext cx="140417" cy="1267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800" spc="10" dirty="0">
                <a:latin typeface="Arial"/>
                <a:cs typeface="Arial"/>
              </a:rPr>
              <a:t>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385570" y="1442462"/>
            <a:ext cx="5931484" cy="30312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latin typeface="Arial"/>
                <a:cs typeface="Arial"/>
              </a:rPr>
              <a:t>Interregister  transfer  is  designated  in  symbolic  form  by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385570" y="1842398"/>
            <a:ext cx="3904818" cy="78307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779" spc="10" dirty="0">
                <a:latin typeface="Arial"/>
                <a:cs typeface="Arial"/>
              </a:rPr>
              <a:t>means  of    </a:t>
            </a:r>
            <a:r>
              <a:rPr sz="830" spc="10" dirty="0">
                <a:solidFill>
                  <a:srgbClr val="CE181E"/>
                </a:solidFill>
                <a:latin typeface="Arial"/>
                <a:cs typeface="Arial"/>
              </a:rPr>
              <a:t>Replacement  Operator</a:t>
            </a:r>
            <a:r>
              <a:rPr sz="779" spc="10" dirty="0">
                <a:solidFill>
                  <a:srgbClr val="CE181E"/>
                </a:solidFill>
                <a:latin typeface="Arial"/>
                <a:cs typeface="Arial"/>
              </a:rPr>
              <a:t>  ←</a:t>
            </a:r>
            <a:endParaRPr sz="700">
              <a:latin typeface="Arial"/>
              <a:cs typeface="Arial"/>
            </a:endParaRPr>
          </a:p>
          <a:p>
            <a:pPr marL="203327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A  ←  B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169670" y="2676902"/>
            <a:ext cx="5881243" cy="30312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50" spc="10" dirty="0">
                <a:latin typeface="Arial"/>
                <a:cs typeface="Arial"/>
              </a:rPr>
              <a:t>-  denotes  the  transfer  of  the    </a:t>
            </a:r>
            <a:r>
              <a:rPr sz="1700" spc="10" dirty="0">
                <a:latin typeface="Arial"/>
                <a:cs typeface="Arial"/>
              </a:rPr>
              <a:t>contents</a:t>
            </a:r>
            <a:r>
              <a:rPr sz="1650" spc="10" dirty="0">
                <a:latin typeface="Arial"/>
                <a:cs typeface="Arial"/>
              </a:rPr>
              <a:t>  of  register  B  to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169670" y="3088382"/>
            <a:ext cx="1122654" cy="30312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50" spc="10" dirty="0">
                <a:latin typeface="Arial"/>
                <a:cs typeface="Arial"/>
              </a:rPr>
              <a:t>register  A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169670" y="3911342"/>
            <a:ext cx="6033261" cy="3031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80" spc="10" dirty="0">
                <a:solidFill>
                  <a:srgbClr val="CE181E"/>
                </a:solidFill>
                <a:latin typeface="Arial"/>
                <a:cs typeface="Arial"/>
              </a:rPr>
              <a:t>Conditional  transfer:  </a:t>
            </a:r>
            <a:r>
              <a:rPr sz="1680" spc="10" dirty="0">
                <a:latin typeface="Arial"/>
                <a:cs typeface="Arial"/>
              </a:rPr>
              <a:t>Register  transfer  occurs  only  under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169670" y="4322822"/>
            <a:ext cx="5604813" cy="3031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latin typeface="Arial"/>
                <a:cs typeface="Arial"/>
              </a:rPr>
              <a:t>a  control  condition.  A  control  function  is  a  Boolean</a:t>
            </a:r>
            <a:endParaRPr sz="17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169670" y="4734302"/>
            <a:ext cx="3973754" cy="30312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50" spc="10" dirty="0">
                <a:latin typeface="Arial"/>
                <a:cs typeface="Arial"/>
              </a:rPr>
              <a:t>function  hat  can  be  equal  to  0  or  1.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953770" y="620873"/>
            <a:ext cx="4485640" cy="6062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540" spc="10" dirty="0">
                <a:solidFill>
                  <a:srgbClr val="CE181E"/>
                </a:solidFill>
                <a:latin typeface="Arial"/>
                <a:cs typeface="Arial"/>
              </a:rPr>
              <a:t>Interregister</a:t>
            </a:r>
            <a:r>
              <a:rPr sz="2740" spc="10" dirty="0">
                <a:solidFill>
                  <a:srgbClr val="CE181E"/>
                </a:solidFill>
                <a:latin typeface="Arial"/>
                <a:cs typeface="Arial"/>
              </a:rPr>
              <a:t>  </a:t>
            </a:r>
            <a:r>
              <a:rPr sz="3540" spc="10" dirty="0">
                <a:solidFill>
                  <a:srgbClr val="CE181E"/>
                </a:solidFill>
                <a:latin typeface="Arial"/>
                <a:cs typeface="Arial"/>
              </a:rPr>
              <a:t>Transfer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0"/>
            <a:ext cx="9143640" cy="6856730"/>
          </a:xfrm>
          <a:prstGeom prst="rect">
            <a:avLst/>
          </a:prstGeom>
        </p:spPr>
      </p:pic>
      <p:pic>
        <p:nvPicPr>
          <p:cNvPr id="2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0"/>
            <a:ext cx="9143640" cy="685673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547370" y="421179"/>
            <a:ext cx="6682030" cy="10265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solidFill>
                  <a:srgbClr val="CE181E"/>
                </a:solidFill>
                <a:latin typeface="Arial"/>
                <a:cs typeface="Arial"/>
              </a:rPr>
              <a:t>Interregister  Transfer  -  Conditional</a:t>
            </a:r>
            <a:endParaRPr sz="31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CE181E"/>
                </a:solidFill>
                <a:latin typeface="Arial"/>
                <a:cs typeface="Arial"/>
              </a:rPr>
              <a:t>transfer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66420" y="1706050"/>
            <a:ext cx="156019" cy="14088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latin typeface="Arial"/>
                <a:cs typeface="Arial"/>
              </a:rPr>
              <a:t>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889000" y="1632987"/>
            <a:ext cx="3339846" cy="412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60" spc="10" dirty="0">
                <a:latin typeface="Arial"/>
                <a:cs typeface="Arial"/>
              </a:rPr>
              <a:t>Represented  as  x'T</a:t>
            </a:r>
            <a:r>
              <a:rPr sz="1259" spc="10" dirty="0">
                <a:latin typeface="Arial"/>
                <a:cs typeface="Arial"/>
              </a:rPr>
              <a:t>1</a:t>
            </a:r>
            <a:r>
              <a:rPr sz="1760" spc="10" dirty="0">
                <a:latin typeface="Arial"/>
                <a:cs typeface="Arial"/>
              </a:rPr>
              <a:t>:  A  ←  B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566420" y="2191190"/>
            <a:ext cx="156019" cy="14088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latin typeface="Arial"/>
                <a:cs typeface="Arial"/>
              </a:rPr>
              <a:t>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889000" y="2130954"/>
            <a:ext cx="7435087" cy="3368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80" spc="10" dirty="0">
                <a:latin typeface="Arial"/>
                <a:cs typeface="Arial"/>
              </a:rPr>
              <a:t>x'T</a:t>
            </a:r>
            <a:r>
              <a:rPr sz="1379" spc="10" dirty="0">
                <a:latin typeface="Arial"/>
                <a:cs typeface="Arial"/>
              </a:rPr>
              <a:t>1</a:t>
            </a:r>
            <a:r>
              <a:rPr sz="1880" spc="10" dirty="0">
                <a:latin typeface="Arial"/>
                <a:cs typeface="Arial"/>
              </a:rPr>
              <a:t>  is  the  </a:t>
            </a:r>
            <a:r>
              <a:rPr sz="1930" spc="10" dirty="0">
                <a:latin typeface="Arial"/>
                <a:cs typeface="Arial"/>
              </a:rPr>
              <a:t>control  function  </a:t>
            </a:r>
            <a:r>
              <a:rPr sz="1880" spc="10" dirty="0">
                <a:latin typeface="Arial"/>
                <a:cs typeface="Arial"/>
              </a:rPr>
              <a:t>which  is  terminated  with    a  colon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2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3111140"/>
            <a:ext cx="8228330" cy="2936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0"/>
            <a:ext cx="9143640" cy="6856730"/>
          </a:xfrm>
          <a:prstGeom prst="rect">
            <a:avLst/>
          </a:prstGeom>
        </p:spPr>
      </p:pic>
      <p:pic>
        <p:nvPicPr>
          <p:cNvPr id="2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0"/>
            <a:ext cx="9143640" cy="685673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679450" y="901239"/>
            <a:ext cx="7240018" cy="53888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20" spc="10" dirty="0">
                <a:solidFill>
                  <a:srgbClr val="CE181E"/>
                </a:solidFill>
                <a:latin typeface="Arial"/>
                <a:cs typeface="Arial"/>
              </a:rPr>
              <a:t>Interregister  Transfer  –  Basic  symbols</a:t>
            </a:r>
            <a:endParaRPr sz="3000">
              <a:latin typeface="Arial"/>
              <a:cs typeface="Arial"/>
            </a:endParaRPr>
          </a:p>
        </p:txBody>
      </p:sp>
      <p:pic>
        <p:nvPicPr>
          <p:cNvPr id="24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90" y="1872890"/>
            <a:ext cx="8658860" cy="3526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</TotalTime>
  <Words>160</Words>
  <Application>Microsoft Office PowerPoint</Application>
  <PresentationFormat>On-screen Show (4:3)</PresentationFormat>
  <Paragraphs>155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</cp:revision>
  <dcterms:created xsi:type="dcterms:W3CDTF">2020-06-16T11:17:51Z</dcterms:created>
  <dcterms:modified xsi:type="dcterms:W3CDTF">2020-06-17T01:57:38Z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2020-06-16T00:00:00Z</vt:filetime>
  </property>
  <property fmtid="{D5CDD505-2E9C-101B-9397-08002B2CF9AE}" pid="3" name="LastSaved">
    <vt:filetime>2020-06-16T00:00:00Z</vt:filetime>
  </property>
</Properties>
</file>