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2" r:id="rId5"/>
    <p:sldId id="261" r:id="rId6"/>
    <p:sldId id="264" r:id="rId7"/>
    <p:sldId id="263" r:id="rId8"/>
    <p:sldId id="258" r:id="rId9"/>
    <p:sldId id="266" r:id="rId10"/>
    <p:sldId id="269" r:id="rId11"/>
    <p:sldId id="267" r:id="rId12"/>
    <p:sldId id="270" r:id="rId13"/>
    <p:sldId id="271" r:id="rId14"/>
    <p:sldId id="259" r:id="rId15"/>
    <p:sldId id="26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Prasath" initials="DP" lastIdx="2" clrIdx="0">
    <p:extLst>
      <p:ext uri="{19B8F6BF-5375-455C-9EA6-DF929625EA0E}">
        <p15:presenceInfo xmlns:p15="http://schemas.microsoft.com/office/powerpoint/2012/main" userId="8ea91a18d9b2a2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96"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0217" y="600010"/>
            <a:ext cx="7197726" cy="2421464"/>
          </a:xfrm>
        </p:spPr>
        <p:txBody>
          <a:bodyPr/>
          <a:lstStyle/>
          <a:p>
            <a:pPr algn="ctr"/>
            <a:r>
              <a:rPr lang="en-US" dirty="0" smtClean="0"/>
              <a:t>Expert search</a:t>
            </a:r>
            <a:endParaRPr lang="en-US" dirty="0"/>
          </a:p>
        </p:txBody>
      </p:sp>
      <p:sp>
        <p:nvSpPr>
          <p:cNvPr id="3" name="Subtitle 2"/>
          <p:cNvSpPr>
            <a:spLocks noGrp="1"/>
          </p:cNvSpPr>
          <p:nvPr>
            <p:ph type="subTitle" idx="1"/>
          </p:nvPr>
        </p:nvSpPr>
        <p:spPr>
          <a:xfrm>
            <a:off x="2880574" y="3021474"/>
            <a:ext cx="7197726" cy="1405467"/>
          </a:xfrm>
        </p:spPr>
        <p:txBody>
          <a:bodyPr/>
          <a:lstStyle/>
          <a:p>
            <a:pPr algn="ctr"/>
            <a:r>
              <a:rPr lang="en-US" dirty="0" smtClean="0"/>
              <a:t>In uw directory</a:t>
            </a:r>
            <a:endParaRPr lang="en-US" dirty="0"/>
          </a:p>
        </p:txBody>
      </p:sp>
      <p:sp>
        <p:nvSpPr>
          <p:cNvPr id="4" name="Rectangle 3"/>
          <p:cNvSpPr/>
          <p:nvPr/>
        </p:nvSpPr>
        <p:spPr>
          <a:xfrm>
            <a:off x="4921937" y="4810971"/>
            <a:ext cx="3584315" cy="1384995"/>
          </a:xfrm>
          <a:prstGeom prst="rect">
            <a:avLst/>
          </a:prstGeom>
        </p:spPr>
        <p:txBody>
          <a:bodyPr wrap="none">
            <a:spAutoFit/>
          </a:bodyPr>
          <a:lstStyle/>
          <a:p>
            <a:pPr algn="ctr"/>
            <a:r>
              <a:rPr lang="en-US" sz="2800" dirty="0" smtClean="0"/>
              <a:t>Dhinesh Kumar Prasath</a:t>
            </a:r>
          </a:p>
          <a:p>
            <a:pPr algn="ctr"/>
            <a:r>
              <a:rPr lang="en-US" sz="2800" dirty="0" smtClean="0"/>
              <a:t>Sagar Kamboj</a:t>
            </a:r>
          </a:p>
          <a:p>
            <a:pPr algn="ctr"/>
            <a:r>
              <a:rPr lang="en-US" sz="2800" dirty="0" smtClean="0"/>
              <a:t>Sanjeev Kamboj</a:t>
            </a:r>
            <a:endParaRPr lang="en-US" sz="2800" dirty="0"/>
          </a:p>
        </p:txBody>
      </p:sp>
      <p:sp>
        <p:nvSpPr>
          <p:cNvPr id="5" name="Rectangle 4"/>
          <p:cNvSpPr/>
          <p:nvPr/>
        </p:nvSpPr>
        <p:spPr>
          <a:xfrm>
            <a:off x="4826204" y="230678"/>
            <a:ext cx="2745752" cy="369332"/>
          </a:xfrm>
          <a:prstGeom prst="rect">
            <a:avLst/>
          </a:prstGeom>
        </p:spPr>
        <p:txBody>
          <a:bodyPr wrap="none">
            <a:spAutoFit/>
          </a:bodyPr>
          <a:lstStyle/>
          <a:p>
            <a:r>
              <a:rPr lang="en-US" dirty="0" smtClean="0"/>
              <a:t>554 – Information Retrieval</a:t>
            </a:r>
            <a:endParaRPr lang="en-US" dirty="0"/>
          </a:p>
        </p:txBody>
      </p:sp>
    </p:spTree>
    <p:extLst>
      <p:ext uri="{BB962C8B-B14F-4D97-AF65-F5344CB8AC3E}">
        <p14:creationId xmlns:p14="http://schemas.microsoft.com/office/powerpoint/2010/main" val="3644070546"/>
      </p:ext>
    </p:extLst>
  </p:cSld>
  <p:clrMapOvr>
    <a:masterClrMapping/>
  </p:clrMapOvr>
  <p:transition spd="slow">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80894"/>
            <a:ext cx="10131425" cy="1456267"/>
          </a:xfrm>
        </p:spPr>
        <p:txBody>
          <a:bodyPr/>
          <a:lstStyle/>
          <a:p>
            <a:r>
              <a:rPr lang="en-US" dirty="0" smtClean="0"/>
              <a:t>Scoring</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tf.*idf</a:t>
            </a:r>
          </a:p>
          <a:p>
            <a:r>
              <a:rPr lang="en-US" dirty="0" smtClean="0"/>
              <a:t>Scoring Documents dependant on how documents are indexed.</a:t>
            </a:r>
          </a:p>
          <a:p>
            <a:r>
              <a:rPr lang="en-US" dirty="0" smtClean="0"/>
              <a:t>Document is collection of field, which can be  tokenized and untokenized</a:t>
            </a:r>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pPr>
              <a:buNone/>
            </a:pPr>
            <a:endParaRPr lang="en-US" dirty="0" smtClean="0"/>
          </a:p>
        </p:txBody>
      </p:sp>
      <p:pic>
        <p:nvPicPr>
          <p:cNvPr id="4" name="Picture 3"/>
          <p:cNvPicPr>
            <a:picLocks noChangeAspect="1"/>
          </p:cNvPicPr>
          <p:nvPr/>
        </p:nvPicPr>
        <p:blipFill>
          <a:blip r:embed="rId2"/>
          <a:stretch>
            <a:fillRect/>
          </a:stretch>
        </p:blipFill>
        <p:spPr>
          <a:xfrm>
            <a:off x="543859" y="3889935"/>
            <a:ext cx="4978400" cy="990600"/>
          </a:xfrm>
          <a:prstGeom prst="rect">
            <a:avLst/>
          </a:prstGeom>
        </p:spPr>
      </p:pic>
      <p:pic>
        <p:nvPicPr>
          <p:cNvPr id="7" name="Picture 6"/>
          <p:cNvPicPr>
            <a:picLocks noChangeAspect="1"/>
          </p:cNvPicPr>
          <p:nvPr/>
        </p:nvPicPr>
        <p:blipFill>
          <a:blip r:embed="rId3"/>
          <a:stretch>
            <a:fillRect/>
          </a:stretch>
        </p:blipFill>
        <p:spPr>
          <a:xfrm>
            <a:off x="5855778" y="2838823"/>
            <a:ext cx="5768457" cy="3526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5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14082"/>
          </a:xfrm>
        </p:spPr>
        <p:txBody>
          <a:bodyPr>
            <a:normAutofit fontScale="90000"/>
          </a:bodyPr>
          <a:lstStyle/>
          <a:p>
            <a:r>
              <a:rPr lang="en-US" dirty="0" smtClean="0"/>
              <a:t>User Experience – Querying &amp; Displaying Result </a:t>
            </a:r>
            <a:endParaRPr lang="en-US" dirty="0"/>
          </a:p>
        </p:txBody>
      </p:sp>
      <p:sp>
        <p:nvSpPr>
          <p:cNvPr id="3" name="Content Placeholder 2"/>
          <p:cNvSpPr>
            <a:spLocks noGrp="1"/>
          </p:cNvSpPr>
          <p:nvPr>
            <p:ph idx="1"/>
          </p:nvPr>
        </p:nvSpPr>
        <p:spPr>
          <a:xfrm>
            <a:off x="685801" y="1223683"/>
            <a:ext cx="10131425" cy="3649133"/>
          </a:xfrm>
        </p:spPr>
        <p:txBody>
          <a:bodyPr/>
          <a:lstStyle/>
          <a:p>
            <a:r>
              <a:rPr lang="en-US" dirty="0" smtClean="0"/>
              <a:t>Made a user-friendly, simple interface that was easy to visually understand.</a:t>
            </a:r>
          </a:p>
          <a:p>
            <a:r>
              <a:rPr lang="en-US" dirty="0" smtClean="0"/>
              <a:t>Contains a drop-box that contains categories – Name, Expertise, Email, etc.</a:t>
            </a:r>
          </a:p>
          <a:p>
            <a:r>
              <a:rPr lang="en-US" dirty="0" smtClean="0"/>
              <a:t>After clicking category on drop-down box, user can type in query accordingly. </a:t>
            </a:r>
          </a:p>
          <a:p>
            <a:r>
              <a:rPr lang="en-US" dirty="0" smtClean="0"/>
              <a:t>Displays data in different clickable panels – Much like rich snippets</a:t>
            </a:r>
          </a:p>
          <a:p>
            <a:r>
              <a:rPr lang="en-US" dirty="0" smtClean="0"/>
              <a:t>Went with a UW theme which has potential to be integrated with UWT website.</a:t>
            </a:r>
          </a:p>
          <a:p>
            <a:endParaRPr lang="en-US" dirty="0" smtClean="0"/>
          </a:p>
        </p:txBody>
      </p:sp>
    </p:spTree>
    <p:extLst>
      <p:ext uri="{BB962C8B-B14F-4D97-AF65-F5344CB8AC3E}">
        <p14:creationId xmlns:p14="http://schemas.microsoft.com/office/powerpoint/2010/main" val="217399371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12-12 at 1.58.39 AM.png"/>
          <p:cNvPicPr>
            <a:picLocks noGrp="1" noChangeAspect="1"/>
          </p:cNvPicPr>
          <p:nvPr>
            <p:ph idx="1"/>
          </p:nvPr>
        </p:nvPicPr>
        <p:blipFill>
          <a:blip r:embed="rId2"/>
          <a:srcRect l="-24404" r="-24404"/>
          <a:stretch>
            <a:fillRect/>
          </a:stretch>
        </p:blipFill>
        <p:spPr>
          <a:xfrm>
            <a:off x="-1673412" y="283882"/>
            <a:ext cx="15606647" cy="6170706"/>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69576"/>
          </a:xfrm>
        </p:spPr>
        <p:txBody>
          <a:bodyPr/>
          <a:lstStyle/>
          <a:p>
            <a:r>
              <a:rPr lang="en-US" dirty="0" smtClean="0"/>
              <a:t>User </a:t>
            </a:r>
            <a:r>
              <a:rPr lang="en-US" dirty="0" smtClean="0"/>
              <a:t>Interface</a:t>
            </a:r>
            <a:endParaRPr lang="en-US" dirty="0"/>
          </a:p>
        </p:txBody>
      </p:sp>
      <p:sp>
        <p:nvSpPr>
          <p:cNvPr id="3" name="Content Placeholder 2"/>
          <p:cNvSpPr>
            <a:spLocks noGrp="1"/>
          </p:cNvSpPr>
          <p:nvPr>
            <p:ph idx="1"/>
          </p:nvPr>
        </p:nvSpPr>
        <p:spPr>
          <a:xfrm>
            <a:off x="510989" y="1644526"/>
            <a:ext cx="10131425" cy="3649133"/>
          </a:xfrm>
        </p:spPr>
        <p:txBody>
          <a:bodyPr anchor="t"/>
          <a:lstStyle/>
          <a:p>
            <a:r>
              <a:rPr lang="en-US" dirty="0" smtClean="0"/>
              <a:t>Used JSP for the user interface – Initially was unsure how to run or make a JSP page.</a:t>
            </a:r>
          </a:p>
          <a:p>
            <a:r>
              <a:rPr lang="en-US" dirty="0" smtClean="0"/>
              <a:t>Started out running tomcat separately with a different environment (Smultron).</a:t>
            </a:r>
          </a:p>
          <a:p>
            <a:r>
              <a:rPr lang="en-US" dirty="0" smtClean="0"/>
              <a:t>Later started using Eclipse EE so integrating with back end would be easier.</a:t>
            </a:r>
          </a:p>
          <a:p>
            <a:r>
              <a:rPr lang="en-US" dirty="0" smtClean="0"/>
              <a:t>Initially had problems because injecting Java into HTML was challenging.</a:t>
            </a:r>
          </a:p>
          <a:p>
            <a:r>
              <a:rPr lang="en-US" dirty="0" smtClean="0"/>
              <a:t>Made an additional drop-down box that was supposed to be populated with departments.</a:t>
            </a:r>
          </a:p>
          <a:p>
            <a:pPr lvl="1"/>
            <a:r>
              <a:rPr lang="en-US" dirty="0" smtClean="0"/>
              <a:t>Scrapped it after some consideration because results were not populating the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25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6871"/>
            <a:ext cx="10131425" cy="753035"/>
          </a:xfrm>
        </p:spPr>
        <p:txBody>
          <a:bodyPr>
            <a:normAutofit/>
          </a:bodyPr>
          <a:lstStyle/>
          <a:p>
            <a:r>
              <a:rPr lang="en-US" dirty="0" smtClean="0"/>
              <a:t>Challenges &amp; limitations</a:t>
            </a:r>
            <a:endParaRPr lang="en-US" dirty="0"/>
          </a:p>
        </p:txBody>
      </p:sp>
      <p:sp>
        <p:nvSpPr>
          <p:cNvPr id="3" name="Content Placeholder 2"/>
          <p:cNvSpPr>
            <a:spLocks noGrp="1"/>
          </p:cNvSpPr>
          <p:nvPr>
            <p:ph idx="1"/>
          </p:nvPr>
        </p:nvSpPr>
        <p:spPr>
          <a:xfrm>
            <a:off x="685799" y="1209738"/>
            <a:ext cx="10131425" cy="3649133"/>
          </a:xfrm>
        </p:spPr>
        <p:txBody>
          <a:bodyPr>
            <a:normAutofit lnSpcReduction="10000"/>
          </a:bodyPr>
          <a:lstStyle/>
          <a:p>
            <a:r>
              <a:rPr lang="en-US" dirty="0" smtClean="0"/>
              <a:t>Automatic crawler would have been the way to go. But it was not crawling data as expected. Had it been done with elevated privileges, with a faculty /staff logon, we would have saved lot of manual effort.</a:t>
            </a:r>
          </a:p>
          <a:p>
            <a:r>
              <a:rPr lang="en-US" dirty="0" smtClean="0"/>
              <a:t>In conjunction with point 1, with automatic crawling this process could be extended to other UW locations as well – Bothell and Seattle.</a:t>
            </a:r>
          </a:p>
          <a:p>
            <a:r>
              <a:rPr lang="en-US" dirty="0" smtClean="0"/>
              <a:t>Ultimately, everything depends on how much data is available in the faculty directory and their home pages. Limited data will return limited results. Only one-third of them have active home page links and only half of those links work or have tangible data.</a:t>
            </a:r>
          </a:p>
          <a:p>
            <a:r>
              <a:rPr lang="en-US" dirty="0" smtClean="0"/>
              <a:t>Also the format of data presented in the home pages were not uniform. Certain home pages had all the information in the front page, certain or tabbed, some had outward links to other web pages and few had documents. This makes crawling and ranking difficult. So we have to normalize data when doing automatic crawling.</a:t>
            </a:r>
          </a:p>
        </p:txBody>
      </p:sp>
    </p:spTree>
    <p:extLst>
      <p:ext uri="{BB962C8B-B14F-4D97-AF65-F5344CB8AC3E}">
        <p14:creationId xmlns:p14="http://schemas.microsoft.com/office/powerpoint/2010/main" val="232197328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704045"/>
          </a:xfrm>
        </p:spPr>
        <p:txBody>
          <a:bodyPr/>
          <a:lstStyle/>
          <a:p>
            <a:r>
              <a:rPr lang="en-US" dirty="0" smtClean="0"/>
              <a:t>Future work</a:t>
            </a:r>
            <a:endParaRPr lang="en-US" dirty="0"/>
          </a:p>
        </p:txBody>
      </p:sp>
      <p:sp>
        <p:nvSpPr>
          <p:cNvPr id="3" name="Content Placeholder 2"/>
          <p:cNvSpPr>
            <a:spLocks noGrp="1"/>
          </p:cNvSpPr>
          <p:nvPr>
            <p:ph idx="1"/>
          </p:nvPr>
        </p:nvSpPr>
        <p:spPr>
          <a:xfrm>
            <a:off x="685800" y="1442820"/>
            <a:ext cx="10865224" cy="4877298"/>
          </a:xfrm>
        </p:spPr>
        <p:txBody>
          <a:bodyPr anchor="t"/>
          <a:lstStyle/>
          <a:p>
            <a:r>
              <a:rPr lang="en-US" dirty="0" smtClean="0"/>
              <a:t>Shifting primary store to Apache SOLR – will index and store data in one storage structure, is </a:t>
            </a:r>
            <a:r>
              <a:rPr lang="en-US" dirty="0" smtClean="0"/>
              <a:t>distributed</a:t>
            </a:r>
          </a:p>
          <a:p>
            <a:r>
              <a:rPr lang="en-US" dirty="0" smtClean="0"/>
              <a:t>Using Apache Lucene for Indexing as well thus enabling a better performance when it comes to integrating results of UW Bothell and Seattle.</a:t>
            </a:r>
            <a:endParaRPr lang="en-US" dirty="0" smtClean="0"/>
          </a:p>
          <a:p>
            <a:r>
              <a:rPr lang="en-US" dirty="0" smtClean="0"/>
              <a:t>Possibility of integrating with school </a:t>
            </a:r>
            <a:r>
              <a:rPr lang="en-US" dirty="0" smtClean="0"/>
              <a:t>website.</a:t>
            </a:r>
            <a:endParaRPr lang="en-US" dirty="0" smtClean="0"/>
          </a:p>
          <a:p>
            <a:r>
              <a:rPr lang="en-US" dirty="0" smtClean="0"/>
              <a:t>Adding more functionality such as </a:t>
            </a:r>
            <a:r>
              <a:rPr lang="en-US" dirty="0" smtClean="0"/>
              <a:t>auto-fill</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237300487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704045"/>
          </a:xfrm>
        </p:spPr>
        <p:txBody>
          <a:bodyPr/>
          <a:lstStyle/>
          <a:p>
            <a:r>
              <a:rPr lang="en-US" dirty="0" smtClean="0"/>
              <a:t>Questions &amp; Comments</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4400" dirty="0" smtClean="0"/>
              <a:t>?????</a:t>
            </a:r>
          </a:p>
          <a:p>
            <a:pPr marL="0" indent="0" algn="ctr">
              <a:buNone/>
            </a:pPr>
            <a:r>
              <a:rPr lang="en-US" sz="4400" dirty="0" smtClean="0"/>
              <a:t>Thanks!!!</a:t>
            </a:r>
            <a:endParaRPr lang="en-US" sz="4400" dirty="0"/>
          </a:p>
        </p:txBody>
      </p:sp>
    </p:spTree>
    <p:extLst>
      <p:ext uri="{BB962C8B-B14F-4D97-AF65-F5344CB8AC3E}">
        <p14:creationId xmlns:p14="http://schemas.microsoft.com/office/powerpoint/2010/main" val="452114915"/>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62377"/>
          </a:xfrm>
        </p:spPr>
        <p:txBody>
          <a:bodyPr>
            <a:normAutofit fontScale="90000"/>
          </a:bodyPr>
          <a:lstStyle/>
          <a:p>
            <a:r>
              <a:rPr lang="en-US" dirty="0" smtClean="0"/>
              <a:t>MOTIVATION</a:t>
            </a:r>
            <a:endParaRPr lang="en-US" dirty="0"/>
          </a:p>
        </p:txBody>
      </p:sp>
      <p:pic>
        <p:nvPicPr>
          <p:cNvPr id="4" name="Content Placeholder 3"/>
          <p:cNvPicPr>
            <a:picLocks noGrp="1" noChangeAspect="1"/>
          </p:cNvPicPr>
          <p:nvPr>
            <p:ph idx="1"/>
          </p:nvPr>
        </p:nvPicPr>
        <p:blipFill>
          <a:blip r:embed="rId2"/>
          <a:stretch>
            <a:fillRect/>
          </a:stretch>
        </p:blipFill>
        <p:spPr>
          <a:xfrm>
            <a:off x="685801" y="1330169"/>
            <a:ext cx="10544576" cy="5299006"/>
          </a:xfrm>
          <a:prstGeom prst="rect">
            <a:avLst/>
          </a:prstGeom>
        </p:spPr>
      </p:pic>
    </p:spTree>
    <p:extLst>
      <p:ext uri="{BB962C8B-B14F-4D97-AF65-F5344CB8AC3E}">
        <p14:creationId xmlns:p14="http://schemas.microsoft.com/office/powerpoint/2010/main" val="150994330"/>
      </p:ext>
    </p:extLst>
  </p:cSld>
  <p:clrMapOvr>
    <a:masterClrMapping/>
  </p:clrMapOvr>
  <p:transition spd="slow">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62377"/>
          </a:xfrm>
        </p:spPr>
        <p:txBody>
          <a:bodyPr>
            <a:normAutofit fontScale="90000"/>
          </a:bodyPr>
          <a:lstStyle/>
          <a:p>
            <a:r>
              <a:rPr lang="en-US" dirty="0" smtClean="0"/>
              <a:t>MOTIVATION</a:t>
            </a:r>
            <a:endParaRPr lang="en-US" dirty="0"/>
          </a:p>
        </p:txBody>
      </p:sp>
      <p:pic>
        <p:nvPicPr>
          <p:cNvPr id="5" name="Content Placeholder 4"/>
          <p:cNvPicPr>
            <a:picLocks noGrp="1" noChangeAspect="1"/>
          </p:cNvPicPr>
          <p:nvPr>
            <p:ph idx="1"/>
          </p:nvPr>
        </p:nvPicPr>
        <p:blipFill>
          <a:blip r:embed="rId2"/>
          <a:stretch>
            <a:fillRect/>
          </a:stretch>
        </p:blipFill>
        <p:spPr>
          <a:xfrm>
            <a:off x="780769" y="1171977"/>
            <a:ext cx="10771580" cy="5412964"/>
          </a:xfrm>
          <a:prstGeom prst="rect">
            <a:avLst/>
          </a:prstGeom>
        </p:spPr>
      </p:pic>
    </p:spTree>
    <p:extLst>
      <p:ext uri="{BB962C8B-B14F-4D97-AF65-F5344CB8AC3E}">
        <p14:creationId xmlns:p14="http://schemas.microsoft.com/office/powerpoint/2010/main" val="4193667474"/>
      </p:ext>
    </p:extLst>
  </p:cSld>
  <p:clrMapOvr>
    <a:masterClrMapping/>
  </p:clrMapOvr>
  <p:transition spd="slow">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2326"/>
            <a:ext cx="10131425" cy="639651"/>
          </a:xfrm>
        </p:spPr>
        <p:txBody>
          <a:bodyPr>
            <a:normAutofit fontScale="90000"/>
          </a:bodyPr>
          <a:lstStyle/>
          <a:p>
            <a:r>
              <a:rPr lang="en-US" dirty="0" smtClean="0"/>
              <a:t>motivation</a:t>
            </a:r>
            <a:endParaRPr lang="en-US" dirty="0"/>
          </a:p>
        </p:txBody>
      </p:sp>
      <p:sp>
        <p:nvSpPr>
          <p:cNvPr id="3" name="Content Placeholder 2"/>
          <p:cNvSpPr>
            <a:spLocks noGrp="1"/>
          </p:cNvSpPr>
          <p:nvPr>
            <p:ph idx="1"/>
          </p:nvPr>
        </p:nvSpPr>
        <p:spPr>
          <a:xfrm>
            <a:off x="685799" y="1047363"/>
            <a:ext cx="10480184" cy="5392074"/>
          </a:xfrm>
        </p:spPr>
        <p:txBody>
          <a:bodyPr>
            <a:normAutofit lnSpcReduction="10000"/>
          </a:bodyPr>
          <a:lstStyle/>
          <a:p>
            <a:r>
              <a:rPr lang="en-US" dirty="0" smtClean="0"/>
              <a:t>UW</a:t>
            </a:r>
          </a:p>
          <a:p>
            <a:pPr lvl="1"/>
            <a:r>
              <a:rPr lang="en-US" dirty="0" smtClean="0"/>
              <a:t>Offers search based on the following parameters</a:t>
            </a:r>
          </a:p>
          <a:p>
            <a:pPr lvl="2"/>
            <a:r>
              <a:rPr lang="en-US" dirty="0" smtClean="0"/>
              <a:t>Name</a:t>
            </a:r>
          </a:p>
          <a:p>
            <a:pPr lvl="2"/>
            <a:r>
              <a:rPr lang="en-US" dirty="0" smtClean="0"/>
              <a:t>Department</a:t>
            </a:r>
          </a:p>
          <a:p>
            <a:pPr lvl="2"/>
            <a:r>
              <a:rPr lang="en-US" dirty="0" smtClean="0"/>
              <a:t>Email</a:t>
            </a:r>
          </a:p>
          <a:p>
            <a:pPr lvl="2"/>
            <a:r>
              <a:rPr lang="en-US" dirty="0" smtClean="0"/>
              <a:t>Box Number</a:t>
            </a:r>
          </a:p>
          <a:p>
            <a:pPr lvl="2"/>
            <a:r>
              <a:rPr lang="en-US" dirty="0" smtClean="0"/>
              <a:t>Phone</a:t>
            </a:r>
          </a:p>
          <a:p>
            <a:r>
              <a:rPr lang="en-US" dirty="0" smtClean="0"/>
              <a:t>UW Tacoma</a:t>
            </a:r>
          </a:p>
          <a:p>
            <a:pPr lvl="1"/>
            <a:r>
              <a:rPr lang="en-US" dirty="0" smtClean="0"/>
              <a:t>Name – First &amp; Last</a:t>
            </a:r>
          </a:p>
          <a:p>
            <a:r>
              <a:rPr lang="en-US" dirty="0" smtClean="0"/>
              <a:t>What if I am new?</a:t>
            </a:r>
          </a:p>
          <a:p>
            <a:r>
              <a:rPr lang="en-US" dirty="0" smtClean="0"/>
              <a:t>What if I don’t know any of these details?</a:t>
            </a:r>
          </a:p>
          <a:p>
            <a:r>
              <a:rPr lang="en-US" dirty="0" smtClean="0"/>
              <a:t>Can I find a faculty based on their area of expertise? </a:t>
            </a:r>
          </a:p>
          <a:p>
            <a:r>
              <a:rPr lang="en-US" dirty="0" smtClean="0"/>
              <a:t>Not possible in the current system</a:t>
            </a:r>
          </a:p>
          <a:p>
            <a:r>
              <a:rPr lang="en-US" b="1" dirty="0" smtClean="0"/>
              <a:t>Solution: Come up with </a:t>
            </a:r>
            <a:r>
              <a:rPr lang="en-US" b="1" dirty="0" smtClean="0"/>
              <a:t>an </a:t>
            </a:r>
            <a:r>
              <a:rPr lang="en-US" b="1" dirty="0" smtClean="0"/>
              <a:t>expert search system which does search the directory based on their respective area of expertise – Expert Search</a:t>
            </a:r>
            <a:endParaRPr lang="en-US" b="1" dirty="0"/>
          </a:p>
        </p:txBody>
      </p:sp>
    </p:spTree>
    <p:extLst>
      <p:ext uri="{BB962C8B-B14F-4D97-AF65-F5344CB8AC3E}">
        <p14:creationId xmlns:p14="http://schemas.microsoft.com/office/powerpoint/2010/main" val="26931208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25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25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1750"/>
                            </p:stCondLst>
                            <p:childTnLst>
                              <p:par>
                                <p:cTn id="26" presetID="1" presetClass="entr" presetSubtype="0" fill="hold" nodeType="afterEffect">
                                  <p:stCondLst>
                                    <p:cond delay="25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25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par>
                          <p:cTn id="31" fill="hold">
                            <p:stCondLst>
                              <p:cond delay="2250"/>
                            </p:stCondLst>
                            <p:childTnLst>
                              <p:par>
                                <p:cTn id="32" presetID="1" presetClass="entr" presetSubtype="0" fill="hold" nodeType="afterEffect">
                                  <p:stCondLst>
                                    <p:cond delay="25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nodeType="afterEffect">
                                  <p:stCondLst>
                                    <p:cond delay="25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par>
                          <p:cTn id="37" fill="hold">
                            <p:stCondLst>
                              <p:cond delay="2750"/>
                            </p:stCondLst>
                            <p:childTnLst>
                              <p:par>
                                <p:cTn id="38" presetID="1" presetClass="entr" presetSubtype="0" fill="hold" nodeType="afterEffect">
                                  <p:stCondLst>
                                    <p:cond delay="250"/>
                                  </p:stCondLst>
                                  <p:childTnLst>
                                    <p:set>
                                      <p:cBhvr>
                                        <p:cTn id="39" dur="1" fill="hold">
                                          <p:stCondLst>
                                            <p:cond delay="0"/>
                                          </p:stCondLst>
                                        </p:cTn>
                                        <p:tgtEl>
                                          <p:spTgt spid="3">
                                            <p:txEl>
                                              <p:pRg st="11" end="11"/>
                                            </p:txEl>
                                          </p:spTgt>
                                        </p:tgtEl>
                                        <p:attrNameLst>
                                          <p:attrName>style.visibility</p:attrName>
                                        </p:attrNameLst>
                                      </p:cBhvr>
                                      <p:to>
                                        <p:strVal val="visible"/>
                                      </p:to>
                                    </p:set>
                                  </p:childTnLst>
                                </p:cTn>
                              </p:par>
                            </p:childTnLst>
                          </p:cTn>
                        </p:par>
                        <p:par>
                          <p:cTn id="40" fill="hold">
                            <p:stCondLst>
                              <p:cond delay="3000"/>
                            </p:stCondLst>
                            <p:childTnLst>
                              <p:par>
                                <p:cTn id="41" presetID="1" presetClass="entr" presetSubtype="0" fill="hold" nodeType="afterEffect">
                                  <p:stCondLst>
                                    <p:cond delay="25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par>
                          <p:cTn id="43" fill="hold">
                            <p:stCondLst>
                              <p:cond delay="3250"/>
                            </p:stCondLst>
                            <p:childTnLst>
                              <p:par>
                                <p:cTn id="44" presetID="1" presetClass="entr" presetSubtype="0" fill="hold" nodeType="afterEffect">
                                  <p:stCondLst>
                                    <p:cond delay="250"/>
                                  </p:stCondLst>
                                  <p:childTnLst>
                                    <p:set>
                                      <p:cBhvr>
                                        <p:cTn id="45"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62377"/>
          </a:xfrm>
        </p:spPr>
        <p:txBody>
          <a:bodyPr>
            <a:normAutofit fontScale="90000"/>
          </a:bodyPr>
          <a:lstStyle/>
          <a:p>
            <a:r>
              <a:rPr lang="en-US" dirty="0" smtClean="0"/>
              <a:t>EXPERT SEARCH – GOALS &amp; assumptions</a:t>
            </a:r>
            <a:endParaRPr lang="en-US" dirty="0"/>
          </a:p>
        </p:txBody>
      </p:sp>
      <p:sp>
        <p:nvSpPr>
          <p:cNvPr id="3" name="Content Placeholder 2"/>
          <p:cNvSpPr>
            <a:spLocks noGrp="1"/>
          </p:cNvSpPr>
          <p:nvPr>
            <p:ph idx="1"/>
          </p:nvPr>
        </p:nvSpPr>
        <p:spPr>
          <a:xfrm>
            <a:off x="685800" y="1171977"/>
            <a:ext cx="10131425" cy="3649133"/>
          </a:xfrm>
        </p:spPr>
        <p:txBody>
          <a:bodyPr/>
          <a:lstStyle/>
          <a:p>
            <a:r>
              <a:rPr lang="en-US" dirty="0" smtClean="0"/>
              <a:t>Allow the user to search the directory based on the area of expertise</a:t>
            </a:r>
          </a:p>
          <a:p>
            <a:r>
              <a:rPr lang="en-US" dirty="0" smtClean="0"/>
              <a:t>If more experts are found, then rank them based on their Research contributions and publications</a:t>
            </a:r>
          </a:p>
          <a:p>
            <a:r>
              <a:rPr lang="en-US" dirty="0" smtClean="0"/>
              <a:t>Limited to UW Tacoma as of now</a:t>
            </a:r>
          </a:p>
          <a:p>
            <a:r>
              <a:rPr lang="en-US" dirty="0" smtClean="0"/>
              <a:t>Should enable Name </a:t>
            </a:r>
            <a:r>
              <a:rPr lang="en-US" dirty="0" smtClean="0"/>
              <a:t>search</a:t>
            </a:r>
            <a:endParaRPr lang="en-US" dirty="0" smtClean="0"/>
          </a:p>
          <a:p>
            <a:r>
              <a:rPr lang="en-US" dirty="0"/>
              <a:t>Should enable </a:t>
            </a:r>
            <a:r>
              <a:rPr lang="en-US" dirty="0" smtClean="0"/>
              <a:t>Department </a:t>
            </a:r>
            <a:r>
              <a:rPr lang="en-US" dirty="0" smtClean="0"/>
              <a:t>search</a:t>
            </a:r>
          </a:p>
          <a:p>
            <a:r>
              <a:rPr lang="en-US" dirty="0" smtClean="0"/>
              <a:t>Should enable other possible search criteria as well</a:t>
            </a:r>
            <a:endParaRPr lang="en-US" dirty="0" smtClean="0"/>
          </a:p>
          <a:p>
            <a:r>
              <a:rPr lang="en-US" dirty="0" smtClean="0"/>
              <a:t>Provide an easy, presentable and more intuitive UI so that users will not have any issues in finding what they </a:t>
            </a:r>
            <a:r>
              <a:rPr lang="en-US" dirty="0"/>
              <a:t>n</a:t>
            </a:r>
            <a:r>
              <a:rPr lang="en-US" dirty="0" smtClean="0"/>
              <a:t>eed</a:t>
            </a:r>
          </a:p>
          <a:p>
            <a:r>
              <a:rPr lang="en-US" dirty="0" smtClean="0"/>
              <a:t>Make the system available online</a:t>
            </a:r>
            <a:endParaRPr lang="en-US" dirty="0"/>
          </a:p>
        </p:txBody>
      </p:sp>
    </p:spTree>
    <p:extLst>
      <p:ext uri="{BB962C8B-B14F-4D97-AF65-F5344CB8AC3E}">
        <p14:creationId xmlns:p14="http://schemas.microsoft.com/office/powerpoint/2010/main" val="76585785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par>
                          <p:cTn id="7" fill="hold">
                            <p:stCondLst>
                              <p:cond delay="260"/>
                            </p:stCondLst>
                            <p:childTnLst>
                              <p:par>
                                <p:cTn id="8" presetID="1" presetClass="entr" presetSubtype="0" fill="hold" nodeType="afterEffect">
                                  <p:stCondLst>
                                    <p:cond delay="250"/>
                                  </p:stCondLst>
                                  <p:childTnLst>
                                    <p:set>
                                      <p:cBhvr>
                                        <p:cTn id="9" dur="1" fill="hold">
                                          <p:stCondLst>
                                            <p:cond delay="9"/>
                                          </p:stCondLst>
                                        </p:cTn>
                                        <p:tgtEl>
                                          <p:spTgt spid="3">
                                            <p:txEl>
                                              <p:pRg st="1" end="1"/>
                                            </p:txEl>
                                          </p:spTgt>
                                        </p:tgtEl>
                                        <p:attrNameLst>
                                          <p:attrName>style.visibility</p:attrName>
                                        </p:attrNameLst>
                                      </p:cBhvr>
                                      <p:to>
                                        <p:strVal val="visible"/>
                                      </p:to>
                                    </p:set>
                                  </p:childTnLst>
                                </p:cTn>
                              </p:par>
                            </p:childTnLst>
                          </p:cTn>
                        </p:par>
                        <p:par>
                          <p:cTn id="10" fill="hold">
                            <p:stCondLst>
                              <p:cond delay="520"/>
                            </p:stCondLst>
                            <p:childTnLst>
                              <p:par>
                                <p:cTn id="11" presetID="1" presetClass="entr" presetSubtype="0" fill="hold" nodeType="afterEffect">
                                  <p:stCondLst>
                                    <p:cond delay="250"/>
                                  </p:stCondLst>
                                  <p:childTnLst>
                                    <p:set>
                                      <p:cBhvr>
                                        <p:cTn id="12" dur="1" fill="hold">
                                          <p:stCondLst>
                                            <p:cond delay="9"/>
                                          </p:stCondLst>
                                        </p:cTn>
                                        <p:tgtEl>
                                          <p:spTgt spid="3">
                                            <p:txEl>
                                              <p:pRg st="2" end="2"/>
                                            </p:txEl>
                                          </p:spTgt>
                                        </p:tgtEl>
                                        <p:attrNameLst>
                                          <p:attrName>style.visibility</p:attrName>
                                        </p:attrNameLst>
                                      </p:cBhvr>
                                      <p:to>
                                        <p:strVal val="visible"/>
                                      </p:to>
                                    </p:set>
                                  </p:childTnLst>
                                </p:cTn>
                              </p:par>
                            </p:childTnLst>
                          </p:cTn>
                        </p:par>
                        <p:par>
                          <p:cTn id="13" fill="hold">
                            <p:stCondLst>
                              <p:cond delay="780"/>
                            </p:stCondLst>
                            <p:childTnLst>
                              <p:par>
                                <p:cTn id="14" presetID="1" presetClass="entr" presetSubtype="0" fill="hold" nodeType="afterEffect">
                                  <p:stCondLst>
                                    <p:cond delay="250"/>
                                  </p:stCondLst>
                                  <p:childTnLst>
                                    <p:set>
                                      <p:cBhvr>
                                        <p:cTn id="15" dur="1" fill="hold">
                                          <p:stCondLst>
                                            <p:cond delay="9"/>
                                          </p:stCondLst>
                                        </p:cTn>
                                        <p:tgtEl>
                                          <p:spTgt spid="3">
                                            <p:txEl>
                                              <p:pRg st="3" end="3"/>
                                            </p:txEl>
                                          </p:spTgt>
                                        </p:tgtEl>
                                        <p:attrNameLst>
                                          <p:attrName>style.visibility</p:attrName>
                                        </p:attrNameLst>
                                      </p:cBhvr>
                                      <p:to>
                                        <p:strVal val="visible"/>
                                      </p:to>
                                    </p:set>
                                  </p:childTnLst>
                                </p:cTn>
                              </p:par>
                            </p:childTnLst>
                          </p:cTn>
                        </p:par>
                        <p:par>
                          <p:cTn id="16" fill="hold">
                            <p:stCondLst>
                              <p:cond delay="1040"/>
                            </p:stCondLst>
                            <p:childTnLst>
                              <p:par>
                                <p:cTn id="17" presetID="1" presetClass="entr" presetSubtype="0" fill="hold" nodeType="afterEffect">
                                  <p:stCondLst>
                                    <p:cond delay="250"/>
                                  </p:stCondLst>
                                  <p:childTnLst>
                                    <p:set>
                                      <p:cBhvr>
                                        <p:cTn id="18" dur="1" fill="hold">
                                          <p:stCondLst>
                                            <p:cond delay="9"/>
                                          </p:stCondLst>
                                        </p:cTn>
                                        <p:tgtEl>
                                          <p:spTgt spid="3">
                                            <p:txEl>
                                              <p:pRg st="4" end="4"/>
                                            </p:txEl>
                                          </p:spTgt>
                                        </p:tgtEl>
                                        <p:attrNameLst>
                                          <p:attrName>style.visibility</p:attrName>
                                        </p:attrNameLst>
                                      </p:cBhvr>
                                      <p:to>
                                        <p:strVal val="visible"/>
                                      </p:to>
                                    </p:set>
                                  </p:childTnLst>
                                </p:cTn>
                              </p:par>
                            </p:childTnLst>
                          </p:cTn>
                        </p:par>
                        <p:par>
                          <p:cTn id="19" fill="hold">
                            <p:stCondLst>
                              <p:cond delay="1300"/>
                            </p:stCondLst>
                            <p:childTnLst>
                              <p:par>
                                <p:cTn id="20" presetID="1" presetClass="entr" presetSubtype="0" fill="hold" nodeType="afterEffect">
                                  <p:stCondLst>
                                    <p:cond delay="250"/>
                                  </p:stCondLst>
                                  <p:childTnLst>
                                    <p:set>
                                      <p:cBhvr>
                                        <p:cTn id="21" dur="1" fill="hold">
                                          <p:stCondLst>
                                            <p:cond delay="9"/>
                                          </p:stCondLst>
                                        </p:cTn>
                                        <p:tgtEl>
                                          <p:spTgt spid="3">
                                            <p:txEl>
                                              <p:pRg st="5" end="5"/>
                                            </p:txEl>
                                          </p:spTgt>
                                        </p:tgtEl>
                                        <p:attrNameLst>
                                          <p:attrName>style.visibility</p:attrName>
                                        </p:attrNameLst>
                                      </p:cBhvr>
                                      <p:to>
                                        <p:strVal val="visible"/>
                                      </p:to>
                                    </p:set>
                                  </p:childTnLst>
                                </p:cTn>
                              </p:par>
                            </p:childTnLst>
                          </p:cTn>
                        </p:par>
                        <p:par>
                          <p:cTn id="22" fill="hold">
                            <p:stCondLst>
                              <p:cond delay="1560"/>
                            </p:stCondLst>
                            <p:childTnLst>
                              <p:par>
                                <p:cTn id="23" presetID="1" presetClass="entr" presetSubtype="0" fill="hold" nodeType="afterEffect">
                                  <p:stCondLst>
                                    <p:cond delay="250"/>
                                  </p:stCondLst>
                                  <p:childTnLst>
                                    <p:set>
                                      <p:cBhvr>
                                        <p:cTn id="24" dur="1" fill="hold">
                                          <p:stCondLst>
                                            <p:cond delay="9"/>
                                          </p:stCondLst>
                                        </p:cTn>
                                        <p:tgtEl>
                                          <p:spTgt spid="3">
                                            <p:txEl>
                                              <p:pRg st="6" end="6"/>
                                            </p:txEl>
                                          </p:spTgt>
                                        </p:tgtEl>
                                        <p:attrNameLst>
                                          <p:attrName>style.visibility</p:attrName>
                                        </p:attrNameLst>
                                      </p:cBhvr>
                                      <p:to>
                                        <p:strVal val="visible"/>
                                      </p:to>
                                    </p:set>
                                  </p:childTnLst>
                                </p:cTn>
                              </p:par>
                            </p:childTnLst>
                          </p:cTn>
                        </p:par>
                        <p:par>
                          <p:cTn id="25" fill="hold">
                            <p:stCondLst>
                              <p:cond delay="1820"/>
                            </p:stCondLst>
                            <p:childTnLst>
                              <p:par>
                                <p:cTn id="26" presetID="1" presetClass="entr" presetSubtype="0" fill="hold" nodeType="afterEffect">
                                  <p:stCondLst>
                                    <p:cond delay="250"/>
                                  </p:stCondLst>
                                  <p:childTnLst>
                                    <p:set>
                                      <p:cBhvr>
                                        <p:cTn id="27" dur="1" fill="hold">
                                          <p:stCondLst>
                                            <p:cond delay="9"/>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55" y="300507"/>
            <a:ext cx="10131425" cy="562377"/>
          </a:xfrm>
        </p:spPr>
        <p:txBody>
          <a:bodyPr>
            <a:normAutofit fontScale="90000"/>
          </a:bodyPr>
          <a:lstStyle/>
          <a:p>
            <a:r>
              <a:rPr lang="en-US" dirty="0" smtClean="0"/>
              <a:t>Phases</a:t>
            </a:r>
            <a:endParaRPr lang="en-US" dirty="0"/>
          </a:p>
        </p:txBody>
      </p:sp>
      <p:sp>
        <p:nvSpPr>
          <p:cNvPr id="3" name="Content Placeholder 2"/>
          <p:cNvSpPr>
            <a:spLocks noGrp="1"/>
          </p:cNvSpPr>
          <p:nvPr>
            <p:ph idx="1"/>
          </p:nvPr>
        </p:nvSpPr>
        <p:spPr>
          <a:xfrm>
            <a:off x="531254" y="1332411"/>
            <a:ext cx="11068563" cy="2886892"/>
          </a:xfrm>
        </p:spPr>
        <p:txBody>
          <a:bodyPr anchor="t"/>
          <a:lstStyle/>
          <a:p>
            <a:r>
              <a:rPr lang="en-US" dirty="0" smtClean="0"/>
              <a:t>Creating the required Corpus</a:t>
            </a:r>
          </a:p>
          <a:p>
            <a:r>
              <a:rPr lang="en-US" dirty="0" smtClean="0"/>
              <a:t>Creating a required suitable </a:t>
            </a:r>
            <a:r>
              <a:rPr lang="en-US" dirty="0"/>
              <a:t>Index  </a:t>
            </a:r>
            <a:r>
              <a:rPr lang="en-US" dirty="0" smtClean="0"/>
              <a:t>(Controlled </a:t>
            </a:r>
            <a:r>
              <a:rPr lang="en-US" dirty="0"/>
              <a:t>vocabulary </a:t>
            </a:r>
            <a:r>
              <a:rPr lang="en-US" dirty="0" smtClean="0"/>
              <a:t>Creation, </a:t>
            </a:r>
            <a:r>
              <a:rPr lang="en-US" dirty="0" smtClean="0"/>
              <a:t>Offline</a:t>
            </a:r>
            <a:r>
              <a:rPr lang="en-US" dirty="0" smtClean="0"/>
              <a:t>) </a:t>
            </a:r>
            <a:endParaRPr lang="en-US" dirty="0"/>
          </a:p>
          <a:p>
            <a:r>
              <a:rPr lang="en-US" dirty="0" smtClean="0"/>
              <a:t>Crawling (Offline) for </a:t>
            </a:r>
            <a:r>
              <a:rPr lang="en-US" dirty="0" smtClean="0"/>
              <a:t>data </a:t>
            </a:r>
            <a:r>
              <a:rPr lang="en-US" dirty="0" smtClean="0"/>
              <a:t>retrieval</a:t>
            </a:r>
          </a:p>
          <a:p>
            <a:r>
              <a:rPr lang="en-US" dirty="0" smtClean="0"/>
              <a:t>Dynamic Indexing of matching documents</a:t>
            </a:r>
          </a:p>
          <a:p>
            <a:r>
              <a:rPr lang="en-US" dirty="0" smtClean="0"/>
              <a:t>Dynamic Ranking</a:t>
            </a:r>
          </a:p>
          <a:p>
            <a:r>
              <a:rPr lang="en-US" dirty="0" smtClean="0"/>
              <a:t>Building an intuitive User Interface – To query &amp; display the results</a:t>
            </a:r>
            <a:endParaRPr lang="en-US" dirty="0"/>
          </a:p>
        </p:txBody>
      </p:sp>
    </p:spTree>
    <p:extLst>
      <p:ext uri="{BB962C8B-B14F-4D97-AF65-F5344CB8AC3E}">
        <p14:creationId xmlns:p14="http://schemas.microsoft.com/office/powerpoint/2010/main" val="166342341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25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97" y="326265"/>
            <a:ext cx="10131425" cy="562377"/>
          </a:xfrm>
        </p:spPr>
        <p:txBody>
          <a:bodyPr>
            <a:normAutofit fontScale="90000"/>
          </a:bodyPr>
          <a:lstStyle/>
          <a:p>
            <a:r>
              <a:rPr lang="en-US" dirty="0" smtClean="0"/>
              <a:t>Process flow</a:t>
            </a:r>
            <a:endParaRPr lang="en-US" dirty="0"/>
          </a:p>
        </p:txBody>
      </p:sp>
      <p:sp>
        <p:nvSpPr>
          <p:cNvPr id="3" name="Content Placeholder 2"/>
          <p:cNvSpPr>
            <a:spLocks noGrp="1"/>
          </p:cNvSpPr>
          <p:nvPr>
            <p:ph idx="1"/>
          </p:nvPr>
        </p:nvSpPr>
        <p:spPr>
          <a:xfrm>
            <a:off x="505497" y="798490"/>
            <a:ext cx="11201399" cy="6059510"/>
          </a:xfrm>
        </p:spPr>
        <p:txBody>
          <a:bodyPr/>
          <a:lstStyle/>
          <a:p>
            <a:endParaRPr lang="en-US" dirty="0"/>
          </a:p>
        </p:txBody>
      </p:sp>
      <p:sp>
        <p:nvSpPr>
          <p:cNvPr id="5" name="Flowchart: Terminator 4"/>
          <p:cNvSpPr/>
          <p:nvPr/>
        </p:nvSpPr>
        <p:spPr>
          <a:xfrm>
            <a:off x="824249" y="961621"/>
            <a:ext cx="2434107" cy="5666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querying the UW directory</a:t>
            </a:r>
            <a:endParaRPr lang="en-US" dirty="0"/>
          </a:p>
        </p:txBody>
      </p:sp>
      <p:sp>
        <p:nvSpPr>
          <p:cNvPr id="6" name="Flowchart: Terminator 5"/>
          <p:cNvSpPr/>
          <p:nvPr/>
        </p:nvSpPr>
        <p:spPr>
          <a:xfrm>
            <a:off x="824249" y="5885644"/>
            <a:ext cx="2343954" cy="5666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querying </a:t>
            </a:r>
            <a:r>
              <a:rPr lang="en-US" dirty="0"/>
              <a:t>the </a:t>
            </a:r>
            <a:r>
              <a:rPr lang="en-US" dirty="0" smtClean="0"/>
              <a:t>UW directory</a:t>
            </a:r>
            <a:endParaRPr lang="en-US" dirty="0"/>
          </a:p>
        </p:txBody>
      </p:sp>
      <p:sp>
        <p:nvSpPr>
          <p:cNvPr id="7" name="Rectangle 6"/>
          <p:cNvSpPr/>
          <p:nvPr/>
        </p:nvSpPr>
        <p:spPr>
          <a:xfrm>
            <a:off x="730876" y="1740790"/>
            <a:ext cx="2620852" cy="94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the complete staff list, format and generate list of faculty homepages</a:t>
            </a:r>
            <a:endParaRPr lang="en-US" dirty="0"/>
          </a:p>
        </p:txBody>
      </p:sp>
      <p:sp>
        <p:nvSpPr>
          <p:cNvPr id="8" name="Rectangle 7"/>
          <p:cNvSpPr/>
          <p:nvPr/>
        </p:nvSpPr>
        <p:spPr>
          <a:xfrm>
            <a:off x="730876" y="2948185"/>
            <a:ext cx="2620852" cy="896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each record, crawl their home pages and get photos and all details</a:t>
            </a:r>
            <a:endParaRPr lang="en-US" dirty="0"/>
          </a:p>
        </p:txBody>
      </p:sp>
      <p:cxnSp>
        <p:nvCxnSpPr>
          <p:cNvPr id="10" name="Straight Arrow Connector 9"/>
          <p:cNvCxnSpPr>
            <a:stCxn id="5" idx="2"/>
            <a:endCxn id="7" idx="0"/>
          </p:cNvCxnSpPr>
          <p:nvPr/>
        </p:nvCxnSpPr>
        <p:spPr>
          <a:xfrm flipH="1">
            <a:off x="2041302" y="1528291"/>
            <a:ext cx="1" cy="21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041302" y="2693241"/>
            <a:ext cx="1" cy="28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30876" y="4110507"/>
            <a:ext cx="2620852" cy="667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 everything offline – images and content</a:t>
            </a:r>
            <a:endParaRPr lang="en-US" dirty="0"/>
          </a:p>
        </p:txBody>
      </p:sp>
      <p:sp>
        <p:nvSpPr>
          <p:cNvPr id="13" name="Rectangle 12"/>
          <p:cNvSpPr/>
          <p:nvPr/>
        </p:nvSpPr>
        <p:spPr>
          <a:xfrm>
            <a:off x="730876" y="5000222"/>
            <a:ext cx="2620852" cy="667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&amp; store controlled vocabulary index</a:t>
            </a:r>
            <a:endParaRPr lang="en-US" dirty="0"/>
          </a:p>
        </p:txBody>
      </p:sp>
      <p:cxnSp>
        <p:nvCxnSpPr>
          <p:cNvPr id="14" name="Straight Arrow Connector 13"/>
          <p:cNvCxnSpPr/>
          <p:nvPr/>
        </p:nvCxnSpPr>
        <p:spPr>
          <a:xfrm flipH="1">
            <a:off x="2041301" y="5630849"/>
            <a:ext cx="1" cy="28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041300" y="3854294"/>
            <a:ext cx="1" cy="28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041300" y="4746158"/>
            <a:ext cx="1" cy="28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14964" y="875762"/>
            <a:ext cx="4234128" cy="58856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24249" y="6438418"/>
            <a:ext cx="2434107" cy="369332"/>
          </a:xfrm>
          <a:prstGeom prst="rect">
            <a:avLst/>
          </a:prstGeom>
          <a:noFill/>
        </p:spPr>
        <p:txBody>
          <a:bodyPr wrap="square" rtlCol="0">
            <a:spAutoFit/>
          </a:bodyPr>
          <a:lstStyle/>
          <a:p>
            <a:r>
              <a:rPr lang="en-US" dirty="0" smtClean="0"/>
              <a:t>Corpus &amp; Index creation</a:t>
            </a:r>
            <a:endParaRPr lang="en-US" dirty="0"/>
          </a:p>
        </p:txBody>
      </p:sp>
      <p:sp>
        <p:nvSpPr>
          <p:cNvPr id="20" name="Flowchart: Terminator 19"/>
          <p:cNvSpPr/>
          <p:nvPr/>
        </p:nvSpPr>
        <p:spPr>
          <a:xfrm>
            <a:off x="5308899" y="946594"/>
            <a:ext cx="2434107" cy="5666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queries the system</a:t>
            </a:r>
            <a:endParaRPr lang="en-US" dirty="0"/>
          </a:p>
        </p:txBody>
      </p:sp>
      <p:sp>
        <p:nvSpPr>
          <p:cNvPr id="21" name="Rectangle 20"/>
          <p:cNvSpPr/>
          <p:nvPr/>
        </p:nvSpPr>
        <p:spPr>
          <a:xfrm>
            <a:off x="5329619" y="5416203"/>
            <a:ext cx="2620852" cy="94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it to Lucene for ranking</a:t>
            </a:r>
            <a:endParaRPr lang="en-US" dirty="0"/>
          </a:p>
        </p:txBody>
      </p:sp>
      <p:sp>
        <p:nvSpPr>
          <p:cNvPr id="22" name="Flowchart: Decision 21"/>
          <p:cNvSpPr/>
          <p:nvPr/>
        </p:nvSpPr>
        <p:spPr>
          <a:xfrm>
            <a:off x="5382952" y="3301971"/>
            <a:ext cx="2286000" cy="155444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criteria Expertise based</a:t>
            </a:r>
            <a:endParaRPr lang="en-US" dirty="0"/>
          </a:p>
        </p:txBody>
      </p:sp>
      <p:sp>
        <p:nvSpPr>
          <p:cNvPr id="23" name="Rectangle 22"/>
          <p:cNvSpPr/>
          <p:nvPr/>
        </p:nvSpPr>
        <p:spPr>
          <a:xfrm>
            <a:off x="5329619" y="1756208"/>
            <a:ext cx="2392666" cy="94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 the relevant links from DB</a:t>
            </a:r>
            <a:endParaRPr lang="en-US" dirty="0"/>
          </a:p>
        </p:txBody>
      </p:sp>
      <p:sp>
        <p:nvSpPr>
          <p:cNvPr id="27" name="Flowchart: Magnetic Disk 26"/>
          <p:cNvSpPr/>
          <p:nvPr/>
        </p:nvSpPr>
        <p:spPr>
          <a:xfrm>
            <a:off x="3613936" y="4806750"/>
            <a:ext cx="1071875" cy="8854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28" name="Flowchart: Magnetic Disk 27"/>
          <p:cNvSpPr/>
          <p:nvPr/>
        </p:nvSpPr>
        <p:spPr>
          <a:xfrm>
            <a:off x="3586573" y="3772436"/>
            <a:ext cx="1075579" cy="8854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a:t>
            </a:r>
          </a:p>
          <a:p>
            <a:pPr algn="ctr"/>
            <a:r>
              <a:rPr lang="en-US" dirty="0" smtClean="0"/>
              <a:t>Storage</a:t>
            </a:r>
            <a:endParaRPr lang="en-US" dirty="0"/>
          </a:p>
        </p:txBody>
      </p:sp>
      <p:cxnSp>
        <p:nvCxnSpPr>
          <p:cNvPr id="30" name="Straight Arrow Connector 29"/>
          <p:cNvCxnSpPr/>
          <p:nvPr/>
        </p:nvCxnSpPr>
        <p:spPr>
          <a:xfrm>
            <a:off x="3351728" y="5333999"/>
            <a:ext cx="26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51728" y="4444284"/>
            <a:ext cx="26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3"/>
            <a:endCxn id="27" idx="2"/>
          </p:cNvCxnSpPr>
          <p:nvPr/>
        </p:nvCxnSpPr>
        <p:spPr>
          <a:xfrm>
            <a:off x="3351728" y="4444284"/>
            <a:ext cx="262208" cy="80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Terminator 35"/>
          <p:cNvSpPr/>
          <p:nvPr/>
        </p:nvSpPr>
        <p:spPr>
          <a:xfrm>
            <a:off x="8645235" y="986063"/>
            <a:ext cx="2626255" cy="5666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the returned </a:t>
            </a:r>
            <a:r>
              <a:rPr lang="en-US" dirty="0" smtClean="0"/>
              <a:t>results to the user</a:t>
            </a:r>
            <a:endParaRPr lang="en-US" dirty="0"/>
          </a:p>
        </p:txBody>
      </p:sp>
      <p:sp>
        <p:nvSpPr>
          <p:cNvPr id="37" name="Rectangle 36"/>
          <p:cNvSpPr/>
          <p:nvPr/>
        </p:nvSpPr>
        <p:spPr>
          <a:xfrm>
            <a:off x="8638596" y="1898486"/>
            <a:ext cx="2620852" cy="750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the results to the UI</a:t>
            </a:r>
            <a:endParaRPr lang="en-US" dirty="0"/>
          </a:p>
        </p:txBody>
      </p:sp>
      <p:sp>
        <p:nvSpPr>
          <p:cNvPr id="38" name="Rectangle 37"/>
          <p:cNvSpPr/>
          <p:nvPr/>
        </p:nvSpPr>
        <p:spPr>
          <a:xfrm>
            <a:off x="8763287" y="5416203"/>
            <a:ext cx="2620852" cy="94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 the results based on the returned ranking</a:t>
            </a:r>
            <a:endParaRPr lang="en-US" dirty="0"/>
          </a:p>
        </p:txBody>
      </p:sp>
      <p:sp>
        <p:nvSpPr>
          <p:cNvPr id="39" name="Rectangle 38"/>
          <p:cNvSpPr/>
          <p:nvPr/>
        </p:nvSpPr>
        <p:spPr>
          <a:xfrm>
            <a:off x="8677030" y="3608126"/>
            <a:ext cx="2620852" cy="94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Gather all the relevant information to be displayed</a:t>
            </a:r>
            <a:endParaRPr lang="en-US" dirty="0"/>
          </a:p>
        </p:txBody>
      </p:sp>
      <p:cxnSp>
        <p:nvCxnSpPr>
          <p:cNvPr id="41" name="Straight Arrow Connector 40"/>
          <p:cNvCxnSpPr>
            <a:stCxn id="20" idx="2"/>
            <a:endCxn id="23" idx="0"/>
          </p:cNvCxnSpPr>
          <p:nvPr/>
        </p:nvCxnSpPr>
        <p:spPr>
          <a:xfrm flipH="1">
            <a:off x="6525952" y="1513264"/>
            <a:ext cx="1" cy="24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3" idx="2"/>
            <a:endCxn id="22" idx="0"/>
          </p:cNvCxnSpPr>
          <p:nvPr/>
        </p:nvCxnSpPr>
        <p:spPr>
          <a:xfrm>
            <a:off x="6525952" y="2700660"/>
            <a:ext cx="0" cy="60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525952" y="4714743"/>
            <a:ext cx="0" cy="714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3"/>
            <a:endCxn id="39" idx="1"/>
          </p:cNvCxnSpPr>
          <p:nvPr/>
        </p:nvCxnSpPr>
        <p:spPr>
          <a:xfrm>
            <a:off x="7668952" y="4079192"/>
            <a:ext cx="1008078" cy="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1" idx="3"/>
            <a:endCxn id="38" idx="1"/>
          </p:cNvCxnSpPr>
          <p:nvPr/>
        </p:nvCxnSpPr>
        <p:spPr>
          <a:xfrm>
            <a:off x="7950471" y="5888429"/>
            <a:ext cx="812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8" idx="0"/>
          </p:cNvCxnSpPr>
          <p:nvPr/>
        </p:nvCxnSpPr>
        <p:spPr>
          <a:xfrm flipV="1">
            <a:off x="10073713" y="4552578"/>
            <a:ext cx="0" cy="863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0"/>
            <a:endCxn id="36" idx="2"/>
          </p:cNvCxnSpPr>
          <p:nvPr/>
        </p:nvCxnSpPr>
        <p:spPr>
          <a:xfrm flipV="1">
            <a:off x="9949022" y="1552733"/>
            <a:ext cx="9341" cy="34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9" idx="0"/>
            <a:endCxn id="37" idx="2"/>
          </p:cNvCxnSpPr>
          <p:nvPr/>
        </p:nvCxnSpPr>
        <p:spPr>
          <a:xfrm flipH="1" flipV="1">
            <a:off x="9949022" y="2648876"/>
            <a:ext cx="38434" cy="959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589016" y="4780101"/>
            <a:ext cx="544097" cy="369332"/>
          </a:xfrm>
          <a:prstGeom prst="rect">
            <a:avLst/>
          </a:prstGeom>
          <a:noFill/>
        </p:spPr>
        <p:txBody>
          <a:bodyPr wrap="square" rtlCol="0">
            <a:spAutoFit/>
          </a:bodyPr>
          <a:lstStyle/>
          <a:p>
            <a:r>
              <a:rPr lang="en-US" dirty="0" smtClean="0"/>
              <a:t>YES</a:t>
            </a:r>
            <a:endParaRPr lang="en-US" dirty="0"/>
          </a:p>
        </p:txBody>
      </p:sp>
      <p:sp>
        <p:nvSpPr>
          <p:cNvPr id="73" name="TextBox 72"/>
          <p:cNvSpPr txBox="1"/>
          <p:nvPr/>
        </p:nvSpPr>
        <p:spPr>
          <a:xfrm>
            <a:off x="7866041" y="3765706"/>
            <a:ext cx="540327" cy="368996"/>
          </a:xfrm>
          <a:prstGeom prst="rect">
            <a:avLst/>
          </a:prstGeom>
          <a:noFill/>
        </p:spPr>
        <p:txBody>
          <a:bodyPr wrap="square" rtlCol="0">
            <a:spAutoFit/>
          </a:bodyPr>
          <a:lstStyle/>
          <a:p>
            <a:r>
              <a:rPr lang="en-US" dirty="0" smtClean="0"/>
              <a:t>NO</a:t>
            </a:r>
            <a:endParaRPr lang="en-US" dirty="0"/>
          </a:p>
        </p:txBody>
      </p:sp>
      <p:cxnSp>
        <p:nvCxnSpPr>
          <p:cNvPr id="80" name="Straight Arrow Connector 79"/>
          <p:cNvCxnSpPr>
            <a:stCxn id="28" idx="4"/>
            <a:endCxn id="28" idx="4"/>
          </p:cNvCxnSpPr>
          <p:nvPr/>
        </p:nvCxnSpPr>
        <p:spPr>
          <a:xfrm>
            <a:off x="4662152" y="421514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27" idx="4"/>
            <a:endCxn id="23" idx="1"/>
          </p:cNvCxnSpPr>
          <p:nvPr/>
        </p:nvCxnSpPr>
        <p:spPr>
          <a:xfrm flipV="1">
            <a:off x="4685811" y="2228434"/>
            <a:ext cx="643808" cy="30210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8" idx="4"/>
          </p:cNvCxnSpPr>
          <p:nvPr/>
        </p:nvCxnSpPr>
        <p:spPr>
          <a:xfrm flipV="1">
            <a:off x="4662152" y="4214171"/>
            <a:ext cx="535785" cy="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184204" y="4223975"/>
            <a:ext cx="1659" cy="103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185863" y="5235286"/>
            <a:ext cx="3679422" cy="18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8842954" y="4552578"/>
            <a:ext cx="22331" cy="671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5167844" y="3190129"/>
            <a:ext cx="6384341" cy="358852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p:cNvSpPr txBox="1"/>
          <p:nvPr/>
        </p:nvSpPr>
        <p:spPr>
          <a:xfrm>
            <a:off x="5991687" y="6423249"/>
            <a:ext cx="4303683" cy="369332"/>
          </a:xfrm>
          <a:prstGeom prst="rect">
            <a:avLst/>
          </a:prstGeom>
          <a:noFill/>
        </p:spPr>
        <p:txBody>
          <a:bodyPr wrap="square" rtlCol="0">
            <a:spAutoFit/>
          </a:bodyPr>
          <a:lstStyle/>
          <a:p>
            <a:r>
              <a:rPr lang="en-US" dirty="0" smtClean="0"/>
              <a:t>Ranked retrieval &amp; formatting results</a:t>
            </a:r>
            <a:endParaRPr lang="en-US" dirty="0"/>
          </a:p>
        </p:txBody>
      </p:sp>
      <p:sp>
        <p:nvSpPr>
          <p:cNvPr id="110" name="Rectangle 109"/>
          <p:cNvSpPr/>
          <p:nvPr/>
        </p:nvSpPr>
        <p:spPr>
          <a:xfrm>
            <a:off x="5184204" y="888642"/>
            <a:ext cx="6380162" cy="211106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p:cNvSpPr txBox="1"/>
          <p:nvPr/>
        </p:nvSpPr>
        <p:spPr>
          <a:xfrm>
            <a:off x="7608254" y="2646924"/>
            <a:ext cx="1596227" cy="369332"/>
          </a:xfrm>
          <a:prstGeom prst="rect">
            <a:avLst/>
          </a:prstGeom>
          <a:noFill/>
        </p:spPr>
        <p:txBody>
          <a:bodyPr wrap="square" rtlCol="0">
            <a:spAutoFit/>
          </a:bodyPr>
          <a:lstStyle/>
          <a:p>
            <a:r>
              <a:rPr lang="en-US" dirty="0" smtClean="0"/>
              <a:t>User Interface</a:t>
            </a:r>
            <a:endParaRPr lang="en-US" dirty="0"/>
          </a:p>
        </p:txBody>
      </p:sp>
    </p:spTree>
    <p:extLst>
      <p:ext uri="{BB962C8B-B14F-4D97-AF65-F5344CB8AC3E}">
        <p14:creationId xmlns:p14="http://schemas.microsoft.com/office/powerpoint/2010/main" val="88354714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25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25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25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1750"/>
                            </p:stCondLst>
                            <p:childTnLst>
                              <p:par>
                                <p:cTn id="26" presetID="1" presetClass="entr" presetSubtype="0" fill="hold" grpId="0" nodeType="afterEffect">
                                  <p:stCondLst>
                                    <p:cond delay="25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25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2250"/>
                            </p:stCondLst>
                            <p:childTnLst>
                              <p:par>
                                <p:cTn id="32" presetID="1" presetClass="entr" presetSubtype="0" fill="hold" grpId="0" nodeType="afterEffect">
                                  <p:stCondLst>
                                    <p:cond delay="25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nodeType="afterEffect">
                                  <p:stCondLst>
                                    <p:cond delay="250"/>
                                  </p:stCondLst>
                                  <p:childTnLst>
                                    <p:set>
                                      <p:cBhvr>
                                        <p:cTn id="36" dur="1" fill="hold">
                                          <p:stCondLst>
                                            <p:cond delay="0"/>
                                          </p:stCondLst>
                                        </p:cTn>
                                        <p:tgtEl>
                                          <p:spTgt spid="33"/>
                                        </p:tgtEl>
                                        <p:attrNameLst>
                                          <p:attrName>style.visibility</p:attrName>
                                        </p:attrNameLst>
                                      </p:cBhvr>
                                      <p:to>
                                        <p:strVal val="visible"/>
                                      </p:to>
                                    </p:set>
                                  </p:childTnLst>
                                </p:cTn>
                              </p:par>
                            </p:childTnLst>
                          </p:cTn>
                        </p:par>
                        <p:par>
                          <p:cTn id="37" fill="hold">
                            <p:stCondLst>
                              <p:cond delay="2750"/>
                            </p:stCondLst>
                            <p:childTnLst>
                              <p:par>
                                <p:cTn id="38" presetID="1" presetClass="entr" presetSubtype="0" fill="hold" grpId="0" nodeType="afterEffect">
                                  <p:stCondLst>
                                    <p:cond delay="250"/>
                                  </p:stCondLst>
                                  <p:childTnLst>
                                    <p:set>
                                      <p:cBhvr>
                                        <p:cTn id="39" dur="1" fill="hold">
                                          <p:stCondLst>
                                            <p:cond delay="0"/>
                                          </p:stCondLst>
                                        </p:cTn>
                                        <p:tgtEl>
                                          <p:spTgt spid="28"/>
                                        </p:tgtEl>
                                        <p:attrNameLst>
                                          <p:attrName>style.visibility</p:attrName>
                                        </p:attrNameLst>
                                      </p:cBhvr>
                                      <p:to>
                                        <p:strVal val="visible"/>
                                      </p:to>
                                    </p:set>
                                  </p:childTnLst>
                                </p:cTn>
                              </p:par>
                            </p:childTnLst>
                          </p:cTn>
                        </p:par>
                        <p:par>
                          <p:cTn id="40" fill="hold">
                            <p:stCondLst>
                              <p:cond delay="3000"/>
                            </p:stCondLst>
                            <p:childTnLst>
                              <p:par>
                                <p:cTn id="41" presetID="1" presetClass="entr" presetSubtype="0" fill="hold" nodeType="afterEffect">
                                  <p:stCondLst>
                                    <p:cond delay="250"/>
                                  </p:stCondLst>
                                  <p:childTnLst>
                                    <p:set>
                                      <p:cBhvr>
                                        <p:cTn id="42" dur="1" fill="hold">
                                          <p:stCondLst>
                                            <p:cond delay="0"/>
                                          </p:stCondLst>
                                        </p:cTn>
                                        <p:tgtEl>
                                          <p:spTgt spid="30"/>
                                        </p:tgtEl>
                                        <p:attrNameLst>
                                          <p:attrName>style.visibility</p:attrName>
                                        </p:attrNameLst>
                                      </p:cBhvr>
                                      <p:to>
                                        <p:strVal val="visible"/>
                                      </p:to>
                                    </p:set>
                                  </p:childTnLst>
                                </p:cTn>
                              </p:par>
                            </p:childTnLst>
                          </p:cTn>
                        </p:par>
                        <p:par>
                          <p:cTn id="43" fill="hold">
                            <p:stCondLst>
                              <p:cond delay="3250"/>
                            </p:stCondLst>
                            <p:childTnLst>
                              <p:par>
                                <p:cTn id="44" presetID="1" presetClass="entr" presetSubtype="0" fill="hold" nodeType="afterEffect">
                                  <p:stCondLst>
                                    <p:cond delay="250"/>
                                  </p:stCondLst>
                                  <p:childTnLst>
                                    <p:set>
                                      <p:cBhvr>
                                        <p:cTn id="45" dur="1" fill="hold">
                                          <p:stCondLst>
                                            <p:cond delay="0"/>
                                          </p:stCondLst>
                                        </p:cTn>
                                        <p:tgtEl>
                                          <p:spTgt spid="35"/>
                                        </p:tgtEl>
                                        <p:attrNameLst>
                                          <p:attrName>style.visibility</p:attrName>
                                        </p:attrNameLst>
                                      </p:cBhvr>
                                      <p:to>
                                        <p:strVal val="visible"/>
                                      </p:to>
                                    </p:set>
                                  </p:childTnLst>
                                </p:cTn>
                              </p:par>
                            </p:childTnLst>
                          </p:cTn>
                        </p:par>
                        <p:par>
                          <p:cTn id="46" fill="hold">
                            <p:stCondLst>
                              <p:cond delay="3500"/>
                            </p:stCondLst>
                            <p:childTnLst>
                              <p:par>
                                <p:cTn id="47" presetID="1" presetClass="entr" presetSubtype="0" fill="hold" grpId="0" nodeType="afterEffect">
                                  <p:stCondLst>
                                    <p:cond delay="250"/>
                                  </p:stCondLst>
                                  <p:childTnLst>
                                    <p:set>
                                      <p:cBhvr>
                                        <p:cTn id="48" dur="1" fill="hold">
                                          <p:stCondLst>
                                            <p:cond delay="0"/>
                                          </p:stCondLst>
                                        </p:cTn>
                                        <p:tgtEl>
                                          <p:spTgt spid="27"/>
                                        </p:tgtEl>
                                        <p:attrNameLst>
                                          <p:attrName>style.visibility</p:attrName>
                                        </p:attrNameLst>
                                      </p:cBhvr>
                                      <p:to>
                                        <p:strVal val="visible"/>
                                      </p:to>
                                    </p:set>
                                  </p:childTnLst>
                                </p:cTn>
                              </p:par>
                            </p:childTnLst>
                          </p:cTn>
                        </p:par>
                        <p:par>
                          <p:cTn id="49" fill="hold">
                            <p:stCondLst>
                              <p:cond delay="3750"/>
                            </p:stCondLst>
                            <p:childTnLst>
                              <p:par>
                                <p:cTn id="50" presetID="1" presetClass="entr" presetSubtype="0" fill="hold" nodeType="afterEffect">
                                  <p:stCondLst>
                                    <p:cond delay="250"/>
                                  </p:stCondLst>
                                  <p:childTnLst>
                                    <p:set>
                                      <p:cBhvr>
                                        <p:cTn id="51" dur="1" fill="hold">
                                          <p:stCondLst>
                                            <p:cond delay="0"/>
                                          </p:stCondLst>
                                        </p:cTn>
                                        <p:tgtEl>
                                          <p:spTgt spid="14"/>
                                        </p:tgtEl>
                                        <p:attrNameLst>
                                          <p:attrName>style.visibility</p:attrName>
                                        </p:attrNameLst>
                                      </p:cBhvr>
                                      <p:to>
                                        <p:strVal val="visible"/>
                                      </p:to>
                                    </p:set>
                                  </p:childTnLst>
                                </p:cTn>
                              </p:par>
                            </p:childTnLst>
                          </p:cTn>
                        </p:par>
                        <p:par>
                          <p:cTn id="52" fill="hold">
                            <p:stCondLst>
                              <p:cond delay="4000"/>
                            </p:stCondLst>
                            <p:childTnLst>
                              <p:par>
                                <p:cTn id="53" presetID="1" presetClass="entr" presetSubtype="0" fill="hold" grpId="0" nodeType="afterEffect">
                                  <p:stCondLst>
                                    <p:cond delay="25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1" nodeType="clickEffect">
                                  <p:stCondLst>
                                    <p:cond delay="25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1000"/>
                                        <p:tgtEl>
                                          <p:spTgt spid="19"/>
                                        </p:tgtEl>
                                      </p:cBhvr>
                                    </p:animEffect>
                                    <p:anim calcmode="lin" valueType="num">
                                      <p:cBhvr>
                                        <p:cTn id="66" dur="1000" fill="hold"/>
                                        <p:tgtEl>
                                          <p:spTgt spid="19"/>
                                        </p:tgtEl>
                                        <p:attrNameLst>
                                          <p:attrName>ppt_x</p:attrName>
                                        </p:attrNameLst>
                                      </p:cBhvr>
                                      <p:tavLst>
                                        <p:tav tm="0">
                                          <p:val>
                                            <p:strVal val="#ppt_x"/>
                                          </p:val>
                                        </p:tav>
                                        <p:tav tm="100000">
                                          <p:val>
                                            <p:strVal val="#ppt_x"/>
                                          </p:val>
                                        </p:tav>
                                      </p:tavLst>
                                    </p:anim>
                                    <p:anim calcmode="lin" valueType="num">
                                      <p:cBhvr>
                                        <p:cTn id="67" dur="1000" fill="hold"/>
                                        <p:tgtEl>
                                          <p:spTgt spid="19"/>
                                        </p:tgtEl>
                                        <p:attrNameLst>
                                          <p:attrName>ppt_y</p:attrName>
                                        </p:attrNameLst>
                                      </p:cBhvr>
                                      <p:tavLst>
                                        <p:tav tm="0">
                                          <p:val>
                                            <p:strVal val="#ppt_y+.1"/>
                                          </p:val>
                                        </p:tav>
                                        <p:tav tm="100000">
                                          <p:val>
                                            <p:strVal val="#ppt_y"/>
                                          </p:val>
                                        </p:tav>
                                      </p:tavLst>
                                    </p:anim>
                                  </p:childTnLst>
                                </p:cTn>
                              </p:par>
                              <p:par>
                                <p:cTn id="68" presetID="42" presetClass="entr" presetSubtype="0" fill="hold" grpId="1" nodeType="withEffect">
                                  <p:stCondLst>
                                    <p:cond delay="25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childTnLst>
                          </p:cTn>
                        </p:par>
                        <p:par>
                          <p:cTn id="73" fill="hold">
                            <p:stCondLst>
                              <p:cond delay="1250"/>
                            </p:stCondLst>
                            <p:childTnLst>
                              <p:par>
                                <p:cTn id="74" presetID="1" presetClass="entr" presetSubtype="0" fill="hold" grpId="1" nodeType="afterEffect" nodePh="1">
                                  <p:stCondLst>
                                    <p:cond delay="250"/>
                                  </p:stCondLst>
                                  <p:endCondLst>
                                    <p:cond evt="begin" delay="0">
                                      <p:tn val="74"/>
                                    </p:cond>
                                  </p:endCondLst>
                                  <p:childTnLst>
                                    <p:set>
                                      <p:cBhvr>
                                        <p:cTn id="75" dur="1" fill="hold">
                                          <p:stCondLst>
                                            <p:cond delay="0"/>
                                          </p:stCondLst>
                                        </p:cTn>
                                        <p:tgtEl>
                                          <p:spTgt spid="3">
                                            <p:txEl>
                                              <p:pRg st="0" end="0"/>
                                            </p:txEl>
                                          </p:spTgt>
                                        </p:tgtEl>
                                        <p:attrNameLst>
                                          <p:attrName>style.visibility</p:attrName>
                                        </p:attrNameLst>
                                      </p:cBhvr>
                                      <p:to>
                                        <p:strVal val="visible"/>
                                      </p:to>
                                    </p:set>
                                  </p:childTnLst>
                                </p:cTn>
                              </p:par>
                            </p:childTnLst>
                          </p:cTn>
                        </p:par>
                        <p:par>
                          <p:cTn id="76" fill="hold">
                            <p:stCondLst>
                              <p:cond delay="1500"/>
                            </p:stCondLst>
                            <p:childTnLst>
                              <p:par>
                                <p:cTn id="77" presetID="1" presetClass="entr" presetSubtype="0" fill="hold" grpId="0" nodeType="afterEffect">
                                  <p:stCondLst>
                                    <p:cond delay="250"/>
                                  </p:stCondLst>
                                  <p:childTnLst>
                                    <p:set>
                                      <p:cBhvr>
                                        <p:cTn id="78" dur="1" fill="hold">
                                          <p:stCondLst>
                                            <p:cond delay="0"/>
                                          </p:stCondLst>
                                        </p:cTn>
                                        <p:tgtEl>
                                          <p:spTgt spid="20"/>
                                        </p:tgtEl>
                                        <p:attrNameLst>
                                          <p:attrName>style.visibility</p:attrName>
                                        </p:attrNameLst>
                                      </p:cBhvr>
                                      <p:to>
                                        <p:strVal val="visible"/>
                                      </p:to>
                                    </p:set>
                                  </p:childTnLst>
                                </p:cTn>
                              </p:par>
                            </p:childTnLst>
                          </p:cTn>
                        </p:par>
                        <p:par>
                          <p:cTn id="79" fill="hold">
                            <p:stCondLst>
                              <p:cond delay="1750"/>
                            </p:stCondLst>
                            <p:childTnLst>
                              <p:par>
                                <p:cTn id="80" presetID="1" presetClass="entr" presetSubtype="0" fill="hold" nodeType="afterEffect">
                                  <p:stCondLst>
                                    <p:cond delay="250"/>
                                  </p:stCondLst>
                                  <p:childTnLst>
                                    <p:set>
                                      <p:cBhvr>
                                        <p:cTn id="81" dur="1" fill="hold">
                                          <p:stCondLst>
                                            <p:cond delay="0"/>
                                          </p:stCondLst>
                                        </p:cTn>
                                        <p:tgtEl>
                                          <p:spTgt spid="41"/>
                                        </p:tgtEl>
                                        <p:attrNameLst>
                                          <p:attrName>style.visibility</p:attrName>
                                        </p:attrNameLst>
                                      </p:cBhvr>
                                      <p:to>
                                        <p:strVal val="visible"/>
                                      </p:to>
                                    </p:set>
                                  </p:childTnLst>
                                </p:cTn>
                              </p:par>
                            </p:childTnLst>
                          </p:cTn>
                        </p:par>
                        <p:par>
                          <p:cTn id="82" fill="hold">
                            <p:stCondLst>
                              <p:cond delay="2000"/>
                            </p:stCondLst>
                            <p:childTnLst>
                              <p:par>
                                <p:cTn id="83" presetID="1" presetClass="entr" presetSubtype="0" fill="hold" grpId="0" nodeType="afterEffect">
                                  <p:stCondLst>
                                    <p:cond delay="250"/>
                                  </p:stCondLst>
                                  <p:childTnLst>
                                    <p:set>
                                      <p:cBhvr>
                                        <p:cTn id="84" dur="1" fill="hold">
                                          <p:stCondLst>
                                            <p:cond delay="0"/>
                                          </p:stCondLst>
                                        </p:cTn>
                                        <p:tgtEl>
                                          <p:spTgt spid="23"/>
                                        </p:tgtEl>
                                        <p:attrNameLst>
                                          <p:attrName>style.visibility</p:attrName>
                                        </p:attrNameLst>
                                      </p:cBhvr>
                                      <p:to>
                                        <p:strVal val="visible"/>
                                      </p:to>
                                    </p:set>
                                  </p:childTnLst>
                                </p:cTn>
                              </p:par>
                            </p:childTnLst>
                          </p:cTn>
                        </p:par>
                        <p:par>
                          <p:cTn id="85" fill="hold">
                            <p:stCondLst>
                              <p:cond delay="2250"/>
                            </p:stCondLst>
                            <p:childTnLst>
                              <p:par>
                                <p:cTn id="86" presetID="1" presetClass="entr" presetSubtype="0" fill="hold" nodeType="afterEffect">
                                  <p:stCondLst>
                                    <p:cond delay="250"/>
                                  </p:stCondLst>
                                  <p:childTnLst>
                                    <p:set>
                                      <p:cBhvr>
                                        <p:cTn id="87" dur="1" fill="hold">
                                          <p:stCondLst>
                                            <p:cond delay="0"/>
                                          </p:stCondLst>
                                        </p:cTn>
                                        <p:tgtEl>
                                          <p:spTgt spid="84"/>
                                        </p:tgtEl>
                                        <p:attrNameLst>
                                          <p:attrName>style.visibility</p:attrName>
                                        </p:attrNameLst>
                                      </p:cBhvr>
                                      <p:to>
                                        <p:strVal val="visible"/>
                                      </p:to>
                                    </p:set>
                                  </p:childTnLst>
                                </p:cTn>
                              </p:par>
                            </p:childTnLst>
                          </p:cTn>
                        </p:par>
                        <p:par>
                          <p:cTn id="88" fill="hold">
                            <p:stCondLst>
                              <p:cond delay="2500"/>
                            </p:stCondLst>
                            <p:childTnLst>
                              <p:par>
                                <p:cTn id="89" presetID="1" presetClass="entr" presetSubtype="0" fill="hold" grpId="0" nodeType="afterEffect">
                                  <p:stCondLst>
                                    <p:cond delay="250"/>
                                  </p:stCondLst>
                                  <p:childTnLst>
                                    <p:set>
                                      <p:cBhvr>
                                        <p:cTn id="90" dur="1" fill="hold">
                                          <p:stCondLst>
                                            <p:cond delay="0"/>
                                          </p:stCondLst>
                                        </p:cTn>
                                        <p:tgtEl>
                                          <p:spTgt spid="114"/>
                                        </p:tgtEl>
                                        <p:attrNameLst>
                                          <p:attrName>style.visibility</p:attrName>
                                        </p:attrNameLst>
                                      </p:cBhvr>
                                      <p:to>
                                        <p:strVal val="visible"/>
                                      </p:to>
                                    </p:set>
                                  </p:childTnLst>
                                </p:cTn>
                              </p:par>
                            </p:childTnLst>
                          </p:cTn>
                        </p:par>
                        <p:par>
                          <p:cTn id="91" fill="hold">
                            <p:stCondLst>
                              <p:cond delay="2750"/>
                            </p:stCondLst>
                            <p:childTnLst>
                              <p:par>
                                <p:cTn id="92" presetID="1" presetClass="entr" presetSubtype="0" fill="hold" grpId="0" nodeType="afterEffect">
                                  <p:stCondLst>
                                    <p:cond delay="250"/>
                                  </p:stCondLst>
                                  <p:childTnLst>
                                    <p:set>
                                      <p:cBhvr>
                                        <p:cTn id="93" dur="1" fill="hold">
                                          <p:stCondLst>
                                            <p:cond delay="0"/>
                                          </p:stCondLst>
                                        </p:cTn>
                                        <p:tgtEl>
                                          <p:spTgt spid="101"/>
                                        </p:tgtEl>
                                        <p:attrNameLst>
                                          <p:attrName>style.visibility</p:attrName>
                                        </p:attrNameLst>
                                      </p:cBhvr>
                                      <p:to>
                                        <p:strVal val="visible"/>
                                      </p:to>
                                    </p:set>
                                  </p:childTnLst>
                                </p:cTn>
                              </p:par>
                            </p:childTnLst>
                          </p:cTn>
                        </p:par>
                        <p:par>
                          <p:cTn id="94" fill="hold">
                            <p:stCondLst>
                              <p:cond delay="3000"/>
                            </p:stCondLst>
                            <p:childTnLst>
                              <p:par>
                                <p:cTn id="95" presetID="1" presetClass="entr" presetSubtype="0" fill="hold" nodeType="afterEffect">
                                  <p:stCondLst>
                                    <p:cond delay="250"/>
                                  </p:stCondLst>
                                  <p:childTnLst>
                                    <p:set>
                                      <p:cBhvr>
                                        <p:cTn id="96" dur="1" fill="hold">
                                          <p:stCondLst>
                                            <p:cond delay="0"/>
                                          </p:stCondLst>
                                        </p:cTn>
                                        <p:tgtEl>
                                          <p:spTgt spid="43"/>
                                        </p:tgtEl>
                                        <p:attrNameLst>
                                          <p:attrName>style.visibility</p:attrName>
                                        </p:attrNameLst>
                                      </p:cBhvr>
                                      <p:to>
                                        <p:strVal val="visible"/>
                                      </p:to>
                                    </p:set>
                                  </p:childTnLst>
                                </p:cTn>
                              </p:par>
                            </p:childTnLst>
                          </p:cTn>
                        </p:par>
                        <p:par>
                          <p:cTn id="97" fill="hold">
                            <p:stCondLst>
                              <p:cond delay="3250"/>
                            </p:stCondLst>
                            <p:childTnLst>
                              <p:par>
                                <p:cTn id="98" presetID="1" presetClass="entr" presetSubtype="0" fill="hold" nodeType="afterEffect">
                                  <p:stCondLst>
                                    <p:cond delay="0"/>
                                  </p:stCondLst>
                                  <p:childTnLst>
                                    <p:set>
                                      <p:cBhvr>
                                        <p:cTn id="99" dur="1" fill="hold">
                                          <p:stCondLst>
                                            <p:cond delay="0"/>
                                          </p:stCondLst>
                                        </p:cTn>
                                        <p:tgtEl>
                                          <p:spTgt spid="93"/>
                                        </p:tgtEl>
                                        <p:attrNameLst>
                                          <p:attrName>style.visibility</p:attrName>
                                        </p:attrNameLst>
                                      </p:cBhvr>
                                      <p:to>
                                        <p:strVal val="visible"/>
                                      </p:to>
                                    </p:set>
                                  </p:childTnLst>
                                </p:cTn>
                              </p:par>
                            </p:childTnLst>
                          </p:cTn>
                        </p:par>
                        <p:par>
                          <p:cTn id="100" fill="hold">
                            <p:stCondLst>
                              <p:cond delay="3250"/>
                            </p:stCondLst>
                            <p:childTnLst>
                              <p:par>
                                <p:cTn id="101" presetID="1" presetClass="entr" presetSubtype="0" fill="hold" grpId="0" nodeType="afterEffect">
                                  <p:stCondLst>
                                    <p:cond delay="250"/>
                                  </p:stCondLst>
                                  <p:childTnLst>
                                    <p:set>
                                      <p:cBhvr>
                                        <p:cTn id="102" dur="1" fill="hold">
                                          <p:stCondLst>
                                            <p:cond delay="0"/>
                                          </p:stCondLst>
                                        </p:cTn>
                                        <p:tgtEl>
                                          <p:spTgt spid="22"/>
                                        </p:tgtEl>
                                        <p:attrNameLst>
                                          <p:attrName>style.visibility</p:attrName>
                                        </p:attrNameLst>
                                      </p:cBhvr>
                                      <p:to>
                                        <p:strVal val="visible"/>
                                      </p:to>
                                    </p:set>
                                  </p:childTnLst>
                                </p:cTn>
                              </p:par>
                            </p:childTnLst>
                          </p:cTn>
                        </p:par>
                        <p:par>
                          <p:cTn id="103" fill="hold">
                            <p:stCondLst>
                              <p:cond delay="3500"/>
                            </p:stCondLst>
                            <p:childTnLst>
                              <p:par>
                                <p:cTn id="104" presetID="1" presetClass="entr" presetSubtype="0" fill="hold" nodeType="afterEffect">
                                  <p:stCondLst>
                                    <p:cond delay="250"/>
                                  </p:stCondLst>
                                  <p:childTnLst>
                                    <p:set>
                                      <p:cBhvr>
                                        <p:cTn id="105" dur="1" fill="hold">
                                          <p:stCondLst>
                                            <p:cond delay="0"/>
                                          </p:stCondLst>
                                        </p:cTn>
                                        <p:tgtEl>
                                          <p:spTgt spid="92"/>
                                        </p:tgtEl>
                                        <p:attrNameLst>
                                          <p:attrName>style.visibility</p:attrName>
                                        </p:attrNameLst>
                                      </p:cBhvr>
                                      <p:to>
                                        <p:strVal val="visible"/>
                                      </p:to>
                                    </p:set>
                                  </p:childTnLst>
                                </p:cTn>
                              </p:par>
                            </p:childTnLst>
                          </p:cTn>
                        </p:par>
                        <p:par>
                          <p:cTn id="106" fill="hold">
                            <p:stCondLst>
                              <p:cond delay="3750"/>
                            </p:stCondLst>
                            <p:childTnLst>
                              <p:par>
                                <p:cTn id="107" presetID="1" presetClass="entr" presetSubtype="0" fill="hold" nodeType="afterEffect">
                                  <p:stCondLst>
                                    <p:cond delay="250"/>
                                  </p:stCondLst>
                                  <p:childTnLst>
                                    <p:set>
                                      <p:cBhvr>
                                        <p:cTn id="108" dur="1" fill="hold">
                                          <p:stCondLst>
                                            <p:cond delay="0"/>
                                          </p:stCondLst>
                                        </p:cTn>
                                        <p:tgtEl>
                                          <p:spTgt spid="98"/>
                                        </p:tgtEl>
                                        <p:attrNameLst>
                                          <p:attrName>style.visibility</p:attrName>
                                        </p:attrNameLst>
                                      </p:cBhvr>
                                      <p:to>
                                        <p:strVal val="visible"/>
                                      </p:to>
                                    </p:set>
                                  </p:childTnLst>
                                </p:cTn>
                              </p:par>
                            </p:childTnLst>
                          </p:cTn>
                        </p:par>
                        <p:par>
                          <p:cTn id="109" fill="hold">
                            <p:stCondLst>
                              <p:cond delay="4000"/>
                            </p:stCondLst>
                            <p:childTnLst>
                              <p:par>
                                <p:cTn id="110" presetID="1" presetClass="entr" presetSubtype="0" fill="hold" grpId="0" nodeType="afterEffect">
                                  <p:stCondLst>
                                    <p:cond delay="250"/>
                                  </p:stCondLst>
                                  <p:childTnLst>
                                    <p:set>
                                      <p:cBhvr>
                                        <p:cTn id="111" dur="1" fill="hold">
                                          <p:stCondLst>
                                            <p:cond delay="0"/>
                                          </p:stCondLst>
                                        </p:cTn>
                                        <p:tgtEl>
                                          <p:spTgt spid="21"/>
                                        </p:tgtEl>
                                        <p:attrNameLst>
                                          <p:attrName>style.visibility</p:attrName>
                                        </p:attrNameLst>
                                      </p:cBhvr>
                                      <p:to>
                                        <p:strVal val="visible"/>
                                      </p:to>
                                    </p:set>
                                  </p:childTnLst>
                                </p:cTn>
                              </p:par>
                            </p:childTnLst>
                          </p:cTn>
                        </p:par>
                        <p:par>
                          <p:cTn id="112" fill="hold">
                            <p:stCondLst>
                              <p:cond delay="4250"/>
                            </p:stCondLst>
                            <p:childTnLst>
                              <p:par>
                                <p:cTn id="113" presetID="1" presetClass="entr" presetSubtype="0" fill="hold" nodeType="afterEffect">
                                  <p:stCondLst>
                                    <p:cond delay="250"/>
                                  </p:stCondLst>
                                  <p:childTnLst>
                                    <p:set>
                                      <p:cBhvr>
                                        <p:cTn id="114" dur="1" fill="hold">
                                          <p:stCondLst>
                                            <p:cond delay="0"/>
                                          </p:stCondLst>
                                        </p:cTn>
                                        <p:tgtEl>
                                          <p:spTgt spid="45"/>
                                        </p:tgtEl>
                                        <p:attrNameLst>
                                          <p:attrName>style.visibility</p:attrName>
                                        </p:attrNameLst>
                                      </p:cBhvr>
                                      <p:to>
                                        <p:strVal val="visible"/>
                                      </p:to>
                                    </p:set>
                                  </p:childTnLst>
                                </p:cTn>
                              </p:par>
                            </p:childTnLst>
                          </p:cTn>
                        </p:par>
                        <p:par>
                          <p:cTn id="115" fill="hold">
                            <p:stCondLst>
                              <p:cond delay="4500"/>
                            </p:stCondLst>
                            <p:childTnLst>
                              <p:par>
                                <p:cTn id="116" presetID="1" presetClass="entr" presetSubtype="0" fill="hold" nodeType="afterEffect">
                                  <p:stCondLst>
                                    <p:cond delay="250"/>
                                  </p:stCondLst>
                                  <p:childTnLst>
                                    <p:set>
                                      <p:cBhvr>
                                        <p:cTn id="117" dur="1" fill="hold">
                                          <p:stCondLst>
                                            <p:cond delay="0"/>
                                          </p:stCondLst>
                                        </p:cTn>
                                        <p:tgtEl>
                                          <p:spTgt spid="49"/>
                                        </p:tgtEl>
                                        <p:attrNameLst>
                                          <p:attrName>style.visibility</p:attrName>
                                        </p:attrNameLst>
                                      </p:cBhvr>
                                      <p:to>
                                        <p:strVal val="visible"/>
                                      </p:to>
                                    </p:set>
                                  </p:childTnLst>
                                </p:cTn>
                              </p:par>
                            </p:childTnLst>
                          </p:cTn>
                        </p:par>
                        <p:par>
                          <p:cTn id="118" fill="hold">
                            <p:stCondLst>
                              <p:cond delay="4750"/>
                            </p:stCondLst>
                            <p:childTnLst>
                              <p:par>
                                <p:cTn id="119" presetID="1" presetClass="entr" presetSubtype="0" fill="hold" grpId="0" nodeType="afterEffect">
                                  <p:stCondLst>
                                    <p:cond delay="250"/>
                                  </p:stCondLst>
                                  <p:childTnLst>
                                    <p:set>
                                      <p:cBhvr>
                                        <p:cTn id="120" dur="1" fill="hold">
                                          <p:stCondLst>
                                            <p:cond delay="0"/>
                                          </p:stCondLst>
                                        </p:cTn>
                                        <p:tgtEl>
                                          <p:spTgt spid="103"/>
                                        </p:tgtEl>
                                        <p:attrNameLst>
                                          <p:attrName>style.visibility</p:attrName>
                                        </p:attrNameLst>
                                      </p:cBhvr>
                                      <p:to>
                                        <p:strVal val="visible"/>
                                      </p:to>
                                    </p:set>
                                  </p:childTnLst>
                                </p:cTn>
                              </p:par>
                            </p:childTnLst>
                          </p:cTn>
                        </p:par>
                        <p:par>
                          <p:cTn id="121" fill="hold">
                            <p:stCondLst>
                              <p:cond delay="5000"/>
                            </p:stCondLst>
                            <p:childTnLst>
                              <p:par>
                                <p:cTn id="122" presetID="1" presetClass="entr" presetSubtype="0" fill="hold" grpId="0" nodeType="afterEffect">
                                  <p:stCondLst>
                                    <p:cond delay="250"/>
                                  </p:stCondLst>
                                  <p:childTnLst>
                                    <p:set>
                                      <p:cBhvr>
                                        <p:cTn id="123" dur="1" fill="hold">
                                          <p:stCondLst>
                                            <p:cond delay="0"/>
                                          </p:stCondLst>
                                        </p:cTn>
                                        <p:tgtEl>
                                          <p:spTgt spid="38"/>
                                        </p:tgtEl>
                                        <p:attrNameLst>
                                          <p:attrName>style.visibility</p:attrName>
                                        </p:attrNameLst>
                                      </p:cBhvr>
                                      <p:to>
                                        <p:strVal val="visible"/>
                                      </p:to>
                                    </p:set>
                                  </p:childTnLst>
                                </p:cTn>
                              </p:par>
                            </p:childTnLst>
                          </p:cTn>
                        </p:par>
                        <p:par>
                          <p:cTn id="124" fill="hold">
                            <p:stCondLst>
                              <p:cond delay="5250"/>
                            </p:stCondLst>
                            <p:childTnLst>
                              <p:par>
                                <p:cTn id="125" presetID="1" presetClass="entr" presetSubtype="0" fill="hold" nodeType="afterEffect">
                                  <p:stCondLst>
                                    <p:cond delay="250"/>
                                  </p:stCondLst>
                                  <p:childTnLst>
                                    <p:set>
                                      <p:cBhvr>
                                        <p:cTn id="126" dur="1" fill="hold">
                                          <p:stCondLst>
                                            <p:cond delay="0"/>
                                          </p:stCondLst>
                                        </p:cTn>
                                        <p:tgtEl>
                                          <p:spTgt spid="51"/>
                                        </p:tgtEl>
                                        <p:attrNameLst>
                                          <p:attrName>style.visibility</p:attrName>
                                        </p:attrNameLst>
                                      </p:cBhvr>
                                      <p:to>
                                        <p:strVal val="visible"/>
                                      </p:to>
                                    </p:set>
                                  </p:childTnLst>
                                </p:cTn>
                              </p:par>
                            </p:childTnLst>
                          </p:cTn>
                        </p:par>
                        <p:par>
                          <p:cTn id="127" fill="hold">
                            <p:stCondLst>
                              <p:cond delay="5500"/>
                            </p:stCondLst>
                            <p:childTnLst>
                              <p:par>
                                <p:cTn id="128" presetID="1" presetClass="entr" presetSubtype="0" fill="hold" grpId="0" nodeType="afterEffect">
                                  <p:stCondLst>
                                    <p:cond delay="250"/>
                                  </p:stCondLst>
                                  <p:childTnLst>
                                    <p:set>
                                      <p:cBhvr>
                                        <p:cTn id="129" dur="1" fill="hold">
                                          <p:stCondLst>
                                            <p:cond delay="0"/>
                                          </p:stCondLst>
                                        </p:cTn>
                                        <p:tgtEl>
                                          <p:spTgt spid="39"/>
                                        </p:tgtEl>
                                        <p:attrNameLst>
                                          <p:attrName>style.visibility</p:attrName>
                                        </p:attrNameLst>
                                      </p:cBhvr>
                                      <p:to>
                                        <p:strVal val="visible"/>
                                      </p:to>
                                    </p:set>
                                  </p:childTnLst>
                                </p:cTn>
                              </p:par>
                            </p:childTnLst>
                          </p:cTn>
                        </p:par>
                        <p:par>
                          <p:cTn id="130" fill="hold">
                            <p:stCondLst>
                              <p:cond delay="5750"/>
                            </p:stCondLst>
                            <p:childTnLst>
                              <p:par>
                                <p:cTn id="131" presetID="1" presetClass="entr" presetSubtype="0" fill="hold" nodeType="afterEffect">
                                  <p:stCondLst>
                                    <p:cond delay="250"/>
                                  </p:stCondLst>
                                  <p:childTnLst>
                                    <p:set>
                                      <p:cBhvr>
                                        <p:cTn id="132" dur="1" fill="hold">
                                          <p:stCondLst>
                                            <p:cond delay="0"/>
                                          </p:stCondLst>
                                        </p:cTn>
                                        <p:tgtEl>
                                          <p:spTgt spid="100"/>
                                        </p:tgtEl>
                                        <p:attrNameLst>
                                          <p:attrName>style.visibility</p:attrName>
                                        </p:attrNameLst>
                                      </p:cBhvr>
                                      <p:to>
                                        <p:strVal val="visible"/>
                                      </p:to>
                                    </p:set>
                                  </p:childTnLst>
                                </p:cTn>
                              </p:par>
                            </p:childTnLst>
                          </p:cTn>
                        </p:par>
                        <p:par>
                          <p:cTn id="133" fill="hold">
                            <p:stCondLst>
                              <p:cond delay="6000"/>
                            </p:stCondLst>
                            <p:childTnLst>
                              <p:par>
                                <p:cTn id="134" presetID="1" presetClass="entr" presetSubtype="0" fill="hold" grpId="0" nodeType="afterEffect">
                                  <p:stCondLst>
                                    <p:cond delay="250"/>
                                  </p:stCondLst>
                                  <p:childTnLst>
                                    <p:set>
                                      <p:cBhvr>
                                        <p:cTn id="135" dur="1" fill="hold">
                                          <p:stCondLst>
                                            <p:cond delay="0"/>
                                          </p:stCondLst>
                                        </p:cTn>
                                        <p:tgtEl>
                                          <p:spTgt spid="73"/>
                                        </p:tgtEl>
                                        <p:attrNameLst>
                                          <p:attrName>style.visibility</p:attrName>
                                        </p:attrNameLst>
                                      </p:cBhvr>
                                      <p:to>
                                        <p:strVal val="visible"/>
                                      </p:to>
                                    </p:set>
                                  </p:childTnLst>
                                </p:cTn>
                              </p:par>
                            </p:childTnLst>
                          </p:cTn>
                        </p:par>
                        <p:par>
                          <p:cTn id="136" fill="hold">
                            <p:stCondLst>
                              <p:cond delay="6250"/>
                            </p:stCondLst>
                            <p:childTnLst>
                              <p:par>
                                <p:cTn id="137" presetID="1" presetClass="entr" presetSubtype="0" fill="hold" nodeType="afterEffect">
                                  <p:stCondLst>
                                    <p:cond delay="250"/>
                                  </p:stCondLst>
                                  <p:childTnLst>
                                    <p:set>
                                      <p:cBhvr>
                                        <p:cTn id="138" dur="1" fill="hold">
                                          <p:stCondLst>
                                            <p:cond delay="0"/>
                                          </p:stCondLst>
                                        </p:cTn>
                                        <p:tgtEl>
                                          <p:spTgt spid="47"/>
                                        </p:tgtEl>
                                        <p:attrNameLst>
                                          <p:attrName>style.visibility</p:attrName>
                                        </p:attrNameLst>
                                      </p:cBhvr>
                                      <p:to>
                                        <p:strVal val="visible"/>
                                      </p:to>
                                    </p:set>
                                  </p:childTnLst>
                                </p:cTn>
                              </p:par>
                            </p:childTnLst>
                          </p:cTn>
                        </p:par>
                        <p:par>
                          <p:cTn id="139" fill="hold">
                            <p:stCondLst>
                              <p:cond delay="6500"/>
                            </p:stCondLst>
                            <p:childTnLst>
                              <p:par>
                                <p:cTn id="140" presetID="1" presetClass="entr" presetSubtype="0" fill="hold" grpId="0" nodeType="afterEffect">
                                  <p:stCondLst>
                                    <p:cond delay="250"/>
                                  </p:stCondLst>
                                  <p:childTnLst>
                                    <p:set>
                                      <p:cBhvr>
                                        <p:cTn id="141" dur="1" fill="hold">
                                          <p:stCondLst>
                                            <p:cond delay="0"/>
                                          </p:stCondLst>
                                        </p:cTn>
                                        <p:tgtEl>
                                          <p:spTgt spid="67"/>
                                        </p:tgtEl>
                                        <p:attrNameLst>
                                          <p:attrName>style.visibility</p:attrName>
                                        </p:attrNameLst>
                                      </p:cBhvr>
                                      <p:to>
                                        <p:strVal val="visible"/>
                                      </p:to>
                                    </p:set>
                                  </p:childTnLst>
                                </p:cTn>
                              </p:par>
                            </p:childTnLst>
                          </p:cTn>
                        </p:par>
                        <p:par>
                          <p:cTn id="142" fill="hold">
                            <p:stCondLst>
                              <p:cond delay="6750"/>
                            </p:stCondLst>
                            <p:childTnLst>
                              <p:par>
                                <p:cTn id="143" presetID="1" presetClass="entr" presetSubtype="0" fill="hold" nodeType="afterEffect">
                                  <p:stCondLst>
                                    <p:cond delay="250"/>
                                  </p:stCondLst>
                                  <p:childTnLst>
                                    <p:set>
                                      <p:cBhvr>
                                        <p:cTn id="144" dur="1" fill="hold">
                                          <p:stCondLst>
                                            <p:cond delay="0"/>
                                          </p:stCondLst>
                                        </p:cTn>
                                        <p:tgtEl>
                                          <p:spTgt spid="60"/>
                                        </p:tgtEl>
                                        <p:attrNameLst>
                                          <p:attrName>style.visibility</p:attrName>
                                        </p:attrNameLst>
                                      </p:cBhvr>
                                      <p:to>
                                        <p:strVal val="visible"/>
                                      </p:to>
                                    </p:set>
                                  </p:childTnLst>
                                </p:cTn>
                              </p:par>
                            </p:childTnLst>
                          </p:cTn>
                        </p:par>
                        <p:par>
                          <p:cTn id="145" fill="hold">
                            <p:stCondLst>
                              <p:cond delay="7000"/>
                            </p:stCondLst>
                            <p:childTnLst>
                              <p:par>
                                <p:cTn id="146" presetID="1" presetClass="entr" presetSubtype="0" fill="hold" grpId="0" nodeType="afterEffect">
                                  <p:stCondLst>
                                    <p:cond delay="250"/>
                                  </p:stCondLst>
                                  <p:childTnLst>
                                    <p:set>
                                      <p:cBhvr>
                                        <p:cTn id="147" dur="1" fill="hold">
                                          <p:stCondLst>
                                            <p:cond delay="0"/>
                                          </p:stCondLst>
                                        </p:cTn>
                                        <p:tgtEl>
                                          <p:spTgt spid="37"/>
                                        </p:tgtEl>
                                        <p:attrNameLst>
                                          <p:attrName>style.visibility</p:attrName>
                                        </p:attrNameLst>
                                      </p:cBhvr>
                                      <p:to>
                                        <p:strVal val="visible"/>
                                      </p:to>
                                    </p:set>
                                  </p:childTnLst>
                                </p:cTn>
                              </p:par>
                            </p:childTnLst>
                          </p:cTn>
                        </p:par>
                        <p:par>
                          <p:cTn id="148" fill="hold">
                            <p:stCondLst>
                              <p:cond delay="7250"/>
                            </p:stCondLst>
                            <p:childTnLst>
                              <p:par>
                                <p:cTn id="149" presetID="1" presetClass="entr" presetSubtype="0" fill="hold" grpId="0" nodeType="afterEffect">
                                  <p:stCondLst>
                                    <p:cond delay="250"/>
                                  </p:stCondLst>
                                  <p:childTnLst>
                                    <p:set>
                                      <p:cBhvr>
                                        <p:cTn id="150" dur="1" fill="hold">
                                          <p:stCondLst>
                                            <p:cond delay="0"/>
                                          </p:stCondLst>
                                        </p:cTn>
                                        <p:tgtEl>
                                          <p:spTgt spid="36"/>
                                        </p:tgtEl>
                                        <p:attrNameLst>
                                          <p:attrName>style.visibility</p:attrName>
                                        </p:attrNameLst>
                                      </p:cBhvr>
                                      <p:to>
                                        <p:strVal val="visible"/>
                                      </p:to>
                                    </p:set>
                                  </p:childTnLst>
                                </p:cTn>
                              </p:par>
                            </p:childTnLst>
                          </p:cTn>
                        </p:par>
                        <p:par>
                          <p:cTn id="151" fill="hold">
                            <p:stCondLst>
                              <p:cond delay="7500"/>
                            </p:stCondLst>
                            <p:childTnLst>
                              <p:par>
                                <p:cTn id="152" presetID="1" presetClass="entr" presetSubtype="0" fill="hold" nodeType="afterEffect">
                                  <p:stCondLst>
                                    <p:cond delay="250"/>
                                  </p:stCondLst>
                                  <p:childTnLst>
                                    <p:set>
                                      <p:cBhvr>
                                        <p:cTn id="153" dur="1" fill="hold">
                                          <p:stCondLst>
                                            <p:cond delay="0"/>
                                          </p:stCondLst>
                                        </p:cTn>
                                        <p:tgtEl>
                                          <p:spTgt spid="5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1" nodeType="clickEffect">
                                  <p:stCondLst>
                                    <p:cond delay="250"/>
                                  </p:stCondLst>
                                  <p:childTnLst>
                                    <p:set>
                                      <p:cBhvr>
                                        <p:cTn id="157" dur="1" fill="hold">
                                          <p:stCondLst>
                                            <p:cond delay="0"/>
                                          </p:stCondLst>
                                        </p:cTn>
                                        <p:tgtEl>
                                          <p:spTgt spid="114"/>
                                        </p:tgtEl>
                                        <p:attrNameLst>
                                          <p:attrName>style.visibility</p:attrName>
                                        </p:attrNameLst>
                                      </p:cBhvr>
                                      <p:to>
                                        <p:strVal val="visible"/>
                                      </p:to>
                                    </p:set>
                                    <p:animEffect transition="in" filter="fade">
                                      <p:cBhvr>
                                        <p:cTn id="158" dur="1000"/>
                                        <p:tgtEl>
                                          <p:spTgt spid="114"/>
                                        </p:tgtEl>
                                      </p:cBhvr>
                                    </p:animEffect>
                                    <p:anim calcmode="lin" valueType="num">
                                      <p:cBhvr>
                                        <p:cTn id="159" dur="1000" fill="hold"/>
                                        <p:tgtEl>
                                          <p:spTgt spid="114"/>
                                        </p:tgtEl>
                                        <p:attrNameLst>
                                          <p:attrName>ppt_x</p:attrName>
                                        </p:attrNameLst>
                                      </p:cBhvr>
                                      <p:tavLst>
                                        <p:tav tm="0">
                                          <p:val>
                                            <p:strVal val="#ppt_x"/>
                                          </p:val>
                                        </p:tav>
                                        <p:tav tm="100000">
                                          <p:val>
                                            <p:strVal val="#ppt_x"/>
                                          </p:val>
                                        </p:tav>
                                      </p:tavLst>
                                    </p:anim>
                                    <p:anim calcmode="lin" valueType="num">
                                      <p:cBhvr>
                                        <p:cTn id="160" dur="1000" fill="hold"/>
                                        <p:tgtEl>
                                          <p:spTgt spid="114"/>
                                        </p:tgtEl>
                                        <p:attrNameLst>
                                          <p:attrName>ppt_y</p:attrName>
                                        </p:attrNameLst>
                                      </p:cBhvr>
                                      <p:tavLst>
                                        <p:tav tm="0">
                                          <p:val>
                                            <p:strVal val="#ppt_y+.1"/>
                                          </p:val>
                                        </p:tav>
                                        <p:tav tm="100000">
                                          <p:val>
                                            <p:strVal val="#ppt_y"/>
                                          </p:val>
                                        </p:tav>
                                      </p:tavLst>
                                    </p:anim>
                                  </p:childTnLst>
                                </p:cTn>
                              </p:par>
                              <p:par>
                                <p:cTn id="161" presetID="42" presetClass="entr" presetSubtype="0" fill="hold" grpId="1" nodeType="withEffect">
                                  <p:stCondLst>
                                    <p:cond delay="250"/>
                                  </p:stCondLst>
                                  <p:childTnLst>
                                    <p:set>
                                      <p:cBhvr>
                                        <p:cTn id="162" dur="1" fill="hold">
                                          <p:stCondLst>
                                            <p:cond delay="0"/>
                                          </p:stCondLst>
                                        </p:cTn>
                                        <p:tgtEl>
                                          <p:spTgt spid="101"/>
                                        </p:tgtEl>
                                        <p:attrNameLst>
                                          <p:attrName>style.visibility</p:attrName>
                                        </p:attrNameLst>
                                      </p:cBhvr>
                                      <p:to>
                                        <p:strVal val="visible"/>
                                      </p:to>
                                    </p:set>
                                    <p:animEffect transition="in" filter="fade">
                                      <p:cBhvr>
                                        <p:cTn id="163" dur="1000"/>
                                        <p:tgtEl>
                                          <p:spTgt spid="101"/>
                                        </p:tgtEl>
                                      </p:cBhvr>
                                    </p:animEffect>
                                    <p:anim calcmode="lin" valueType="num">
                                      <p:cBhvr>
                                        <p:cTn id="164" dur="1000" fill="hold"/>
                                        <p:tgtEl>
                                          <p:spTgt spid="101"/>
                                        </p:tgtEl>
                                        <p:attrNameLst>
                                          <p:attrName>ppt_x</p:attrName>
                                        </p:attrNameLst>
                                      </p:cBhvr>
                                      <p:tavLst>
                                        <p:tav tm="0">
                                          <p:val>
                                            <p:strVal val="#ppt_x"/>
                                          </p:val>
                                        </p:tav>
                                        <p:tav tm="100000">
                                          <p:val>
                                            <p:strVal val="#ppt_x"/>
                                          </p:val>
                                        </p:tav>
                                      </p:tavLst>
                                    </p:anim>
                                    <p:anim calcmode="lin" valueType="num">
                                      <p:cBhvr>
                                        <p:cTn id="165" dur="1000" fill="hold"/>
                                        <p:tgtEl>
                                          <p:spTgt spid="101"/>
                                        </p:tgtEl>
                                        <p:attrNameLst>
                                          <p:attrName>ppt_y</p:attrName>
                                        </p:attrNameLst>
                                      </p:cBhvr>
                                      <p:tavLst>
                                        <p:tav tm="0">
                                          <p:val>
                                            <p:strVal val="#ppt_y+.1"/>
                                          </p:val>
                                        </p:tav>
                                        <p:tav tm="100000">
                                          <p:val>
                                            <p:strVal val="#ppt_y"/>
                                          </p:val>
                                        </p:tav>
                                      </p:tavLst>
                                    </p:anim>
                                  </p:childTnLst>
                                </p:cTn>
                              </p:par>
                              <p:par>
                                <p:cTn id="166" presetID="42" presetClass="entr" presetSubtype="0" fill="hold" grpId="1" nodeType="withEffect">
                                  <p:stCondLst>
                                    <p:cond delay="250"/>
                                  </p:stCondLst>
                                  <p:childTnLst>
                                    <p:set>
                                      <p:cBhvr>
                                        <p:cTn id="167" dur="1" fill="hold">
                                          <p:stCondLst>
                                            <p:cond delay="0"/>
                                          </p:stCondLst>
                                        </p:cTn>
                                        <p:tgtEl>
                                          <p:spTgt spid="103"/>
                                        </p:tgtEl>
                                        <p:attrNameLst>
                                          <p:attrName>style.visibility</p:attrName>
                                        </p:attrNameLst>
                                      </p:cBhvr>
                                      <p:to>
                                        <p:strVal val="visible"/>
                                      </p:to>
                                    </p:set>
                                    <p:animEffect transition="in" filter="fade">
                                      <p:cBhvr>
                                        <p:cTn id="168" dur="1000"/>
                                        <p:tgtEl>
                                          <p:spTgt spid="103"/>
                                        </p:tgtEl>
                                      </p:cBhvr>
                                    </p:animEffect>
                                    <p:anim calcmode="lin" valueType="num">
                                      <p:cBhvr>
                                        <p:cTn id="169" dur="1000" fill="hold"/>
                                        <p:tgtEl>
                                          <p:spTgt spid="103"/>
                                        </p:tgtEl>
                                        <p:attrNameLst>
                                          <p:attrName>ppt_x</p:attrName>
                                        </p:attrNameLst>
                                      </p:cBhvr>
                                      <p:tavLst>
                                        <p:tav tm="0">
                                          <p:val>
                                            <p:strVal val="#ppt_x"/>
                                          </p:val>
                                        </p:tav>
                                        <p:tav tm="100000">
                                          <p:val>
                                            <p:strVal val="#ppt_x"/>
                                          </p:val>
                                        </p:tav>
                                      </p:tavLst>
                                    </p:anim>
                                    <p:anim calcmode="lin" valueType="num">
                                      <p:cBhvr>
                                        <p:cTn id="170" dur="1000" fill="hold"/>
                                        <p:tgtEl>
                                          <p:spTgt spid="103"/>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250"/>
                                  </p:stCondLst>
                                  <p:childTnLst>
                                    <p:set>
                                      <p:cBhvr>
                                        <p:cTn id="172" dur="1" fill="hold">
                                          <p:stCondLst>
                                            <p:cond delay="0"/>
                                          </p:stCondLst>
                                        </p:cTn>
                                        <p:tgtEl>
                                          <p:spTgt spid="110"/>
                                        </p:tgtEl>
                                        <p:attrNameLst>
                                          <p:attrName>style.visibility</p:attrName>
                                        </p:attrNameLst>
                                      </p:cBhvr>
                                      <p:to>
                                        <p:strVal val="visible"/>
                                      </p:to>
                                    </p:set>
                                    <p:animEffect transition="in" filter="fade">
                                      <p:cBhvr>
                                        <p:cTn id="173" dur="1000"/>
                                        <p:tgtEl>
                                          <p:spTgt spid="110"/>
                                        </p:tgtEl>
                                      </p:cBhvr>
                                    </p:animEffect>
                                    <p:anim calcmode="lin" valueType="num">
                                      <p:cBhvr>
                                        <p:cTn id="174" dur="1000" fill="hold"/>
                                        <p:tgtEl>
                                          <p:spTgt spid="110"/>
                                        </p:tgtEl>
                                        <p:attrNameLst>
                                          <p:attrName>ppt_x</p:attrName>
                                        </p:attrNameLst>
                                      </p:cBhvr>
                                      <p:tavLst>
                                        <p:tav tm="0">
                                          <p:val>
                                            <p:strVal val="#ppt_x"/>
                                          </p:val>
                                        </p:tav>
                                        <p:tav tm="100000">
                                          <p:val>
                                            <p:strVal val="#ppt_x"/>
                                          </p:val>
                                        </p:tav>
                                      </p:tavLst>
                                    </p:anim>
                                    <p:anim calcmode="lin" valueType="num">
                                      <p:cBhvr>
                                        <p:cTn id="175"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animBg="1"/>
      <p:bldP spid="6" grpId="0" animBg="1"/>
      <p:bldP spid="7" grpId="0" animBg="1"/>
      <p:bldP spid="8" grpId="0" animBg="1"/>
      <p:bldP spid="12" grpId="0" animBg="1"/>
      <p:bldP spid="13" grpId="0" animBg="1"/>
      <p:bldP spid="18" grpId="0" animBg="1"/>
      <p:bldP spid="18" grpId="1" animBg="1"/>
      <p:bldP spid="19" grpId="0"/>
      <p:bldP spid="19" grpId="1"/>
      <p:bldP spid="20" grpId="0" animBg="1"/>
      <p:bldP spid="21" grpId="0" animBg="1"/>
      <p:bldP spid="22" grpId="0" animBg="1"/>
      <p:bldP spid="23" grpId="0" animBg="1"/>
      <p:bldP spid="27" grpId="0" animBg="1"/>
      <p:bldP spid="28" grpId="0" animBg="1"/>
      <p:bldP spid="36" grpId="0" animBg="1"/>
      <p:bldP spid="37" grpId="0" animBg="1"/>
      <p:bldP spid="38" grpId="0" animBg="1"/>
      <p:bldP spid="39" grpId="0" animBg="1"/>
      <p:bldP spid="67" grpId="0"/>
      <p:bldP spid="73" grpId="0"/>
      <p:bldP spid="101" grpId="0" animBg="1"/>
      <p:bldP spid="101" grpId="1" animBg="1"/>
      <p:bldP spid="103" grpId="0"/>
      <p:bldP spid="103" grpId="1"/>
      <p:bldP spid="110" grpId="0" animBg="1"/>
      <p:bldP spid="114" grpId="0"/>
      <p:bldP spid="1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17" y="300508"/>
            <a:ext cx="10131425" cy="601014"/>
          </a:xfrm>
        </p:spPr>
        <p:txBody>
          <a:bodyPr>
            <a:normAutofit fontScale="90000"/>
          </a:bodyPr>
          <a:lstStyle/>
          <a:p>
            <a:r>
              <a:rPr lang="en-US" dirty="0" smtClean="0"/>
              <a:t>Corpus &amp; Index creation</a:t>
            </a:r>
            <a:endParaRPr lang="en-US" dirty="0"/>
          </a:p>
        </p:txBody>
      </p:sp>
      <p:sp>
        <p:nvSpPr>
          <p:cNvPr id="3" name="Content Placeholder 2"/>
          <p:cNvSpPr>
            <a:spLocks noGrp="1"/>
          </p:cNvSpPr>
          <p:nvPr>
            <p:ph idx="1"/>
          </p:nvPr>
        </p:nvSpPr>
        <p:spPr>
          <a:xfrm>
            <a:off x="492618" y="901522"/>
            <a:ext cx="10131425" cy="5615188"/>
          </a:xfrm>
        </p:spPr>
        <p:txBody>
          <a:bodyPr>
            <a:normAutofit/>
          </a:bodyPr>
          <a:lstStyle/>
          <a:p>
            <a:r>
              <a:rPr lang="en-US" dirty="0" smtClean="0"/>
              <a:t>Analyzed various web crawlers – Heritrix, HTTack and web-based crawlers; Used HTTrack to mirror the website – faculty.Washington.edu. The results were inconclusive. It was not retrieving all the required relevant pages.</a:t>
            </a:r>
          </a:p>
          <a:p>
            <a:r>
              <a:rPr lang="en-US" dirty="0" smtClean="0"/>
              <a:t>Used a different strategy; Concentrated only on UW Tacoma faculty list; Retrieved a complete list of faculty members; - 377 of them with few duplicates (6 duplicates to be exact)</a:t>
            </a:r>
          </a:p>
          <a:p>
            <a:r>
              <a:rPr lang="en-US" dirty="0" smtClean="0"/>
              <a:t>Retrieved directory data for all these faculty records including the following fields:- Name, Position, Department, Phone Number, UW NetID, UW mail, Photo and their home page.</a:t>
            </a:r>
          </a:p>
          <a:p>
            <a:r>
              <a:rPr lang="en-US" dirty="0" smtClean="0"/>
              <a:t>Queried their home pages based on their UW Net Id. Found only few of them have active web pages and web publishing enabled. </a:t>
            </a:r>
          </a:p>
          <a:p>
            <a:r>
              <a:rPr lang="en-US" dirty="0" smtClean="0"/>
              <a:t>Out of the published home pages, many of the pages are just place holders.</a:t>
            </a:r>
          </a:p>
          <a:p>
            <a:r>
              <a:rPr lang="en-US" dirty="0" smtClean="0"/>
              <a:t>For the valid home pages, started with controlled index creation</a:t>
            </a:r>
            <a:r>
              <a:rPr lang="en-US" dirty="0"/>
              <a:t> </a:t>
            </a:r>
            <a:r>
              <a:rPr lang="en-US" dirty="0" smtClean="0"/>
              <a:t>based on their projects, published and contributed papers, research work, teaching etc.</a:t>
            </a:r>
          </a:p>
          <a:p>
            <a:r>
              <a:rPr lang="en-US" dirty="0" smtClean="0"/>
              <a:t>Stored the content to the file system – images and web content</a:t>
            </a:r>
          </a:p>
          <a:p>
            <a:r>
              <a:rPr lang="en-US" dirty="0" smtClean="0"/>
              <a:t>Stored all the details and the created index to the database</a:t>
            </a:r>
          </a:p>
        </p:txBody>
      </p:sp>
    </p:spTree>
    <p:extLst>
      <p:ext uri="{BB962C8B-B14F-4D97-AF65-F5344CB8AC3E}">
        <p14:creationId xmlns:p14="http://schemas.microsoft.com/office/powerpoint/2010/main" val="28154961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25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25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1750"/>
                            </p:stCondLst>
                            <p:childTnLst>
                              <p:par>
                                <p:cTn id="26" presetID="1" presetClass="entr" presetSubtype="0" fill="hold" nodeType="afterEffect">
                                  <p:stCondLst>
                                    <p:cond delay="25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83844"/>
            <a:ext cx="10131425" cy="652530"/>
          </a:xfrm>
        </p:spPr>
        <p:txBody>
          <a:bodyPr/>
          <a:lstStyle/>
          <a:p>
            <a:r>
              <a:rPr lang="en-US" dirty="0" smtClean="0"/>
              <a:t>Dynamic </a:t>
            </a:r>
            <a:r>
              <a:rPr lang="en-US" dirty="0" smtClean="0"/>
              <a:t>Ranking retrieval </a:t>
            </a:r>
            <a:r>
              <a:rPr lang="en-US" dirty="0" smtClean="0"/>
              <a:t>System</a:t>
            </a:r>
            <a:endParaRPr lang="en-US" dirty="0"/>
          </a:p>
        </p:txBody>
      </p:sp>
      <p:sp>
        <p:nvSpPr>
          <p:cNvPr id="3" name="Content Placeholder 2"/>
          <p:cNvSpPr>
            <a:spLocks noGrp="1"/>
          </p:cNvSpPr>
          <p:nvPr>
            <p:ph idx="1"/>
          </p:nvPr>
        </p:nvSpPr>
        <p:spPr>
          <a:xfrm>
            <a:off x="685801" y="1481070"/>
            <a:ext cx="10131425" cy="4507606"/>
          </a:xfrm>
        </p:spPr>
        <p:txBody>
          <a:bodyPr anchor="t"/>
          <a:lstStyle/>
          <a:p>
            <a:r>
              <a:rPr lang="en-US" dirty="0" smtClean="0"/>
              <a:t>Use Lucene for indexing- uses inverted indexing: if a number of search terms map to same document, then document is likely to be relevant</a:t>
            </a:r>
          </a:p>
          <a:p>
            <a:r>
              <a:rPr lang="en-US" dirty="0" smtClean="0"/>
              <a:t>Lucene search is done with a hybrid of Boolean model and Vector Space model</a:t>
            </a:r>
          </a:p>
          <a:p>
            <a:r>
              <a:rPr lang="en-US" dirty="0" smtClean="0"/>
              <a:t>Default scoring uses TF-IDF – builds  a RamDirectory object in memory for indexing.</a:t>
            </a:r>
          </a:p>
          <a:p>
            <a:r>
              <a:rPr lang="en-US" dirty="0" smtClean="0"/>
              <a:t>Primarily Used Lucene as a Ranking system rather than an indexing structure</a:t>
            </a:r>
          </a:p>
          <a:p>
            <a:r>
              <a:rPr lang="en-US" dirty="0" smtClean="0"/>
              <a:t>Retrieve from a Mysql database –&gt; store information in a Faculty object </a:t>
            </a:r>
            <a:r>
              <a:rPr lang="en-US" dirty="0" smtClean="0"/>
              <a:t>-&gt; add </a:t>
            </a:r>
            <a:r>
              <a:rPr lang="en-US" dirty="0" smtClean="0"/>
              <a:t>id and homepage text in Lucene -&gt; homepage text is tokenized</a:t>
            </a:r>
          </a:p>
          <a:p>
            <a:endParaRPr lang="en-US" dirty="0"/>
          </a:p>
        </p:txBody>
      </p:sp>
    </p:spTree>
    <p:extLst>
      <p:ext uri="{BB962C8B-B14F-4D97-AF65-F5344CB8AC3E}">
        <p14:creationId xmlns:p14="http://schemas.microsoft.com/office/powerpoint/2010/main" val="203158336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449</TotalTime>
  <Words>1067</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Expert search</vt:lpstr>
      <vt:lpstr>MOTIVATION</vt:lpstr>
      <vt:lpstr>MOTIVATION</vt:lpstr>
      <vt:lpstr>motivation</vt:lpstr>
      <vt:lpstr>EXPERT SEARCH – GOALS &amp; assumptions</vt:lpstr>
      <vt:lpstr>Phases</vt:lpstr>
      <vt:lpstr>Process flow</vt:lpstr>
      <vt:lpstr>Corpus &amp; Index creation</vt:lpstr>
      <vt:lpstr>Dynamic Ranking retrieval System</vt:lpstr>
      <vt:lpstr>Scoring</vt:lpstr>
      <vt:lpstr>User Experience – Querying &amp; Displaying Result </vt:lpstr>
      <vt:lpstr>PowerPoint Presentation</vt:lpstr>
      <vt:lpstr>User Interface</vt:lpstr>
      <vt:lpstr>Challenges &amp; limitations</vt:lpstr>
      <vt:lpstr>Future work</vt:lpstr>
      <vt:lpstr>Questions &amp; 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search</dc:title>
  <dc:creator>Dinesh Prasath</dc:creator>
  <cp:lastModifiedBy>Dinesh Prasath</cp:lastModifiedBy>
  <cp:revision>61</cp:revision>
  <dcterms:created xsi:type="dcterms:W3CDTF">2014-12-12T08:30:04Z</dcterms:created>
  <dcterms:modified xsi:type="dcterms:W3CDTF">2014-12-12T19:01:26Z</dcterms:modified>
</cp:coreProperties>
</file>