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99" r:id="rId2"/>
  </p:sldMasterIdLst>
  <p:notesMasterIdLst>
    <p:notesMasterId r:id="rId15"/>
  </p:notesMasterIdLst>
  <p:handoutMasterIdLst>
    <p:handoutMasterId r:id="rId16"/>
  </p:handoutMasterIdLst>
  <p:sldIdLst>
    <p:sldId id="304" r:id="rId3"/>
    <p:sldId id="325" r:id="rId4"/>
    <p:sldId id="330" r:id="rId5"/>
    <p:sldId id="321" r:id="rId6"/>
    <p:sldId id="333" r:id="rId7"/>
    <p:sldId id="334" r:id="rId8"/>
    <p:sldId id="331" r:id="rId9"/>
    <p:sldId id="335" r:id="rId10"/>
    <p:sldId id="326" r:id="rId11"/>
    <p:sldId id="328" r:id="rId12"/>
    <p:sldId id="317" r:id="rId13"/>
    <p:sldId id="332" r:id="rId14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Source Sans Pro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515"/>
    <a:srgbClr val="D6DDD3"/>
    <a:srgbClr val="EDE8DD"/>
    <a:srgbClr val="C2B7A1"/>
    <a:srgbClr val="918873"/>
    <a:srgbClr val="3C3623"/>
    <a:srgbClr val="D0A760"/>
    <a:srgbClr val="434A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/>
    <p:restoredTop sz="94737"/>
  </p:normalViewPr>
  <p:slideViewPr>
    <p:cSldViewPr snapToGrid="0" snapToObjects="1">
      <p:cViewPr varScale="1">
        <p:scale>
          <a:sx n="132" d="100"/>
          <a:sy n="132" d="100"/>
        </p:scale>
        <p:origin x="31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9D9BF6BE-B90E-4463-815F-2913A504C85F}" type="datetimeFigureOut">
              <a:rPr lang="en-US"/>
              <a:pPr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67B0D7AC-8F35-4A35-8310-1DD0D53034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60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12B4C06C-C8EA-4326-BBC2-0D371598CD91}" type="datetimeFigureOut">
              <a:rPr lang="en-US"/>
              <a:pPr/>
              <a:t>1/7/25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13A0120-EB10-4758-BDA4-6AEF8FE1F4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63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7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663" y="6510338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64291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845065" y="6406333"/>
            <a:ext cx="846137" cy="363537"/>
          </a:xfrm>
        </p:spPr>
        <p:txBody>
          <a:bodyPr/>
          <a:lstStyle>
            <a:lvl1pPr>
              <a:defRPr sz="1400" b="1" i="0" baseline="0"/>
            </a:lvl1pPr>
          </a:lstStyle>
          <a:p>
            <a:fld id="{CDBD232B-D00C-4FD5-A630-99502FB03F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57765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EB3AB25F-92E4-45FD-BA52-DB81C4CB1DEA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238843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5873240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63085955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7265450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2153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rgbClr val="8C1515"/>
          </a:solidFill>
          <a:ln w="9525">
            <a:solidFill>
              <a:srgbClr val="8C1515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4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buNone/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8586644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955678" y="1211580"/>
            <a:ext cx="7700963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7871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2"/>
          <p:cNvSpPr txBox="1">
            <a:spLocks/>
          </p:cNvSpPr>
          <p:nvPr/>
        </p:nvSpPr>
        <p:spPr>
          <a:xfrm>
            <a:off x="60325" y="11113"/>
            <a:ext cx="457200" cy="609600"/>
          </a:xfrm>
          <a:prstGeom prst="rect">
            <a:avLst/>
          </a:prstGeom>
        </p:spPr>
        <p:txBody>
          <a:bodyPr wrap="none" lIns="45720" tIns="0" rIns="45720" bIns="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Source Sans Pro" charset="0"/>
                <a:ea typeface="MS PGothic" pitchFamily="34" charset="-128"/>
              </a:defRPr>
            </a:lvl9pPr>
          </a:lstStyle>
          <a:p>
            <a:pPr algn="ctr" eaLnBrk="1" hangingPunct="1"/>
            <a:fld id="{56F8272E-2614-49C6-AC7A-A88A5B2E0C93}" type="slidenum">
              <a:rPr lang="en-US" sz="1000">
                <a:solidFill>
                  <a:srgbClr val="7F7F7F"/>
                </a:solidFill>
              </a:rPr>
              <a:pPr algn="ctr" eaLnBrk="1" hangingPunct="1"/>
              <a:t>‹#›</a:t>
            </a:fld>
            <a:endParaRPr lang="en-US" sz="1000">
              <a:solidFill>
                <a:srgbClr val="7F7F7F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1"/>
          </p:nvPr>
        </p:nvSpPr>
        <p:spPr>
          <a:xfrm>
            <a:off x="4876800" y="1211580"/>
            <a:ext cx="3779838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842454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>
          <a:xfrm>
            <a:off x="948777" y="1211581"/>
            <a:ext cx="7707862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1"/>
          </p:nvPr>
        </p:nvSpPr>
        <p:spPr>
          <a:xfrm>
            <a:off x="949328" y="3788418"/>
            <a:ext cx="7707313" cy="24221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09019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949328" y="1211580"/>
            <a:ext cx="3787775" cy="5012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2"/>
          </p:nvPr>
        </p:nvSpPr>
        <p:spPr>
          <a:xfrm>
            <a:off x="4876800" y="3783329"/>
            <a:ext cx="3779838" cy="24403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019042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48776" y="479388"/>
            <a:ext cx="7707862" cy="650699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49328" y="1211582"/>
            <a:ext cx="3787775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1"/>
          </p:nvPr>
        </p:nvSpPr>
        <p:spPr>
          <a:xfrm>
            <a:off x="955678" y="3787484"/>
            <a:ext cx="3781425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4876800" y="1211582"/>
            <a:ext cx="3779838" cy="24307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4876800" y="3787484"/>
            <a:ext cx="3779838" cy="2436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370522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0" y="6415088"/>
            <a:ext cx="2046288" cy="25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1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604370"/>
            <a:ext cx="8229600" cy="824631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3"/>
          <p:cNvSpPr>
            <a:spLocks noGrp="1"/>
          </p:cNvSpPr>
          <p:nvPr>
            <p:ph type="body" sz="quarter" idx="18"/>
          </p:nvPr>
        </p:nvSpPr>
        <p:spPr>
          <a:xfrm>
            <a:off x="1603375" y="4798696"/>
            <a:ext cx="6059488" cy="274320"/>
          </a:xfrm>
          <a:prstGeom prst="rect">
            <a:avLst/>
          </a:prstGeom>
        </p:spPr>
        <p:txBody>
          <a:bodyPr wrap="none" anchor="ctr" anchorCtr="1">
            <a:noAutofit/>
          </a:bodyPr>
          <a:lstStyle>
            <a:lvl1pPr algn="ctr">
              <a:buNone/>
              <a:defRPr sz="18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7200" y="3429001"/>
            <a:ext cx="8229600" cy="6158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2400" cap="small" spc="300">
                <a:solidFill>
                  <a:srgbClr val="A4001D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3924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SU_Seal_Gray2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184150"/>
            <a:ext cx="6065837" cy="6065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6410325"/>
            <a:ext cx="9155113" cy="457200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38100" dist="25401" dir="2700000" algn="br" rotWithShape="0">
              <a:srgbClr val="808080">
                <a:alpha val="59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pic>
        <p:nvPicPr>
          <p:cNvPr id="8" name="Picture 10" descr="SUSig_White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0075" y="6510338"/>
            <a:ext cx="1817688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603378" y="2051687"/>
            <a:ext cx="2954337" cy="1234440"/>
          </a:xfrm>
          <a:prstGeom prst="rect">
            <a:avLst/>
          </a:prstGeom>
        </p:spPr>
        <p:txBody>
          <a:bodyPr/>
          <a:lstStyle>
            <a:lvl1pPr algn="r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3378" y="3429000"/>
            <a:ext cx="2954337" cy="124396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 cap="all" spc="300">
                <a:solidFill>
                  <a:srgbClr val="A4001D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16"/>
          <p:cNvSpPr>
            <a:spLocks noGrp="1"/>
          </p:cNvSpPr>
          <p:nvPr>
            <p:ph type="pic" sz="quarter" idx="13"/>
          </p:nvPr>
        </p:nvSpPr>
        <p:spPr>
          <a:xfrm>
            <a:off x="4665662" y="2046816"/>
            <a:ext cx="1951038" cy="2601384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effectLst>
            <a:outerShdw blurRad="50800" dist="25400" dir="2700000" algn="tl" rotWithShape="0">
              <a:prstClr val="black">
                <a:alpha val="36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none"/>
        </p:style>
        <p:txBody>
          <a:bodyPr/>
          <a:lstStyle>
            <a:lvl1pPr>
              <a:defRPr lang="en-US" sz="1200" dirty="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4732929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22824DEE-7E88-404C-A4E1-23A18F20B06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0"/>
            <a:ext cx="457200" cy="6867525"/>
          </a:xfrm>
          <a:prstGeom prst="rect">
            <a:avLst/>
          </a:prstGeom>
          <a:solidFill>
            <a:srgbClr val="8C1515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30" name="Picture 10" descr="SUSig_Rev_WrdmrkOneLin8c1515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138" y="6475413"/>
            <a:ext cx="1817687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</p:sldLayoutIdLst>
  <p:transition spd="slow">
    <p:fade/>
  </p:transition>
  <p:hf hdr="0" ftr="0" dt="0"/>
  <p:txStyles>
    <p:titleStyle>
      <a:lvl1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defRPr kern="1200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2"/>
          <p:cNvSpPr>
            <a:spLocks noGrp="1"/>
          </p:cNvSpPr>
          <p:nvPr>
            <p:ph type="title"/>
          </p:nvPr>
        </p:nvSpPr>
        <p:spPr bwMode="auto">
          <a:xfrm>
            <a:off x="949325" y="479425"/>
            <a:ext cx="7707313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49325" y="1204913"/>
            <a:ext cx="7707313" cy="501808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538" y="6415088"/>
            <a:ext cx="846137" cy="3635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rgbClr val="898989"/>
                </a:solidFill>
              </a:defRPr>
            </a:lvl1pPr>
          </a:lstStyle>
          <a:p>
            <a:fld id="{CDBD232B-D00C-4FD5-A630-99502FB03FE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11113" y="0"/>
            <a:ext cx="9155113" cy="457200"/>
          </a:xfrm>
          <a:prstGeom prst="rect">
            <a:avLst/>
          </a:prstGeom>
          <a:solidFill>
            <a:schemeClr val="bg2"/>
          </a:solidFill>
          <a:ln>
            <a:solidFill>
              <a:srgbClr val="8C151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8C1515"/>
              </a:solidFill>
            </a:endParaRPr>
          </a:p>
        </p:txBody>
      </p:sp>
      <p:pic>
        <p:nvPicPr>
          <p:cNvPr id="5126" name="Picture 7" descr="SUSig_Rev_WrdmrkOneLin8c1515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1025" y="6475413"/>
            <a:ext cx="181927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</p:sldLayoutIdLst>
  <p:transition spd="slow">
    <p:fade/>
  </p:transition>
  <p:hf hdr="0" ftr="0" dt="0"/>
  <p:txStyles>
    <p:titleStyle>
      <a:lvl1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 kern="1200">
          <a:solidFill>
            <a:schemeClr val="bg2"/>
          </a:solidFill>
          <a:latin typeface="+mj-lt"/>
          <a:ea typeface="MS PGothic" pitchFamily="34" charset="-128"/>
          <a:cs typeface="ＭＳ Ｐゴシック" charset="0"/>
        </a:defRPr>
      </a:lvl1pPr>
      <a:lvl2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2pPr>
      <a:lvl3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3pPr>
      <a:lvl4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4pPr>
      <a:lvl5pPr algn="l" defTabSz="457200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MS PGothic" pitchFamily="34" charset="-128"/>
          <a:cs typeface="ＭＳ Ｐゴシック" charset="0"/>
        </a:defRPr>
      </a:lvl5pPr>
      <a:lvl6pPr marL="4572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6pPr>
      <a:lvl7pPr marL="9144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7pPr>
      <a:lvl8pPr marL="13716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8pPr>
      <a:lvl9pPr marL="1828800" algn="l" defTabSz="457200" rtl="0" fontAlgn="base">
        <a:lnSpc>
          <a:spcPct val="85000"/>
        </a:lnSpc>
        <a:spcBef>
          <a:spcPct val="0"/>
        </a:spcBef>
        <a:spcAft>
          <a:spcPct val="0"/>
        </a:spcAft>
        <a:defRPr sz="2400">
          <a:solidFill>
            <a:schemeClr val="bg2"/>
          </a:solidFill>
          <a:latin typeface="Source Sans Pro Semibold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defRPr kern="1200" cap="small" spc="2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288925" indent="-2889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2pPr>
      <a:lvl3pPr marL="569913" indent="-225425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02000"/>
        <a:buFont typeface="Source Sans Pro" charset="0"/>
        <a:buChar char="›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3pPr>
      <a:lvl4pPr marL="914400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pitchFamily="34" charset="0"/>
        <a:buChar char="•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4pPr>
      <a:lvl5pPr marL="1258888" indent="-227013" algn="l" defTabSz="457200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Source Sans Pro" charset="0"/>
        <a:buChar char="–"/>
        <a:defRPr kern="1200">
          <a:solidFill>
            <a:srgbClr val="595959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/>
          <p:cNvSpPr>
            <a:spLocks noGrp="1"/>
          </p:cNvSpPr>
          <p:nvPr>
            <p:ph type="ctrTitle"/>
          </p:nvPr>
        </p:nvSpPr>
        <p:spPr>
          <a:xfrm>
            <a:off x="457200" y="2605088"/>
            <a:ext cx="8229600" cy="823912"/>
          </a:xfrm>
        </p:spPr>
        <p:txBody>
          <a:bodyPr/>
          <a:lstStyle/>
          <a:p>
            <a:r>
              <a:rPr lang="en-US" dirty="0"/>
              <a:t>Hypermarket and Low-Priced Competition Event Study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603375" y="4460875"/>
            <a:ext cx="6059488" cy="781050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Monday, January 13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3429000"/>
            <a:ext cx="8229600" cy="61595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solidFill>
                  <a:schemeClr val="bg2"/>
                </a:solidFill>
                <a:ea typeface="+mn-ea"/>
                <a:cs typeface="+mn-cs"/>
              </a:rPr>
              <a:t>Cummings, Mahoney, Posthumus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Cross Sectional Approach to Understanding Competition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0B97A4-CC11-70BB-DDCB-A5BDAACC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963" y="1770366"/>
            <a:ext cx="6426200" cy="457200"/>
          </a:xfrm>
          <a:prstGeom prst="rect">
            <a:avLst/>
          </a:prstGeom>
        </p:spPr>
      </p:pic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0C1D6E21-8D39-3745-1344-6840BDA04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050" y="2784308"/>
            <a:ext cx="70739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487292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Dynamics Around Entries From Nothing</a:t>
            </a:r>
          </a:p>
        </p:txBody>
      </p:sp>
      <p:pic>
        <p:nvPicPr>
          <p:cNvPr id="3" name="Picture 2" descr="A graph of a graph showing the number of miles per hour&#10;&#10;Description automatically generated with medium confidence">
            <a:extLst>
              <a:ext uri="{FF2B5EF4-FFF2-40B4-BE49-F238E27FC236}">
                <a16:creationId xmlns:a16="http://schemas.microsoft.com/office/drawing/2014/main" id="{0F87B71E-6BD8-15CD-B62B-BF1E5AB9F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63" y="1128274"/>
            <a:ext cx="7772400" cy="460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035486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D389-C902-11EC-19E4-E7FF014DF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10124-597B-5DDB-74AA-BAAF162B2D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15C2F7-3ECB-CAB1-2750-A18E868F18B7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Dynamics Around Brand Changes</a:t>
            </a:r>
          </a:p>
        </p:txBody>
      </p:sp>
      <p:pic>
        <p:nvPicPr>
          <p:cNvPr id="6" name="Picture 5" descr="A graph of a graph showing the price of a market&#10;&#10;Description automatically generated with medium confidence">
            <a:extLst>
              <a:ext uri="{FF2B5EF4-FFF2-40B4-BE49-F238E27FC236}">
                <a16:creationId xmlns:a16="http://schemas.microsoft.com/office/drawing/2014/main" id="{35E1F998-63B8-7A24-E8C9-59AEB935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" r="2097"/>
          <a:stretch/>
        </p:blipFill>
        <p:spPr>
          <a:xfrm>
            <a:off x="3705726" y="3457158"/>
            <a:ext cx="5216893" cy="2949175"/>
          </a:xfrm>
          <a:prstGeom prst="rect">
            <a:avLst/>
          </a:prstGeom>
        </p:spPr>
      </p:pic>
      <p:pic>
        <p:nvPicPr>
          <p:cNvPr id="8" name="Picture 7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1B2FF118-339B-CE42-2054-1371E724F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498" b="4215"/>
          <a:stretch/>
        </p:blipFill>
        <p:spPr>
          <a:xfrm>
            <a:off x="0" y="472442"/>
            <a:ext cx="5471859" cy="298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63618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54083" y="824049"/>
            <a:ext cx="7317698" cy="289130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</a:pPr>
            <a:r>
              <a:rPr lang="en-US" b="1" cap="none" dirty="0"/>
              <a:t>Background:</a:t>
            </a:r>
            <a:r>
              <a:rPr lang="en-US" cap="none" dirty="0"/>
              <a:t> How do gas stations compete on price? Do they?</a:t>
            </a:r>
          </a:p>
          <a:p>
            <a:pPr marL="0" indent="0"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Research Question: </a:t>
            </a:r>
            <a:r>
              <a:rPr lang="en-US" cap="none" dirty="0"/>
              <a:t>What happens to nearby stations when a low-priced competitor enters a market?</a:t>
            </a:r>
          </a:p>
          <a:p>
            <a:pPr marL="0" indent="0">
              <a:lnSpc>
                <a:spcPct val="150000"/>
              </a:lnSpc>
            </a:pPr>
            <a:endParaRPr lang="en-US" b="1" cap="none" dirty="0"/>
          </a:p>
          <a:p>
            <a:pPr marL="0" indent="0">
              <a:lnSpc>
                <a:spcPct val="150000"/>
              </a:lnSpc>
            </a:pPr>
            <a:r>
              <a:rPr lang="en-US" b="1" cap="none" dirty="0"/>
              <a:t>Data: </a:t>
            </a:r>
            <a:r>
              <a:rPr lang="en-US" cap="none" dirty="0"/>
              <a:t>CDTFA-provided OPIS daily, gas station-level data on retail prices</a:t>
            </a:r>
            <a:endParaRPr lang="en-US" b="1" cap="none" dirty="0"/>
          </a:p>
          <a:p>
            <a:pPr marL="0" indent="0">
              <a:lnSpc>
                <a:spcPct val="150000"/>
              </a:lnSpc>
            </a:pPr>
            <a:endParaRPr lang="en-US" cap="non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Project Motivation</a:t>
            </a:r>
          </a:p>
        </p:txBody>
      </p:sp>
      <p:pic>
        <p:nvPicPr>
          <p:cNvPr id="2" name="Picture 1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58FC785-5022-D7B0-DA25-4515C47C3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894651"/>
            <a:ext cx="7772400" cy="18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07338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Classification of Events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0E93DD-6B0C-F333-C802-C0338264A35D}"/>
              </a:ext>
            </a:extLst>
          </p:cNvPr>
          <p:cNvSpPr txBox="1"/>
          <p:nvPr/>
        </p:nvSpPr>
        <p:spPr>
          <a:xfrm>
            <a:off x="248930" y="1443841"/>
            <a:ext cx="41016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We’re interested in 3 types of events: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Brand Change</a:t>
            </a:r>
          </a:p>
          <a:p>
            <a:pPr lvl="1"/>
            <a:r>
              <a:rPr lang="en-US" dirty="0"/>
              <a:t>A gas station ‘remains’ in a physical location, while its brand changes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Entry From Nothing</a:t>
            </a:r>
          </a:p>
          <a:p>
            <a:pPr lvl="1"/>
            <a:r>
              <a:rPr lang="en-US" dirty="0"/>
              <a:t>A gas station opens at a physical location at which there was no station previously</a:t>
            </a:r>
          </a:p>
          <a:p>
            <a:pPr lvl="1"/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Exit to Nothing</a:t>
            </a:r>
          </a:p>
          <a:p>
            <a:pPr lvl="1"/>
            <a:r>
              <a:rPr lang="en-US" dirty="0"/>
              <a:t>A gas station closes, and no station replaces it at its physical location</a:t>
            </a:r>
          </a:p>
        </p:txBody>
      </p:sp>
      <p:pic>
        <p:nvPicPr>
          <p:cNvPr id="6" name="Picture 5" descr="A map of a large area with red and blue dots&#10;&#10;Description automatically generated">
            <a:extLst>
              <a:ext uri="{FF2B5EF4-FFF2-40B4-BE49-F238E27FC236}">
                <a16:creationId xmlns:a16="http://schemas.microsoft.com/office/drawing/2014/main" id="{7FAA0820-FC4E-8524-A1E8-38946975B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671" y="990600"/>
            <a:ext cx="47244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86202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Hypermarket Entry From Nothing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DE81D9-F90C-A53E-F99D-DD739FD9D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8" name="Picture 7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E4CADFC-A5D1-BBB6-5EFA-1F28A56CB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543383"/>
            <a:ext cx="8625248" cy="422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77759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B9E4-FD46-92AC-A5A8-0C68137CE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D691F-5DD3-2395-25EE-183B38A8D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C9621C8-FF3D-287A-D73B-FA6971584FD3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Unbranded Entry From Nothing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791A0D-6EB9-0655-50A3-E37C2CF8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96CA042-EF08-60C8-404F-D2740438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38605"/>
            <a:ext cx="86868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9815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7B2F3-3B88-0EDF-5506-309FC1143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22A29-0CCA-BEFE-B4D9-3D1E7A02E0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1AEFCD-2647-4E46-AE9C-7D48FE36BA20}"/>
              </a:ext>
            </a:extLst>
          </p:cNvPr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Event Study Analysis – Branded to Unbranded Brand Change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8AEB94-B52F-10D5-5E58-CC8A1EC76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937"/>
            <a:ext cx="7772400" cy="649668"/>
          </a:xfrm>
          <a:prstGeom prst="rect">
            <a:avLst/>
          </a:prstGeom>
        </p:spPr>
      </p:pic>
      <p:pic>
        <p:nvPicPr>
          <p:cNvPr id="7" name="Picture 6" descr="A graph with blue dots and lines&#10;&#10;Description automatically generated">
            <a:extLst>
              <a:ext uri="{FF2B5EF4-FFF2-40B4-BE49-F238E27FC236}">
                <a16:creationId xmlns:a16="http://schemas.microsoft.com/office/drawing/2014/main" id="{5C3EE881-3154-007D-FDBB-629B85E86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16" y="1755101"/>
            <a:ext cx="8903368" cy="421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2113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Implication and Next Steps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9455" y="2274838"/>
            <a:ext cx="8205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doesn’t appear the entry of ‘low-priced competitors’ has any effect on nearby stations’ retail prices in the year after entry.</a:t>
            </a:r>
          </a:p>
          <a:p>
            <a:endParaRPr lang="en-US" dirty="0"/>
          </a:p>
          <a:p>
            <a:r>
              <a:rPr lang="en-US" dirty="0"/>
              <a:t>This suggests consumers’ cross-gas station type elasticity is quite low and there are significant preferences for branded, non-hypermarket gasoline. </a:t>
            </a:r>
          </a:p>
          <a:p>
            <a:endParaRPr lang="en-US" dirty="0"/>
          </a:p>
          <a:p>
            <a:r>
              <a:rPr lang="en-US" dirty="0"/>
              <a:t>Our next project will examine this elasticity to understand consumers’ patterns of consumption and preferences across different types of brands.</a:t>
            </a:r>
          </a:p>
        </p:txBody>
      </p:sp>
    </p:spTree>
    <p:extLst>
      <p:ext uri="{BB962C8B-B14F-4D97-AF65-F5344CB8AC3E}">
        <p14:creationId xmlns:p14="http://schemas.microsoft.com/office/powerpoint/2010/main" val="956967808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5503F-55EE-6C8B-81C2-CB4AB9D3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7D7157F-71C5-D0A0-CD4B-A8B0117E0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605088"/>
            <a:ext cx="8229600" cy="823912"/>
          </a:xfrm>
        </p:spPr>
        <p:txBody>
          <a:bodyPr/>
          <a:lstStyle/>
          <a:p>
            <a:r>
              <a:rPr lang="en-US" dirty="0"/>
              <a:t>Appendix Materials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6FBD-AE48-19E7-3345-4240F9CACD0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EC79AA-D793-50A2-F9A9-0E4700F582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05532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DBD232B-D00C-4FD5-A630-99502FB03FE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69251"/>
            <a:ext cx="8095727" cy="541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91440" bIns="4572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bg2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MS PGothic" pitchFamily="34" charset="-128"/>
                <a:cs typeface="ＭＳ Ｐゴシック" charset="0"/>
              </a:defRPr>
            </a:lvl5pPr>
            <a:lvl6pPr marL="4572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bg2"/>
                </a:solidFill>
                <a:latin typeface="Source Sans Pro Semibold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Price Heterogeneity by Gas Station Type</a:t>
            </a:r>
          </a:p>
        </p:txBody>
      </p:sp>
      <p:pic>
        <p:nvPicPr>
          <p:cNvPr id="3" name="Picture 2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74A71BB-A219-8E9C-A7C7-A8B886C3C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78196"/>
            <a:ext cx="7772400" cy="1826464"/>
          </a:xfrm>
          <a:prstGeom prst="rect">
            <a:avLst/>
          </a:prstGeom>
        </p:spPr>
      </p:pic>
      <p:pic>
        <p:nvPicPr>
          <p:cNvPr id="7" name="Picture 6" descr="A graph of a price chart&#10;&#10;Description automatically generated with medium confidence">
            <a:extLst>
              <a:ext uri="{FF2B5EF4-FFF2-40B4-BE49-F238E27FC236}">
                <a16:creationId xmlns:a16="http://schemas.microsoft.com/office/drawing/2014/main" id="{BA021B75-4925-879C-66A7-56A89B94D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369" y="2701444"/>
            <a:ext cx="4389387" cy="335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6994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SU_Preso_4x3_v4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U_Template_TopBar">
  <a:themeElements>
    <a:clrScheme name="Stanford2">
      <a:dk1>
        <a:srgbClr val="000000"/>
      </a:dk1>
      <a:lt1>
        <a:srgbClr val="FFFFFF"/>
      </a:lt1>
      <a:dk2>
        <a:srgbClr val="DAD7CB"/>
      </a:dk2>
      <a:lt2>
        <a:srgbClr val="8C1515"/>
      </a:lt2>
      <a:accent1>
        <a:srgbClr val="8D3C1E"/>
      </a:accent1>
      <a:accent2>
        <a:srgbClr val="00505C"/>
      </a:accent2>
      <a:accent3>
        <a:srgbClr val="53284F"/>
      </a:accent3>
      <a:accent4>
        <a:srgbClr val="175E54"/>
      </a:accent4>
      <a:accent5>
        <a:srgbClr val="4D4F53"/>
      </a:accent5>
      <a:accent6>
        <a:srgbClr val="D2C295"/>
      </a:accent6>
      <a:hlink>
        <a:srgbClr val="A4001D"/>
      </a:hlink>
      <a:folHlink>
        <a:srgbClr val="000000"/>
      </a:folHlink>
    </a:clrScheme>
    <a:fontScheme name="Stanford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SU_Preso_4x3_v4</Template>
  <TotalTime>2493</TotalTime>
  <Words>253</Words>
  <Application>Microsoft Macintosh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Source Sans Pro</vt:lpstr>
      <vt:lpstr>Source Sans Pro Semibold</vt:lpstr>
      <vt:lpstr>Wingdings</vt:lpstr>
      <vt:lpstr>SU_Preso_4x3_v4</vt:lpstr>
      <vt:lpstr>SU_Template_TopBar</vt:lpstr>
      <vt:lpstr>Hypermarket and Low-Priced Competition Event Study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 Materials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Payment Solutions Implementation</dc:title>
  <dc:creator>Kwok, Peter</dc:creator>
  <dc:description>2012 PowerPoint template redesign</dc:description>
  <cp:lastModifiedBy>Daniel Karsten Posthumus</cp:lastModifiedBy>
  <cp:revision>74</cp:revision>
  <dcterms:created xsi:type="dcterms:W3CDTF">2013-08-21T17:16:52Z</dcterms:created>
  <dcterms:modified xsi:type="dcterms:W3CDTF">2025-01-07T23:37:44Z</dcterms:modified>
</cp:coreProperties>
</file>