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5"/>
  </p:notesMasterIdLst>
  <p:handoutMasterIdLst>
    <p:handoutMasterId r:id="rId16"/>
  </p:handoutMasterIdLst>
  <p:sldIdLst>
    <p:sldId id="304" r:id="rId3"/>
    <p:sldId id="325" r:id="rId4"/>
    <p:sldId id="326" r:id="rId5"/>
    <p:sldId id="328" r:id="rId6"/>
    <p:sldId id="330" r:id="rId7"/>
    <p:sldId id="317" r:id="rId8"/>
    <p:sldId id="332" r:id="rId9"/>
    <p:sldId id="321" r:id="rId10"/>
    <p:sldId id="333" r:id="rId11"/>
    <p:sldId id="334" r:id="rId12"/>
    <p:sldId id="331" r:id="rId13"/>
    <p:sldId id="335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8"/>
    <p:restoredTop sz="94707"/>
  </p:normalViewPr>
  <p:slideViewPr>
    <p:cSldViewPr snapToGrid="0" snapToObjects="1">
      <p:cViewPr varScale="1">
        <p:scale>
          <a:sx n="115" d="100"/>
          <a:sy n="115" d="100"/>
        </p:scale>
        <p:origin x="21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D9BF6BE-B90E-4463-815F-2913A504C85F}" type="datetimeFigureOut">
              <a:rPr lang="en-US"/>
              <a:pPr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7B0D7AC-8F35-4A35-8310-1DD0D53034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6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2B4C06C-C8EA-4326-BBC2-0D371598CD91}" type="datetimeFigureOut">
              <a:rPr lang="en-US"/>
              <a:pPr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3A0120-EB10-4758-BDA4-6AEF8FE1F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3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4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0437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6429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5065" y="6406333"/>
            <a:ext cx="846137" cy="363537"/>
          </a:xfrm>
        </p:spPr>
        <p:txBody>
          <a:bodyPr/>
          <a:lstStyle>
            <a:lvl1pPr>
              <a:defRPr sz="1400" b="1" i="0" baseline="0"/>
            </a:lvl1pPr>
          </a:lstStyle>
          <a:p>
            <a:fld id="{CDBD232B-D00C-4FD5-A630-99502FB0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776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9pPr>
          </a:lstStyle>
          <a:p>
            <a:pPr algn="ctr" eaLnBrk="1" hangingPunct="1"/>
            <a:fld id="{EB3AB25F-92E4-45FD-BA52-DB81C4CB1DEA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823884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8732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08595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26545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15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4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58664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871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9pPr>
          </a:lstStyle>
          <a:p>
            <a:pPr algn="ctr" eaLnBrk="1" hangingPunct="1"/>
            <a:fld id="{56F8272E-2614-49C6-AC7A-A88A5B2E0C93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84245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90192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19042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370522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1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0437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9249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0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73292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22824DEE-7E88-404C-A4E1-23A18F20B0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CDBD232B-D00C-4FD5-A630-99502FB03F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C1515"/>
              </a:solidFill>
            </a:endParaRPr>
          </a:p>
        </p:txBody>
      </p:sp>
      <p:pic>
        <p:nvPicPr>
          <p:cNvPr id="5126" name="Picture 7" descr="SUSig_Rev_WrdmrkOneLin8c1515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6475413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 cap="small" spc="2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2605088"/>
            <a:ext cx="8229600" cy="823912"/>
          </a:xfrm>
        </p:spPr>
        <p:txBody>
          <a:bodyPr/>
          <a:lstStyle/>
          <a:p>
            <a:r>
              <a:rPr lang="en-US" dirty="0"/>
              <a:t>Hypermarket and Low-Priced Competition Event Study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Monday, January 13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Cummings, Mahoney, Posthumus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7B2F3-3B88-0EDF-5506-309FC1143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A29-0CCA-BEFE-B4D9-3D1E7A02E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1AEFCD-2647-4E46-AE9C-7D48FE36BA20}"/>
              </a:ext>
            </a:extLst>
          </p:cNvPr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Event Study Analysis – Branded to Unbranded Brand Change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AEB94-B52F-10D5-5E58-CC8A1EC7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8937"/>
            <a:ext cx="7772400" cy="649668"/>
          </a:xfrm>
          <a:prstGeom prst="rect">
            <a:avLst/>
          </a:prstGeom>
        </p:spPr>
      </p:pic>
      <p:pic>
        <p:nvPicPr>
          <p:cNvPr id="7" name="Picture 6" descr="A graph with blue dots and lines&#10;&#10;Description automatically generated">
            <a:extLst>
              <a:ext uri="{FF2B5EF4-FFF2-40B4-BE49-F238E27FC236}">
                <a16:creationId xmlns:a16="http://schemas.microsoft.com/office/drawing/2014/main" id="{5C3EE881-3154-007D-FDBB-629B85E8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1755101"/>
            <a:ext cx="8903368" cy="42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113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Implication and Next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455" y="2274838"/>
            <a:ext cx="8205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doesn’t appear the entry of ‘low-priced competitors’ has any effect on nearby stations’ retail prices in the year after entry.</a:t>
            </a:r>
          </a:p>
          <a:p>
            <a:endParaRPr lang="en-US" dirty="0"/>
          </a:p>
          <a:p>
            <a:r>
              <a:rPr lang="en-US" dirty="0"/>
              <a:t>This suggests consumers’ cross-gas station type elasticity is quite low and there are significant preferences for branded, non-hypermarket gasoline. </a:t>
            </a:r>
          </a:p>
          <a:p>
            <a:endParaRPr lang="en-US" dirty="0"/>
          </a:p>
          <a:p>
            <a:r>
              <a:rPr lang="en-US" dirty="0"/>
              <a:t>Our next project will examine this elasticity to understand consumers’ patterns of consumption and preferences across different types of brands.</a:t>
            </a:r>
          </a:p>
        </p:txBody>
      </p:sp>
    </p:spTree>
    <p:extLst>
      <p:ext uri="{BB962C8B-B14F-4D97-AF65-F5344CB8AC3E}">
        <p14:creationId xmlns:p14="http://schemas.microsoft.com/office/powerpoint/2010/main" val="95696780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5503F-55EE-6C8B-81C2-CB4AB9D3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7D7157F-71C5-D0A0-CD4B-A8B0117E0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605088"/>
            <a:ext cx="8229600" cy="823912"/>
          </a:xfrm>
        </p:spPr>
        <p:txBody>
          <a:bodyPr/>
          <a:lstStyle/>
          <a:p>
            <a:r>
              <a:rPr lang="en-US" dirty="0"/>
              <a:t>Appendix Materials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6FBD-AE48-19E7-3345-4240F9CACD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EC79AA-D793-50A2-F9A9-0E4700F58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553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4083" y="824049"/>
            <a:ext cx="7317698" cy="28913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b="1" cap="none" dirty="0"/>
              <a:t>Background:</a:t>
            </a:r>
            <a:r>
              <a:rPr lang="en-US" cap="none" dirty="0"/>
              <a:t> How do gas stations compete on price? Do they?</a:t>
            </a:r>
          </a:p>
          <a:p>
            <a:pPr marL="0" indent="0">
              <a:lnSpc>
                <a:spcPct val="150000"/>
              </a:lnSpc>
            </a:pPr>
            <a:endParaRPr lang="en-US" b="1" cap="none" dirty="0"/>
          </a:p>
          <a:p>
            <a:pPr marL="0" indent="0">
              <a:lnSpc>
                <a:spcPct val="150000"/>
              </a:lnSpc>
            </a:pPr>
            <a:r>
              <a:rPr lang="en-US" b="1" cap="none" dirty="0"/>
              <a:t>Research Question: </a:t>
            </a:r>
            <a:r>
              <a:rPr lang="en-US" cap="none" dirty="0"/>
              <a:t>What happens to nearby stations when a low-priced competitor enters a market?</a:t>
            </a:r>
          </a:p>
          <a:p>
            <a:pPr marL="0" indent="0">
              <a:lnSpc>
                <a:spcPct val="150000"/>
              </a:lnSpc>
            </a:pPr>
            <a:endParaRPr lang="en-US" b="1" cap="none" dirty="0"/>
          </a:p>
          <a:p>
            <a:pPr marL="0" indent="0">
              <a:lnSpc>
                <a:spcPct val="150000"/>
              </a:lnSpc>
            </a:pPr>
            <a:r>
              <a:rPr lang="en-US" b="1" cap="none" dirty="0"/>
              <a:t>Data: </a:t>
            </a:r>
            <a:r>
              <a:rPr lang="en-US" cap="none" dirty="0"/>
              <a:t>CDTFA-provided OPIS daily, gas station-level data on retail prices</a:t>
            </a:r>
            <a:endParaRPr lang="en-US" b="1" cap="none" dirty="0"/>
          </a:p>
          <a:p>
            <a:pPr marL="0" indent="0">
              <a:lnSpc>
                <a:spcPct val="150000"/>
              </a:lnSpc>
            </a:pPr>
            <a:endParaRPr lang="en-US" cap="non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Project Motivation</a:t>
            </a:r>
          </a:p>
        </p:txBody>
      </p:sp>
      <p:pic>
        <p:nvPicPr>
          <p:cNvPr id="2" name="Picture 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58FC785-5022-D7B0-DA25-4515C47C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94651"/>
            <a:ext cx="7772400" cy="1826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B7FA45-19BE-7ACA-EEFF-C8FC6FBBD5A9}"/>
              </a:ext>
            </a:extLst>
          </p:cNvPr>
          <p:cNvSpPr/>
          <p:nvPr/>
        </p:nvSpPr>
        <p:spPr>
          <a:xfrm>
            <a:off x="4919870" y="4263887"/>
            <a:ext cx="864704" cy="1242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7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Price Heterogeneity by Gas Station Type</a:t>
            </a:r>
          </a:p>
        </p:txBody>
      </p:sp>
      <p:pic>
        <p:nvPicPr>
          <p:cNvPr id="7" name="Picture 6" descr="A graph of a price chart&#10;&#10;Description automatically generated with medium confidence">
            <a:extLst>
              <a:ext uri="{FF2B5EF4-FFF2-40B4-BE49-F238E27FC236}">
                <a16:creationId xmlns:a16="http://schemas.microsoft.com/office/drawing/2014/main" id="{BA021B75-4925-879C-66A7-56A89B94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315" y="1350722"/>
            <a:ext cx="5435496" cy="41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6994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Cross Sectional Approach to Understanding Competition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B97A4-CC11-70BB-DDCB-A5BDAACC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63" y="1770366"/>
            <a:ext cx="6426200" cy="457200"/>
          </a:xfrm>
          <a:prstGeom prst="rect">
            <a:avLst/>
          </a:prstGeom>
        </p:spPr>
      </p:pic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0C1D6E21-8D39-3745-1344-6840BDA0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2784308"/>
            <a:ext cx="7073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729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Classification of Events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0E93DD-6B0C-F333-C802-C0338264A35D}"/>
              </a:ext>
            </a:extLst>
          </p:cNvPr>
          <p:cNvSpPr txBox="1"/>
          <p:nvPr/>
        </p:nvSpPr>
        <p:spPr>
          <a:xfrm>
            <a:off x="248930" y="1443841"/>
            <a:ext cx="4101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interested in 3 types of events: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Brand Change</a:t>
            </a:r>
          </a:p>
          <a:p>
            <a:pPr lvl="1"/>
            <a:r>
              <a:rPr lang="en-US" dirty="0"/>
              <a:t>A gas station ‘remains’ in a physical location, while its brand changes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Entry From Nothing</a:t>
            </a:r>
          </a:p>
          <a:p>
            <a:pPr lvl="1"/>
            <a:r>
              <a:rPr lang="en-US" dirty="0"/>
              <a:t>A gas station opens at a physical location at which there was no station previously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Exit to Nothing</a:t>
            </a:r>
          </a:p>
          <a:p>
            <a:pPr lvl="1"/>
            <a:r>
              <a:rPr lang="en-US" dirty="0"/>
              <a:t>A gas station closes, and no station replaces it at its physical location</a:t>
            </a:r>
          </a:p>
        </p:txBody>
      </p:sp>
      <p:pic>
        <p:nvPicPr>
          <p:cNvPr id="6" name="Picture 5" descr="A map of a large area with red and blue dots&#10;&#10;Description automatically generated">
            <a:extLst>
              <a:ext uri="{FF2B5EF4-FFF2-40B4-BE49-F238E27FC236}">
                <a16:creationId xmlns:a16="http://schemas.microsoft.com/office/drawing/2014/main" id="{7FAA0820-FC4E-8524-A1E8-38946975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671" y="990600"/>
            <a:ext cx="4724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620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Dynamics Around Entries From Nothing</a:t>
            </a:r>
          </a:p>
        </p:txBody>
      </p:sp>
      <p:pic>
        <p:nvPicPr>
          <p:cNvPr id="3" name="Picture 2" descr="A graph of a graph showing the number of miles per hour&#10;&#10;Description automatically generated with medium confidence">
            <a:extLst>
              <a:ext uri="{FF2B5EF4-FFF2-40B4-BE49-F238E27FC236}">
                <a16:creationId xmlns:a16="http://schemas.microsoft.com/office/drawing/2014/main" id="{0F87B71E-6BD8-15CD-B62B-BF1E5AB9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3" y="1128274"/>
            <a:ext cx="7772400" cy="46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548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7D389-C902-11EC-19E4-E7FF014DF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10124-597B-5DDB-74AA-BAAF162B2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15C2F7-3ECB-CAB1-2750-A18E868F18B7}"/>
              </a:ext>
            </a:extLst>
          </p:cNvPr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Dynamics Around Brand Changes</a:t>
            </a:r>
          </a:p>
        </p:txBody>
      </p:sp>
      <p:pic>
        <p:nvPicPr>
          <p:cNvPr id="6" name="Picture 5" descr="A graph of a graph showing the price of a market&#10;&#10;Description automatically generated with medium confidence">
            <a:extLst>
              <a:ext uri="{FF2B5EF4-FFF2-40B4-BE49-F238E27FC236}">
                <a16:creationId xmlns:a16="http://schemas.microsoft.com/office/drawing/2014/main" id="{35E1F998-63B8-7A24-E8C9-59AEB935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8" r="2097"/>
          <a:stretch/>
        </p:blipFill>
        <p:spPr>
          <a:xfrm>
            <a:off x="3705726" y="3457158"/>
            <a:ext cx="5216893" cy="2949175"/>
          </a:xfrm>
          <a:prstGeom prst="rect">
            <a:avLst/>
          </a:prstGeom>
        </p:spPr>
      </p:pic>
      <p:pic>
        <p:nvPicPr>
          <p:cNvPr id="8" name="Picture 7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1B2FF118-339B-CE42-2054-1371E724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98" b="4215"/>
          <a:stretch/>
        </p:blipFill>
        <p:spPr>
          <a:xfrm>
            <a:off x="0" y="472442"/>
            <a:ext cx="5471859" cy="29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6361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Event Study Analysis – Hypermarket Entry From Nothing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E81D9-F90C-A53E-F99D-DD739FD9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8937"/>
            <a:ext cx="7772400" cy="649668"/>
          </a:xfrm>
          <a:prstGeom prst="rect">
            <a:avLst/>
          </a:prstGeom>
        </p:spPr>
      </p:pic>
      <p:pic>
        <p:nvPicPr>
          <p:cNvPr id="8" name="Picture 7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E4CADFC-A5D1-BBB6-5EFA-1F28A56C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3383"/>
            <a:ext cx="8625248" cy="42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775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DB9E4-FD46-92AC-A5A8-0C68137CE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D691F-5DD3-2395-25EE-183B38A8D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621C8-FF3D-287A-D73B-FA6971584FD3}"/>
              </a:ext>
            </a:extLst>
          </p:cNvPr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Event Study Analysis – Unbranded Entry From Nothing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91A0D-6EB9-0655-50A3-E37C2CF8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8937"/>
            <a:ext cx="7772400" cy="649668"/>
          </a:xfrm>
          <a:prstGeom prst="rect">
            <a:avLst/>
          </a:prstGeom>
        </p:spPr>
      </p:pic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96CA042-EF08-60C8-404F-D2740438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38605"/>
            <a:ext cx="868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9815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4x3_v4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SU_Preso_4x3_v4</Template>
  <TotalTime>2574</TotalTime>
  <Words>253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Source Sans Pro</vt:lpstr>
      <vt:lpstr>Source Sans Pro Semibold</vt:lpstr>
      <vt:lpstr>Wingdings</vt:lpstr>
      <vt:lpstr>SU_Preso_4x3_v4</vt:lpstr>
      <vt:lpstr>SU_Template_TopBar</vt:lpstr>
      <vt:lpstr>Hypermarket and Low-Priced Competition Event Study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Materials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Solutions Implementation</dc:title>
  <dc:creator>Kwok, Peter</dc:creator>
  <dc:description>2012 PowerPoint template redesign</dc:description>
  <cp:lastModifiedBy>Daniel Karsten Posthumus</cp:lastModifiedBy>
  <cp:revision>78</cp:revision>
  <dcterms:created xsi:type="dcterms:W3CDTF">2013-08-21T17:16:52Z</dcterms:created>
  <dcterms:modified xsi:type="dcterms:W3CDTF">2025-01-13T18:36:17Z</dcterms:modified>
</cp:coreProperties>
</file>