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304" r:id="rId3"/>
    <p:sldId id="320" r:id="rId4"/>
    <p:sldId id="325" r:id="rId5"/>
    <p:sldId id="326" r:id="rId6"/>
    <p:sldId id="327" r:id="rId7"/>
    <p:sldId id="328" r:id="rId8"/>
    <p:sldId id="330" r:id="rId9"/>
    <p:sldId id="319" r:id="rId10"/>
    <p:sldId id="317" r:id="rId11"/>
    <p:sldId id="332" r:id="rId12"/>
    <p:sldId id="333" r:id="rId13"/>
    <p:sldId id="321" r:id="rId14"/>
    <p:sldId id="331" r:id="rId15"/>
    <p:sldId id="334" r:id="rId16"/>
    <p:sldId id="335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97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11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D9BF6BE-B90E-4463-815F-2913A504C85F}" type="datetimeFigureOut">
              <a:rPr lang="en-US"/>
              <a:pPr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7B0D7AC-8F35-4A35-8310-1DD0D5303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6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2B4C06C-C8EA-4326-BBC2-0D371598CD91}" type="datetimeFigureOut">
              <a:rPr lang="en-US"/>
              <a:pPr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3A0120-EB10-4758-BDA4-6AEF8FE1F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0120-EB10-4758-BDA4-6AEF8FE1F4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4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0437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6429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5065" y="6406333"/>
            <a:ext cx="846137" cy="363537"/>
          </a:xfrm>
        </p:spPr>
        <p:txBody>
          <a:bodyPr/>
          <a:lstStyle>
            <a:lvl1pPr>
              <a:defRPr sz="1400" b="1" i="0" baseline="0"/>
            </a:lvl1pPr>
          </a:lstStyle>
          <a:p>
            <a:fld id="{CDBD232B-D00C-4FD5-A630-99502FB0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76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9pPr>
          </a:lstStyle>
          <a:p>
            <a:pPr algn="ctr" eaLnBrk="1" hangingPunct="1"/>
            <a:fld id="{EB3AB25F-92E4-45FD-BA52-DB81C4CB1DEA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23884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8732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08595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26545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1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4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58664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71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9pPr>
          </a:lstStyle>
          <a:p>
            <a:pPr algn="ctr" eaLnBrk="1" hangingPunct="1"/>
            <a:fld id="{56F8272E-2614-49C6-AC7A-A88A5B2E0C93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84245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90192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19042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370522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1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0437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24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0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73292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22824DEE-7E88-404C-A4E1-23A18F20B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CDBD232B-D00C-4FD5-A630-99502FB03F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6475413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 cap="small" spc="2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2605088"/>
            <a:ext cx="8229600" cy="823912"/>
          </a:xfrm>
        </p:spPr>
        <p:txBody>
          <a:bodyPr/>
          <a:lstStyle/>
          <a:p>
            <a:r>
              <a:rPr lang="en-US" dirty="0"/>
              <a:t>OPIS Hypermarket Event Study Dataset 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December 10, 2024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Cummings, Mahoney, Posthumus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72720-67B3-3E46-787F-AB4A896A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EEED-7EB0-A1B3-D176-D281DC27EB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CD1844-33EE-374A-B8AE-FC9758D3A410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Price Dynamics Around Events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9A59035-E0A2-9992-6995-90EC03C6B390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32522"/>
            <a:ext cx="7829550" cy="46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BC4A3D1-53F6-C5F0-DEC1-3598A916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12850"/>
            <a:ext cx="73914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4684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728F-EFD9-FDF9-67AC-3EBF42FF3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08AA3-0578-66DE-C9DC-FA28AF711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0BDA4E-9FC9-9D6D-038A-FC7862434CA8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Price Dynamics Around Events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3FB673A-80F5-FDC6-2256-35D90115F74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32522"/>
            <a:ext cx="7829550" cy="46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424348A1-CCA4-B9E8-F95E-35EB99F0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7924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4879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Price Dynamics Around Events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A97D49-1037-4458-CB59-CE07B71CAD2F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32522"/>
            <a:ext cx="7829550" cy="46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7775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Understanding Brand Changes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4AF1E5B-3409-6F6E-BE6C-4FA32DC0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793750"/>
            <a:ext cx="68453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6780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4C296-91D9-009D-09B2-925F3512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9879A-DE70-E7DB-44B9-449B6D4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760181-D90B-10C3-4E71-D8215E5FFD02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Transition Matrix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029C004-F951-2B2D-E918-D9451CE7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539652"/>
            <a:ext cx="72771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E3ADBF-7E82-BA89-9702-682342E9306B}"/>
              </a:ext>
            </a:extLst>
          </p:cNvPr>
          <p:cNvSpPr/>
          <p:nvPr/>
        </p:nvSpPr>
        <p:spPr>
          <a:xfrm>
            <a:off x="5609063" y="2297151"/>
            <a:ext cx="146081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FB8CC9-73B2-2230-C7F0-C8EC5872238F}"/>
              </a:ext>
            </a:extLst>
          </p:cNvPr>
          <p:cNvSpPr/>
          <p:nvPr/>
        </p:nvSpPr>
        <p:spPr>
          <a:xfrm rot="5400000">
            <a:off x="4417579" y="308616"/>
            <a:ext cx="363537" cy="7277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824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944-596F-EA2D-0CB1-AF295559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Hypermarkets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5D1A-A5F0-7F6D-2C99-7B7C41E44C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Costco (2 stations)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Food 4 Less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 station)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Ralphs / Kroger (1 station)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7C94D-EEBC-41A8-60D6-B0D3B9BF8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FD784C-CFD8-344A-2575-5AC33BA0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6" y="2370006"/>
            <a:ext cx="4441936" cy="33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8082E2-E76E-287A-36F7-4F9DDBEB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11" y="2334030"/>
            <a:ext cx="4515277" cy="338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0873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4083" y="824049"/>
            <a:ext cx="7317698" cy="4950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Understanding OPIS Retail Data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Different Types of Events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Constructing Event Study Data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Summary Statistics By Event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Price Dynamics Around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8969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4083" y="824049"/>
            <a:ext cx="7317698" cy="4950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cap="none" dirty="0"/>
              <a:t>Basic features of the Data:</a:t>
            </a:r>
          </a:p>
          <a:p>
            <a:pPr marL="0" indent="0">
              <a:lnSpc>
                <a:spcPct val="150000"/>
              </a:lnSpc>
            </a:pPr>
            <a:r>
              <a:rPr lang="en-US" b="1" cap="none" dirty="0"/>
              <a:t>Frequency: </a:t>
            </a:r>
            <a:r>
              <a:rPr lang="en-US" cap="none" dirty="0"/>
              <a:t>Daily</a:t>
            </a:r>
          </a:p>
          <a:p>
            <a:pPr marL="0" indent="0">
              <a:lnSpc>
                <a:spcPct val="150000"/>
              </a:lnSpc>
            </a:pPr>
            <a:r>
              <a:rPr lang="en-US" b="1" cap="none" dirty="0"/>
              <a:t>Geographic Coverage: </a:t>
            </a:r>
            <a:r>
              <a:rPr lang="en-US" cap="none" dirty="0"/>
              <a:t>Statewide (only CA)</a:t>
            </a:r>
          </a:p>
          <a:p>
            <a:pPr marL="0" indent="0">
              <a:lnSpc>
                <a:spcPct val="150000"/>
              </a:lnSpc>
            </a:pPr>
            <a:r>
              <a:rPr lang="en-US" b="1" cap="none" dirty="0"/>
              <a:t>Granularity</a:t>
            </a:r>
            <a:r>
              <a:rPr lang="en-US" cap="none" dirty="0"/>
              <a:t>: Individual gas station-level </a:t>
            </a:r>
          </a:p>
          <a:p>
            <a:pPr marL="0" indent="0">
              <a:lnSpc>
                <a:spcPct val="150000"/>
              </a:lnSpc>
            </a:pPr>
            <a:r>
              <a:rPr lang="en-US" cap="none" dirty="0"/>
              <a:t>Gas stations are identified by: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Coordinates (latitude/longitude)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Address (+ City, ZIP Code, and MSA)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Store Brand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Corporate Brand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Gas Brand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Product</a:t>
            </a:r>
          </a:p>
          <a:p>
            <a:pPr marL="0" indent="0">
              <a:lnSpc>
                <a:spcPct val="150000"/>
              </a:lnSpc>
            </a:pPr>
            <a:endParaRPr lang="en-US" cap="none" dirty="0"/>
          </a:p>
          <a:p>
            <a:pPr marL="0" indent="0">
              <a:lnSpc>
                <a:spcPct val="150000"/>
              </a:lnSpc>
            </a:pPr>
            <a:endParaRPr lang="en-US" cap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Understanding OPIS Retail Data – Station Identifiers</a:t>
            </a:r>
          </a:p>
        </p:txBody>
      </p:sp>
    </p:spTree>
    <p:extLst>
      <p:ext uri="{BB962C8B-B14F-4D97-AF65-F5344CB8AC3E}">
        <p14:creationId xmlns:p14="http://schemas.microsoft.com/office/powerpoint/2010/main" val="244860733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4083" y="824049"/>
            <a:ext cx="7317698" cy="49500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cap="none" dirty="0"/>
              <a:t>OPIS has data on the following variables, w/summary stats included:</a:t>
            </a:r>
          </a:p>
          <a:p>
            <a:pPr marL="0" indent="0">
              <a:lnSpc>
                <a:spcPct val="150000"/>
              </a:lnSpc>
            </a:pPr>
            <a:endParaRPr lang="en-US" cap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Understanding OPIS Retail Data - Variables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B87756-74CE-6666-9786-91F50500C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29044"/>
              </p:ext>
            </p:extLst>
          </p:nvPr>
        </p:nvGraphicFramePr>
        <p:xfrm>
          <a:off x="457082" y="1454726"/>
          <a:ext cx="8095726" cy="4670940"/>
        </p:xfrm>
        <a:graphic>
          <a:graphicData uri="http://schemas.openxmlformats.org/drawingml/2006/table">
            <a:tbl>
              <a:tblPr/>
              <a:tblGrid>
                <a:gridCol w="1738506">
                  <a:extLst>
                    <a:ext uri="{9D8B030D-6E8A-4147-A177-3AD203B41FA5}">
                      <a16:colId xmlns:a16="http://schemas.microsoft.com/office/drawing/2014/main" val="3052610606"/>
                    </a:ext>
                  </a:extLst>
                </a:gridCol>
                <a:gridCol w="1219549">
                  <a:extLst>
                    <a:ext uri="{9D8B030D-6E8A-4147-A177-3AD203B41FA5}">
                      <a16:colId xmlns:a16="http://schemas.microsoft.com/office/drawing/2014/main" val="490915486"/>
                    </a:ext>
                  </a:extLst>
                </a:gridCol>
                <a:gridCol w="1414158">
                  <a:extLst>
                    <a:ext uri="{9D8B030D-6E8A-4147-A177-3AD203B41FA5}">
                      <a16:colId xmlns:a16="http://schemas.microsoft.com/office/drawing/2014/main" val="1030341651"/>
                    </a:ext>
                  </a:extLst>
                </a:gridCol>
                <a:gridCol w="1024939">
                  <a:extLst>
                    <a:ext uri="{9D8B030D-6E8A-4147-A177-3AD203B41FA5}">
                      <a16:colId xmlns:a16="http://schemas.microsoft.com/office/drawing/2014/main" val="4205331413"/>
                    </a:ext>
                  </a:extLst>
                </a:gridCol>
                <a:gridCol w="1349287">
                  <a:extLst>
                    <a:ext uri="{9D8B030D-6E8A-4147-A177-3AD203B41FA5}">
                      <a16:colId xmlns:a16="http://schemas.microsoft.com/office/drawing/2014/main" val="2425603229"/>
                    </a:ext>
                  </a:extLst>
                </a:gridCol>
                <a:gridCol w="1349287">
                  <a:extLst>
                    <a:ext uri="{9D8B030D-6E8A-4147-A177-3AD203B41FA5}">
                      <a16:colId xmlns:a16="http://schemas.microsoft.com/office/drawing/2014/main" val="2647600510"/>
                    </a:ext>
                  </a:extLst>
                </a:gridCol>
              </a:tblGrid>
              <a:tr h="77849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Variable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Minimum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25th %tile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50th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75th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Maximum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11699"/>
                  </a:ext>
                </a:extLst>
              </a:tr>
              <a:tr h="77849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Retail Price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1.499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3.709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3.599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4.099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23.379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2198"/>
                  </a:ext>
                </a:extLst>
              </a:tr>
              <a:tr h="77849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Tax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0.015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0.703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0.796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1.107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00126"/>
                  </a:ext>
                </a:extLst>
              </a:tr>
              <a:tr h="77849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Wholesale Price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0.604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1.963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2.45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2.961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5.571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257975"/>
                  </a:ext>
                </a:extLst>
              </a:tr>
              <a:tr h="77849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Margin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-2.362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0.286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0.436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0.626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20.395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696984"/>
                  </a:ext>
                </a:extLst>
              </a:tr>
              <a:tr h="77849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Net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2.402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2.895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3.376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22.257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475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6E123AB-3170-2F4F-5913-29CCB88D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278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699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4083" y="824049"/>
            <a:ext cx="7317698" cy="49500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cap="none" dirty="0"/>
              <a:t>There are 3 types of events that can occur: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cap="none" dirty="0"/>
              <a:t>Entry from nothing</a:t>
            </a:r>
          </a:p>
          <a:p>
            <a:pPr marL="344488" lvl="2" indent="0">
              <a:lnSpc>
                <a:spcPct val="150000"/>
              </a:lnSpc>
              <a:buNone/>
            </a:pPr>
            <a:r>
              <a:rPr lang="en-US" dirty="0"/>
              <a:t>New station opens where there wasn’t one before</a:t>
            </a:r>
            <a:endParaRPr lang="en-US" cap="none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cap="none" dirty="0"/>
              <a:t>Exit to nothing</a:t>
            </a:r>
          </a:p>
          <a:p>
            <a:pPr marL="344488" lvl="2" indent="0">
              <a:lnSpc>
                <a:spcPct val="150000"/>
              </a:lnSpc>
              <a:buNone/>
            </a:pPr>
            <a:r>
              <a:rPr lang="en-US" dirty="0"/>
              <a:t>Station ceases to exist, no station replaces it at same location</a:t>
            </a:r>
            <a:endParaRPr lang="en-US" cap="none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cap="none" dirty="0"/>
              <a:t>Ownership/brand change</a:t>
            </a:r>
          </a:p>
          <a:p>
            <a:pPr marL="344488" lvl="2" indent="0">
              <a:lnSpc>
                <a:spcPct val="150000"/>
              </a:lnSpc>
              <a:buNone/>
            </a:pPr>
            <a:r>
              <a:rPr lang="en-US" dirty="0"/>
              <a:t>Station’s location remains constant, while store brand changes</a:t>
            </a:r>
            <a:endParaRPr lang="en-US" cap="none" dirty="0"/>
          </a:p>
          <a:p>
            <a:pPr marL="0" indent="0">
              <a:lnSpc>
                <a:spcPct val="150000"/>
              </a:lnSpc>
            </a:pPr>
            <a:endParaRPr lang="en-US" cap="none" dirty="0"/>
          </a:p>
          <a:p>
            <a:pPr marL="0" indent="0">
              <a:lnSpc>
                <a:spcPct val="150000"/>
              </a:lnSpc>
            </a:pPr>
            <a:endParaRPr lang="en-US" cap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Different Types of Events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93A09-D904-0AD0-CFDD-746C96B1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6561"/>
            <a:ext cx="9144000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585DF1-053C-7A79-F7D1-B6E1AE05D535}"/>
              </a:ext>
            </a:extLst>
          </p:cNvPr>
          <p:cNvSpPr/>
          <p:nvPr/>
        </p:nvSpPr>
        <p:spPr>
          <a:xfrm>
            <a:off x="6177775" y="4694663"/>
            <a:ext cx="669074" cy="312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EB7CF-B66A-FA1B-3E92-3D26C18CBA75}"/>
              </a:ext>
            </a:extLst>
          </p:cNvPr>
          <p:cNvSpPr/>
          <p:nvPr/>
        </p:nvSpPr>
        <p:spPr>
          <a:xfrm>
            <a:off x="8470469" y="4549699"/>
            <a:ext cx="669074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18974-A789-BD14-78D5-2388F6C5B6C9}"/>
              </a:ext>
            </a:extLst>
          </p:cNvPr>
          <p:cNvSpPr/>
          <p:nvPr/>
        </p:nvSpPr>
        <p:spPr>
          <a:xfrm>
            <a:off x="5003180" y="4538545"/>
            <a:ext cx="669074" cy="4683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256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Relative Frequency of Events - Enter From Nothing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8E70F5-55D3-1B6F-6FF0-C8807547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1" y="535535"/>
            <a:ext cx="7338498" cy="58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48729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Relative Frequency of Events – Exit To Nothing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80E2B8-33B3-6708-96D5-DF3F0BBE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59" y="537751"/>
            <a:ext cx="7288282" cy="58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8620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Relative Frequency of Events – Brand Changes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E7A3A8-8CE3-0EAC-9E90-22F8C52D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00" y="585658"/>
            <a:ext cx="7148000" cy="570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4557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Dataset Creation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443" y="730718"/>
            <a:ext cx="763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challenge: </a:t>
            </a:r>
            <a:r>
              <a:rPr lang="en-US" dirty="0"/>
              <a:t>identifying stations within different geographical ‘donuts’ of firms undergoing event</a:t>
            </a:r>
            <a:endParaRPr lang="en-US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7B0E7E-049D-C8FC-7643-60F36D68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8" y="1625384"/>
            <a:ext cx="8781283" cy="10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9A96AFB-89A8-D880-CD54-8370F838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7" y="3036604"/>
            <a:ext cx="8781281" cy="9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F9F2B3F-A0D0-D2C8-E54A-DE05FF37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8" y="4457915"/>
            <a:ext cx="8781282" cy="85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3548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4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SU_Preso_4x3_v4</Template>
  <TotalTime>2517</TotalTime>
  <Words>302</Words>
  <Application>Microsoft Macintosh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Source Sans Pro</vt:lpstr>
      <vt:lpstr>Source Sans Pro Semibold</vt:lpstr>
      <vt:lpstr>Times New Roman</vt:lpstr>
      <vt:lpstr>Wingdings</vt:lpstr>
      <vt:lpstr>SU_Preso_4x3_v4</vt:lpstr>
      <vt:lpstr>SU_Template_TopBar</vt:lpstr>
      <vt:lpstr>OPIS Hypermarket Event Study Dataset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Hypermarkets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Solutions Implementation</dc:title>
  <dc:creator>Kwok, Peter</dc:creator>
  <dc:description>2012 PowerPoint template redesign</dc:description>
  <cp:lastModifiedBy>Daniel Karsten Posthumus</cp:lastModifiedBy>
  <cp:revision>62</cp:revision>
  <dcterms:created xsi:type="dcterms:W3CDTF">2013-08-21T17:16:52Z</dcterms:created>
  <dcterms:modified xsi:type="dcterms:W3CDTF">2024-12-11T21:09:44Z</dcterms:modified>
</cp:coreProperties>
</file>