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05" r:id="rId2"/>
    <p:sldMasterId id="2147483718" r:id="rId3"/>
  </p:sldMasterIdLst>
  <p:notesMasterIdLst>
    <p:notesMasterId r:id="rId33"/>
  </p:notesMasterIdLst>
  <p:handoutMasterIdLst>
    <p:handoutMasterId r:id="rId34"/>
  </p:handoutMasterIdLst>
  <p:sldIdLst>
    <p:sldId id="256" r:id="rId4"/>
    <p:sldId id="311" r:id="rId5"/>
    <p:sldId id="310" r:id="rId6"/>
    <p:sldId id="309" r:id="rId7"/>
    <p:sldId id="283" r:id="rId8"/>
    <p:sldId id="313" r:id="rId9"/>
    <p:sldId id="285" r:id="rId10"/>
    <p:sldId id="257" r:id="rId11"/>
    <p:sldId id="286" r:id="rId12"/>
    <p:sldId id="287" r:id="rId13"/>
    <p:sldId id="282" r:id="rId14"/>
    <p:sldId id="312" r:id="rId15"/>
    <p:sldId id="265" r:id="rId16"/>
    <p:sldId id="266" r:id="rId17"/>
    <p:sldId id="269" r:id="rId18"/>
    <p:sldId id="273" r:id="rId19"/>
    <p:sldId id="275" r:id="rId20"/>
    <p:sldId id="276" r:id="rId21"/>
    <p:sldId id="277" r:id="rId22"/>
    <p:sldId id="302" r:id="rId23"/>
    <p:sldId id="306" r:id="rId24"/>
    <p:sldId id="305" r:id="rId25"/>
    <p:sldId id="303" r:id="rId26"/>
    <p:sldId id="301" r:id="rId27"/>
    <p:sldId id="295" r:id="rId28"/>
    <p:sldId id="290" r:id="rId29"/>
    <p:sldId id="278" r:id="rId30"/>
    <p:sldId id="307" r:id="rId31"/>
    <p:sldId id="289" r:id="rId32"/>
  </p:sldIdLst>
  <p:sldSz cx="9144000" cy="6858000" type="screen4x3"/>
  <p:notesSz cx="6797675" cy="987266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6699CC"/>
    <a:srgbClr val="040404"/>
    <a:srgbClr val="FF9900"/>
    <a:srgbClr val="D57B19"/>
    <a:srgbClr val="5A8CFC"/>
    <a:srgbClr val="E79235"/>
    <a:srgbClr val="639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7" autoAdjust="0"/>
    <p:restoredTop sz="79045" autoAdjust="0"/>
  </p:normalViewPr>
  <p:slideViewPr>
    <p:cSldViewPr showGuides="1">
      <p:cViewPr>
        <p:scale>
          <a:sx n="90" d="100"/>
          <a:sy n="90" d="100"/>
        </p:scale>
        <p:origin x="-11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2322" y="-102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7.xml"/><Relationship Id="rId3" Type="http://schemas.openxmlformats.org/officeDocument/2006/relationships/slide" Target="slides/slide15.xml"/><Relationship Id="rId7" Type="http://schemas.openxmlformats.org/officeDocument/2006/relationships/slide" Target="slides/slide19.xml"/><Relationship Id="rId2" Type="http://schemas.openxmlformats.org/officeDocument/2006/relationships/slide" Target="slides/slide14.xml"/><Relationship Id="rId1" Type="http://schemas.openxmlformats.org/officeDocument/2006/relationships/slide" Target="slides/slide13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6.xml"/><Relationship Id="rId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7581410-5C5E-4475-AD43-F2B932EB09A6}" type="datetimeFigureOut">
              <a:rPr lang="de-DE"/>
              <a:pPr>
                <a:defRPr/>
              </a:pPr>
              <a:t>05.06.2013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7BADF59-1E03-4C8B-93C7-09A260E976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558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736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4772454-6111-47B7-9A98-EFECE2CF4CF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67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CAS Consumer,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intermixed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85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772454-6111-47B7-9A98-EFECE2CF4CF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72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  <p:sp>
        <p:nvSpPr>
          <p:cNvPr id="440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265EAD1-4AC8-45EE-A433-1B2802C2608B}" type="slidenum">
              <a:rPr 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903" tIns="41030" rIns="78903" bIns="41030" anchor="ctr"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92BD05D-35C1-45F6-9945-0AD54F15FB1A}" type="datetime1">
              <a:rPr lang="de-DE" sz="1200" smtClean="0">
                <a:solidFill>
                  <a:schemeClr val="tx1"/>
                </a:solidFill>
              </a:rPr>
              <a:pPr eaLnBrk="1" hangingPunct="1"/>
              <a:t>05.06.2013</a:t>
            </a:fld>
            <a:endParaRPr lang="de-DE" sz="1200" smtClean="0">
              <a:solidFill>
                <a:schemeClr val="tx1"/>
              </a:solidFill>
            </a:endParaRPr>
          </a:p>
        </p:txBody>
      </p:sp>
      <p:sp>
        <p:nvSpPr>
          <p:cNvPr id="46083" name="Fußzeilenplatzhalter 6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903" tIns="41030" rIns="78903" bIns="41030" anchor="ctr"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1200" smtClean="0">
                <a:solidFill>
                  <a:schemeClr val="tx1"/>
                </a:solidFill>
              </a:rPr>
              <a:t>|  </a:t>
            </a: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6085" name="Notizenplatzhalter 2"/>
          <p:cNvSpPr>
            <a:spLocks noGrp="1"/>
          </p:cNvSpPr>
          <p:nvPr>
            <p:ph type="body" sz="quarter" idx="1"/>
          </p:nvPr>
        </p:nvSpPr>
        <p:spPr>
          <a:xfrm>
            <a:off x="679450" y="4689475"/>
            <a:ext cx="5438775" cy="4359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8913" indent="-188913">
              <a:tabLst>
                <a:tab pos="188913" algn="l"/>
                <a:tab pos="990600" algn="l"/>
                <a:tab pos="1792288" algn="l"/>
                <a:tab pos="2593975" algn="l"/>
                <a:tab pos="3395663" algn="l"/>
                <a:tab pos="4197350" algn="l"/>
                <a:tab pos="4999038" algn="l"/>
                <a:tab pos="5800725" algn="l"/>
                <a:tab pos="6602413" algn="l"/>
                <a:tab pos="7404100" algn="l"/>
                <a:tab pos="8205788" algn="l"/>
                <a:tab pos="9007475" algn="l"/>
              </a:tabLst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  <p:sp>
        <p:nvSpPr>
          <p:cNvPr id="440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265EAD1-4AC8-45EE-A433-1B2802C2608B}" type="slidenum">
              <a:rPr 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903" tIns="41030" rIns="78903" bIns="41030" anchor="ctr"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D7D74B8-1578-4976-883C-EC8B1916DCDC}" type="datetime1">
              <a:rPr lang="de-DE" sz="1200" smtClean="0">
                <a:solidFill>
                  <a:schemeClr val="tx1"/>
                </a:solidFill>
              </a:rPr>
              <a:pPr eaLnBrk="1" hangingPunct="1"/>
              <a:t>05.06.2013</a:t>
            </a:fld>
            <a:endParaRPr lang="de-DE" sz="1200" smtClean="0">
              <a:solidFill>
                <a:schemeClr val="tx1"/>
              </a:solidFill>
            </a:endParaRPr>
          </a:p>
        </p:txBody>
      </p:sp>
      <p:sp>
        <p:nvSpPr>
          <p:cNvPr id="45059" name="Fußzeilenplatzhalter 6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903" tIns="41030" rIns="78903" bIns="41030" anchor="ctr"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1200" smtClean="0">
                <a:solidFill>
                  <a:schemeClr val="tx1"/>
                </a:solidFill>
              </a:rPr>
              <a:t>|  </a:t>
            </a: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5061" name="Notizenplatzhalter 2"/>
          <p:cNvSpPr>
            <a:spLocks noGrp="1"/>
          </p:cNvSpPr>
          <p:nvPr>
            <p:ph type="body" sz="quarter" idx="1"/>
          </p:nvPr>
        </p:nvSpPr>
        <p:spPr>
          <a:xfrm>
            <a:off x="679450" y="4689475"/>
            <a:ext cx="5438775" cy="4359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8913" indent="-188913">
              <a:tabLst>
                <a:tab pos="188913" algn="l"/>
                <a:tab pos="990600" algn="l"/>
                <a:tab pos="1792288" algn="l"/>
                <a:tab pos="2593975" algn="l"/>
                <a:tab pos="3395663" algn="l"/>
                <a:tab pos="4197350" algn="l"/>
                <a:tab pos="4999038" algn="l"/>
                <a:tab pos="5800725" algn="l"/>
                <a:tab pos="6602413" algn="l"/>
                <a:tab pos="7404100" algn="l"/>
                <a:tab pos="8205788" algn="l"/>
                <a:tab pos="9007475" algn="l"/>
              </a:tabLst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 smtClean="0"/>
          </a:p>
        </p:txBody>
      </p:sp>
      <p:sp>
        <p:nvSpPr>
          <p:cNvPr id="358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268AF4D-F38F-47AE-90D4-229DFF6EFDBE}" type="slidenum">
              <a:rPr lang="de-DE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de-DE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772454-6111-47B7-9A98-EFECE2CF4CF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148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In tools like the UIMA CAS Editor or </a:t>
            </a:r>
            <a:r>
              <a:rPr lang="en-US" dirty="0" err="1" smtClean="0"/>
              <a:t>TextMarker</a:t>
            </a:r>
            <a:r>
              <a:rPr lang="en-US" dirty="0" smtClean="0"/>
              <a:t>, it is more convenient to operate on actual UIMA types representing tags (N, NP, NN, PUNC, etc.) just seeing "POS" types in the CAS editor or writing a </a:t>
            </a:r>
            <a:r>
              <a:rPr lang="en-US" dirty="0" err="1" smtClean="0"/>
              <a:t>TextMarker</a:t>
            </a:r>
            <a:r>
              <a:rPr lang="en-US" dirty="0" smtClean="0"/>
              <a:t> pattern like 'POS[value="N"] POS[value="V"]' etc. So we came up with this "UIMA type mapping" concept. Depending on the language and </a:t>
            </a:r>
            <a:r>
              <a:rPr lang="en-US" dirty="0" err="1" smtClean="0"/>
              <a:t>tagset</a:t>
            </a:r>
            <a:r>
              <a:rPr lang="en-US" dirty="0" smtClean="0"/>
              <a:t>, we load a file which maps a </a:t>
            </a:r>
            <a:r>
              <a:rPr lang="en-US" dirty="0" err="1" smtClean="0"/>
              <a:t>tag,e.g</a:t>
            </a:r>
            <a:r>
              <a:rPr lang="en-US" dirty="0" smtClean="0"/>
              <a:t>. a STTS tag "N", to an UIMA type, e.g. "N". We (or at least I) call these UIMA types that actually represent a tag an "elevated type" (elevated from a tag value stored as in a string to an actual type).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de-DE" dirty="0" smtClean="0"/>
          </a:p>
        </p:txBody>
      </p:sp>
      <p:sp>
        <p:nvSpPr>
          <p:cNvPr id="3789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C49A270-FCDD-40B6-8DCD-F75B184F1C47}" type="slidenum">
              <a:rPr lang="de-DE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de-DE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 smtClean="0"/>
          </a:p>
        </p:txBody>
      </p:sp>
      <p:sp>
        <p:nvSpPr>
          <p:cNvPr id="3891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ED78D7C-73C7-457D-B36B-342B93FE750E}" type="slidenum">
              <a:rPr lang="de-DE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de-DE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996950"/>
            <a:ext cx="4422775" cy="3317875"/>
          </a:xfrm>
          <a:ln/>
        </p:spPr>
      </p:sp>
      <p:sp>
        <p:nvSpPr>
          <p:cNvPr id="3993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Times New Roman" pitchFamily="18" charset="0"/>
            </a:endParaRPr>
          </a:p>
        </p:txBody>
      </p:sp>
      <p:sp>
        <p:nvSpPr>
          <p:cNvPr id="3994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67D98EE-533A-48F3-B60F-97E30EDF91D6}" type="slidenum">
              <a:rPr 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  <p:sp>
        <p:nvSpPr>
          <p:cNvPr id="4096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2100CE9-D68D-4FDC-8B7D-431ABF7B6717}" type="slidenum">
              <a:rPr 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50888"/>
            <a:ext cx="4932362" cy="3700462"/>
          </a:xfrm>
          <a:solidFill>
            <a:srgbClr val="FFFFFF"/>
          </a:solidFill>
          <a:ln/>
        </p:spPr>
      </p:sp>
      <p:sp>
        <p:nvSpPr>
          <p:cNvPr id="41987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79450" y="4687888"/>
            <a:ext cx="5438775" cy="5005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87325" indent="-187325" eaLnBrk="1">
              <a:lnSpc>
                <a:spcPct val="93000"/>
              </a:lnSpc>
              <a:spcBef>
                <a:spcPct val="0"/>
              </a:spcBef>
              <a:buSzPct val="45000"/>
              <a:tabLst>
                <a:tab pos="631825" algn="l"/>
                <a:tab pos="1266825" algn="l"/>
                <a:tab pos="1901825" algn="l"/>
                <a:tab pos="2536825" algn="l"/>
                <a:tab pos="3170238" algn="l"/>
                <a:tab pos="3805238" algn="l"/>
                <a:tab pos="4440238" algn="l"/>
                <a:tab pos="5075238" algn="l"/>
              </a:tabLst>
            </a:pPr>
            <a:endParaRPr lang="en-GB" sz="1800" smtClean="0">
              <a:ea typeface="msmincho"/>
              <a:cs typeface="msminch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50888"/>
            <a:ext cx="4932362" cy="3700462"/>
          </a:xfrm>
          <a:solidFill>
            <a:srgbClr val="FFFFFF"/>
          </a:solidFill>
          <a:ln/>
        </p:spPr>
      </p:sp>
      <p:sp>
        <p:nvSpPr>
          <p:cNvPr id="43011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79450" y="4687888"/>
            <a:ext cx="5438775" cy="4360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87325" indent="-187325" eaLnBrk="1">
              <a:lnSpc>
                <a:spcPct val="93000"/>
              </a:lnSpc>
              <a:spcBef>
                <a:spcPct val="0"/>
              </a:spcBef>
              <a:buSzPct val="45000"/>
              <a:tabLst>
                <a:tab pos="631825" algn="l"/>
                <a:tab pos="1266825" algn="l"/>
                <a:tab pos="1901825" algn="l"/>
                <a:tab pos="2536825" algn="l"/>
                <a:tab pos="3170238" algn="l"/>
                <a:tab pos="3805238" algn="l"/>
                <a:tab pos="4440238" algn="l"/>
                <a:tab pos="5075238" algn="l"/>
              </a:tabLst>
            </a:pPr>
            <a:endParaRPr lang="en-GB" sz="18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484784"/>
            <a:ext cx="8712967" cy="475252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000">
                <a:latin typeface="Arial" pitchFamily="34" charset="0"/>
                <a:cs typeface="Arial" pitchFamily="34" charset="0"/>
              </a:defRPr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>
                <a:latin typeface="Arial" pitchFamily="34" charset="0"/>
                <a:cs typeface="Arial" pitchFamily="34" charset="0"/>
              </a:defRPr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>
                <a:latin typeface="Arial" pitchFamily="34" charset="0"/>
                <a:cs typeface="Arial" pitchFamily="34" charset="0"/>
              </a:defRPr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2000">
                <a:latin typeface="Arial" pitchFamily="34" charset="0"/>
                <a:cs typeface="Arial" pitchFamily="34" charset="0"/>
              </a:defRPr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08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65950" y="764704"/>
            <a:ext cx="1962150" cy="53566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528" y="764704"/>
            <a:ext cx="6490022" cy="5356696"/>
          </a:xfrm>
        </p:spPr>
        <p:txBody>
          <a:bodyPr vert="eaVert"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15EED-C5D5-4688-95C1-F6F82E66975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945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564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484784"/>
            <a:ext cx="8712967" cy="475252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>
                <a:solidFill>
                  <a:schemeClr val="tx1"/>
                </a:solidFill>
              </a:defRPr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>
                <a:solidFill>
                  <a:schemeClr val="tx1"/>
                </a:solidFill>
              </a:defRPr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>
                <a:solidFill>
                  <a:schemeClr val="tx1"/>
                </a:solidFill>
              </a:defRPr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>
                <a:solidFill>
                  <a:schemeClr val="tx1"/>
                </a:solidFill>
              </a:defRPr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620688"/>
            <a:ext cx="8712968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29.05.2013 | </a:t>
            </a:r>
            <a:r>
              <a:rPr lang="de-DE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PhD</a:t>
            </a:r>
            <a:r>
              <a:rPr lang="de-DE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de-DE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Program</a:t>
            </a:r>
            <a:r>
              <a:rPr lang="de-DE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KDSL | Dr. J. </a:t>
            </a:r>
            <a:r>
              <a:rPr lang="de-DE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Eckle</a:t>
            </a:r>
            <a:r>
              <a:rPr lang="de-DE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-Kohler, R. Eckart de Castilho, R. Kluge, Dr. T. </a:t>
            </a:r>
            <a:r>
              <a:rPr lang="de-DE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Zesch</a:t>
            </a:r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fld id="{184D7672-12C7-4617-8F48-6D9A7FDFB880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l"/>
              <a:t>‹Nr.›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5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406900"/>
            <a:ext cx="8568952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2906713"/>
            <a:ext cx="8568952" cy="1500187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3"/>
          <p:cNvSpPr txBox="1">
            <a:spLocks/>
          </p:cNvSpPr>
          <p:nvPr userDrawn="1"/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25.04.2013 |  PhD Program KDSL  |  </a:t>
            </a:r>
            <a:r>
              <a:rPr lang="en-US" dirty="0" err="1" smtClean="0">
                <a:solidFill>
                  <a:prstClr val="black"/>
                </a:solidFill>
              </a:rPr>
              <a:t>NameOfPresenter</a:t>
            </a: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994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79500" y="2159000"/>
            <a:ext cx="3848100" cy="3962400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8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8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0" y="2159000"/>
            <a:ext cx="3848100" cy="3962400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8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8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9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68952" cy="72008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4173860" cy="834107"/>
          </a:xfr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73860" cy="395128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4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18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6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247455" cy="834107"/>
          </a:xfr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47455" cy="395128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4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18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6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552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511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83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3141985" cy="8144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20688"/>
            <a:ext cx="5389438" cy="5505475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32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8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20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1435100"/>
            <a:ext cx="3141985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76243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078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54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 txBox="1">
            <a:spLocks/>
          </p:cNvSpPr>
          <p:nvPr userDrawn="1"/>
        </p:nvSpPr>
        <p:spPr>
          <a:xfrm>
            <a:off x="323850" y="6356350"/>
            <a:ext cx="7127875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dirty="0" smtClean="0"/>
              <a:t>25.04.2013 |  PhD Program KDSL  |  </a:t>
            </a:r>
            <a:r>
              <a:rPr lang="en-US" dirty="0" err="1" smtClean="0"/>
              <a:t>NameOfPresenter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406900"/>
            <a:ext cx="8568952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2906713"/>
            <a:ext cx="8568952" cy="1500187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41288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/>
            </a:lvl5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1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65950" y="764704"/>
            <a:ext cx="1962150" cy="53566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528" y="764704"/>
            <a:ext cx="6490022" cy="5356696"/>
          </a:xfrm>
        </p:spPr>
        <p:txBody>
          <a:bodyPr vert="eaVert"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/>
            </a:lvl5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3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747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172" y="273352"/>
            <a:ext cx="8228763" cy="114533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172" y="1604514"/>
            <a:ext cx="8228763" cy="3978138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564948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484784"/>
            <a:ext cx="8712967" cy="475252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>
                <a:solidFill>
                  <a:schemeClr val="tx1"/>
                </a:solidFill>
              </a:defRPr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>
                <a:solidFill>
                  <a:schemeClr val="tx1"/>
                </a:solidFill>
              </a:defRPr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>
                <a:solidFill>
                  <a:schemeClr val="tx1"/>
                </a:solidFill>
              </a:defRPr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>
                <a:solidFill>
                  <a:schemeClr val="tx1"/>
                </a:solidFill>
              </a:defRPr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620688"/>
            <a:ext cx="8712968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29.05.2013 | </a:t>
            </a:r>
            <a:r>
              <a:rPr lang="de-DE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PhD</a:t>
            </a:r>
            <a:r>
              <a:rPr lang="de-DE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de-DE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Program</a:t>
            </a:r>
            <a:r>
              <a:rPr lang="de-DE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KDSL | Dr. J. </a:t>
            </a:r>
            <a:r>
              <a:rPr lang="de-DE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Eckle</a:t>
            </a:r>
            <a:r>
              <a:rPr lang="de-DE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-Kohler, R. Eckart de Castilho, R. Kluge, Dr. T. </a:t>
            </a:r>
            <a:r>
              <a:rPr lang="de-DE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Zesch</a:t>
            </a:r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fld id="{184D7672-12C7-4617-8F48-6D9A7FDFB880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l"/>
              <a:t>‹Nr.›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877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406900"/>
            <a:ext cx="8568952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2906713"/>
            <a:ext cx="8568952" cy="1500187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3"/>
          <p:cNvSpPr txBox="1">
            <a:spLocks/>
          </p:cNvSpPr>
          <p:nvPr userDrawn="1"/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25.04.2013 |  PhD Program KDSL  |  </a:t>
            </a:r>
            <a:r>
              <a:rPr lang="en-US" dirty="0" err="1" smtClean="0">
                <a:solidFill>
                  <a:prstClr val="black"/>
                </a:solidFill>
              </a:rPr>
              <a:t>NameOfPresenter</a:t>
            </a: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6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79500" y="2159000"/>
            <a:ext cx="3848100" cy="3962400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8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8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0" y="2159000"/>
            <a:ext cx="3848100" cy="3962400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8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8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252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68952" cy="72008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4173860" cy="834107"/>
          </a:xfr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73860" cy="395128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4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18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6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247455" cy="834107"/>
          </a:xfr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47455" cy="395128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4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18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6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10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158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2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79500" y="2159000"/>
            <a:ext cx="3848100" cy="3962400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8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8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0" y="2159000"/>
            <a:ext cx="3848100" cy="3962400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8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8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4FC1A-9001-44A1-925D-F7785F94CDA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9099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3141985" cy="8144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20688"/>
            <a:ext cx="5389438" cy="5505475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32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8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20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1435100"/>
            <a:ext cx="3141985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76243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336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099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/>
            </a:lvl5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6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65950" y="764704"/>
            <a:ext cx="1962150" cy="53566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528" y="764704"/>
            <a:ext cx="6490022" cy="5356696"/>
          </a:xfrm>
        </p:spPr>
        <p:txBody>
          <a:bodyPr vert="eaVert"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/>
            </a:lvl5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65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973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172" y="273352"/>
            <a:ext cx="8228763" cy="114533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172" y="1604514"/>
            <a:ext cx="8228763" cy="3978138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6412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68952" cy="72008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4173860" cy="834107"/>
          </a:xfr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73860" cy="395128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4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18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6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247455" cy="834107"/>
          </a:xfr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47455" cy="395128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4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18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6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7B669-4AC1-4202-A425-91F092953B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62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4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5C57E-AA40-4EBA-BC05-9B499A831FB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3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5447C-6C50-47E5-936D-D98E95DE797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035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3141985" cy="8144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20688"/>
            <a:ext cx="5389438" cy="5505475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32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8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20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1435100"/>
            <a:ext cx="3141985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00" y="6376988"/>
            <a:ext cx="6365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8A270-D691-4C72-AB48-E9C8E3D914B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56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CA04C-6D95-4771-B665-0BBD00079DF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228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446BD-61EB-4608-A7A3-71D9F4C9C2D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01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23850" y="1484313"/>
            <a:ext cx="860425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179388" cy="6859588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28" name="Picture 6" descr="DIPF_WBM_2z_RGB_RZ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0"/>
            <a:ext cx="13700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665163"/>
            <a:ext cx="856932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30" name="Text Box 8"/>
          <p:cNvSpPr txBox="1">
            <a:spLocks noChangeArrowheads="1"/>
          </p:cNvSpPr>
          <p:nvPr/>
        </p:nvSpPr>
        <p:spPr bwMode="auto">
          <a:xfrm>
            <a:off x="8243888" y="6297613"/>
            <a:ext cx="4318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de-DE" sz="1100" smtClean="0"/>
          </a:p>
        </p:txBody>
      </p:sp>
      <p:pic>
        <p:nvPicPr>
          <p:cNvPr id="103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6308725"/>
            <a:ext cx="900112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Bild 10" descr="tud_logo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66675"/>
            <a:ext cx="1168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850" y="6356350"/>
            <a:ext cx="7127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543800" y="6346825"/>
            <a:ext cx="63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82E990-D532-4D70-9FD9-F859D47D545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694" r:id="rId3"/>
    <p:sldLayoutId id="2147483695" r:id="rId4"/>
    <p:sldLayoutId id="2147483696" r:id="rId5"/>
    <p:sldLayoutId id="2147483697" r:id="rId6"/>
    <p:sldLayoutId id="2147483703" r:id="rId7"/>
    <p:sldLayoutId id="2147483698" r:id="rId8"/>
    <p:sldLayoutId id="2147483699" r:id="rId9"/>
    <p:sldLayoutId id="2147483700" r:id="rId10"/>
    <p:sldLayoutId id="214748370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9pPr>
    </p:titleStyle>
    <p:bodyStyle>
      <a:lvl1pPr marL="185738" indent="-18573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tabLst>
          <a:tab pos="1084263" algn="l"/>
        </a:tabLst>
        <a:defRPr sz="1600">
          <a:solidFill>
            <a:srgbClr val="4A4A4A"/>
          </a:solidFill>
          <a:latin typeface="+mn-lt"/>
          <a:ea typeface="+mn-ea"/>
          <a:cs typeface="+mn-cs"/>
        </a:defRPr>
      </a:lvl1pPr>
      <a:lvl2pPr marL="533400" indent="-16827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•"/>
        <a:tabLst>
          <a:tab pos="1084263" algn="l"/>
        </a:tabLst>
        <a:defRPr sz="1600">
          <a:solidFill>
            <a:srgbClr val="4A4A4A"/>
          </a:solidFill>
          <a:latin typeface="+mn-lt"/>
        </a:defRPr>
      </a:lvl2pPr>
      <a:lvl3pPr marL="898525" indent="-18573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•"/>
        <a:tabLst>
          <a:tab pos="1084263" algn="l"/>
        </a:tabLst>
        <a:defRPr sz="1600">
          <a:solidFill>
            <a:srgbClr val="4A4A4A"/>
          </a:solidFill>
          <a:latin typeface="+mn-lt"/>
        </a:defRPr>
      </a:lvl3pPr>
      <a:lvl4pPr marL="1338263" indent="-2603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tabLst>
          <a:tab pos="1084263" algn="l"/>
        </a:tabLst>
        <a:defRPr sz="1600">
          <a:solidFill>
            <a:srgbClr val="4A4A4A"/>
          </a:solidFill>
          <a:latin typeface="+mn-lt"/>
        </a:defRPr>
      </a:lvl4pPr>
      <a:lvl5pPr marL="2068513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5pPr>
      <a:lvl6pPr marL="25257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6pPr>
      <a:lvl7pPr marL="29829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7pPr>
      <a:lvl8pPr marL="34401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8pPr>
      <a:lvl9pPr marL="38973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23528" y="1484784"/>
            <a:ext cx="860457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Mastertextformat bearbeiten</a:t>
            </a:r>
          </a:p>
          <a:p>
            <a:pPr marL="533400" marR="0" lvl="1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</a:rPr>
              <a:t>Zweite Ebene</a:t>
            </a:r>
          </a:p>
          <a:p>
            <a:pPr marL="898525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</a:rPr>
              <a:t>Dritte Ebene</a:t>
            </a:r>
          </a:p>
          <a:p>
            <a:pPr marL="1338263" marR="0" lvl="3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</a:rPr>
              <a:t>Vierte Ebene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179388" cy="6859588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1030" name="Picture 6" descr="DIPF_WBM_2z_RGB_RZ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164" y="0"/>
            <a:ext cx="1368926" cy="68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665437"/>
            <a:ext cx="8568952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8243888" y="6297613"/>
            <a:ext cx="4318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de-DE" sz="110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79613" y="6309320"/>
            <a:ext cx="900100" cy="44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Bild 10" descr="tud_logo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90" y="67461"/>
            <a:ext cx="1168910" cy="4675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543811" y="6346836"/>
            <a:ext cx="635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4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9pPr>
    </p:titleStyle>
    <p:bodyStyle>
      <a:lvl1pPr marL="185738" marR="0" indent="-185738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Tx/>
        <a:buChar char="•"/>
        <a:tabLst>
          <a:tab pos="1084263" algn="l"/>
        </a:tabLst>
        <a:defRPr sz="1600">
          <a:solidFill>
            <a:srgbClr val="4A4A4A"/>
          </a:solidFill>
          <a:latin typeface="+mn-lt"/>
          <a:ea typeface="+mn-ea"/>
          <a:cs typeface="+mn-cs"/>
        </a:defRPr>
      </a:lvl1pPr>
      <a:lvl2pPr marL="533400" marR="0" indent="-168275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 typeface="Arial" pitchFamily="34" charset="0"/>
        <a:buChar char="•"/>
        <a:tabLst>
          <a:tab pos="1084263" algn="l"/>
        </a:tabLst>
        <a:defRPr sz="1600">
          <a:solidFill>
            <a:srgbClr val="4A4A4A"/>
          </a:solidFill>
          <a:latin typeface="+mn-lt"/>
        </a:defRPr>
      </a:lvl2pPr>
      <a:lvl3pPr marL="898525" marR="0" indent="-185738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 typeface="Arial" pitchFamily="34" charset="0"/>
        <a:buChar char="•"/>
        <a:tabLst>
          <a:tab pos="1084263" algn="l"/>
        </a:tabLst>
        <a:defRPr sz="1600">
          <a:solidFill>
            <a:srgbClr val="4A4A4A"/>
          </a:solidFill>
          <a:latin typeface="+mn-lt"/>
        </a:defRPr>
      </a:lvl3pPr>
      <a:lvl4pPr marL="1338263" marR="0" indent="-260350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Tx/>
        <a:buChar char="–"/>
        <a:tabLst>
          <a:tab pos="1084263" algn="l"/>
        </a:tabLst>
        <a:defRPr sz="1600">
          <a:solidFill>
            <a:srgbClr val="4A4A4A"/>
          </a:solidFill>
          <a:latin typeface="+mn-lt"/>
        </a:defRPr>
      </a:lvl4pPr>
      <a:lvl5pPr marL="20685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5pPr>
      <a:lvl6pPr marL="25257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6pPr>
      <a:lvl7pPr marL="29829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7pPr>
      <a:lvl8pPr marL="34401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8pPr>
      <a:lvl9pPr marL="38973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23528" y="1484784"/>
            <a:ext cx="860457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Mastertextformat bearbeiten</a:t>
            </a:r>
          </a:p>
          <a:p>
            <a:pPr marL="533400" marR="0" lvl="1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</a:rPr>
              <a:t>Zweite Ebene</a:t>
            </a:r>
          </a:p>
          <a:p>
            <a:pPr marL="898525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</a:rPr>
              <a:t>Dritte Ebene</a:t>
            </a:r>
          </a:p>
          <a:p>
            <a:pPr marL="1338263" marR="0" lvl="3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</a:rPr>
              <a:t>Vierte Ebene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179388" cy="6859588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1030" name="Picture 6" descr="DIPF_WBM_2z_RGB_RZ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164" y="0"/>
            <a:ext cx="1368926" cy="68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665437"/>
            <a:ext cx="8568952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8243888" y="6297613"/>
            <a:ext cx="4318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de-DE" sz="110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79613" y="6309320"/>
            <a:ext cx="900100" cy="44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Bild 10" descr="tud_logo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90" y="67461"/>
            <a:ext cx="1168910" cy="4675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543811" y="6346836"/>
            <a:ext cx="635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184D7672-12C7-4617-8F48-6D9A7FDFB880}" type="slidenum">
              <a:rPr lang="de-DE" smtClean="0">
                <a:solidFill>
                  <a:prstClr val="black"/>
                </a:solidFill>
              </a:rPr>
              <a:pPr algn="l"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6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9pPr>
    </p:titleStyle>
    <p:bodyStyle>
      <a:lvl1pPr marL="185738" marR="0" indent="-185738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Tx/>
        <a:buChar char="•"/>
        <a:tabLst>
          <a:tab pos="1084263" algn="l"/>
        </a:tabLst>
        <a:defRPr sz="1600">
          <a:solidFill>
            <a:srgbClr val="4A4A4A"/>
          </a:solidFill>
          <a:latin typeface="+mn-lt"/>
          <a:ea typeface="+mn-ea"/>
          <a:cs typeface="+mn-cs"/>
        </a:defRPr>
      </a:lvl1pPr>
      <a:lvl2pPr marL="533400" marR="0" indent="-168275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 typeface="Arial" pitchFamily="34" charset="0"/>
        <a:buChar char="•"/>
        <a:tabLst>
          <a:tab pos="1084263" algn="l"/>
        </a:tabLst>
        <a:defRPr sz="1600">
          <a:solidFill>
            <a:srgbClr val="4A4A4A"/>
          </a:solidFill>
          <a:latin typeface="+mn-lt"/>
        </a:defRPr>
      </a:lvl2pPr>
      <a:lvl3pPr marL="898525" marR="0" indent="-185738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 typeface="Arial" pitchFamily="34" charset="0"/>
        <a:buChar char="•"/>
        <a:tabLst>
          <a:tab pos="1084263" algn="l"/>
        </a:tabLst>
        <a:defRPr sz="1600">
          <a:solidFill>
            <a:srgbClr val="4A4A4A"/>
          </a:solidFill>
          <a:latin typeface="+mn-lt"/>
        </a:defRPr>
      </a:lvl3pPr>
      <a:lvl4pPr marL="1338263" marR="0" indent="-260350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Tx/>
        <a:buChar char="–"/>
        <a:tabLst>
          <a:tab pos="1084263" algn="l"/>
        </a:tabLst>
        <a:defRPr sz="1600">
          <a:solidFill>
            <a:srgbClr val="4A4A4A"/>
          </a:solidFill>
          <a:latin typeface="+mn-lt"/>
        </a:defRPr>
      </a:lvl4pPr>
      <a:lvl5pPr marL="20685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5pPr>
      <a:lvl6pPr marL="25257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6pPr>
      <a:lvl7pPr marL="29829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7pPr>
      <a:lvl8pPr marL="34401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8pPr>
      <a:lvl9pPr marL="38973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dkpro-core-as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DKPro</a:t>
            </a:r>
            <a:r>
              <a:rPr lang="de-DE" dirty="0" smtClean="0"/>
              <a:t> Core</a:t>
            </a:r>
          </a:p>
        </p:txBody>
      </p:sp>
      <p:sp>
        <p:nvSpPr>
          <p:cNvPr id="6147" name="Untertitel 2"/>
          <p:cNvSpPr>
            <a:spLocks noGrp="1"/>
          </p:cNvSpPr>
          <p:nvPr>
            <p:ph type="subTitle" idx="1"/>
          </p:nvPr>
        </p:nvSpPr>
        <p:spPr>
          <a:xfrm>
            <a:off x="684213" y="3886200"/>
            <a:ext cx="7775575" cy="1752600"/>
          </a:xfrm>
        </p:spPr>
        <p:txBody>
          <a:bodyPr/>
          <a:lstStyle/>
          <a:p>
            <a:pPr algn="l" eaLnBrk="1" hangingPunct="1"/>
            <a:r>
              <a:rPr lang="de-DE" dirty="0" smtClean="0">
                <a:latin typeface="Arial" pitchFamily="34" charset="0"/>
                <a:cs typeface="Arial" pitchFamily="34" charset="0"/>
              </a:rPr>
              <a:t>Dr. Judith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Eckle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-Kohler, Richard Eckart de Castilho, Roland Kluge, Dr. Torsten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Zesch</a:t>
            </a:r>
            <a:endParaRPr lang="de-DE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Inhaltsplatzhalter 1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readers</a:t>
            </a:r>
            <a:r>
              <a:rPr lang="de-DE" dirty="0" smtClean="0"/>
              <a:t> in </a:t>
            </a:r>
            <a:r>
              <a:rPr lang="de-DE" dirty="0" err="1" smtClean="0"/>
              <a:t>dkpro</a:t>
            </a:r>
            <a:r>
              <a:rPr lang="de-DE" dirty="0" smtClean="0"/>
              <a:t>-core?</a:t>
            </a:r>
          </a:p>
          <a:p>
            <a:pPr lvl="1"/>
            <a:r>
              <a:rPr lang="de-DE" dirty="0" smtClean="0"/>
              <a:t>de.tudarmstadt.ukp.dkpro.core.io.*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TextReader</a:t>
            </a:r>
            <a:endParaRPr lang="de-DE" dirty="0" smtClean="0"/>
          </a:p>
          <a:p>
            <a:pPr lvl="1"/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: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template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/>
              <a:t>i</a:t>
            </a:r>
            <a:r>
              <a:rPr lang="de-DE" dirty="0" err="1" smtClean="0"/>
              <a:t>mplement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reader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format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14339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de-DE" smtClean="0"/>
              <a:t>Readers for many formats</a:t>
            </a:r>
          </a:p>
        </p:txBody>
      </p:sp>
      <p:sp>
        <p:nvSpPr>
          <p:cNvPr id="14340" name="CustomShape 3"/>
          <p:cNvSpPr>
            <a:spLocks noChangeArrowheads="1"/>
          </p:cNvSpPr>
          <p:nvPr/>
        </p:nvSpPr>
        <p:spPr bwMode="auto">
          <a:xfrm>
            <a:off x="274638" y="4446588"/>
            <a:ext cx="8423275" cy="1150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/>
          <a:p>
            <a:r>
              <a:rPr lang="de-DE" sz="1400">
                <a:latin typeface="Courier New" pitchFamily="49" charset="0"/>
              </a:rPr>
              <a:t>&lt;dependency&gt;</a:t>
            </a:r>
          </a:p>
          <a:p>
            <a:r>
              <a:rPr lang="de-DE" sz="1400">
                <a:latin typeface="Courier New" pitchFamily="49" charset="0"/>
              </a:rPr>
              <a:t>  	&lt;groupId&gt;de.tudarmstadt.ukp.dkpro.core&lt;/groupId&gt;</a:t>
            </a:r>
          </a:p>
          <a:p>
            <a:r>
              <a:rPr lang="de-DE" sz="1400">
                <a:latin typeface="Courier New" pitchFamily="49" charset="0"/>
              </a:rPr>
              <a:t>  	&lt;artifactId&gt;de.tudarmstadt.ukp.dkpro.core.io.text-asl&lt;/artifactId&gt;</a:t>
            </a:r>
          </a:p>
          <a:p>
            <a:r>
              <a:rPr lang="de-DE" sz="1400">
                <a:latin typeface="Courier New" pitchFamily="49" charset="0"/>
              </a:rPr>
              <a:t>&lt;/dependency&gt;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de-DE" sz="2000" smtClean="0"/>
              <a:t>Adding Models as managed dependencies, e.g. TreeTagger component</a:t>
            </a:r>
          </a:p>
        </p:txBody>
      </p:sp>
      <p:sp>
        <p:nvSpPr>
          <p:cNvPr id="15363" name="CustomShape 3"/>
          <p:cNvSpPr>
            <a:spLocks noChangeArrowheads="1"/>
          </p:cNvSpPr>
          <p:nvPr/>
        </p:nvSpPr>
        <p:spPr bwMode="auto">
          <a:xfrm>
            <a:off x="360363" y="1268413"/>
            <a:ext cx="8423275" cy="504031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/>
          <a:p>
            <a:r>
              <a:rPr lang="de-DE" sz="1200">
                <a:latin typeface="Courier New" pitchFamily="49" charset="0"/>
              </a:rPr>
              <a:t> &lt;dependency&gt;</a:t>
            </a:r>
          </a:p>
          <a:p>
            <a:r>
              <a:rPr lang="de-DE" sz="1200">
                <a:latin typeface="Courier New" pitchFamily="49" charset="0"/>
              </a:rPr>
              <a:t>      &lt;groupId&gt;de.tudarmstadt.ukp.dkpro.core&lt;/groupId&gt;</a:t>
            </a:r>
          </a:p>
          <a:p>
            <a:r>
              <a:rPr lang="de-DE" sz="1200">
                <a:latin typeface="Courier New" pitchFamily="49" charset="0"/>
              </a:rPr>
              <a:t>      &lt;artifactId&gt;de.tudarmstadt.ukp.dkpro.core.treetagger-asl&lt;/artifactId&gt;</a:t>
            </a:r>
          </a:p>
          <a:p>
            <a:r>
              <a:rPr lang="de-DE" sz="1200">
                <a:latin typeface="Courier New" pitchFamily="49" charset="0"/>
              </a:rPr>
              <a:t> &lt;/dependency&gt; 		</a:t>
            </a:r>
          </a:p>
          <a:p>
            <a:r>
              <a:rPr lang="de-DE" sz="1200">
                <a:latin typeface="Courier New" pitchFamily="49" charset="0"/>
              </a:rPr>
              <a:t>  	</a:t>
            </a:r>
          </a:p>
          <a:p>
            <a:r>
              <a:rPr lang="de-DE" sz="1200">
                <a:latin typeface="Courier New" pitchFamily="49" charset="0"/>
              </a:rPr>
              <a:t>  &lt;dependency&gt;</a:t>
            </a:r>
          </a:p>
          <a:p>
            <a:r>
              <a:rPr lang="de-DE" sz="1200">
                <a:latin typeface="Courier New" pitchFamily="49" charset="0"/>
              </a:rPr>
              <a:t>      &lt;groupId&gt;de.tudarmstadt.ukp.dkpro.core&lt;/groupId&gt;</a:t>
            </a:r>
          </a:p>
          <a:p>
            <a:r>
              <a:rPr lang="de-DE" sz="1200">
                <a:latin typeface="Courier New" pitchFamily="49" charset="0"/>
              </a:rPr>
              <a:t>      &lt;artifactId&gt;de.tudarmstadt.ukp.dkpro.core.treetagger-bin&lt;/artifactId&gt;</a:t>
            </a:r>
          </a:p>
          <a:p>
            <a:r>
              <a:rPr lang="de-DE" sz="1200">
                <a:latin typeface="Courier New" pitchFamily="49" charset="0"/>
              </a:rPr>
              <a:t>  &lt;/dependency&gt;                  </a:t>
            </a:r>
          </a:p>
          <a:p>
            <a:r>
              <a:rPr lang="de-DE" sz="1200">
                <a:latin typeface="Courier New" pitchFamily="49" charset="0"/>
              </a:rPr>
              <a:t>  &lt;dependency&gt;</a:t>
            </a:r>
          </a:p>
          <a:p>
            <a:r>
              <a:rPr lang="de-DE" sz="1200">
                <a:latin typeface="Courier New" pitchFamily="49" charset="0"/>
              </a:rPr>
              <a:t>      &lt;groupId&gt;de.tudarmstadt.ukp.dkpro.core&lt;/groupId&gt;</a:t>
            </a:r>
          </a:p>
          <a:p>
            <a:r>
              <a:rPr lang="de-DE" sz="1200">
                <a:latin typeface="Courier New" pitchFamily="49" charset="0"/>
              </a:rPr>
              <a:t>      &lt;artifactId&gt;de.tudarmstadt.ukp.dkpro.core.treetagger-model-de&lt;/artifactId&gt;</a:t>
            </a:r>
          </a:p>
          <a:p>
            <a:r>
              <a:rPr lang="de-DE" sz="1200">
                <a:latin typeface="Courier New" pitchFamily="49" charset="0"/>
              </a:rPr>
              <a:t>  &lt;/dependency&gt;</a:t>
            </a:r>
            <a:endParaRPr lang="de-DE" sz="2000">
              <a:latin typeface="Courier New" pitchFamily="49" charset="0"/>
            </a:endParaRPr>
          </a:p>
          <a:p>
            <a:r>
              <a:rPr lang="de-DE" sz="1200">
                <a:latin typeface="Courier New" pitchFamily="49" charset="0"/>
              </a:rPr>
              <a:t>	</a:t>
            </a:r>
          </a:p>
          <a:p>
            <a:r>
              <a:rPr lang="de-DE" sz="1200">
                <a:latin typeface="Courier New" pitchFamily="49" charset="0"/>
              </a:rPr>
              <a:t>&lt;dependencyManagement&gt;</a:t>
            </a:r>
          </a:p>
          <a:p>
            <a:r>
              <a:rPr lang="de-DE" sz="2000">
                <a:latin typeface="Courier New" pitchFamily="49" charset="0"/>
              </a:rPr>
              <a:t>… </a:t>
            </a:r>
          </a:p>
          <a:p>
            <a:r>
              <a:rPr lang="de-DE" sz="1200">
                <a:latin typeface="Courier New" pitchFamily="49" charset="0"/>
              </a:rPr>
              <a:t> &lt;dependency&gt;</a:t>
            </a:r>
          </a:p>
          <a:p>
            <a:r>
              <a:rPr lang="de-DE" sz="1200">
                <a:latin typeface="Courier New" pitchFamily="49" charset="0"/>
              </a:rPr>
              <a:t>       &lt;groupId&gt;de.tudarmstadt.ukp.dkpro.core&lt;/groupId&gt;</a:t>
            </a:r>
          </a:p>
          <a:p>
            <a:r>
              <a:rPr lang="de-DE" sz="1200">
                <a:latin typeface="Courier New" pitchFamily="49" charset="0"/>
              </a:rPr>
              <a:t>       &lt;artifactId&gt;de.tudarmstadt.ukp.dkpro.core.treetagger-asl&lt;/artifactId&gt;</a:t>
            </a:r>
          </a:p>
          <a:p>
            <a:r>
              <a:rPr lang="de-DE" sz="1200">
                <a:latin typeface="Courier New" pitchFamily="49" charset="0"/>
              </a:rPr>
              <a:t>       &lt;version&gt;1.4.0&lt;/version&gt;</a:t>
            </a:r>
          </a:p>
          <a:p>
            <a:r>
              <a:rPr lang="de-DE" sz="1200">
                <a:latin typeface="Courier New" pitchFamily="49" charset="0"/>
              </a:rPr>
              <a:t>       &lt;type&gt;pom&lt;/type&gt;</a:t>
            </a:r>
          </a:p>
          <a:p>
            <a:r>
              <a:rPr lang="de-DE" sz="1200">
                <a:latin typeface="Courier New" pitchFamily="49" charset="0"/>
              </a:rPr>
              <a:t>       &lt;scope&gt;import&lt;/scope&gt;</a:t>
            </a:r>
          </a:p>
          <a:p>
            <a:r>
              <a:rPr lang="de-DE" sz="1200">
                <a:latin typeface="Courier New" pitchFamily="49" charset="0"/>
              </a:rPr>
              <a:t> &lt;/dependency&gt; 				</a:t>
            </a:r>
          </a:p>
          <a:p>
            <a:r>
              <a:rPr lang="de-DE" sz="2000">
                <a:latin typeface="Courier New" pitchFamily="49" charset="0"/>
              </a:rPr>
              <a:t>… </a:t>
            </a:r>
          </a:p>
          <a:p>
            <a:r>
              <a:rPr lang="de-DE" sz="1200">
                <a:latin typeface="Courier New" pitchFamily="49" charset="0"/>
              </a:rPr>
              <a:t>&lt;/dependencyManagement&gt;</a:t>
            </a:r>
          </a:p>
          <a:p>
            <a:endParaRPr lang="de-DE" sz="1200">
              <a:latin typeface="Courier New" pitchFamily="49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4294967295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106949" y="3105835"/>
            <a:ext cx="6930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Part </a:t>
            </a:r>
            <a:r>
              <a:rPr lang="de-DE" sz="3600" b="1" dirty="0" smtClean="0"/>
              <a:t>2: </a:t>
            </a:r>
            <a:r>
              <a:rPr lang="de-DE" sz="3600" b="1" dirty="0" err="1"/>
              <a:t>L</a:t>
            </a:r>
            <a:r>
              <a:rPr lang="de-DE" sz="3600" b="1" dirty="0" err="1" smtClean="0"/>
              <a:t>inguistic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annotation</a:t>
            </a:r>
            <a:r>
              <a:rPr lang="de-DE" sz="3600" b="1" dirty="0" smtClean="0"/>
              <a:t> – </a:t>
            </a:r>
          </a:p>
          <a:p>
            <a:r>
              <a:rPr lang="de-DE" sz="3600" b="1" dirty="0" smtClean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08522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dirty="0" smtClean="0"/>
              <a:t>Tokenization and sentence splitting – Ambiguities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Period</a:t>
            </a:r>
            <a:endParaRPr lang="en-US" sz="2400" b="1" dirty="0" smtClean="0"/>
          </a:p>
          <a:p>
            <a:pPr lvl="1"/>
            <a:r>
              <a:rPr lang="en-US" sz="2000" dirty="0" smtClean="0"/>
              <a:t>In most of the cases: Final sentence punctuation symbol</a:t>
            </a:r>
          </a:p>
          <a:p>
            <a:pPr lvl="1"/>
            <a:r>
              <a:rPr lang="en-US" sz="2000" dirty="0" smtClean="0"/>
              <a:t>Part of an abbreviation, e.g. </a:t>
            </a:r>
            <a:r>
              <a:rPr lang="en-US" sz="2000" dirty="0" smtClean="0">
                <a:solidFill>
                  <a:srgbClr val="0070C0"/>
                </a:solidFill>
              </a:rPr>
              <a:t>F.D.P.</a:t>
            </a:r>
          </a:p>
          <a:p>
            <a:pPr lvl="1"/>
            <a:r>
              <a:rPr lang="en-US" sz="2000" dirty="0" smtClean="0"/>
              <a:t>Numbers, ordinal numbers, e.g.: </a:t>
            </a:r>
            <a:r>
              <a:rPr lang="en-US" sz="2000" dirty="0" smtClean="0">
                <a:solidFill>
                  <a:srgbClr val="0070C0"/>
                </a:solidFill>
              </a:rPr>
              <a:t>21.</a:t>
            </a:r>
            <a:r>
              <a:rPr lang="en-US" sz="2000" dirty="0" smtClean="0"/>
              <a:t>, numbers with fractions, e.g. </a:t>
            </a:r>
            <a:r>
              <a:rPr lang="en-US" sz="2000" dirty="0" smtClean="0">
                <a:solidFill>
                  <a:srgbClr val="0070C0"/>
                </a:solidFill>
              </a:rPr>
              <a:t>1.543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References to resources locators, e.g.: </a:t>
            </a:r>
            <a:r>
              <a:rPr lang="en-US" sz="2000" dirty="0" smtClean="0">
                <a:solidFill>
                  <a:srgbClr val="0070C0"/>
                </a:solidFill>
              </a:rPr>
              <a:t>www.apple.com </a:t>
            </a:r>
          </a:p>
          <a:p>
            <a:pPr lvl="1"/>
            <a:r>
              <a:rPr lang="en-US" sz="2000" dirty="0" smtClean="0"/>
              <a:t>To complicate things, if a sentence ends with an abbreviation which ends with a period, only one period is written. “</a:t>
            </a:r>
            <a:r>
              <a:rPr lang="en-US" sz="2000" dirty="0" smtClean="0">
                <a:solidFill>
                  <a:srgbClr val="0070C0"/>
                </a:solidFill>
              </a:rPr>
              <a:t>He lives at Lakeview Dr.”</a:t>
            </a:r>
          </a:p>
          <a:p>
            <a:pPr lvl="1"/>
            <a:r>
              <a:rPr lang="en-US" sz="2000" dirty="0" smtClean="0"/>
              <a:t>…</a:t>
            </a:r>
          </a:p>
          <a:p>
            <a:pPr>
              <a:buFontTx/>
              <a:buNone/>
            </a:pPr>
            <a:r>
              <a:rPr lang="en-US" b="1" dirty="0" smtClean="0"/>
              <a:t>Whitespace character</a:t>
            </a:r>
            <a:endParaRPr lang="en-US" dirty="0" smtClean="0"/>
          </a:p>
          <a:p>
            <a:pPr lvl="1"/>
            <a:r>
              <a:rPr lang="en-US" sz="2000" dirty="0" smtClean="0"/>
              <a:t>Part of numbers, e.g</a:t>
            </a:r>
            <a:r>
              <a:rPr lang="en-US" sz="2000" dirty="0" smtClean="0">
                <a:solidFill>
                  <a:srgbClr val="0070C0"/>
                </a:solidFill>
              </a:rPr>
              <a:t>. “1 543”</a:t>
            </a:r>
          </a:p>
          <a:p>
            <a:pPr lvl="1"/>
            <a:r>
              <a:rPr lang="en-US" sz="2000" dirty="0" smtClean="0"/>
              <a:t>No segmentation character in multi-word expressions </a:t>
            </a:r>
            <a:r>
              <a:rPr lang="en-US" sz="2000" dirty="0" smtClean="0">
                <a:solidFill>
                  <a:srgbClr val="0070C0"/>
                </a:solidFill>
              </a:rPr>
              <a:t>“New York”</a:t>
            </a:r>
          </a:p>
          <a:p>
            <a:endParaRPr lang="en-US" sz="2400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dirty="0" smtClean="0"/>
              <a:t>Tokenization and sentence splitting – Ambiguities</a:t>
            </a:r>
            <a:endParaRPr lang="de-DE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712200" cy="4752975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Comma</a:t>
            </a:r>
          </a:p>
          <a:p>
            <a:pPr lvl="1"/>
            <a:r>
              <a:rPr lang="en-US" sz="2000" dirty="0" smtClean="0"/>
              <a:t>Part of numbers, e.g. </a:t>
            </a:r>
            <a:r>
              <a:rPr lang="en-US" sz="2000" dirty="0" smtClean="0">
                <a:solidFill>
                  <a:srgbClr val="0070C0"/>
                </a:solidFill>
              </a:rPr>
              <a:t>1,543</a:t>
            </a:r>
            <a:endParaRPr lang="en-US" dirty="0" smtClean="0"/>
          </a:p>
          <a:p>
            <a:pPr>
              <a:buFontTx/>
              <a:buNone/>
            </a:pPr>
            <a:r>
              <a:rPr lang="en-US" b="1" dirty="0" smtClean="0"/>
              <a:t>Single quote</a:t>
            </a:r>
            <a:endParaRPr lang="en-US" dirty="0" smtClean="0"/>
          </a:p>
          <a:p>
            <a:pPr lvl="1"/>
            <a:r>
              <a:rPr lang="en-US" sz="2000" dirty="0" smtClean="0"/>
              <a:t>Within tokens to mark contractions and </a:t>
            </a:r>
            <a:r>
              <a:rPr lang="de-DE" sz="2000" dirty="0" err="1" smtClean="0"/>
              <a:t>elisions</a:t>
            </a:r>
            <a:r>
              <a:rPr lang="en-US" sz="2000" dirty="0" smtClean="0"/>
              <a:t>, e.g. English: </a:t>
            </a:r>
            <a:r>
              <a:rPr lang="en-US" sz="2000" i="1" dirty="0" smtClean="0">
                <a:solidFill>
                  <a:srgbClr val="0070C0"/>
                </a:solidFill>
              </a:rPr>
              <a:t>don’t, won’t, you’ve, James’ new hat</a:t>
            </a:r>
            <a:r>
              <a:rPr lang="en-US" sz="2000" dirty="0" smtClean="0"/>
              <a:t>; German: </a:t>
            </a:r>
            <a:r>
              <a:rPr lang="en-US" sz="2000" i="1" dirty="0" err="1" smtClean="0">
                <a:solidFill>
                  <a:srgbClr val="0070C0"/>
                </a:solidFill>
              </a:rPr>
              <a:t>Ich</a:t>
            </a:r>
            <a:r>
              <a:rPr lang="en-US" sz="2000" i="1" dirty="0" smtClean="0">
                <a:solidFill>
                  <a:srgbClr val="0070C0"/>
                </a:solidFill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</a:rPr>
              <a:t>hab’s</a:t>
            </a:r>
            <a:r>
              <a:rPr lang="en-US" sz="2000" i="1" dirty="0" smtClean="0">
                <a:solidFill>
                  <a:srgbClr val="0070C0"/>
                </a:solidFill>
              </a:rPr>
              <a:t>!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dirty="0" smtClean="0"/>
              <a:t>Part of a token in French, e.g. </a:t>
            </a:r>
            <a:r>
              <a:rPr lang="en-US" sz="2000" i="1" dirty="0" err="1" smtClean="0">
                <a:solidFill>
                  <a:srgbClr val="0070C0"/>
                </a:solidFill>
              </a:rPr>
              <a:t>aujourd´hui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/>
              <a:t>But in </a:t>
            </a:r>
            <a:r>
              <a:rPr lang="en-US" sz="2000" b="1" dirty="0" smtClean="0"/>
              <a:t>most cases: </a:t>
            </a:r>
            <a:r>
              <a:rPr lang="en-US" sz="2000" dirty="0" smtClean="0"/>
              <a:t>Enclosing quoted groups of words</a:t>
            </a:r>
            <a:endParaRPr lang="en-US" dirty="0" smtClean="0"/>
          </a:p>
          <a:p>
            <a:pPr>
              <a:buFontTx/>
              <a:buNone/>
            </a:pPr>
            <a:r>
              <a:rPr lang="en-US" b="1" dirty="0" smtClean="0"/>
              <a:t>Dash</a:t>
            </a:r>
            <a:r>
              <a:rPr lang="en-US" dirty="0" smtClean="0"/>
              <a:t> </a:t>
            </a:r>
            <a:endParaRPr lang="en-US" sz="2400" dirty="0" smtClean="0"/>
          </a:p>
          <a:p>
            <a:pPr lvl="1"/>
            <a:r>
              <a:rPr lang="en-US" sz="2000" dirty="0" smtClean="0"/>
              <a:t>A delimiter, if it connects strings of digits, e.g. </a:t>
            </a:r>
            <a:r>
              <a:rPr lang="en-US" sz="2000" dirty="0" smtClean="0">
                <a:solidFill>
                  <a:srgbClr val="0070C0"/>
                </a:solidFill>
              </a:rPr>
              <a:t>"see page 100-101”</a:t>
            </a:r>
          </a:p>
          <a:p>
            <a:pPr lvl="1"/>
            <a:r>
              <a:rPr lang="en-US" sz="2000" dirty="0" smtClean="0"/>
              <a:t>In French: Signal a close connection between two tokens, e.g. verb and personal pronoun: </a:t>
            </a:r>
            <a:r>
              <a:rPr lang="en-US" sz="2000" i="1" dirty="0" err="1" smtClean="0">
                <a:solidFill>
                  <a:srgbClr val="0070C0"/>
                </a:solidFill>
              </a:rPr>
              <a:t>donne</a:t>
            </a:r>
            <a:r>
              <a:rPr lang="en-US" sz="2000" i="1" dirty="0" smtClean="0">
                <a:solidFill>
                  <a:srgbClr val="0070C0"/>
                </a:solidFill>
              </a:rPr>
              <a:t>-le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/>
              <a:t>In </a:t>
            </a:r>
            <a:r>
              <a:rPr lang="en-US" sz="2000" b="1" dirty="0" smtClean="0"/>
              <a:t>most cases</a:t>
            </a:r>
            <a:r>
              <a:rPr lang="en-US" sz="2000" dirty="0" smtClean="0"/>
              <a:t>, however, it</a:t>
            </a:r>
            <a:r>
              <a:rPr lang="en-US" sz="2000" i="1" dirty="0" smtClean="0"/>
              <a:t> </a:t>
            </a:r>
            <a:r>
              <a:rPr lang="en-US" sz="2000" dirty="0" smtClean="0"/>
              <a:t>is part of the token, e.g. </a:t>
            </a:r>
            <a:r>
              <a:rPr lang="en-US" sz="2000" i="1" dirty="0" smtClean="0">
                <a:solidFill>
                  <a:srgbClr val="0070C0"/>
                </a:solidFill>
              </a:rPr>
              <a:t>multi-word</a:t>
            </a:r>
            <a:endParaRPr lang="en-US" sz="2400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3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smtClean="0"/>
              <a:t>Morphology – Stemming</a:t>
            </a:r>
          </a:p>
        </p:txBody>
      </p:sp>
      <p:sp>
        <p:nvSpPr>
          <p:cNvPr id="18435" name="Inhaltsplatzhalter 4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en-US" dirty="0" smtClean="0"/>
              <a:t>Strip off the endings of words</a:t>
            </a:r>
          </a:p>
          <a:p>
            <a:pPr lvl="1"/>
            <a:r>
              <a:rPr lang="en-US" dirty="0" smtClean="0"/>
              <a:t>sitting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sitt</a:t>
            </a:r>
            <a:endParaRPr lang="en-US" dirty="0" smtClean="0"/>
          </a:p>
          <a:p>
            <a:r>
              <a:rPr lang="en-US" dirty="0" smtClean="0"/>
              <a:t>Stems do not necessarily correspond to a genuine word form</a:t>
            </a:r>
          </a:p>
          <a:p>
            <a:r>
              <a:rPr lang="en-US" dirty="0" smtClean="0"/>
              <a:t>Usually rule-based, no dictionary needed, excellent coverage</a:t>
            </a:r>
          </a:p>
          <a:p>
            <a:endParaRPr lang="en-US" dirty="0" smtClean="0"/>
          </a:p>
          <a:p>
            <a:r>
              <a:rPr lang="de-DE" dirty="0" err="1" smtClean="0"/>
              <a:t>Under-stemming</a:t>
            </a:r>
            <a:endParaRPr lang="de-DE" dirty="0" smtClean="0"/>
          </a:p>
          <a:p>
            <a:pPr lvl="1"/>
            <a:r>
              <a:rPr lang="de-DE" dirty="0" err="1" smtClean="0"/>
              <a:t>adhere</a:t>
            </a:r>
            <a:r>
              <a:rPr lang="de-DE" dirty="0" smtClean="0"/>
              <a:t> → </a:t>
            </a:r>
            <a:r>
              <a:rPr lang="de-DE" dirty="0" err="1" smtClean="0"/>
              <a:t>adher</a:t>
            </a:r>
            <a:endParaRPr lang="de-DE" dirty="0" smtClean="0"/>
          </a:p>
          <a:p>
            <a:pPr lvl="1"/>
            <a:r>
              <a:rPr lang="de-DE" dirty="0" err="1" smtClean="0"/>
              <a:t>adhesion</a:t>
            </a:r>
            <a:r>
              <a:rPr lang="de-DE" dirty="0" smtClean="0"/>
              <a:t> → </a:t>
            </a:r>
            <a:r>
              <a:rPr lang="de-DE" dirty="0" err="1" smtClean="0"/>
              <a:t>adhes</a:t>
            </a:r>
            <a:endParaRPr lang="de-DE" dirty="0" smtClean="0"/>
          </a:p>
          <a:p>
            <a:r>
              <a:rPr lang="de-DE" dirty="0" smtClean="0"/>
              <a:t>Over-</a:t>
            </a:r>
            <a:r>
              <a:rPr lang="de-DE" dirty="0" err="1" smtClean="0"/>
              <a:t>stemming</a:t>
            </a:r>
            <a:endParaRPr lang="de-DE" dirty="0" smtClean="0"/>
          </a:p>
          <a:p>
            <a:pPr lvl="1"/>
            <a:r>
              <a:rPr lang="de-DE" dirty="0" err="1" smtClean="0"/>
              <a:t>appendicitis</a:t>
            </a:r>
            <a:r>
              <a:rPr lang="de-DE" dirty="0" smtClean="0"/>
              <a:t> → </a:t>
            </a:r>
            <a:r>
              <a:rPr lang="de-DE" dirty="0" err="1" smtClean="0"/>
              <a:t>append</a:t>
            </a:r>
            <a:endParaRPr lang="de-DE" dirty="0" smtClean="0"/>
          </a:p>
          <a:p>
            <a:pPr lvl="1"/>
            <a:r>
              <a:rPr lang="de-DE" dirty="0" err="1" smtClean="0"/>
              <a:t>append</a:t>
            </a:r>
            <a:r>
              <a:rPr lang="de-DE" dirty="0" smtClean="0"/>
              <a:t> → </a:t>
            </a:r>
            <a:r>
              <a:rPr lang="de-DE" dirty="0" err="1" smtClean="0"/>
              <a:t>append</a:t>
            </a:r>
            <a:endParaRPr lang="de-DE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GB" smtClean="0"/>
              <a:t>Morphology – Lemmatization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en-US" dirty="0" smtClean="0"/>
              <a:t>“undo” the inflectional changes which a base form undergoes</a:t>
            </a:r>
          </a:p>
          <a:p>
            <a:pPr lvl="1"/>
            <a:r>
              <a:rPr lang="en-US" dirty="0" smtClean="0"/>
              <a:t>cats 			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cat</a:t>
            </a:r>
            <a:endParaRPr lang="en-US" dirty="0" smtClean="0"/>
          </a:p>
          <a:p>
            <a:endParaRPr lang="en-GB" dirty="0" smtClean="0"/>
          </a:p>
          <a:p>
            <a:r>
              <a:rPr lang="en-GB" dirty="0" smtClean="0"/>
              <a:t>Usually combined with part-of-speech tagging</a:t>
            </a:r>
          </a:p>
          <a:p>
            <a:pPr lvl="1"/>
            <a:r>
              <a:rPr lang="en-GB" dirty="0" smtClean="0"/>
              <a:t>left 			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leave</a:t>
            </a:r>
            <a:r>
              <a:rPr lang="de-DE" dirty="0" smtClean="0">
                <a:sym typeface="Wingdings" pitchFamily="2" charset="2"/>
              </a:rPr>
              <a:t>	(verlassen/lassen)</a:t>
            </a:r>
          </a:p>
          <a:p>
            <a:pPr lvl="1"/>
            <a:r>
              <a:rPr lang="de-DE" dirty="0" err="1" smtClean="0">
                <a:sym typeface="Wingdings" pitchFamily="2" charset="2"/>
              </a:rPr>
              <a:t>left</a:t>
            </a:r>
            <a:r>
              <a:rPr lang="de-DE" dirty="0" smtClean="0">
                <a:sym typeface="Wingdings" pitchFamily="2" charset="2"/>
              </a:rPr>
              <a:t>			 </a:t>
            </a:r>
            <a:r>
              <a:rPr lang="de-DE" dirty="0" err="1" smtClean="0">
                <a:sym typeface="Wingdings" pitchFamily="2" charset="2"/>
              </a:rPr>
              <a:t>left</a:t>
            </a:r>
            <a:r>
              <a:rPr lang="de-DE" dirty="0" smtClean="0">
                <a:sym typeface="Wingdings" pitchFamily="2" charset="2"/>
              </a:rPr>
              <a:t>		(links)</a:t>
            </a:r>
            <a:endParaRPr lang="en-GB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Has to deal with irregularities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sing, sang, sung	</a:t>
            </a:r>
            <a:r>
              <a:rPr lang="de-DE" dirty="0" smtClean="0">
                <a:sym typeface="Wingdings" pitchFamily="2" charset="2"/>
              </a:rPr>
              <a:t> sing</a:t>
            </a:r>
          </a:p>
          <a:p>
            <a:pPr lvl="1">
              <a:buClr>
                <a:schemeClr val="tx1"/>
              </a:buClr>
            </a:pPr>
            <a:r>
              <a:rPr lang="de-DE" dirty="0" err="1" smtClean="0">
                <a:sym typeface="Wingdings" pitchFamily="2" charset="2"/>
              </a:rPr>
              <a:t>indices</a:t>
            </a:r>
            <a:r>
              <a:rPr lang="de-DE" dirty="0" smtClean="0">
                <a:sym typeface="Wingdings" pitchFamily="2" charset="2"/>
              </a:rPr>
              <a:t>		 </a:t>
            </a:r>
            <a:r>
              <a:rPr lang="de-DE" dirty="0" err="1" smtClean="0">
                <a:sym typeface="Wingdings" pitchFamily="2" charset="2"/>
              </a:rPr>
              <a:t>index</a:t>
            </a:r>
            <a:endParaRPr lang="de-DE" dirty="0" smtClean="0">
              <a:sym typeface="Wingdings" pitchFamily="2" charset="2"/>
            </a:endParaRPr>
          </a:p>
          <a:p>
            <a:pPr lvl="1">
              <a:buClr>
                <a:schemeClr val="tx1"/>
              </a:buClr>
            </a:pPr>
            <a:r>
              <a:rPr lang="de-DE" dirty="0" smtClean="0">
                <a:sym typeface="Wingdings" pitchFamily="2" charset="2"/>
              </a:rPr>
              <a:t>Bäume		 Baum</a:t>
            </a:r>
            <a:endParaRPr lang="en-GB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smtClean="0"/>
              <a:t>Morphology – Stemming vs. Lemmatization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pP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b="1" dirty="0" smtClean="0"/>
              <a:t>Original			Stemmed 		Lemmatized</a:t>
            </a:r>
          </a:p>
          <a:p>
            <a:pP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solidFill>
                  <a:srgbClr val="0070C0"/>
                </a:solidFill>
              </a:rPr>
              <a:t>visibilities			</a:t>
            </a:r>
            <a:r>
              <a:rPr lang="en-US" sz="2400" dirty="0" err="1" smtClean="0">
                <a:solidFill>
                  <a:srgbClr val="0070C0"/>
                </a:solidFill>
              </a:rPr>
              <a:t>visibl</a:t>
            </a:r>
            <a:r>
              <a:rPr lang="en-US" sz="2400" dirty="0" smtClean="0">
                <a:solidFill>
                  <a:srgbClr val="0070C0"/>
                </a:solidFill>
              </a:rPr>
              <a:t>			visibility</a:t>
            </a:r>
          </a:p>
          <a:p>
            <a:pP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solidFill>
                  <a:srgbClr val="0070C0"/>
                </a:solidFill>
              </a:rPr>
              <a:t>adhere 			</a:t>
            </a:r>
            <a:r>
              <a:rPr lang="en-US" sz="2400" dirty="0" err="1" smtClean="0">
                <a:solidFill>
                  <a:srgbClr val="0070C0"/>
                </a:solidFill>
              </a:rPr>
              <a:t>adher</a:t>
            </a:r>
            <a:r>
              <a:rPr lang="en-US" sz="2400" dirty="0" smtClean="0">
                <a:solidFill>
                  <a:srgbClr val="0070C0"/>
                </a:solidFill>
              </a:rPr>
              <a:t>			adhere</a:t>
            </a:r>
          </a:p>
          <a:p>
            <a:pP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solidFill>
                  <a:srgbClr val="0070C0"/>
                </a:solidFill>
              </a:rPr>
              <a:t>adhesion 		</a:t>
            </a:r>
            <a:r>
              <a:rPr lang="en-US" sz="2400" dirty="0" err="1" smtClean="0">
                <a:solidFill>
                  <a:srgbClr val="0070C0"/>
                </a:solidFill>
              </a:rPr>
              <a:t>adhes</a:t>
            </a:r>
            <a:r>
              <a:rPr lang="en-US" sz="2400" dirty="0" smtClean="0">
                <a:solidFill>
                  <a:srgbClr val="0070C0"/>
                </a:solidFill>
              </a:rPr>
              <a:t>			adhesion</a:t>
            </a:r>
          </a:p>
          <a:p>
            <a:pP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solidFill>
                  <a:srgbClr val="0070C0"/>
                </a:solidFill>
              </a:rPr>
              <a:t>appendicitis		append			appendicitis</a:t>
            </a:r>
          </a:p>
          <a:p>
            <a:pP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solidFill>
                  <a:srgbClr val="0070C0"/>
                </a:solidFill>
              </a:rPr>
              <a:t>oxen			oxen			ox</a:t>
            </a:r>
          </a:p>
          <a:p>
            <a:pP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solidFill>
                  <a:srgbClr val="0070C0"/>
                </a:solidFill>
              </a:rPr>
              <a:t>indices			</a:t>
            </a:r>
            <a:r>
              <a:rPr lang="en-US" sz="2400" dirty="0" err="1" smtClean="0">
                <a:solidFill>
                  <a:srgbClr val="0070C0"/>
                </a:solidFill>
              </a:rPr>
              <a:t>indic</a:t>
            </a:r>
            <a:r>
              <a:rPr lang="en-US" sz="2400" dirty="0" smtClean="0">
                <a:solidFill>
                  <a:srgbClr val="0070C0"/>
                </a:solidFill>
              </a:rPr>
              <a:t>				index</a:t>
            </a:r>
          </a:p>
          <a:p>
            <a:pP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solidFill>
                  <a:srgbClr val="0070C0"/>
                </a:solidFill>
              </a:rPr>
              <a:t>swum			swum			swim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smtClean="0"/>
              <a:t>Morpho-Syntax – Part-of-Speech Tagger</a:t>
            </a:r>
          </a:p>
        </p:txBody>
      </p:sp>
      <p:sp>
        <p:nvSpPr>
          <p:cNvPr id="21507" name="Inhaltsplatzhalter 3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en-US" dirty="0" smtClean="0"/>
              <a:t>Assign grammatical category to tokens</a:t>
            </a:r>
          </a:p>
          <a:p>
            <a:pPr lvl="1"/>
            <a:r>
              <a:rPr lang="en-US" dirty="0" smtClean="0"/>
              <a:t>Noun, verb, adjective, determiner, preposition, pronoun, 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Sequence tagging model trained on a manually annotated </a:t>
            </a:r>
            <a:r>
              <a:rPr lang="en-US" dirty="0" smtClean="0"/>
              <a:t>corpus</a:t>
            </a:r>
          </a:p>
          <a:p>
            <a:pPr lvl="1"/>
            <a:r>
              <a:rPr lang="en-US" dirty="0" smtClean="0"/>
              <a:t>Good to know: if possible, use exactly the same </a:t>
            </a:r>
            <a:r>
              <a:rPr lang="en-US" dirty="0" err="1" smtClean="0"/>
              <a:t>tokenizer</a:t>
            </a:r>
            <a:r>
              <a:rPr lang="en-US" dirty="0" smtClean="0"/>
              <a:t> that has been used to tokenize the training corpus for the tagger component</a:t>
            </a:r>
            <a:endParaRPr lang="en-US" dirty="0" smtClean="0"/>
          </a:p>
          <a:p>
            <a:r>
              <a:rPr lang="en-US" dirty="0" smtClean="0"/>
              <a:t>Quality/coverage depends on training corpus</a:t>
            </a:r>
          </a:p>
          <a:p>
            <a:r>
              <a:rPr lang="en-US" dirty="0" smtClean="0"/>
              <a:t>Fall back rules</a:t>
            </a:r>
          </a:p>
          <a:p>
            <a:pPr lvl="1"/>
            <a:r>
              <a:rPr lang="en-US" dirty="0" smtClean="0"/>
              <a:t>Suffix-based (-ion, -</a:t>
            </a:r>
            <a:r>
              <a:rPr lang="en-US" dirty="0" err="1" smtClean="0"/>
              <a:t>ly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Punctuation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smtClean="0"/>
              <a:t>Syntax – Chunker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A </a:t>
            </a:r>
            <a:r>
              <a:rPr lang="en-US" dirty="0" err="1"/>
              <a:t>chunker</a:t>
            </a:r>
            <a:r>
              <a:rPr lang="en-US" dirty="0"/>
              <a:t> annotates </a:t>
            </a:r>
            <a:r>
              <a:rPr lang="en-US" dirty="0" smtClean="0"/>
              <a:t>chunks</a:t>
            </a:r>
            <a:endParaRPr lang="en-US" dirty="0"/>
          </a:p>
          <a:p>
            <a:pPr>
              <a:defRPr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annotate</a:t>
            </a:r>
            <a:r>
              <a:rPr lang="de-DE" dirty="0"/>
              <a:t> </a:t>
            </a:r>
            <a:r>
              <a:rPr lang="de-DE" dirty="0" err="1"/>
              <a:t>chunks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partial </a:t>
            </a:r>
            <a:r>
              <a:rPr lang="de-DE" dirty="0" err="1"/>
              <a:t>parsing</a:t>
            </a:r>
            <a:endParaRPr lang="de-DE" dirty="0"/>
          </a:p>
          <a:p>
            <a:pPr>
              <a:defRPr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annotate</a:t>
            </a:r>
            <a:r>
              <a:rPr lang="de-DE" dirty="0"/>
              <a:t> </a:t>
            </a:r>
            <a:r>
              <a:rPr lang="de-DE" dirty="0" err="1"/>
              <a:t>phrases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parsing</a:t>
            </a:r>
            <a:endParaRPr lang="de-DE" dirty="0"/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en-US" dirty="0" smtClean="0"/>
              <a:t>Questions:</a:t>
            </a:r>
          </a:p>
          <a:p>
            <a:pPr>
              <a:defRPr/>
            </a:pPr>
            <a:r>
              <a:rPr lang="en-US" dirty="0" smtClean="0"/>
              <a:t>What exactly is a chunk?</a:t>
            </a:r>
            <a:endParaRPr lang="en-US" dirty="0"/>
          </a:p>
          <a:p>
            <a:pPr>
              <a:defRPr/>
            </a:pPr>
            <a:r>
              <a:rPr lang="en-US" dirty="0" smtClean="0"/>
              <a:t>What is the difference between chunks and phrases?</a:t>
            </a:r>
          </a:p>
          <a:p>
            <a:pPr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Understanding chunks requires understanding phrases.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4294967295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444670" y="3105835"/>
            <a:ext cx="625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Part 1: </a:t>
            </a:r>
            <a:r>
              <a:rPr lang="de-DE" sz="3600" b="1" dirty="0" smtClean="0"/>
              <a:t>Tools in </a:t>
            </a:r>
            <a:r>
              <a:rPr lang="de-DE" sz="3600" b="1" dirty="0" err="1" smtClean="0"/>
              <a:t>DKPro</a:t>
            </a:r>
            <a:r>
              <a:rPr lang="de-DE" sz="3600" b="1" dirty="0" smtClean="0"/>
              <a:t>-Core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09489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de-DE" dirty="0" err="1" smtClean="0"/>
              <a:t>Phrases</a:t>
            </a:r>
            <a:r>
              <a:rPr lang="de-DE" dirty="0" smtClean="0"/>
              <a:t> </a:t>
            </a:r>
          </a:p>
        </p:txBody>
      </p:sp>
      <p:sp>
        <p:nvSpPr>
          <p:cNvPr id="23555" name="Inhaltsplatzhalter 3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en-US" b="1" dirty="0" smtClean="0"/>
              <a:t>Phrase</a:t>
            </a:r>
            <a:r>
              <a:rPr lang="en-US" dirty="0" smtClean="0"/>
              <a:t>: A group of words functioning as a single unit in the syntax of a sentence</a:t>
            </a:r>
          </a:p>
          <a:p>
            <a:endParaRPr lang="en-US" dirty="0" smtClean="0"/>
          </a:p>
          <a:p>
            <a:r>
              <a:rPr lang="en-US" dirty="0" smtClean="0"/>
              <a:t>The central word defining the type (or syntactic category) of a phrase is called </a:t>
            </a:r>
            <a:r>
              <a:rPr lang="en-US" b="1" dirty="0" smtClean="0"/>
              <a:t>head of the phrase.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 noun phrase, the head is the noun (or pronoun)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Phrases are used in Phrase Structure Grammars. </a:t>
            </a:r>
          </a:p>
          <a:p>
            <a:r>
              <a:rPr lang="en-US" dirty="0" smtClean="0"/>
              <a:t>Constituency Parsing is based </a:t>
            </a:r>
            <a:r>
              <a:rPr lang="en-US" dirty="0"/>
              <a:t>on Phrase Structure </a:t>
            </a:r>
            <a:r>
              <a:rPr lang="en-US" dirty="0" smtClean="0"/>
              <a:t>Grammars.</a:t>
            </a:r>
          </a:p>
          <a:p>
            <a:pPr lvl="1"/>
            <a:r>
              <a:rPr lang="en-US" dirty="0" smtClean="0"/>
              <a:t>Constituents are phrases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4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GB" smtClean="0"/>
              <a:t>Constituency Tests </a:t>
            </a:r>
            <a:endParaRPr lang="de-DE" smtClean="0"/>
          </a:p>
        </p:txBody>
      </p:sp>
      <p:sp>
        <p:nvSpPr>
          <p:cNvPr id="3" name="Textplatzhalter 2"/>
          <p:cNvSpPr txBox="1">
            <a:spLocks noGrp="1"/>
          </p:cNvSpPr>
          <p:nvPr>
            <p:ph idx="1"/>
          </p:nvPr>
        </p:nvSpPr>
        <p:spPr>
          <a:xfrm>
            <a:off x="250825" y="1592263"/>
            <a:ext cx="8640763" cy="5214248"/>
          </a:xfrm>
        </p:spPr>
        <p:txBody>
          <a:bodyPr>
            <a:spAutoFit/>
          </a:bodyPr>
          <a:lstStyle>
            <a:defPPr marL="234000" marR="0" lvl="0" indent="-234000" algn="l" hangingPunct="1">
              <a:lnSpc>
                <a:spcPct val="100000"/>
              </a:lnSpc>
              <a:spcBef>
                <a:spcPts val="69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None/>
              <a:tabLst>
                <a:tab pos="984959" algn="l"/>
                <a:tab pos="1899360" algn="l"/>
                <a:tab pos="2813759" algn="l"/>
                <a:tab pos="3728159" algn="l"/>
                <a:tab pos="4642559" algn="l"/>
                <a:tab pos="5556959" algn="l"/>
                <a:tab pos="6471359" algn="l"/>
                <a:tab pos="7385760" algn="l"/>
                <a:tab pos="8300160" algn="l"/>
                <a:tab pos="9214559" algn="l"/>
                <a:tab pos="10128959" algn="l"/>
              </a:tabLst>
              <a:defRPr lang="en-GB" sz="28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defPPr>
            <a:lvl1pPr marL="234000" marR="0" lvl="0" indent="-234000" algn="l" hangingPunct="1">
              <a:lnSpc>
                <a:spcPct val="100000"/>
              </a:lnSpc>
              <a:spcBef>
                <a:spcPts val="69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984959" algn="l"/>
                <a:tab pos="1899360" algn="l"/>
                <a:tab pos="2813759" algn="l"/>
                <a:tab pos="3728159" algn="l"/>
                <a:tab pos="4642559" algn="l"/>
                <a:tab pos="5556959" algn="l"/>
                <a:tab pos="6471359" algn="l"/>
                <a:tab pos="7385760" algn="l"/>
                <a:tab pos="8300160" algn="l"/>
                <a:tab pos="9214559" algn="l"/>
                <a:tab pos="10128959" algn="l"/>
              </a:tabLst>
              <a:defRPr lang="en-GB" sz="28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lvl1pPr>
            <a:lvl2pPr marL="414720" marR="0" lvl="1" indent="-2340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914039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39" algn="l"/>
                <a:tab pos="9143639" algn="l"/>
                <a:tab pos="10058039" algn="l"/>
              </a:tabLst>
              <a:defRPr lang="en-GB" sz="2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lvl2pPr>
            <a:lvl3pPr marL="584640" marR="0" lvl="2" indent="-2340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914038" algn="l"/>
                <a:tab pos="1828438" algn="l"/>
                <a:tab pos="2742838" algn="l"/>
                <a:tab pos="3657239" algn="l"/>
                <a:tab pos="4571639" algn="l"/>
                <a:tab pos="5486038" algn="l"/>
                <a:tab pos="6400438" algn="l"/>
                <a:tab pos="7314838" algn="l"/>
                <a:tab pos="8229238" algn="l"/>
                <a:tab pos="9143638" algn="l"/>
                <a:tab pos="10058038" algn="l"/>
              </a:tabLst>
              <a:defRPr lang="en-GB" sz="24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lvl3pPr>
            <a:lvl4pPr marL="778320" marR="0" lvl="3" indent="-234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914040" algn="l"/>
                <a:tab pos="1828439" algn="l"/>
                <a:tab pos="2742839" algn="l"/>
                <a:tab pos="3657240" algn="l"/>
                <a:tab pos="4571639" algn="l"/>
                <a:tab pos="5486039" algn="l"/>
                <a:tab pos="6400439" algn="l"/>
                <a:tab pos="7314840" algn="l"/>
                <a:tab pos="8229239" algn="l"/>
                <a:tab pos="9143639" algn="l"/>
                <a:tab pos="10058039" algn="l"/>
              </a:tabLst>
              <a:defRPr lang="en-GB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lvl4pPr>
            <a:lvl5pPr marL="952920" marR="0" lvl="4" indent="-234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914039" algn="l"/>
                <a:tab pos="1828438" algn="l"/>
                <a:tab pos="2742838" algn="l"/>
                <a:tab pos="3657238" algn="l"/>
                <a:tab pos="4571638" algn="l"/>
                <a:tab pos="5486038" algn="l"/>
                <a:tab pos="6400438" algn="l"/>
                <a:tab pos="7314839" algn="l"/>
                <a:tab pos="8229239" algn="l"/>
                <a:tab pos="9143639" algn="l"/>
                <a:tab pos="10058039" algn="l"/>
              </a:tabLst>
              <a:defRPr lang="en-GB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lvl5pPr>
            <a:lvl6pPr marL="952920" marR="0" lvl="5" indent="-234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914039" algn="l"/>
                <a:tab pos="1828438" algn="l"/>
                <a:tab pos="2742838" algn="l"/>
                <a:tab pos="3657238" algn="l"/>
                <a:tab pos="4571638" algn="l"/>
                <a:tab pos="5486038" algn="l"/>
                <a:tab pos="6400438" algn="l"/>
                <a:tab pos="7314839" algn="l"/>
                <a:tab pos="8229239" algn="l"/>
                <a:tab pos="9143639" algn="l"/>
                <a:tab pos="10058039" algn="l"/>
              </a:tabLst>
              <a:defRPr lang="en-GB" sz="18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lvl6pPr>
            <a:lvl7pPr marL="952920" marR="0" lvl="6" indent="-234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914039" algn="l"/>
                <a:tab pos="1828438" algn="l"/>
                <a:tab pos="2742838" algn="l"/>
                <a:tab pos="3657238" algn="l"/>
                <a:tab pos="4571638" algn="l"/>
                <a:tab pos="5486038" algn="l"/>
                <a:tab pos="6400438" algn="l"/>
                <a:tab pos="7314839" algn="l"/>
                <a:tab pos="8229239" algn="l"/>
                <a:tab pos="9143639" algn="l"/>
                <a:tab pos="10058039" algn="l"/>
              </a:tabLst>
              <a:defRPr lang="en-GB" sz="1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lvl7pPr>
            <a:lvl8pPr marL="952920" marR="0" lvl="7" indent="-234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914039" algn="l"/>
                <a:tab pos="1828438" algn="l"/>
                <a:tab pos="2742838" algn="l"/>
                <a:tab pos="3657238" algn="l"/>
                <a:tab pos="4571638" algn="l"/>
                <a:tab pos="5486038" algn="l"/>
                <a:tab pos="6400438" algn="l"/>
                <a:tab pos="7314839" algn="l"/>
                <a:tab pos="8229239" algn="l"/>
                <a:tab pos="9143639" algn="l"/>
                <a:tab pos="10058039" algn="l"/>
              </a:tabLst>
              <a:defRPr lang="en-GB" sz="1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lvl8pPr>
            <a:lvl9pPr marL="1961999" marR="0" lvl="8" indent="-234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914039" algn="l"/>
                <a:tab pos="1828438" algn="l"/>
                <a:tab pos="2742838" algn="l"/>
                <a:tab pos="3657238" algn="l"/>
                <a:tab pos="4571638" algn="l"/>
                <a:tab pos="5486038" algn="l"/>
                <a:tab pos="6400438" algn="l"/>
                <a:tab pos="7314839" algn="l"/>
                <a:tab pos="8229239" algn="l"/>
                <a:tab pos="9143639" algn="l"/>
                <a:tab pos="10058039" algn="l"/>
              </a:tabLst>
              <a:defRPr lang="en-GB" sz="1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Font typeface="Wingdings" pitchFamily="2"/>
              <a:buNone/>
              <a:defRPr/>
            </a:pP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Constituents 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can be identified using standard </a:t>
            </a: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linguistic tests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.</a:t>
            </a: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 </a:t>
            </a:r>
          </a:p>
          <a:p>
            <a:pPr marL="0" indent="0">
              <a:buFont typeface="Wingdings" pitchFamily="2"/>
              <a:buNone/>
              <a:defRPr/>
            </a:pPr>
            <a:endParaRPr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" pitchFamily="16"/>
            </a:endParaRPr>
          </a:p>
          <a:p>
            <a:pPr marL="0" indent="0">
              <a:buFont typeface="Wingdings" pitchFamily="2"/>
              <a:buNone/>
              <a:defRPr/>
            </a:pP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Example: </a:t>
            </a:r>
            <a:r>
              <a:rPr sz="2000" dirty="0">
                <a:solidFill>
                  <a:srgbClr val="008000"/>
                </a:solidFill>
                <a:latin typeface="" pitchFamily="16"/>
              </a:rPr>
              <a:t>The dog ate </a:t>
            </a:r>
            <a:r>
              <a:rPr sz="2000" u="sng" dirty="0">
                <a:solidFill>
                  <a:srgbClr val="008000"/>
                </a:solidFill>
                <a:latin typeface="" pitchFamily="16"/>
              </a:rPr>
              <a:t>a cookie</a:t>
            </a:r>
          </a:p>
          <a:p>
            <a:pPr marL="0" indent="0">
              <a:buFont typeface="Wingdings" pitchFamily="2"/>
              <a:buNone/>
              <a:defRPr/>
            </a:pPr>
            <a:endParaRPr sz="2000" dirty="0" smtClean="0">
              <a:latin typeface="" pitchFamily="16"/>
            </a:endParaRPr>
          </a:p>
          <a:p>
            <a:pPr>
              <a:defRPr/>
            </a:pP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Substitution</a:t>
            </a:r>
          </a:p>
          <a:p>
            <a:pPr lvl="1">
              <a:defRPr/>
            </a:pPr>
            <a:r>
              <a:rPr sz="2000" dirty="0" smtClean="0">
                <a:solidFill>
                  <a:srgbClr val="008000"/>
                </a:solidFill>
                <a:latin typeface="" pitchFamily="16"/>
              </a:rPr>
              <a:t>The </a:t>
            </a:r>
            <a:r>
              <a:rPr sz="2000" dirty="0">
                <a:solidFill>
                  <a:srgbClr val="008000"/>
                </a:solidFill>
                <a:latin typeface="" pitchFamily="16"/>
              </a:rPr>
              <a:t>dog ate </a:t>
            </a:r>
            <a:r>
              <a:rPr sz="2000" u="sng" dirty="0" smtClean="0">
                <a:solidFill>
                  <a:srgbClr val="008000"/>
                </a:solidFill>
                <a:latin typeface="" pitchFamily="16"/>
              </a:rPr>
              <a:t>it</a:t>
            </a:r>
            <a:endParaRPr sz="2000" dirty="0" smtClean="0">
              <a:latin typeface="" pitchFamily="16"/>
            </a:endParaRPr>
          </a:p>
          <a:p>
            <a:pPr>
              <a:defRPr/>
            </a:pP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Movement</a:t>
            </a:r>
          </a:p>
          <a:p>
            <a:pPr lvl="1">
              <a:defRPr/>
            </a:pPr>
            <a:r>
              <a:rPr sz="2000" u="sng" dirty="0" smtClean="0">
                <a:solidFill>
                  <a:srgbClr val="008000"/>
                </a:solidFill>
                <a:latin typeface="" pitchFamily="16"/>
              </a:rPr>
              <a:t>A </a:t>
            </a:r>
            <a:r>
              <a:rPr sz="2000" u="sng" dirty="0">
                <a:solidFill>
                  <a:srgbClr val="008000"/>
                </a:solidFill>
                <a:latin typeface="" pitchFamily="16"/>
              </a:rPr>
              <a:t>cookie</a:t>
            </a:r>
            <a:r>
              <a:rPr sz="2000" dirty="0">
                <a:solidFill>
                  <a:srgbClr val="008000"/>
                </a:solidFill>
                <a:latin typeface="" pitchFamily="16"/>
              </a:rPr>
              <a:t> was eaten by the </a:t>
            </a:r>
            <a:r>
              <a:rPr sz="2000" dirty="0" smtClean="0">
                <a:solidFill>
                  <a:srgbClr val="008000"/>
                </a:solidFill>
                <a:latin typeface="" pitchFamily="16"/>
              </a:rPr>
              <a:t>dog</a:t>
            </a:r>
            <a:endParaRPr sz="2000" dirty="0" smtClean="0">
              <a:latin typeface="" pitchFamily="16"/>
            </a:endParaRPr>
          </a:p>
          <a:p>
            <a:pPr>
              <a:defRPr/>
            </a:pP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Coordination with a constituent of the same phase type </a:t>
            </a:r>
          </a:p>
          <a:p>
            <a:pPr lvl="1">
              <a:defRPr/>
            </a:pPr>
            <a:r>
              <a:rPr sz="2000" dirty="0">
                <a:solidFill>
                  <a:srgbClr val="008000"/>
                </a:solidFill>
                <a:latin typeface="" pitchFamily="16"/>
              </a:rPr>
              <a:t>The dog ate </a:t>
            </a:r>
            <a:r>
              <a:rPr sz="2000" u="sng" dirty="0">
                <a:solidFill>
                  <a:srgbClr val="008000"/>
                </a:solidFill>
                <a:latin typeface="" pitchFamily="16"/>
              </a:rPr>
              <a:t>a cookie</a:t>
            </a:r>
            <a:r>
              <a:rPr sz="2000" dirty="0">
                <a:solidFill>
                  <a:srgbClr val="008000"/>
                </a:solidFill>
                <a:latin typeface="" pitchFamily="16"/>
              </a:rPr>
              <a:t> and a sausage </a:t>
            </a:r>
            <a:endParaRPr sz="2000" dirty="0" smtClean="0">
              <a:solidFill>
                <a:srgbClr val="008000"/>
              </a:solidFill>
              <a:latin typeface="" pitchFamily="16"/>
            </a:endParaRPr>
          </a:p>
          <a:p>
            <a:pPr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Q</a:t>
            </a: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" pitchFamily="16"/>
              </a:rPr>
              <a:t>uestion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" pitchFamily="16"/>
            </a:endParaRPr>
          </a:p>
          <a:p>
            <a:pPr marL="375539" lvl="1" indent="0">
              <a:buFont typeface="Wingdings" pitchFamily="2"/>
              <a:buNone/>
              <a:defRPr/>
            </a:pPr>
            <a:r>
              <a:rPr sz="2000" dirty="0" smtClean="0">
                <a:solidFill>
                  <a:srgbClr val="008000"/>
                </a:solidFill>
                <a:latin typeface="" pitchFamily="16"/>
              </a:rPr>
              <a:t>What </a:t>
            </a:r>
            <a:r>
              <a:rPr sz="2000" dirty="0">
                <a:solidFill>
                  <a:srgbClr val="008000"/>
                </a:solidFill>
                <a:latin typeface="" pitchFamily="16"/>
              </a:rPr>
              <a:t>did the dog eat? </a:t>
            </a:r>
            <a:r>
              <a:rPr sz="2000" u="sng" dirty="0">
                <a:solidFill>
                  <a:srgbClr val="008000"/>
                </a:solidFill>
                <a:latin typeface="" pitchFamily="16"/>
              </a:rPr>
              <a:t>A cookie</a:t>
            </a:r>
            <a:r>
              <a:rPr sz="2000" dirty="0">
                <a:solidFill>
                  <a:srgbClr val="008000"/>
                </a:solidFill>
                <a:latin typeface="" pitchFamily="16"/>
              </a:rPr>
              <a:t> </a:t>
            </a:r>
            <a:endParaRPr sz="2000" dirty="0" smtClean="0">
              <a:solidFill>
                <a:srgbClr val="008000"/>
              </a:solidFill>
              <a:latin typeface="" pitchFamily="16"/>
            </a:endParaRPr>
          </a:p>
          <a:p>
            <a:pPr marL="375539" lvl="1" indent="0">
              <a:buFont typeface="Wingdings" pitchFamily="2"/>
              <a:buNone/>
              <a:defRPr/>
            </a:pPr>
            <a:endParaRPr sz="2000" dirty="0">
              <a:latin typeface="" pitchFamily="16"/>
            </a:endParaRPr>
          </a:p>
          <a:p>
            <a:pPr marL="375539" lvl="1" indent="0">
              <a:buFont typeface="Wingdings" pitchFamily="2"/>
              <a:buNone/>
              <a:defRPr/>
            </a:pPr>
            <a:endParaRPr sz="2000" dirty="0">
              <a:solidFill>
                <a:srgbClr val="008000"/>
              </a:solidFill>
              <a:latin typeface="" pitchFamily="16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0006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de-DE" dirty="0" err="1" smtClean="0"/>
              <a:t>Phrases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/>
          </a:p>
        </p:txBody>
      </p:sp>
      <p:sp>
        <p:nvSpPr>
          <p:cNvPr id="23555" name="Inhaltsplatzhalter 3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en-US" dirty="0" smtClean="0"/>
              <a:t>Phrases are classified by the type of head</a:t>
            </a:r>
          </a:p>
          <a:p>
            <a:pPr lvl="1"/>
            <a:r>
              <a:rPr lang="en-US" b="1" dirty="0" smtClean="0"/>
              <a:t>Prepositional phrase (PP)</a:t>
            </a:r>
            <a:r>
              <a:rPr lang="en-US" dirty="0" smtClean="0"/>
              <a:t> with a preposition as head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rgbClr val="0070C0"/>
                </a:solidFill>
              </a:rPr>
              <a:t>from London, over the rainbow</a:t>
            </a:r>
          </a:p>
          <a:p>
            <a:pPr lvl="1"/>
            <a:r>
              <a:rPr lang="en-US" b="1" dirty="0" smtClean="0"/>
              <a:t>Noun phrase (NP)</a:t>
            </a:r>
            <a:r>
              <a:rPr lang="en-US" dirty="0" smtClean="0"/>
              <a:t> with a noun as head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rgbClr val="0070C0"/>
                </a:solidFill>
              </a:rPr>
              <a:t>the black cat, a cat on the mat</a:t>
            </a:r>
          </a:p>
          <a:p>
            <a:pPr lvl="1"/>
            <a:r>
              <a:rPr lang="en-US" b="1" dirty="0" smtClean="0"/>
              <a:t>Verb phrase (VP)</a:t>
            </a:r>
            <a:r>
              <a:rPr lang="en-US" dirty="0" smtClean="0"/>
              <a:t> with a verb as head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rgbClr val="0070C0"/>
                </a:solidFill>
              </a:rPr>
              <a:t>eat cheese, jump up and down</a:t>
            </a:r>
            <a:endParaRPr lang="en-US" dirty="0" smtClean="0"/>
          </a:p>
          <a:p>
            <a:pPr lvl="1"/>
            <a:r>
              <a:rPr lang="en-US" b="1" dirty="0" smtClean="0"/>
              <a:t>Adjectival phrase (AP)</a:t>
            </a:r>
            <a:r>
              <a:rPr lang="en-US" dirty="0" smtClean="0"/>
              <a:t> with an adjective as head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rgbClr val="0070C0"/>
                </a:solidFill>
              </a:rPr>
              <a:t>full of toys, very happy</a:t>
            </a:r>
            <a:endParaRPr lang="en-US" dirty="0" smtClean="0"/>
          </a:p>
          <a:p>
            <a:pPr lvl="1"/>
            <a:r>
              <a:rPr lang="en-US" b="1" dirty="0" smtClean="0"/>
              <a:t>Adverbial phrase (</a:t>
            </a:r>
            <a:r>
              <a:rPr lang="en-US" b="1" dirty="0" err="1" smtClean="0"/>
              <a:t>AdvP</a:t>
            </a:r>
            <a:r>
              <a:rPr lang="en-US" b="1" dirty="0" smtClean="0"/>
              <a:t>)</a:t>
            </a:r>
            <a:r>
              <a:rPr lang="en-US" dirty="0" smtClean="0"/>
              <a:t> with an adverb as head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rgbClr val="0070C0"/>
                </a:solidFill>
              </a:rPr>
              <a:t>very carefully</a:t>
            </a:r>
          </a:p>
          <a:p>
            <a:endParaRPr lang="de-DE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37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GB" smtClean="0"/>
              <a:t>Heads and modifiers</a:t>
            </a:r>
          </a:p>
        </p:txBody>
      </p:sp>
      <p:sp>
        <p:nvSpPr>
          <p:cNvPr id="24579" name="Textplatzhalter 2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pPr marL="390525" indent="-293688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"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The </a:t>
            </a:r>
            <a:r>
              <a:rPr lang="en-GB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head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 is the word which determines the syntactic type of the phrase</a:t>
            </a:r>
          </a:p>
          <a:p>
            <a:pPr marL="374650" lvl="1" indent="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Wingdings" pitchFamily="2" charset="2"/>
              <a:buChar char=""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 For a noun phrase, the head is the noun (or pronoun)</a:t>
            </a:r>
            <a:b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</a:br>
            <a:endParaRPr lang="en-GB" sz="2000" dirty="0" smtClean="0">
              <a:solidFill>
                <a:schemeClr val="tx1">
                  <a:lumMod val="65000"/>
                  <a:lumOff val="35000"/>
                </a:schemeClr>
              </a:solidFill>
              <a:ea typeface="HG Mincho Light J"/>
              <a:cs typeface="Tahoma" pitchFamily="34" charset="0"/>
            </a:endParaRPr>
          </a:p>
          <a:p>
            <a:pPr marL="390525" indent="-293688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"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Modifiers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 qualify another word or phrase</a:t>
            </a:r>
          </a:p>
          <a:p>
            <a:pPr marL="374650" lvl="1" indent="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Wingdings" pitchFamily="2" charset="2"/>
              <a:buChar char=""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 examples of modifiers are adjectives, adverbs, prepositional phrases </a:t>
            </a:r>
          </a:p>
          <a:p>
            <a:pPr marL="374650" lvl="1" indent="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None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solidFill>
                  <a:srgbClr val="008000"/>
                </a:solidFill>
                <a:ea typeface="HG Mincho Light J"/>
                <a:cs typeface="Tahoma" pitchFamily="34" charset="0"/>
              </a:rPr>
              <a:t>all flights </a:t>
            </a:r>
            <a:r>
              <a:rPr lang="en-GB" u="sng" dirty="0" smtClean="0">
                <a:solidFill>
                  <a:srgbClr val="008000"/>
                </a:solidFill>
                <a:ea typeface="HG Mincho Light J"/>
                <a:cs typeface="Tahoma" pitchFamily="34" charset="0"/>
              </a:rPr>
              <a:t>tomorrow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G Mincho Light J"/>
                <a:cs typeface="Tahoma" pitchFamily="34" charset="0"/>
              </a:rPr>
              <a:t>(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adverb)</a:t>
            </a:r>
          </a:p>
          <a:p>
            <a:pPr marL="374650" lvl="1" indent="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None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solidFill>
                  <a:srgbClr val="008000"/>
                </a:solidFill>
                <a:ea typeface="HG Mincho Light J"/>
                <a:cs typeface="Tahoma" pitchFamily="34" charset="0"/>
              </a:rPr>
              <a:t>all flights </a:t>
            </a:r>
            <a:r>
              <a:rPr lang="en-GB" u="sng" dirty="0">
                <a:solidFill>
                  <a:srgbClr val="008000"/>
                </a:solidFill>
                <a:ea typeface="HG Mincho Light J"/>
                <a:cs typeface="Tahoma" pitchFamily="34" charset="0"/>
              </a:rPr>
              <a:t>from </a:t>
            </a:r>
            <a:r>
              <a:rPr lang="en-GB" u="sng" dirty="0" smtClean="0">
                <a:solidFill>
                  <a:srgbClr val="008000"/>
                </a:solidFill>
                <a:ea typeface="HG Mincho Light J"/>
                <a:cs typeface="Tahoma" pitchFamily="34" charset="0"/>
              </a:rPr>
              <a:t>Cleveland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ea typeface="HG Mincho Light J"/>
                <a:cs typeface="Tahoma" pitchFamily="34" charset="0"/>
              </a:rPr>
              <a:t>(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prepositional phrase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HG Mincho Light J"/>
              <a:cs typeface="Tahoma" pitchFamily="34" charset="0"/>
            </a:endParaRPr>
          </a:p>
          <a:p>
            <a:pPr marL="374650" lvl="1" indent="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Wingdings" pitchFamily="2" charset="2"/>
              <a:buNone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sz="2000" u="sng" dirty="0" smtClean="0">
                <a:solidFill>
                  <a:srgbClr val="008000"/>
                </a:solidFill>
                <a:ea typeface="HG Mincho Light J"/>
                <a:cs typeface="Tahoma" pitchFamily="34" charset="0"/>
              </a:rPr>
              <a:t/>
            </a:r>
            <a:br>
              <a:rPr lang="en-GB" sz="2000" u="sng" dirty="0" smtClean="0">
                <a:solidFill>
                  <a:srgbClr val="008000"/>
                </a:solidFill>
                <a:ea typeface="HG Mincho Light J"/>
                <a:cs typeface="Tahoma" pitchFamily="34" charset="0"/>
              </a:rPr>
            </a:br>
            <a:endParaRPr lang="en-GB" sz="2000" u="sng" dirty="0" smtClean="0">
              <a:solidFill>
                <a:srgbClr val="008000"/>
              </a:solidFill>
              <a:ea typeface="HG Mincho Light J"/>
              <a:cs typeface="Tahoma" pitchFamily="34" charset="0"/>
            </a:endParaRPr>
          </a:p>
          <a:p>
            <a:pPr marL="390525" indent="-293688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"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Premodifiers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 occur before the head</a:t>
            </a:r>
            <a:b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</a:br>
            <a:endParaRPr lang="en-GB" sz="2000" dirty="0" smtClean="0">
              <a:solidFill>
                <a:schemeClr val="tx1">
                  <a:lumMod val="65000"/>
                  <a:lumOff val="35000"/>
                </a:schemeClr>
              </a:solidFill>
              <a:ea typeface="HG Mincho Light J"/>
              <a:cs typeface="Tahoma" pitchFamily="34" charset="0"/>
            </a:endParaRPr>
          </a:p>
          <a:p>
            <a:pPr marL="390525" indent="-293688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"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Postmodifiers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 occur after the head</a:t>
            </a:r>
          </a:p>
          <a:p>
            <a:pPr marL="374650" lvl="1" indent="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Wingdings" pitchFamily="2" charset="2"/>
              <a:buNone/>
              <a:tabLst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sz="2000" dirty="0" smtClean="0">
                <a:solidFill>
                  <a:srgbClr val="008000"/>
                </a:solidFill>
                <a:ea typeface="HG Mincho Light J"/>
                <a:cs typeface="Tahoma" pitchFamily="34" charset="0"/>
              </a:rPr>
              <a:t>all flights </a:t>
            </a:r>
            <a:r>
              <a:rPr lang="en-GB" sz="2000" u="sng" dirty="0" smtClean="0">
                <a:solidFill>
                  <a:srgbClr val="008000"/>
                </a:solidFill>
                <a:ea typeface="HG Mincho Light J"/>
                <a:cs typeface="Tahoma" pitchFamily="34" charset="0"/>
              </a:rPr>
              <a:t>from Cleveland</a:t>
            </a:r>
            <a:r>
              <a:rPr lang="en-GB" sz="2000" dirty="0" smtClean="0">
                <a:solidFill>
                  <a:srgbClr val="008000"/>
                </a:solidFill>
                <a:ea typeface="HG Mincho Light J"/>
                <a:cs typeface="Tahoma" pitchFamily="34" charset="0"/>
              </a:rPr>
              <a:t> 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(prepositional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phrase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G Mincho Light J"/>
                <a:cs typeface="Tahoma" pitchFamily="34" charset="0"/>
              </a:rPr>
              <a:t>)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Inhaltsplatzhalter 1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Chunks are non-overlapping regions of text: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(Usually) each chunk contains a head, with the possible addition of some preceding function words and modifiers</a:t>
            </a:r>
          </a:p>
          <a:p>
            <a:endParaRPr lang="en-US" dirty="0" smtClean="0"/>
          </a:p>
          <a:p>
            <a:r>
              <a:rPr lang="en-US" dirty="0" smtClean="0"/>
              <a:t>Chunks are non-recursive:</a:t>
            </a:r>
          </a:p>
          <a:p>
            <a:pPr lvl="1"/>
            <a:r>
              <a:rPr lang="en-US" dirty="0" smtClean="0"/>
              <a:t> A chunk cannot contain another chunk of the same category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Chunks are non-exhaustive</a:t>
            </a:r>
          </a:p>
          <a:p>
            <a:pPr lvl="1"/>
            <a:r>
              <a:rPr lang="en-US" dirty="0" smtClean="0"/>
              <a:t>Some words in a sentence may not be grouped into a chunk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25603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smtClean="0"/>
              <a:t>What is a chunk</a:t>
            </a:r>
            <a:endParaRPr lang="de-DE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Inhaltsplatzhalter 1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Chunks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typically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subsequences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constituents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don’t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cross constituent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boundaries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noun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chunks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everything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NP up to and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including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head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noun</a:t>
            </a: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 </a:t>
            </a:r>
            <a:r>
              <a:rPr lang="fr-FR" dirty="0" smtClean="0">
                <a:solidFill>
                  <a:srgbClr val="7030A0"/>
                </a:solidFill>
              </a:rPr>
              <a:t>the black cat </a:t>
            </a:r>
            <a:r>
              <a:rPr lang="fr-FR" dirty="0" smtClean="0">
                <a:solidFill>
                  <a:srgbClr val="0070C0"/>
                </a:solidFill>
              </a:rPr>
              <a:t>on the </a:t>
            </a:r>
            <a:r>
              <a:rPr lang="fr-FR" dirty="0" err="1" smtClean="0">
                <a:solidFill>
                  <a:srgbClr val="0070C0"/>
                </a:solidFill>
              </a:rPr>
              <a:t>tree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noun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chunk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fr-FR" dirty="0" smtClean="0">
                <a:solidFill>
                  <a:srgbClr val="7030A0"/>
                </a:solidFill>
              </a:rPr>
              <a:t>the black cat</a:t>
            </a:r>
            <a:endParaRPr lang="fr-FR" dirty="0">
              <a:solidFill>
                <a:srgbClr val="7030A0"/>
              </a:solidFill>
            </a:endParaRPr>
          </a:p>
          <a:p>
            <a:pPr lvl="1"/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verb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chunks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everything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VP (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including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auxiliaries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up to and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including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head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verb</a:t>
            </a: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de-DE" smtClean="0"/>
              <a:t>Chunks vs Phrases 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Inhaltsplatzhalter 1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en-US" dirty="0" smtClean="0"/>
              <a:t>What are the basic steps for creating a </a:t>
            </a:r>
            <a:r>
              <a:rPr lang="en-US" dirty="0" err="1" smtClean="0"/>
              <a:t>DKPro</a:t>
            </a:r>
            <a:r>
              <a:rPr lang="en-US" dirty="0" smtClean="0"/>
              <a:t>-Core reader?</a:t>
            </a:r>
          </a:p>
          <a:p>
            <a:r>
              <a:rPr lang="en-US" dirty="0" smtClean="0"/>
              <a:t>How is the </a:t>
            </a:r>
            <a:r>
              <a:rPr lang="en-US" dirty="0" err="1" smtClean="0"/>
              <a:t>DKPro</a:t>
            </a:r>
            <a:r>
              <a:rPr lang="en-US" dirty="0" smtClean="0"/>
              <a:t>-Core type hierarchy organized? </a:t>
            </a:r>
          </a:p>
          <a:p>
            <a:r>
              <a:rPr lang="en-US" dirty="0" smtClean="0"/>
              <a:t>When to use </a:t>
            </a:r>
            <a:r>
              <a:rPr lang="en-US" dirty="0" err="1" smtClean="0"/>
              <a:t>DKPro</a:t>
            </a:r>
            <a:r>
              <a:rPr lang="en-US" dirty="0" smtClean="0"/>
              <a:t>-Core types?</a:t>
            </a:r>
          </a:p>
          <a:p>
            <a:r>
              <a:rPr lang="en-US" dirty="0" smtClean="0"/>
              <a:t>When are fine-grained POS tags needed? Give examples</a:t>
            </a:r>
          </a:p>
          <a:p>
            <a:r>
              <a:rPr lang="en-US" dirty="0" smtClean="0"/>
              <a:t>Where are models and resources stored (in </a:t>
            </a:r>
            <a:r>
              <a:rPr lang="en-US" dirty="0" err="1" smtClean="0"/>
              <a:t>DKPro</a:t>
            </a:r>
            <a:r>
              <a:rPr lang="en-US" dirty="0" smtClean="0"/>
              <a:t>-Core pipelines</a:t>
            </a:r>
            <a:r>
              <a:rPr lang="en-US" dirty="0" smtClean="0"/>
              <a:t>)?</a:t>
            </a:r>
          </a:p>
          <a:p>
            <a:r>
              <a:rPr lang="en-US" dirty="0" smtClean="0"/>
              <a:t>How to add models (e.g. tagger models, parser models) to your project?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How do I access a corpus from </a:t>
            </a:r>
            <a:r>
              <a:rPr lang="en-US" dirty="0" err="1" smtClean="0"/>
              <a:t>DKPro</a:t>
            </a:r>
            <a:r>
              <a:rPr lang="en-US" dirty="0" smtClean="0"/>
              <a:t>?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de-DE" dirty="0" smtClean="0"/>
          </a:p>
        </p:txBody>
      </p:sp>
      <p:sp>
        <p:nvSpPr>
          <p:cNvPr id="28675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de-DE" smtClean="0"/>
              <a:t>Questions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dirty="0" smtClean="0"/>
              <a:t>Exercises (I)</a:t>
            </a:r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Look at the example pipeline: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Run the example pipeline with different configurations</a:t>
            </a:r>
          </a:p>
          <a:p>
            <a:pPr lvl="1"/>
            <a:r>
              <a:rPr lang="en-US" dirty="0" smtClean="0"/>
              <a:t>Inspect lemmatization results</a:t>
            </a:r>
          </a:p>
          <a:p>
            <a:pPr lvl="1"/>
            <a:r>
              <a:rPr lang="en-US" dirty="0" smtClean="0"/>
              <a:t>Inspect chunks, discuss the limitations of chunking</a:t>
            </a:r>
          </a:p>
          <a:p>
            <a:pPr lvl="1"/>
            <a:r>
              <a:rPr lang="en-US" dirty="0" smtClean="0"/>
              <a:t>Inspect POS tags of verbs, discuss applications where the original POS tag is required (rather than the </a:t>
            </a:r>
            <a:r>
              <a:rPr lang="en-US" dirty="0" err="1" smtClean="0"/>
              <a:t>DKPro</a:t>
            </a:r>
            <a:r>
              <a:rPr lang="en-US" dirty="0" smtClean="0"/>
              <a:t> POS tag)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dirty="0" smtClean="0"/>
              <a:t>Exercises (II)</a:t>
            </a:r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Adapt the </a:t>
            </a:r>
            <a:r>
              <a:rPr lang="en-US" b="1" dirty="0"/>
              <a:t>example </a:t>
            </a:r>
            <a:r>
              <a:rPr lang="en-US" b="1" dirty="0" smtClean="0"/>
              <a:t>pipeline and write your own Consumers: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Write a Consumer that identifies sentences with two consecutive noun chunks and no token tagged V in between</a:t>
            </a:r>
          </a:p>
          <a:p>
            <a:pPr lvl="1"/>
            <a:r>
              <a:rPr lang="en-US" dirty="0" smtClean="0"/>
              <a:t>Inspect the annotation result, discuss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Adapt the linguistic annotation pipeline to English</a:t>
            </a:r>
          </a:p>
          <a:p>
            <a:pPr lvl="1"/>
            <a:r>
              <a:rPr lang="en-US" dirty="0" smtClean="0"/>
              <a:t>Experiment with two PDF files from the educational domain: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/main/resources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Adapt the reader and the tagger accordingly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3649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Inhaltsplatzhalter 1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fr-FR" smtClean="0"/>
              <a:t>Steven Abney. Parsing By Chunks. In: Robert Berwick, Steven Abney and Carol Tenny (eds.), </a:t>
            </a:r>
            <a:r>
              <a:rPr lang="fr-FR" i="1" smtClean="0"/>
              <a:t>Principle-Based Parsing</a:t>
            </a:r>
            <a:r>
              <a:rPr lang="fr-FR" smtClean="0"/>
              <a:t>. Kluwer Academic Publishers, Dordrecht. 1991.</a:t>
            </a:r>
          </a:p>
          <a:p>
            <a:endParaRPr lang="de-DE" smtClean="0"/>
          </a:p>
        </p:txBody>
      </p:sp>
      <p:sp>
        <p:nvSpPr>
          <p:cNvPr id="32771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de-DE" smtClean="0"/>
              <a:t>References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feil nach unten 12"/>
          <p:cNvSpPr/>
          <p:nvPr/>
        </p:nvSpPr>
        <p:spPr>
          <a:xfrm>
            <a:off x="3810000" y="1524000"/>
            <a:ext cx="1295400" cy="4876800"/>
          </a:xfrm>
          <a:prstGeom prst="downArrow">
            <a:avLst>
              <a:gd name="adj1" fmla="val 50000"/>
              <a:gd name="adj2" fmla="val 594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Levels in Text Processing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1638300" y="2287706"/>
            <a:ext cx="5867400" cy="533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Segmentation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638300" y="3087806"/>
            <a:ext cx="5867400" cy="533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Morphology</a:t>
            </a:r>
          </a:p>
        </p:txBody>
      </p:sp>
      <p:sp>
        <p:nvSpPr>
          <p:cNvPr id="8" name="Rechteck 7"/>
          <p:cNvSpPr/>
          <p:nvPr/>
        </p:nvSpPr>
        <p:spPr>
          <a:xfrm>
            <a:off x="1638300" y="3887906"/>
            <a:ext cx="5867400" cy="533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Syntax</a:t>
            </a:r>
          </a:p>
        </p:txBody>
      </p:sp>
      <p:sp>
        <p:nvSpPr>
          <p:cNvPr id="9" name="Rechteck 8"/>
          <p:cNvSpPr/>
          <p:nvPr/>
        </p:nvSpPr>
        <p:spPr>
          <a:xfrm>
            <a:off x="1638300" y="4688006"/>
            <a:ext cx="5867400" cy="533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Semantics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35178" y="1525856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unstructured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8991" y="5844213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structured</a:t>
            </a:r>
            <a:endParaRPr lang="de-DE" dirty="0"/>
          </a:p>
        </p:txBody>
      </p:sp>
      <p:sp>
        <p:nvSpPr>
          <p:cNvPr id="12" name="Pfeil nach unten 11"/>
          <p:cNvSpPr/>
          <p:nvPr/>
        </p:nvSpPr>
        <p:spPr>
          <a:xfrm>
            <a:off x="674144" y="1953483"/>
            <a:ext cx="648071" cy="3868846"/>
          </a:xfrm>
          <a:prstGeom prst="downArrow">
            <a:avLst>
              <a:gd name="adj1" fmla="val 50000"/>
              <a:gd name="adj2" fmla="val 594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l"/>
              <a:t>3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UIMA </a:t>
            </a:r>
            <a:r>
              <a:rPr lang="en-US" dirty="0" smtClean="0"/>
              <a:t>Example Pipeline for Text Processing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846301" y="1615194"/>
            <a:ext cx="4096975" cy="4812764"/>
            <a:chOff x="1622292" y="1524000"/>
            <a:chExt cx="5883408" cy="5706382"/>
          </a:xfrm>
        </p:grpSpPr>
        <p:sp>
          <p:nvSpPr>
            <p:cNvPr id="13" name="Pfeil nach unten 12"/>
            <p:cNvSpPr/>
            <p:nvPr/>
          </p:nvSpPr>
          <p:spPr>
            <a:xfrm>
              <a:off x="3810000" y="1524000"/>
              <a:ext cx="1295400" cy="5706382"/>
            </a:xfrm>
            <a:prstGeom prst="downArrow">
              <a:avLst>
                <a:gd name="adj1" fmla="val 50000"/>
                <a:gd name="adj2" fmla="val 5948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prstClr val="black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1638300" y="175430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Collection</a:t>
              </a:r>
              <a:r>
                <a:rPr lang="de-DE" sz="28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Reader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638300" y="282312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Segmenter</a:t>
              </a:r>
              <a:endParaRPr lang="de-DE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1638300" y="4055203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POS </a:t>
              </a:r>
              <a:r>
                <a:rPr lang="de-DE" sz="28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Tagger</a:t>
              </a:r>
              <a:endParaRPr lang="de-DE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622292" y="5895633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CAS Consumer</a:t>
              </a: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518220" y="1562011"/>
            <a:ext cx="4085828" cy="4668748"/>
            <a:chOff x="1638300" y="1524000"/>
            <a:chExt cx="5867400" cy="5535626"/>
          </a:xfrm>
        </p:grpSpPr>
        <p:sp>
          <p:nvSpPr>
            <p:cNvPr id="25" name="Pfeil nach unten 24"/>
            <p:cNvSpPr/>
            <p:nvPr/>
          </p:nvSpPr>
          <p:spPr>
            <a:xfrm>
              <a:off x="3810000" y="1524000"/>
              <a:ext cx="1295400" cy="5535626"/>
            </a:xfrm>
            <a:prstGeom prst="downArrow">
              <a:avLst>
                <a:gd name="adj1" fmla="val 50000"/>
                <a:gd name="adj2" fmla="val 5948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1638300" y="2886184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Segmentation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638300" y="376819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Morphology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638300" y="4384961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Syntax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1638300" y="4966184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Semantics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5962724" y="234420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5962724" y="337192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31" name="Textfeld 30"/>
          <p:cNvSpPr txBox="1"/>
          <p:nvPr/>
        </p:nvSpPr>
        <p:spPr>
          <a:xfrm>
            <a:off x="5962724" y="491502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19" name="Rechteck 18"/>
          <p:cNvSpPr/>
          <p:nvPr/>
        </p:nvSpPr>
        <p:spPr>
          <a:xfrm>
            <a:off x="4846301" y="4465150"/>
            <a:ext cx="4085828" cy="4498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Named</a:t>
            </a:r>
            <a:r>
              <a:rPr lang="de-DE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de-DE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Entity</a:t>
            </a:r>
            <a:r>
              <a:rPr lang="de-DE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de-DE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Rec</a:t>
            </a:r>
            <a:r>
              <a:rPr lang="de-DE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de-DE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5962724" y="421442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29.05.2013 | PhD Program KDSL | Dr. J. Eckle-Kohler, R. Eckart de Castilho, R. Kluge, Dr. T. Zesch</a:t>
            </a:r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l"/>
              <a:t>4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4"/>
          <p:cNvSpPr>
            <a:spLocks noGrp="1"/>
          </p:cNvSpPr>
          <p:nvPr>
            <p:ph type="title"/>
          </p:nvPr>
        </p:nvSpPr>
        <p:spPr>
          <a:xfrm>
            <a:off x="323850" y="549275"/>
            <a:ext cx="8569325" cy="719138"/>
          </a:xfrm>
        </p:spPr>
        <p:txBody>
          <a:bodyPr/>
          <a:lstStyle/>
          <a:p>
            <a:pPr eaLnBrk="1" hangingPunct="1"/>
            <a:r>
              <a:rPr lang="en-US" dirty="0" smtClean="0"/>
              <a:t>Overview of Tools and Formats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250825" y="1196752"/>
            <a:ext cx="4173538" cy="546075"/>
          </a:xfrm>
        </p:spPr>
        <p:txBody>
          <a:bodyPr/>
          <a:lstStyle/>
          <a:p>
            <a:pPr eaLnBrk="1" hangingPunct="1"/>
            <a:r>
              <a:rPr lang="en-US" dirty="0" smtClean="0"/>
              <a:t>Integrated Tools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250825" y="1772816"/>
            <a:ext cx="4173538" cy="39512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TreeTagger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OpenNLP</a:t>
            </a:r>
          </a:p>
          <a:p>
            <a:pPr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Stanford NLP</a:t>
            </a:r>
          </a:p>
          <a:p>
            <a:pPr>
              <a:defRPr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JWordSplitter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Language Tool</a:t>
            </a:r>
          </a:p>
          <a:p>
            <a:pPr>
              <a:defRPr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MaltParser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3"/>
          </p:nvPr>
        </p:nvSpPr>
        <p:spPr>
          <a:xfrm>
            <a:off x="4606756" y="1196752"/>
            <a:ext cx="4248150" cy="575394"/>
          </a:xfrm>
        </p:spPr>
        <p:txBody>
          <a:bodyPr/>
          <a:lstStyle/>
          <a:p>
            <a:pPr eaLnBrk="1" hangingPunct="1"/>
            <a:r>
              <a:rPr lang="en-US" dirty="0" smtClean="0"/>
              <a:t>Supported Formats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4"/>
          </p:nvPr>
        </p:nvSpPr>
        <p:spPr>
          <a:xfrm>
            <a:off x="4572000" y="1772816"/>
            <a:ext cx="4248150" cy="3384376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Text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PDF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TEI XML, BNC XML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Negra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Export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SQL Databases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Google web1t n-grams</a:t>
            </a:r>
          </a:p>
          <a:p>
            <a:r>
              <a:rPr lang="en-US" sz="2000" dirty="0" smtClean="0"/>
              <a:t>…</a:t>
            </a:r>
          </a:p>
        </p:txBody>
      </p:sp>
      <p:sp>
        <p:nvSpPr>
          <p:cNvPr id="9224" name="Textfeld 1"/>
          <p:cNvSpPr txBox="1">
            <a:spLocks noChangeArrowheads="1"/>
          </p:cNvSpPr>
          <p:nvPr/>
        </p:nvSpPr>
        <p:spPr bwMode="auto">
          <a:xfrm>
            <a:off x="1583040" y="5085184"/>
            <a:ext cx="59779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4A4A4A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2000" dirty="0"/>
              <a:t>See also: </a:t>
            </a:r>
            <a:r>
              <a:rPr lang="de-DE" sz="2000" dirty="0">
                <a:hlinkClick r:id="rId3"/>
              </a:rPr>
              <a:t>http://code.google.com/p/dkpro-core-asl/</a:t>
            </a:r>
            <a:r>
              <a:rPr lang="de-DE" sz="2000" dirty="0"/>
              <a:t> </a:t>
            </a:r>
            <a:endParaRPr lang="de-DE" sz="2000" dirty="0" smtClean="0"/>
          </a:p>
          <a:p>
            <a:pPr eaLnBrk="1" hangingPunct="1"/>
            <a:r>
              <a:rPr lang="de-DE" sz="2000" dirty="0" smtClean="0"/>
              <a:t>(</a:t>
            </a:r>
            <a:r>
              <a:rPr lang="de-DE" sz="2000" dirty="0" err="1" smtClean="0"/>
              <a:t>list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important</a:t>
            </a:r>
            <a:r>
              <a:rPr lang="de-DE" sz="2000" dirty="0" smtClean="0"/>
              <a:t> ASL </a:t>
            </a:r>
            <a:r>
              <a:rPr lang="de-DE" sz="2000" dirty="0"/>
              <a:t>/ GPL </a:t>
            </a:r>
            <a:r>
              <a:rPr lang="de-DE" sz="2000" dirty="0" err="1"/>
              <a:t>components</a:t>
            </a:r>
            <a:r>
              <a:rPr lang="de-DE" sz="2000" dirty="0"/>
              <a:t>)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07B669-4AC1-4202-A425-91F092953B5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3" grpId="0" build="p"/>
      <p:bldP spid="17" grpId="0" build="p"/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Javadocs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DKPro</a:t>
            </a:r>
            <a:r>
              <a:rPr lang="de-DE" dirty="0"/>
              <a:t>-Core ASL Jenkins: https://zoidberg.ukp.informatik.tu-darmstadt.de/jenkins/job/DKPro Core ASL </a:t>
            </a:r>
            <a:endParaRPr lang="de-DE" dirty="0" smtClean="0"/>
          </a:p>
          <a:p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in </a:t>
            </a:r>
            <a:r>
              <a:rPr lang="de-DE" dirty="0" err="1" smtClean="0"/>
              <a:t>DKPro</a:t>
            </a:r>
            <a:r>
              <a:rPr lang="de-DE" dirty="0" smtClean="0"/>
              <a:t> Core: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/>
              <a:t>http://code.google.com/p/dkpro-core-asl/wiki </a:t>
            </a:r>
            <a:endParaRPr lang="de-DE" dirty="0" smtClean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DKPro</a:t>
            </a:r>
            <a:r>
              <a:rPr lang="de-DE" dirty="0" smtClean="0"/>
              <a:t> Core in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browse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endParaRPr lang="de-DE" dirty="0" smtClean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on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Tools and </a:t>
            </a:r>
            <a:r>
              <a:rPr lang="en-US" dirty="0" smtClean="0"/>
              <a:t>Formats – Sources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89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pPr>
              <a:defRPr/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DKPro</a:t>
            </a:r>
            <a:r>
              <a:rPr lang="de-DE" dirty="0" smtClean="0"/>
              <a:t> Core </a:t>
            </a:r>
            <a:r>
              <a:rPr lang="de-DE" dirty="0" err="1" smtClean="0"/>
              <a:t>specify</a:t>
            </a:r>
            <a:r>
              <a:rPr lang="de-DE" dirty="0" smtClean="0"/>
              <a:t> UIMA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linguistic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r>
              <a:rPr lang="de-DE" dirty="0" smtClean="0"/>
              <a:t>?</a:t>
            </a:r>
          </a:p>
          <a:p>
            <a:pPr lvl="1">
              <a:defRPr/>
            </a:pPr>
            <a:r>
              <a:rPr lang="de-DE" dirty="0" err="1" smtClean="0"/>
              <a:t>Convenient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/>
              <a:t>linguistic</a:t>
            </a:r>
            <a:r>
              <a:rPr lang="de-DE" dirty="0"/>
              <a:t>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pPr lvl="1">
              <a:defRPr/>
            </a:pPr>
            <a:endParaRPr lang="de-DE" dirty="0"/>
          </a:p>
          <a:p>
            <a:pPr lvl="1">
              <a:defRPr/>
            </a:pPr>
            <a:endParaRPr lang="de-DE" dirty="0" smtClean="0"/>
          </a:p>
          <a:p>
            <a:pPr marL="365125" lvl="1" indent="0">
              <a:buFont typeface="Arial" pitchFamily="34" charset="0"/>
              <a:buNone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See </a:t>
            </a:r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:</a:t>
            </a:r>
            <a:endParaRPr lang="de-DE" dirty="0"/>
          </a:p>
          <a:p>
            <a:pPr lvl="1">
              <a:defRPr/>
            </a:pPr>
            <a:r>
              <a:rPr lang="de-DE" dirty="0"/>
              <a:t>http://</a:t>
            </a:r>
            <a:r>
              <a:rPr lang="de-DE" dirty="0" smtClean="0"/>
              <a:t>code.google.com/p/dkpro-core-asl/wiki/TypeSystem</a:t>
            </a:r>
          </a:p>
          <a:p>
            <a:pPr>
              <a:defRPr/>
            </a:pP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DKProType</a:t>
            </a:r>
            <a:r>
              <a:rPr lang="de-DE" dirty="0"/>
              <a:t> System </a:t>
            </a: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, i.e.,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dkpro</a:t>
            </a:r>
            <a:r>
              <a:rPr lang="de-DE" dirty="0" smtClean="0"/>
              <a:t>-core-</a:t>
            </a:r>
            <a:r>
              <a:rPr lang="de-DE" dirty="0" err="1" smtClean="0"/>
              <a:t>asl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?</a:t>
            </a:r>
            <a:endParaRPr lang="de-DE" dirty="0"/>
          </a:p>
          <a:p>
            <a:pPr lvl="1">
              <a:defRPr/>
            </a:pPr>
            <a:r>
              <a:rPr lang="de-DE" dirty="0"/>
              <a:t>de.tudarmstadt.ukp.dkpro.core.api.*</a:t>
            </a:r>
          </a:p>
          <a:p>
            <a:pPr lvl="1">
              <a:defRPr/>
            </a:pPr>
            <a:r>
              <a:rPr lang="de-DE" i="1" dirty="0"/>
              <a:t>TypeName.java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i="1" dirty="0"/>
              <a:t>TypeName_Type.java</a:t>
            </a:r>
          </a:p>
          <a:p>
            <a:pPr lvl="1">
              <a:defRPr/>
            </a:pPr>
            <a:endParaRPr lang="de-DE" dirty="0"/>
          </a:p>
          <a:p>
            <a:pPr marL="0" indent="0">
              <a:buFontTx/>
              <a:buNone/>
              <a:defRPr/>
            </a:pPr>
            <a:r>
              <a:rPr lang="en-US" dirty="0"/>
              <a:t>        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  <p:sp>
        <p:nvSpPr>
          <p:cNvPr id="11267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en-US" smtClean="0"/>
              <a:t>DKPro Core Type System</a:t>
            </a:r>
            <a:endParaRPr lang="de-DE" smtClean="0"/>
          </a:p>
        </p:txBody>
      </p:sp>
      <p:sp>
        <p:nvSpPr>
          <p:cNvPr id="11268" name="CustomShape 3"/>
          <p:cNvSpPr>
            <a:spLocks noChangeArrowheads="1"/>
          </p:cNvSpPr>
          <p:nvPr/>
        </p:nvSpPr>
        <p:spPr bwMode="auto">
          <a:xfrm>
            <a:off x="360363" y="2492896"/>
            <a:ext cx="8423275" cy="1152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/>
          <a:p>
            <a:r>
              <a:rPr lang="de-DE">
                <a:latin typeface="Courier New" pitchFamily="49" charset="0"/>
              </a:rPr>
              <a:t>	for (N noun : JCasUtil.select (jcas, N.class)) { </a:t>
            </a:r>
            <a:br>
              <a:rPr lang="de-DE">
                <a:latin typeface="Courier New" pitchFamily="49" charset="0"/>
              </a:rPr>
            </a:br>
            <a:r>
              <a:rPr lang="de-DE">
                <a:latin typeface="Courier New" pitchFamily="49" charset="0"/>
              </a:rPr>
              <a:t>           … </a:t>
            </a:r>
            <a:br>
              <a:rPr lang="de-DE">
                <a:latin typeface="Courier New" pitchFamily="49" charset="0"/>
              </a:rPr>
            </a:br>
            <a:r>
              <a:rPr lang="de-DE">
                <a:latin typeface="Courier New" pitchFamily="49" charset="0"/>
              </a:rPr>
              <a:t>       }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Inhaltsplatzhalter 1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Tags mapped to UIMA types (configurable)</a:t>
            </a:r>
          </a:p>
          <a:p>
            <a:pPr lvl="1"/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*.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map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Generic: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Original tags stored in a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feature, e.g.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POS.value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Coarse Grained: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Currently supported for Part-of-Speech tags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13 coarse grained part-of-speech tags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ADJ, ADV, ART, CARD, CONJ, N (NP, NN), O, PP, PR, V, PUNC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Convenient coarse-grained processing across languages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Similar “Universal Part-of-Speech” tag-set published @ LREC 2012</a:t>
            </a:r>
          </a:p>
          <a:p>
            <a:pPr lvl="1"/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Slav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Petrov,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Dipanjan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Das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Ryan McDonald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Defines mappings for 25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tagsets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in 22 languages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Will be adopted for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DKPro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Core in the future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de-DE" dirty="0" smtClean="0"/>
          </a:p>
        </p:txBody>
      </p:sp>
      <p:sp>
        <p:nvSpPr>
          <p:cNvPr id="12291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de-DE" smtClean="0"/>
              <a:t>UIMA type mappings – example POS tags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Inhaltsplatzhalter 1"/>
          <p:cNvSpPr>
            <a:spLocks noGrp="1"/>
          </p:cNvSpPr>
          <p:nvPr>
            <p:ph idx="1"/>
          </p:nvPr>
        </p:nvSpPr>
        <p:spPr>
          <a:xfrm>
            <a:off x="323850" y="1484313"/>
            <a:ext cx="8712200" cy="4752975"/>
          </a:xfrm>
        </p:spPr>
        <p:txBody>
          <a:bodyPr/>
          <a:lstStyle/>
          <a:p>
            <a:endParaRPr lang="de-DE" smtClean="0"/>
          </a:p>
        </p:txBody>
      </p:sp>
      <p:sp>
        <p:nvSpPr>
          <p:cNvPr id="13315" name="Titel 2"/>
          <p:cNvSpPr>
            <a:spLocks noGrp="1"/>
          </p:cNvSpPr>
          <p:nvPr>
            <p:ph type="title"/>
          </p:nvPr>
        </p:nvSpPr>
        <p:spPr>
          <a:xfrm>
            <a:off x="323850" y="620713"/>
            <a:ext cx="8712200" cy="687387"/>
          </a:xfrm>
        </p:spPr>
        <p:txBody>
          <a:bodyPr/>
          <a:lstStyle/>
          <a:p>
            <a:pPr eaLnBrk="1" hangingPunct="1"/>
            <a:r>
              <a:rPr lang="de-DE" smtClean="0"/>
              <a:t>Use of managed dependencies</a:t>
            </a:r>
          </a:p>
        </p:txBody>
      </p:sp>
      <p:sp>
        <p:nvSpPr>
          <p:cNvPr id="13316" name="CustomShape 3"/>
          <p:cNvSpPr>
            <a:spLocks noChangeArrowheads="1"/>
          </p:cNvSpPr>
          <p:nvPr/>
        </p:nvSpPr>
        <p:spPr bwMode="auto">
          <a:xfrm>
            <a:off x="360363" y="1773238"/>
            <a:ext cx="8423275" cy="3959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/>
          <a:p>
            <a:r>
              <a:rPr lang="de-DE">
                <a:latin typeface="Courier New" pitchFamily="49" charset="0"/>
              </a:rPr>
              <a:t>&lt;dependencyManagement&gt;</a:t>
            </a:r>
          </a:p>
          <a:p>
            <a:r>
              <a:rPr lang="de-DE">
                <a:latin typeface="Courier New" pitchFamily="49" charset="0"/>
              </a:rPr>
              <a:t>…</a:t>
            </a:r>
          </a:p>
          <a:p>
            <a:r>
              <a:rPr lang="de-DE">
                <a:latin typeface="Courier New" pitchFamily="49" charset="0"/>
              </a:rPr>
              <a:t>  &lt;dependency&gt;</a:t>
            </a:r>
          </a:p>
          <a:p>
            <a:r>
              <a:rPr lang="de-DE">
                <a:latin typeface="Courier New" pitchFamily="49" charset="0"/>
              </a:rPr>
              <a:t>  	&lt;groupId&gt;de.tudarmstadt.ukp.dkpro.core&lt;/groupId&gt;</a:t>
            </a:r>
          </a:p>
          <a:p>
            <a:r>
              <a:rPr lang="de-DE">
                <a:latin typeface="Courier New" pitchFamily="49" charset="0"/>
              </a:rPr>
              <a:t>  	&lt;artifactId&gt;de.tudarmstadt.ukp.dkpro.core-asl&lt;/artifactId&gt;</a:t>
            </a:r>
          </a:p>
          <a:p>
            <a:r>
              <a:rPr lang="de-DE">
                <a:latin typeface="Courier New" pitchFamily="49" charset="0"/>
              </a:rPr>
              <a:t>  	&lt;version&gt;1.4.0&lt;/version&gt;</a:t>
            </a:r>
          </a:p>
          <a:p>
            <a:r>
              <a:rPr lang="de-DE">
                <a:latin typeface="Courier New" pitchFamily="49" charset="0"/>
              </a:rPr>
              <a:t>  	&lt;type&gt;pom&lt;/type&gt;</a:t>
            </a:r>
          </a:p>
          <a:p>
            <a:r>
              <a:rPr lang="de-DE">
                <a:latin typeface="Courier New" pitchFamily="49" charset="0"/>
              </a:rPr>
              <a:t>  	&lt;scope&gt;import&lt;/scope&gt;</a:t>
            </a:r>
          </a:p>
          <a:p>
            <a:r>
              <a:rPr lang="de-DE">
                <a:latin typeface="Courier New" pitchFamily="49" charset="0"/>
              </a:rPr>
              <a:t>  &lt;/dependency&gt; </a:t>
            </a:r>
          </a:p>
          <a:p>
            <a:r>
              <a:rPr lang="de-DE">
                <a:latin typeface="Courier New" pitchFamily="49" charset="0"/>
              </a:rPr>
              <a:t>…</a:t>
            </a:r>
          </a:p>
          <a:p>
            <a:r>
              <a:rPr lang="de-DE">
                <a:latin typeface="Courier New" pitchFamily="49" charset="0"/>
              </a:rPr>
              <a:t>&lt;/dependencyManagement&gt;</a:t>
            </a:r>
          </a:p>
          <a:p>
            <a:r>
              <a:rPr lang="de-DE">
                <a:latin typeface="Courier New" pitchFamily="49" charset="0"/>
              </a:rPr>
              <a:t>  		</a:t>
            </a:r>
          </a:p>
          <a:p>
            <a:r>
              <a:rPr lang="de-DE" sz="1200">
                <a:latin typeface="Courier New" pitchFamily="49" charset="0"/>
              </a:rPr>
              <a:t>		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29.05.2013 | PhD Program KDSL | Dr. J. Eckle-Kohler, R. Eckart de Castilho, R. Kluge, Dr. T. Zesch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E990-D532-4D70-9FD9-F859D47D5456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-KDS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4A4A4A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4A4A4A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PF_PPP_Institut 1">
        <a:dk1>
          <a:srgbClr val="4A4A4A"/>
        </a:dk1>
        <a:lt1>
          <a:srgbClr val="FFFFFF"/>
        </a:lt1>
        <a:dk2>
          <a:srgbClr val="000000"/>
        </a:dk2>
        <a:lt2>
          <a:srgbClr val="969696"/>
        </a:lt2>
        <a:accent1>
          <a:srgbClr val="F1F1F1"/>
        </a:accent1>
        <a:accent2>
          <a:srgbClr val="666666"/>
        </a:accent2>
        <a:accent3>
          <a:srgbClr val="FFFFFF"/>
        </a:accent3>
        <a:accent4>
          <a:srgbClr val="3E3E3E"/>
        </a:accent4>
        <a:accent5>
          <a:srgbClr val="F7F7F7"/>
        </a:accent5>
        <a:accent6>
          <a:srgbClr val="5C5C5C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-KDS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4A4A4A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4A4A4A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PF_PPP_Institut 1">
        <a:dk1>
          <a:srgbClr val="4A4A4A"/>
        </a:dk1>
        <a:lt1>
          <a:srgbClr val="FFFFFF"/>
        </a:lt1>
        <a:dk2>
          <a:srgbClr val="000000"/>
        </a:dk2>
        <a:lt2>
          <a:srgbClr val="969696"/>
        </a:lt2>
        <a:accent1>
          <a:srgbClr val="F1F1F1"/>
        </a:accent1>
        <a:accent2>
          <a:srgbClr val="666666"/>
        </a:accent2>
        <a:accent3>
          <a:srgbClr val="FFFFFF"/>
        </a:accent3>
        <a:accent4>
          <a:srgbClr val="3E3E3E"/>
        </a:accent4>
        <a:accent5>
          <a:srgbClr val="F7F7F7"/>
        </a:accent5>
        <a:accent6>
          <a:srgbClr val="5C5C5C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mplate-KDS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4A4A4A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4A4A4A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PF_PPP_Institut 1">
        <a:dk1>
          <a:srgbClr val="4A4A4A"/>
        </a:dk1>
        <a:lt1>
          <a:srgbClr val="FFFFFF"/>
        </a:lt1>
        <a:dk2>
          <a:srgbClr val="000000"/>
        </a:dk2>
        <a:lt2>
          <a:srgbClr val="969696"/>
        </a:lt2>
        <a:accent1>
          <a:srgbClr val="F1F1F1"/>
        </a:accent1>
        <a:accent2>
          <a:srgbClr val="666666"/>
        </a:accent2>
        <a:accent3>
          <a:srgbClr val="FFFFFF"/>
        </a:accent3>
        <a:accent4>
          <a:srgbClr val="3E3E3E"/>
        </a:accent4>
        <a:accent5>
          <a:srgbClr val="F7F7F7"/>
        </a:accent5>
        <a:accent6>
          <a:srgbClr val="5C5C5C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2336</Words>
  <Application>Microsoft Office PowerPoint</Application>
  <PresentationFormat>Bildschirmpräsentation (4:3)</PresentationFormat>
  <Paragraphs>367</Paragraphs>
  <Slides>29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Template-KDSL</vt:lpstr>
      <vt:lpstr>1_Template-KDSL</vt:lpstr>
      <vt:lpstr>2_Template-KDSL</vt:lpstr>
      <vt:lpstr>Introduction to DKPro Core</vt:lpstr>
      <vt:lpstr>PowerPoint-Präsentation</vt:lpstr>
      <vt:lpstr>Analysis Levels in Text Processing</vt:lpstr>
      <vt:lpstr>UIMA Example Pipeline for Text Processing</vt:lpstr>
      <vt:lpstr>Overview of Tools and Formats</vt:lpstr>
      <vt:lpstr>Overview of Tools and Formats – Sources</vt:lpstr>
      <vt:lpstr>DKPro Core Type System</vt:lpstr>
      <vt:lpstr>UIMA type mappings – example POS tags</vt:lpstr>
      <vt:lpstr>Use of managed dependencies</vt:lpstr>
      <vt:lpstr>Readers for many formats</vt:lpstr>
      <vt:lpstr>Adding Models as managed dependencies, e.g. TreeTagger component</vt:lpstr>
      <vt:lpstr>PowerPoint-Präsentation</vt:lpstr>
      <vt:lpstr>Tokenization and sentence splitting – Ambiguities</vt:lpstr>
      <vt:lpstr>Tokenization and sentence splitting – Ambiguities</vt:lpstr>
      <vt:lpstr>Morphology – Stemming</vt:lpstr>
      <vt:lpstr>Morphology – Lemmatization</vt:lpstr>
      <vt:lpstr>Morphology – Stemming vs. Lemmatization</vt:lpstr>
      <vt:lpstr>Morpho-Syntax – Part-of-Speech Tagger</vt:lpstr>
      <vt:lpstr>Syntax – Chunker</vt:lpstr>
      <vt:lpstr>Phrases </vt:lpstr>
      <vt:lpstr>Constituency Tests </vt:lpstr>
      <vt:lpstr>Phrases Types</vt:lpstr>
      <vt:lpstr>Heads and modifiers</vt:lpstr>
      <vt:lpstr>What is a chunk</vt:lpstr>
      <vt:lpstr>Chunks vs Phrases </vt:lpstr>
      <vt:lpstr>Questions</vt:lpstr>
      <vt:lpstr>Exercises (I)</vt:lpstr>
      <vt:lpstr>Exercises (II)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Program</dc:title>
  <dc:creator>Judith Eckle-Kohler</dc:creator>
  <cp:lastModifiedBy>JUDITH ECKLE-KOHLER</cp:lastModifiedBy>
  <cp:revision>102</cp:revision>
  <cp:lastPrinted>2011-09-20T07:47:33Z</cp:lastPrinted>
  <dcterms:created xsi:type="dcterms:W3CDTF">2013-05-24T08:02:45Z</dcterms:created>
  <dcterms:modified xsi:type="dcterms:W3CDTF">2013-06-05T13:06:08Z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eographicalCoverage">
    <vt:lpwstr> </vt:lpwstr>
  </property>
  <property fmtid="{D5CDD505-2E9C-101B-9397-08002B2CF9AE}" pid="3" name="Privacy">
    <vt:lpwstr/>
  </property>
  <property fmtid="{D5CDD505-2E9C-101B-9397-08002B2CF9AE}" pid="4" name="Classification">
    <vt:lpwstr>UNCLASSIFIED</vt:lpwstr>
  </property>
  <property fmtid="{D5CDD505-2E9C-101B-9397-08002B2CF9AE}" pid="5" name="AlternativeTitle">
    <vt:lpwstr/>
  </property>
  <property fmtid="{D5CDD505-2E9C-101B-9397-08002B2CF9AE}" pid="6" name="BusinessUnit">
    <vt:lpwstr> </vt:lpwstr>
  </property>
  <property fmtid="{D5CDD505-2E9C-101B-9397-08002B2CF9AE}" pid="7" name="SubjectCode">
    <vt:lpwstr> </vt:lpwstr>
  </property>
  <property fmtid="{D5CDD505-2E9C-101B-9397-08002B2CF9AE}" pid="8" name="DocType">
    <vt:lpwstr>PowerPoint</vt:lpwstr>
  </property>
  <property fmtid="{D5CDD505-2E9C-101B-9397-08002B2CF9AE}" pid="9" name="SourceSystem">
    <vt:lpwstr>IREC</vt:lpwstr>
  </property>
  <property fmtid="{D5CDD505-2E9C-101B-9397-08002B2CF9AE}" pid="10" name="Originator">
    <vt:lpwstr> </vt:lpwstr>
  </property>
  <property fmtid="{D5CDD505-2E9C-101B-9397-08002B2CF9AE}" pid="11" name="Created">
    <vt:filetime>2009-03-27T23:00:00Z</vt:filetime>
  </property>
</Properties>
</file>