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1" r:id="rId3"/>
    <p:sldId id="257" r:id="rId4"/>
    <p:sldId id="262" r:id="rId5"/>
    <p:sldId id="259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86" r:id="rId14"/>
    <p:sldId id="270" r:id="rId15"/>
    <p:sldId id="271" r:id="rId16"/>
    <p:sldId id="272" r:id="rId17"/>
    <p:sldId id="295" r:id="rId18"/>
    <p:sldId id="275" r:id="rId19"/>
    <p:sldId id="307" r:id="rId20"/>
    <p:sldId id="276" r:id="rId21"/>
    <p:sldId id="277" r:id="rId22"/>
    <p:sldId id="308" r:id="rId23"/>
    <p:sldId id="300" r:id="rId24"/>
    <p:sldId id="278" r:id="rId25"/>
    <p:sldId id="279" r:id="rId26"/>
    <p:sldId id="280" r:id="rId27"/>
    <p:sldId id="281" r:id="rId28"/>
    <p:sldId id="302" r:id="rId29"/>
    <p:sldId id="282" r:id="rId30"/>
    <p:sldId id="304" r:id="rId31"/>
    <p:sldId id="305" r:id="rId32"/>
    <p:sldId id="283" r:id="rId33"/>
    <p:sldId id="284" r:id="rId34"/>
    <p:sldId id="293" r:id="rId35"/>
    <p:sldId id="303" r:id="rId36"/>
    <p:sldId id="306" r:id="rId37"/>
    <p:sldId id="294" r:id="rId38"/>
    <p:sldId id="296" r:id="rId39"/>
    <p:sldId id="291" r:id="rId40"/>
    <p:sldId id="292" r:id="rId41"/>
    <p:sldId id="260" r:id="rId42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Iryna Gurevych" initials="I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CC"/>
    <a:srgbClr val="040404"/>
    <a:srgbClr val="FF9900"/>
    <a:srgbClr val="D57B19"/>
    <a:srgbClr val="5A8CFC"/>
    <a:srgbClr val="E79235"/>
    <a:srgbClr val="639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 autoAdjust="0"/>
    <p:restoredTop sz="77812" autoAdjust="0"/>
  </p:normalViewPr>
  <p:slideViewPr>
    <p:cSldViewPr>
      <p:cViewPr>
        <p:scale>
          <a:sx n="90" d="100"/>
          <a:sy n="90" d="100"/>
        </p:scale>
        <p:origin x="-11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322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123C-3886-40D6-A5A6-A4791F5D3276}" type="datetimeFigureOut">
              <a:rPr lang="de-DE" smtClean="0"/>
              <a:pPr/>
              <a:t>05.06.2013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AE711-8890-4F7A-84C9-88D9B1431A4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8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0195FC-AE0B-42E7-8FF4-357377398A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x.ukp.informatik.tu-darmstadt.de/owa/redir.aspx?C=jEAJHrb1lEqN_6SBIlSll0dBiTb3LNAIcliFRZTPErC5HpD-CHgAG2dHRo2GulzQz3buE1YO3xI.&amp;URL=http://code.google.com/p/uimafit/source/browse/trunk/uimaFIT/src/main/java/org/uimafit/component/JCasConsumer_ImplBase.java?r=801#35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8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79473" y="4689431"/>
            <a:ext cx="5438050" cy="44424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3850563" y="9377200"/>
            <a:ext cx="2945462" cy="493309"/>
          </a:xfrm>
          <a:prstGeom prst="rect">
            <a:avLst/>
          </a:prstGeom>
        </p:spPr>
        <p:txBody>
          <a:bodyPr lIns="83512" tIns="41756" rIns="83512" bIns="41756" anchor="b"/>
          <a:lstStyle/>
          <a:p>
            <a:pPr>
              <a:lnSpc>
                <a:spcPct val="100000"/>
              </a:lnSpc>
            </a:pPr>
            <a:fld id="{708ADA4A-A967-4CFB-A702-F367BBBAB508}" type="slidenum">
              <a:rPr lang="de-DE" sz="1100">
                <a:solidFill>
                  <a:srgbClr val="000000"/>
                </a:solidFill>
                <a:latin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7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5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 smtClean="0"/>
              <a:t>uimaFIT</a:t>
            </a:r>
            <a:r>
              <a:rPr lang="de-DE" dirty="0" smtClean="0"/>
              <a:t> 2.0.0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released</a:t>
            </a:r>
            <a:r>
              <a:rPr lang="de-DE" dirty="0" smtClean="0"/>
              <a:t> </a:t>
            </a:r>
            <a:r>
              <a:rPr lang="de-DE" dirty="0" err="1" smtClean="0"/>
              <a:t>soon</a:t>
            </a:r>
            <a:r>
              <a:rPr lang="de-DE" dirty="0" smtClean="0"/>
              <a:t>, </a:t>
            </a:r>
            <a:r>
              <a:rPr lang="de-DE" dirty="0" err="1" smtClean="0"/>
              <a:t>backwards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4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effectLst/>
              </a:rPr>
              <a:t/>
            </a:r>
            <a:br>
              <a:rPr lang="de-DE" sz="1600" dirty="0" smtClean="0">
                <a:effectLst/>
              </a:rPr>
            </a:br>
            <a:r>
              <a:rPr lang="de-DE" sz="1600" dirty="0" err="1" smtClean="0">
                <a:effectLst/>
              </a:rPr>
              <a:t>uimaFIT</a:t>
            </a:r>
            <a:r>
              <a:rPr lang="de-DE" sz="1600" dirty="0" smtClean="0">
                <a:effectLst/>
              </a:rPr>
              <a:t> kann nicht mit den "echten" UIMA </a:t>
            </a:r>
            <a:r>
              <a:rPr lang="de-DE" sz="1600" dirty="0" err="1" smtClean="0">
                <a:effectLst/>
              </a:rPr>
              <a:t>Consumern</a:t>
            </a:r>
            <a:r>
              <a:rPr lang="de-DE" sz="1600" dirty="0" smtClean="0">
                <a:effectLst/>
              </a:rPr>
              <a:t> umgehen (es gibt das als Interface in UIMA). </a:t>
            </a:r>
            <a:endParaRPr lang="de-DE" sz="1600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600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effectLst/>
                <a:hlinkClick r:id="rId3"/>
              </a:rPr>
              <a:t>http</a:t>
            </a:r>
            <a:r>
              <a:rPr lang="de-DE" sz="1600" dirty="0" smtClean="0">
                <a:effectLst/>
                <a:hlinkClick r:id="rId3"/>
              </a:rPr>
              <a:t>://code.google.com/p/uimafit/source/browse/trunk/uimaFIT/src/main/java/org/uimafit/component/JCasConsumer_ImplBase.java?r=801#35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9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9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CAS Consumer,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intermixed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85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7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37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38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38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9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5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11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type</a:t>
            </a:r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CAS type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supertype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associated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type</a:t>
            </a:r>
          </a:p>
          <a:p>
            <a:r>
              <a:rPr lang="de-DE" baseline="0" dirty="0" smtClean="0"/>
              <a:t>A type </a:t>
            </a:r>
            <a:r>
              <a:rPr lang="de-DE" baseline="0" dirty="0" err="1" smtClean="0"/>
              <a:t>inherits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ist supertype</a:t>
            </a:r>
          </a:p>
          <a:p>
            <a:r>
              <a:rPr lang="de-DE" baseline="0" dirty="0" smtClean="0"/>
              <a:t>A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pair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UIMA‘s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 primitive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UIMA </a:t>
            </a:r>
            <a:r>
              <a:rPr lang="de-DE" baseline="0" dirty="0" err="1" smtClean="0"/>
              <a:t>object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7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type</a:t>
            </a:r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CAS type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supertype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associated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type</a:t>
            </a:r>
          </a:p>
          <a:p>
            <a:r>
              <a:rPr lang="de-DE" baseline="0" dirty="0" smtClean="0"/>
              <a:t>A type </a:t>
            </a:r>
            <a:r>
              <a:rPr lang="de-DE" baseline="0" dirty="0" err="1" smtClean="0"/>
              <a:t>inherits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ist supertype</a:t>
            </a:r>
          </a:p>
          <a:p>
            <a:r>
              <a:rPr lang="de-DE" baseline="0" dirty="0" smtClean="0"/>
              <a:t>A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pair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UIMA‘s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 primitive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UIMA </a:t>
            </a:r>
            <a:r>
              <a:rPr lang="de-DE" baseline="0" dirty="0" err="1" smtClean="0"/>
              <a:t>object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Type </a:t>
            </a:r>
            <a:r>
              <a:rPr lang="de-DE" baseline="0" dirty="0" err="1" smtClean="0"/>
              <a:t>priorities</a:t>
            </a:r>
            <a:r>
              <a:rPr lang="de-DE" baseline="0" dirty="0" smtClean="0"/>
              <a:t>: not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DKPro</a:t>
            </a:r>
            <a:r>
              <a:rPr lang="de-DE" baseline="0" dirty="0" smtClean="0"/>
              <a:t>-Core</a:t>
            </a:r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annotation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span 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7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75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CDE =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Descriptor</a:t>
            </a:r>
            <a:r>
              <a:rPr lang="de-DE" dirty="0" smtClean="0"/>
              <a:t> Editor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2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600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15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43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404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/>
              <a:t>25.04.2013 |  PhD Program KDSL  |  </a:t>
            </a:r>
            <a:r>
              <a:rPr lang="en-US" dirty="0" err="1" smtClean="0"/>
              <a:t>NameOfPresenter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6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5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64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0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3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1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25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030" name="Picture 6" descr="DIPF_WBM_2z_RGB_RZ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64" y="0"/>
            <a:ext cx="1368926" cy="68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9613" y="6309320"/>
            <a:ext cx="900100" cy="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Bild 10" descr="tud_logo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90" y="67461"/>
            <a:ext cx="1168910" cy="467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7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UIMA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/>
          <a:p>
            <a:pPr algn="l"/>
            <a:r>
              <a:rPr lang="de-DE" dirty="0" smtClean="0">
                <a:latin typeface="+mj-lt"/>
              </a:rPr>
              <a:t>Dr. Judith </a:t>
            </a:r>
            <a:r>
              <a:rPr lang="de-DE" dirty="0" err="1" smtClean="0">
                <a:latin typeface="+mj-lt"/>
              </a:rPr>
              <a:t>Eckle</a:t>
            </a:r>
            <a:r>
              <a:rPr lang="de-DE" dirty="0" smtClean="0">
                <a:latin typeface="+mj-lt"/>
              </a:rPr>
              <a:t>-Kohler, Richard Eckart de Castilho, Roland Kluge, Dr. Torsten </a:t>
            </a:r>
            <a:r>
              <a:rPr lang="de-DE" dirty="0" err="1" smtClean="0">
                <a:latin typeface="+mj-lt"/>
              </a:rPr>
              <a:t>Zesch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497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Structures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Common Analysis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 (CAS):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transfer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  <a:p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representation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annotations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contracted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Indexes: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Views: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HTML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Subject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-Analysis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SofA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e.g.,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UIMA </a:t>
            </a:r>
            <a:r>
              <a:rPr lang="de-DE" dirty="0" err="1"/>
              <a:t>Concepts</a:t>
            </a:r>
            <a:r>
              <a:rPr lang="de-DE" dirty="0"/>
              <a:t> II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67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High-density data structure, functions like an in-memory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Provides access to 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primary data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document/artifact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under consideration)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secondary data (meta-data/annotations)</a:t>
            </a:r>
          </a:p>
          <a:p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Analysis System (CAS)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37" y="3252482"/>
            <a:ext cx="5275326" cy="31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UIMA 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manipulated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UIMA provides an “object-oriented”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 system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type system defines two kinds of objects: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Types (Type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-&gt; class)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Features (Feature -&gt; class member, Feature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-&gt; instance)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/>
              <a:t>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9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inheritance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Sub-type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polymorphism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0" indent="0">
              <a:buNone/>
            </a:pP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Primitive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integer,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boolean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Built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-in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complex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arrays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lists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part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communication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contract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/>
              <a:t>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Example</a:t>
            </a:r>
            <a:r>
              <a:rPr lang="de-DE" kern="0" dirty="0" smtClean="0"/>
              <a:t> Type System</a:t>
            </a:r>
            <a:br>
              <a:rPr lang="de-DE" kern="0" dirty="0" smtClean="0"/>
            </a:br>
            <a:endParaRPr lang="de-DE" kern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1" y="1538762"/>
            <a:ext cx="8027477" cy="37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rafik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160" y="1533600"/>
            <a:ext cx="7782840" cy="4885920"/>
          </a:xfrm>
          <a:prstGeom prst="rect">
            <a:avLst/>
          </a:prstGeom>
        </p:spPr>
      </p:pic>
      <p:sp>
        <p:nvSpPr>
          <p:cNvPr id="160" name="CustomShape 2"/>
          <p:cNvSpPr/>
          <p:nvPr/>
        </p:nvSpPr>
        <p:spPr>
          <a:xfrm>
            <a:off x="3024720" y="5904000"/>
            <a:ext cx="5471280" cy="5155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de-DE" sz="2000" b="1" dirty="0" err="1">
                <a:solidFill>
                  <a:srgbClr val="0070C0"/>
                </a:solidFill>
                <a:latin typeface="Arial"/>
              </a:rPr>
              <a:t>JCasGen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generates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Java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classes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from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XML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87080" y="1140120"/>
            <a:ext cx="4984920" cy="3024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1" i="1">
                <a:solidFill>
                  <a:srgbClr val="000000"/>
                </a:solidFill>
                <a:latin typeface="Arial"/>
              </a:rPr>
              <a:t>File: src/main/resources/desc/types/TypeSystem.xml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7201080" y="5184000"/>
            <a:ext cx="862920" cy="358920"/>
          </a:xfrm>
          <a:prstGeom prst="rect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4" name="Line 6"/>
          <p:cNvSpPr/>
          <p:nvPr/>
        </p:nvSpPr>
        <p:spPr>
          <a:xfrm flipH="1">
            <a:off x="8064000" y="5328000"/>
            <a:ext cx="648000" cy="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5" name="CustomShape 7"/>
          <p:cNvSpPr/>
          <p:nvPr/>
        </p:nvSpPr>
        <p:spPr>
          <a:xfrm>
            <a:off x="1008000" y="3456000"/>
            <a:ext cx="2952000" cy="215280"/>
          </a:xfrm>
          <a:prstGeom prst="rect">
            <a:avLst/>
          </a:prstGeom>
          <a:ln w="36000">
            <a:solidFill>
              <a:srgbClr val="000080"/>
            </a:solidFill>
            <a:round/>
          </a:ln>
        </p:spPr>
      </p:sp>
      <p:sp>
        <p:nvSpPr>
          <p:cNvPr id="166" name="Line 8"/>
          <p:cNvSpPr/>
          <p:nvPr/>
        </p:nvSpPr>
        <p:spPr>
          <a:xfrm flipV="1">
            <a:off x="3384000" y="2088000"/>
            <a:ext cx="792000" cy="1044000"/>
          </a:xfrm>
          <a:prstGeom prst="line">
            <a:avLst/>
          </a:prstGeom>
          <a:ln w="36000">
            <a:solidFill>
              <a:srgbClr val="000080"/>
            </a:solidFill>
            <a:round/>
          </a:ln>
        </p:spPr>
      </p:sp>
      <p:sp>
        <p:nvSpPr>
          <p:cNvPr id="167" name="CustomShape 9"/>
          <p:cNvSpPr/>
          <p:nvPr/>
        </p:nvSpPr>
        <p:spPr>
          <a:xfrm>
            <a:off x="4248000" y="1872000"/>
            <a:ext cx="4391280" cy="345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Java package name of generated classes</a:t>
            </a:r>
            <a:endParaRPr/>
          </a:p>
        </p:txBody>
      </p:sp>
      <p:sp>
        <p:nvSpPr>
          <p:cNvPr id="168" name="Line 10"/>
          <p:cNvSpPr/>
          <p:nvPr/>
        </p:nvSpPr>
        <p:spPr>
          <a:xfrm>
            <a:off x="8712000" y="5328000"/>
            <a:ext cx="0" cy="79200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9" name="Line 11"/>
          <p:cNvSpPr/>
          <p:nvPr/>
        </p:nvSpPr>
        <p:spPr>
          <a:xfrm>
            <a:off x="8352000" y="6120000"/>
            <a:ext cx="360000" cy="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4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dirty="0"/>
              <a:t>Type System Editor (</a:t>
            </a:r>
            <a:r>
              <a:rPr lang="de-DE" dirty="0" err="1"/>
              <a:t>Eclipse</a:t>
            </a:r>
            <a:r>
              <a:rPr lang="de-DE" dirty="0"/>
              <a:t>)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3160" y="6463723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17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2"/>
          <p:cNvSpPr/>
          <p:nvPr/>
        </p:nvSpPr>
        <p:spPr>
          <a:xfrm>
            <a:off x="250920" y="1592280"/>
            <a:ext cx="8785576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maps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JCasGen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generates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Token.java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–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getters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setters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Token_type.java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–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(cf. Java ‘Class’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edit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automatically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generated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manually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!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cannot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stand-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alone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still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underlying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Java Code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60000" y="4464000"/>
            <a:ext cx="8388464" cy="122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= …;</a:t>
            </a:r>
            <a:endParaRPr dirty="0"/>
          </a:p>
          <a:p>
            <a:r>
              <a:rPr lang="de-DE" dirty="0">
                <a:latin typeface="Courier New"/>
              </a:rPr>
              <a:t>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new</a:t>
            </a:r>
            <a:r>
              <a:rPr lang="de-DE" dirty="0">
                <a:latin typeface="Courier New"/>
              </a:rPr>
              <a:t> Token(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 smtClean="0">
                <a:latin typeface="Courier New"/>
              </a:rPr>
              <a:t>); // </a:t>
            </a:r>
            <a:r>
              <a:rPr lang="de-DE" b="1" dirty="0" err="1" smtClean="0">
                <a:latin typeface="Courier New"/>
              </a:rPr>
              <a:t>new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allocates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memory</a:t>
            </a:r>
            <a:r>
              <a:rPr lang="de-DE" dirty="0" smtClean="0">
                <a:latin typeface="Courier New"/>
              </a:rPr>
              <a:t> in </a:t>
            </a:r>
            <a:r>
              <a:rPr lang="de-DE" dirty="0" err="1" smtClean="0">
                <a:latin typeface="Courier New"/>
              </a:rPr>
              <a:t>the</a:t>
            </a:r>
            <a:r>
              <a:rPr lang="de-DE" dirty="0" smtClean="0">
                <a:latin typeface="Courier New"/>
              </a:rPr>
              <a:t> CAS!</a:t>
            </a:r>
            <a:endParaRPr dirty="0"/>
          </a:p>
          <a:p>
            <a:r>
              <a:rPr lang="de-DE" dirty="0" err="1">
                <a:latin typeface="Courier New"/>
              </a:rPr>
              <a:t>token.addToIndexes</a:t>
            </a:r>
            <a:r>
              <a:rPr lang="de-DE" dirty="0">
                <a:latin typeface="Courier New"/>
              </a:rPr>
              <a:t>(); // </a:t>
            </a:r>
            <a:r>
              <a:rPr lang="de-DE" dirty="0" err="1">
                <a:latin typeface="Courier New"/>
              </a:rPr>
              <a:t>never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forget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this</a:t>
            </a:r>
            <a:r>
              <a:rPr lang="de-DE" dirty="0">
                <a:latin typeface="Courier New"/>
              </a:rPr>
              <a:t>!</a:t>
            </a:r>
            <a:endParaRPr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smtClean="0"/>
              <a:t>Java + CAS = </a:t>
            </a:r>
            <a:r>
              <a:rPr lang="de-DE" kern="0" dirty="0" err="1" smtClean="0"/>
              <a:t>JCas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60000" y="6380280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212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0791" y="1592104"/>
            <a:ext cx="8784553" cy="4787743"/>
          </a:xfrm>
          <a:prstGeom prst="rect">
            <a:avLst/>
          </a:prstGeom>
        </p:spPr>
        <p:txBody>
          <a:bodyPr lIns="81639" tIns="40820" rIns="81639" bIns="4082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Recap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(FS)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on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heap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Components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cannot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directly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FS, but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via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indexes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accessible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added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</a:t>
            </a:r>
            <a:r>
              <a:rPr lang="de-DE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endParaRPr lang="de-DE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removed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never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Properties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excerpt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contains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all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sub-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Kind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bag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next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slide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Built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-in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Kind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begin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standard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), end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reverse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23285" y="620186"/>
            <a:ext cx="8712386" cy="687136"/>
          </a:xfrm>
          <a:prstGeom prst="rect">
            <a:avLst/>
          </a:prstGeom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de-DE" sz="2700" dirty="0">
                <a:solidFill>
                  <a:srgbClr val="1F497D"/>
                </a:solidFill>
                <a:latin typeface="Arial"/>
              </a:rPr>
              <a:t>Indexes</a:t>
            </a:r>
            <a:endParaRPr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8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2"/>
          <p:cNvSpPr/>
          <p:nvPr/>
        </p:nvSpPr>
        <p:spPr>
          <a:xfrm>
            <a:off x="30492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“Tim”)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“Ho”)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red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320040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7,10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84" name="CustomShape 4"/>
          <p:cNvSpPr/>
          <p:nvPr/>
        </p:nvSpPr>
        <p:spPr>
          <a:xfrm>
            <a:off x="617220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“Ho”)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red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“Tim”)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85" name="CustomShape 5"/>
          <p:cNvSpPr/>
          <p:nvPr/>
        </p:nvSpPr>
        <p:spPr>
          <a:xfrm>
            <a:off x="1314000" y="1752480"/>
            <a:ext cx="58536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Bag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194360" y="1752480"/>
            <a:ext cx="52308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7092000" y="1752480"/>
            <a:ext cx="8521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41600" y="4800600"/>
            <a:ext cx="2036160" cy="912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keys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399120" y="4800600"/>
            <a:ext cx="2403360" cy="912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keys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equality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480720" y="4800600"/>
            <a:ext cx="2036160" cy="637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Figure</a:t>
            </a:r>
            <a:r>
              <a:rPr lang="de-DE" kern="0" dirty="0" smtClean="0"/>
              <a:t>: Indexes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7620" y="6309320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4214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nobody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define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the only way for UIMA annotators to access annotations in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necessary to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these indexes,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not provided automatically within UIMA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Indexes – all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89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812544" y="310583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1: UIMA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5661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view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a </a:t>
            </a:r>
            <a:r>
              <a:rPr lang="de-DE" sz="2000" dirty="0" err="1"/>
              <a:t>copy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artifact</a:t>
            </a:r>
            <a:r>
              <a:rPr lang="de-DE" sz="2000" dirty="0"/>
              <a:t>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/>
              <a:t>referred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Subject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Analysis 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–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primary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data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associated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returned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getDocumentText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/>
              <a:t>and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indexes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FSIndexRepository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UIMA </a:t>
            </a:r>
            <a:r>
              <a:rPr lang="de-DE" sz="2000" dirty="0" err="1"/>
              <a:t>annotators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CAS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Usual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setting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View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e.g.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Translation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original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translated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Transformation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original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transformed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Multi-modal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video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frames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close-captions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/>
              <a:t>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r>
              <a:rPr lang="de-DE" kern="0" dirty="0"/>
              <a:t> – </a:t>
            </a:r>
            <a:r>
              <a:rPr lang="de-DE" kern="0" dirty="0" err="1"/>
              <a:t>Conceptual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749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4289760" y="3773160"/>
            <a:ext cx="2665440" cy="1827360"/>
          </a:xfrm>
          <a:prstGeom prst="rect">
            <a:avLst/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Base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CAS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57800" y="47638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“HTML”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5257800" y="38494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“Text”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2080080" y="38494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“Text”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2080080" y="47638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“HTML”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7269840" y="4535280"/>
            <a:ext cx="102600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Physical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943920" y="4535280"/>
            <a:ext cx="9007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Logical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343400" y="1676520"/>
            <a:ext cx="2665440" cy="912960"/>
          </a:xfrm>
          <a:prstGeom prst="rect">
            <a:avLst/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Base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CAS</a:t>
            </a:r>
            <a:endParaRPr/>
          </a:p>
        </p:txBody>
      </p:sp>
      <p:sp>
        <p:nvSpPr>
          <p:cNvPr id="204" name="CustomShape 10"/>
          <p:cNvSpPr/>
          <p:nvPr/>
        </p:nvSpPr>
        <p:spPr>
          <a:xfrm>
            <a:off x="5311440" y="17524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“_InitialView”</a:t>
            </a:r>
            <a:endParaRPr/>
          </a:p>
        </p:txBody>
      </p:sp>
      <p:sp>
        <p:nvSpPr>
          <p:cNvPr id="205" name="CustomShape 11"/>
          <p:cNvSpPr/>
          <p:nvPr/>
        </p:nvSpPr>
        <p:spPr>
          <a:xfrm>
            <a:off x="2057400" y="17524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“_InitialView”</a:t>
            </a:r>
            <a:endParaRPr/>
          </a:p>
        </p:txBody>
      </p:sp>
      <p:sp>
        <p:nvSpPr>
          <p:cNvPr id="206" name="CustomShape 12"/>
          <p:cNvSpPr/>
          <p:nvPr/>
        </p:nvSpPr>
        <p:spPr>
          <a:xfrm>
            <a:off x="7247160" y="1905120"/>
            <a:ext cx="102600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Physical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921240" y="1905120"/>
            <a:ext cx="9007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Logical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1452960" y="5678280"/>
            <a:ext cx="6285240" cy="637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aware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receives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in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getView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viewName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132560" y="2666880"/>
            <a:ext cx="6837120" cy="69011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naware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receives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hen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calling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getDocumentText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/>
              <a:t>Figure</a:t>
            </a:r>
            <a:r>
              <a:rPr lang="de-DE" kern="0" dirty="0"/>
              <a:t>: 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62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most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applications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Views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also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different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mostly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pairs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requires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customized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several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each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a separate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/>
              <a:t>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r>
              <a:rPr lang="de-DE" kern="0" dirty="0"/>
              <a:t> – </a:t>
            </a:r>
            <a:r>
              <a:rPr lang="de-DE" kern="0" dirty="0" err="1" smtClean="0"/>
              <a:t>Use</a:t>
            </a:r>
            <a:r>
              <a:rPr lang="de-DE" kern="0" dirty="0" smtClean="0"/>
              <a:t> Cases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49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812544" y="310583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2: </a:t>
            </a:r>
            <a:r>
              <a:rPr lang="de-DE" sz="3600" b="1" dirty="0" err="1" smtClean="0"/>
              <a:t>uimaFIT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32774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-on“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UIMA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simplifying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typical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development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tasks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instance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consistency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shared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management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CAS/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@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ConfigurationParameter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Factories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http://code.google.com/p/uimafit/</a:t>
            </a:r>
          </a:p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uimaFIT</a:t>
            </a:r>
            <a:endParaRPr 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04864"/>
            <a:ext cx="1549206" cy="156190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68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2"/>
          <p:cNvSpPr/>
          <p:nvPr/>
        </p:nvSpPr>
        <p:spPr>
          <a:xfrm>
            <a:off x="251280" y="1592640"/>
            <a:ext cx="889272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JCasCollectionReader_ImplBase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Methods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getNext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given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output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parameter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boolean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hasNext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Progress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[]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getProgress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returns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progress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information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common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new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[]{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new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ProgressImpl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(</a:t>
            </a:r>
            <a:r>
              <a:rPr lang="de-DE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remaining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, </a:t>
            </a:r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total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Progress.ENTITIES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)}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close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etc.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</a:t>
            </a:r>
            <a:r>
              <a:rPr lang="en-US" kern="0" dirty="0" smtClean="0"/>
              <a:t>a </a:t>
            </a:r>
            <a:r>
              <a:rPr lang="en-US" kern="0" dirty="0"/>
              <a:t>Collection Reader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465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JCasAnnotator_ImplBase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performs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actual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etc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super.initialize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219" name="CustomShape 3"/>
          <p:cNvSpPr/>
          <p:nvPr/>
        </p:nvSpPr>
        <p:spPr>
          <a:xfrm>
            <a:off x="359280" y="4365104"/>
            <a:ext cx="8423280" cy="194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class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NameAnnotator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extends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JCasAnnotator_ImplBase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    @</a:t>
            </a:r>
            <a:r>
              <a:rPr lang="de-DE" dirty="0" err="1">
                <a:latin typeface="Courier New"/>
              </a:rPr>
              <a:t>Override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void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process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aJCas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throws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AnalysisEngineProcessException</a:t>
            </a:r>
            <a:r>
              <a:rPr lang="de-DE" dirty="0">
                <a:latin typeface="Courier New"/>
              </a:rPr>
              <a:t> {}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an Annotator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76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distinguish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Consumer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 Annotation Engine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UIMA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</a:t>
            </a:r>
          </a:p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Both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almost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identically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JCasConsumer_ImplBase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JCasAnnotator_ImplBase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difference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CAS Consumer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Analysis Engine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ability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multi-threading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multi-threading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Analysis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Engines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but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Consumers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 CAS </a:t>
            </a:r>
            <a:r>
              <a:rPr lang="en-US" kern="0" dirty="0" smtClean="0"/>
              <a:t>Consumer 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68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JCasConsumer_ImplBase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extracts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data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etc.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always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call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super.initialize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collectionProcessComplete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have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28023" y="4149080"/>
            <a:ext cx="8423280" cy="194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class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AnnotationFrequencyConsumer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extends</a:t>
            </a:r>
            <a:r>
              <a:rPr lang="de-DE" dirty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JCasConsumer_ImplBase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    @</a:t>
            </a:r>
            <a:r>
              <a:rPr lang="de-DE" dirty="0" err="1">
                <a:latin typeface="Courier New"/>
              </a:rPr>
              <a:t>Override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void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process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aJCas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throws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AnalysisEngineProcessException</a:t>
            </a:r>
            <a:r>
              <a:rPr lang="de-DE" dirty="0">
                <a:latin typeface="Courier New"/>
              </a:rPr>
              <a:t>{} 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 CAS </a:t>
            </a:r>
            <a:r>
              <a:rPr lang="en-US" kern="0" dirty="0" smtClean="0"/>
              <a:t>Consumer II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698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provides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powerful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annotation-based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mechanism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declare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property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field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primitive +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String-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constructor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Locale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Pattern, …)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@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ConfigurationParameter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Attributes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excerpt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referred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mandatory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fail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missing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/null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Component </a:t>
            </a:r>
            <a:r>
              <a:rPr lang="en-US" sz="2400" kern="0" dirty="0" smtClean="0"/>
              <a:t> - @</a:t>
            </a:r>
            <a:r>
              <a:rPr lang="en-US" sz="2400" kern="0" dirty="0" err="1" smtClean="0"/>
              <a:t>ConfigurationParameter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96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ajor goal: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transform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unstructured information to structured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</a:p>
          <a:p>
            <a:pPr marL="365125" lvl="1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… in order to discover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knowledge that is relevant to an end user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lvl="1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lvl="1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architecture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 unstructured content like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text, video, audio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How it works: think of UIMA components as machines in an assembly line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UIMA – </a:t>
            </a:r>
            <a:r>
              <a:rPr lang="de-DE" dirty="0" err="1" smtClean="0"/>
              <a:t>Unstructured</a:t>
            </a:r>
            <a:r>
              <a:rPr lang="de-DE" dirty="0" smtClean="0"/>
              <a:t> Information Management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5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Best Practice: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field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constant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final String PARAM_DICTIONARY_FILE 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dictionaryFile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private File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dictionaryFile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</a:t>
            </a:r>
            <a:r>
              <a:rPr lang="en-US" sz="2400" kern="0" dirty="0" smtClean="0"/>
              <a:t>Component: @</a:t>
            </a:r>
            <a:r>
              <a:rPr lang="en-US" sz="2400" kern="0" dirty="0" err="1" smtClean="0"/>
              <a:t>ConfigurationParameter</a:t>
            </a:r>
            <a:r>
              <a:rPr lang="en-US" sz="2400" kern="0" dirty="0" smtClean="0"/>
              <a:t> – Best Practices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304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Best Practice: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attributes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mandatory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possible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even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mandatory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Why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components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able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handle a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value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possible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meaningful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user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</a:t>
            </a:r>
            <a:r>
              <a:rPr lang="en-US" sz="2400" kern="0" dirty="0" smtClean="0"/>
              <a:t>Component: @</a:t>
            </a:r>
            <a:r>
              <a:rPr lang="en-US" sz="2400" kern="0" dirty="0" err="1" smtClean="0"/>
              <a:t>ConfigurationParameter</a:t>
            </a:r>
            <a:r>
              <a:rPr lang="en-US" sz="2400" kern="0" dirty="0" smtClean="0"/>
              <a:t> – Best Practices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07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51280" y="1308075"/>
            <a:ext cx="8639280" cy="5072565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dirty="0" err="1" smtClean="0">
                <a:solidFill>
                  <a:srgbClr val="C00000"/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instantiates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the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components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for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you</a:t>
            </a:r>
            <a:r>
              <a:rPr lang="de-DE" sz="2000" dirty="0" smtClean="0">
                <a:solidFill>
                  <a:srgbClr val="C00000"/>
                </a:solidFill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AnalysisEngineFactory.createPrimitiveDescription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engines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consumers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CollectionReaderFactory.createDescription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readers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23460" y="3212976"/>
            <a:ext cx="8494920" cy="3095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 smtClean="0">
                <a:latin typeface="Courier New"/>
              </a:rPr>
              <a:t>CollectionReaderDescription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reader</a:t>
            </a:r>
            <a:r>
              <a:rPr lang="de-DE" dirty="0">
                <a:latin typeface="Courier New"/>
              </a:rPr>
              <a:t> = </a:t>
            </a:r>
            <a:r>
              <a:rPr lang="de-DE" dirty="0" err="1" smtClean="0">
                <a:latin typeface="Courier New"/>
              </a:rPr>
              <a:t>createDescription</a:t>
            </a:r>
            <a:r>
              <a:rPr lang="de-DE" dirty="0" smtClean="0">
                <a:latin typeface="Courier New"/>
              </a:rPr>
              <a:t>(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 smtClean="0">
                <a:latin typeface="Courier New"/>
              </a:rPr>
              <a:t>TextReader.class</a:t>
            </a:r>
            <a:r>
              <a:rPr lang="de-DE" dirty="0">
                <a:latin typeface="Courier New"/>
              </a:rPr>
              <a:t>,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 smtClean="0">
                <a:latin typeface="Courier New"/>
              </a:rPr>
              <a:t>TextReader.PARAM_PATH</a:t>
            </a:r>
            <a:r>
              <a:rPr lang="de-DE" dirty="0" smtClean="0">
                <a:latin typeface="Courier New"/>
              </a:rPr>
              <a:t>, "</a:t>
            </a:r>
            <a:r>
              <a:rPr lang="de-DE" dirty="0" err="1" smtClean="0">
                <a:latin typeface="Courier New"/>
              </a:rPr>
              <a:t>src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test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resources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txt</a:t>
            </a:r>
            <a:r>
              <a:rPr lang="de-DE" dirty="0" smtClean="0">
                <a:latin typeface="Courier New"/>
              </a:rPr>
              <a:t>",</a:t>
            </a:r>
          </a:p>
          <a:p>
            <a:r>
              <a:rPr lang="de-DE" dirty="0">
                <a:latin typeface="Courier New"/>
              </a:rPr>
              <a:t> </a:t>
            </a:r>
            <a:r>
              <a:rPr lang="de-DE" dirty="0" smtClean="0">
                <a:latin typeface="Courier New"/>
              </a:rPr>
              <a:t>   </a:t>
            </a:r>
            <a:r>
              <a:rPr lang="de-DE" dirty="0" err="1" smtClean="0">
                <a:latin typeface="Courier New"/>
              </a:rPr>
              <a:t>TextReader.PARAM_PATTERNS</a:t>
            </a:r>
            <a:r>
              <a:rPr lang="de-DE" dirty="0" smtClean="0">
                <a:latin typeface="Courier New"/>
              </a:rPr>
              <a:t>, </a:t>
            </a:r>
            <a:r>
              <a:rPr lang="de-DE" b="1" dirty="0" err="1" smtClean="0">
                <a:latin typeface="Courier New"/>
              </a:rPr>
              <a:t>new</a:t>
            </a:r>
            <a:r>
              <a:rPr lang="de-DE" dirty="0" smtClean="0">
                <a:latin typeface="Courier New"/>
              </a:rPr>
              <a:t> String[] {</a:t>
            </a:r>
            <a:r>
              <a:rPr lang="de-DE" dirty="0">
                <a:latin typeface="Courier New"/>
              </a:rPr>
              <a:t>"</a:t>
            </a:r>
            <a:r>
              <a:rPr lang="de-DE" dirty="0" smtClean="0">
                <a:latin typeface="Courier New"/>
              </a:rPr>
              <a:t>[+]*.</a:t>
            </a:r>
            <a:r>
              <a:rPr lang="de-DE" dirty="0" err="1" smtClean="0">
                <a:latin typeface="Courier New"/>
              </a:rPr>
              <a:t>txt</a:t>
            </a:r>
            <a:r>
              <a:rPr lang="de-DE" dirty="0" smtClean="0">
                <a:latin typeface="Courier New"/>
              </a:rPr>
              <a:t>"},</a:t>
            </a:r>
          </a:p>
          <a:p>
            <a:r>
              <a:rPr lang="de-DE" dirty="0">
                <a:latin typeface="Courier New"/>
              </a:rPr>
              <a:t> </a:t>
            </a:r>
            <a:r>
              <a:rPr lang="de-DE" dirty="0" smtClean="0">
                <a:latin typeface="Courier New"/>
              </a:rPr>
              <a:t>   </a:t>
            </a:r>
            <a:r>
              <a:rPr lang="de-DE" dirty="0" err="1" smtClean="0">
                <a:latin typeface="Courier New"/>
              </a:rPr>
              <a:t>TextReader.PARAM_LANGUAGE</a:t>
            </a:r>
            <a:r>
              <a:rPr lang="de-DE" dirty="0" smtClean="0">
                <a:latin typeface="Courier New"/>
              </a:rPr>
              <a:t>, "de");</a:t>
            </a:r>
          </a:p>
          <a:p>
            <a:endParaRPr dirty="0"/>
          </a:p>
          <a:p>
            <a:r>
              <a:rPr lang="de-DE" dirty="0" err="1">
                <a:latin typeface="Courier New"/>
              </a:rPr>
              <a:t>AnalysisEngineDescription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segmenter</a:t>
            </a:r>
            <a:r>
              <a:rPr lang="de-DE" dirty="0">
                <a:latin typeface="Courier New"/>
              </a:rPr>
              <a:t>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createPrimitiveDescription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BreakIteratorSegmenter.class</a:t>
            </a:r>
            <a:r>
              <a:rPr lang="de-DE" dirty="0" smtClean="0">
                <a:latin typeface="Courier New"/>
              </a:rPr>
              <a:t>);</a:t>
            </a:r>
            <a:endParaRPr dirty="0"/>
          </a:p>
          <a:p>
            <a:r>
              <a:rPr lang="de-DE" dirty="0" err="1">
                <a:latin typeface="Courier New"/>
              </a:rPr>
              <a:t>AnalysisEngineDescription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consumer</a:t>
            </a:r>
            <a:r>
              <a:rPr lang="de-DE" dirty="0">
                <a:latin typeface="Courier New"/>
              </a:rPr>
              <a:t>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createPrimitiveDescription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FrequencyConsumer.class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r>
              <a:rPr lang="de-DE" dirty="0">
                <a:latin typeface="Courier New"/>
              </a:rPr>
              <a:t>            </a:t>
            </a:r>
            <a:endParaRPr dirty="0"/>
          </a:p>
          <a:p>
            <a:r>
              <a:rPr lang="de-DE" dirty="0" err="1">
                <a:latin typeface="Courier New"/>
              </a:rPr>
              <a:t>SimplePipeline.runPipeline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reader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segmenter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consumer</a:t>
            </a:r>
            <a:r>
              <a:rPr lang="de-DE" dirty="0">
                <a:latin typeface="Courier New"/>
              </a:rPr>
              <a:t>);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Create and Configure Your Component </a:t>
            </a:r>
            <a:r>
              <a:rPr lang="en-US" kern="0" dirty="0" smtClean="0"/>
              <a:t>II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56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utility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org.uimafit.util.JCasUtil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provides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convenient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selectCovered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preferred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way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retrieve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Using and Exploring </a:t>
            </a:r>
            <a:r>
              <a:rPr lang="en-US" kern="0" dirty="0"/>
              <a:t>Annotations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252720" y="2924944"/>
            <a:ext cx="8710920" cy="309492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int</a:t>
            </a:r>
            <a:r>
              <a:rPr lang="de-DE" dirty="0">
                <a:latin typeface="Courier New"/>
              </a:rPr>
              <a:t> i = 0;</a:t>
            </a:r>
            <a:endParaRPr dirty="0"/>
          </a:p>
          <a:p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: </a:t>
            </a:r>
            <a:r>
              <a:rPr lang="de-DE" b="1" dirty="0" err="1">
                <a:latin typeface="Courier New"/>
              </a:rPr>
              <a:t>JCasUtil.select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Sentence.class</a:t>
            </a:r>
            <a:r>
              <a:rPr lang="de-DE" dirty="0">
                <a:latin typeface="Courier New"/>
              </a:rPr>
              <a:t>))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	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("Tokens </a:t>
            </a:r>
            <a:r>
              <a:rPr lang="de-DE" dirty="0" err="1">
                <a:latin typeface="Courier New"/>
              </a:rPr>
              <a:t>of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" + (i++) + ":");</a:t>
            </a:r>
            <a:endParaRPr dirty="0"/>
          </a:p>
          <a:p>
            <a:r>
              <a:rPr lang="de-DE" dirty="0">
                <a:latin typeface="Courier New"/>
              </a:rPr>
              <a:t>   	 </a:t>
            </a:r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: </a:t>
            </a:r>
            <a:endParaRPr dirty="0"/>
          </a:p>
          <a:p>
            <a:r>
              <a:rPr lang="de-DE" dirty="0">
                <a:latin typeface="Courier New"/>
              </a:rPr>
              <a:t>	       </a:t>
            </a:r>
            <a:r>
              <a:rPr lang="de-DE" b="1" dirty="0" err="1">
                <a:latin typeface="Courier New"/>
              </a:rPr>
              <a:t>JCasUtil.selectCovered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Token.class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))</a:t>
            </a:r>
            <a:endParaRPr dirty="0"/>
          </a:p>
          <a:p>
            <a:r>
              <a:rPr lang="de-DE" dirty="0">
                <a:latin typeface="Courier New"/>
              </a:rPr>
              <a:t>    {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token.getCoveredText</a:t>
            </a:r>
            <a:r>
              <a:rPr lang="de-DE" dirty="0">
                <a:latin typeface="Courier New"/>
              </a:rPr>
              <a:t>());</a:t>
            </a:r>
            <a:endParaRPr dirty="0"/>
          </a:p>
          <a:p>
            <a:r>
              <a:rPr lang="de-DE" dirty="0">
                <a:latin typeface="Courier New"/>
              </a:rPr>
              <a:t>    }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  <a:p>
            <a:endParaRPr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139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"/>
          <p:cNvSpPr/>
          <p:nvPr/>
        </p:nvSpPr>
        <p:spPr>
          <a:xfrm>
            <a:off x="304920" y="1447920"/>
            <a:ext cx="8532360" cy="4137840"/>
          </a:xfrm>
          <a:prstGeom prst="rect">
            <a:avLst/>
          </a:prstGeom>
        </p:spPr>
      </p:sp>
      <p:sp>
        <p:nvSpPr>
          <p:cNvPr id="230" name="CustomShape 3"/>
          <p:cNvSpPr/>
          <p:nvPr/>
        </p:nvSpPr>
        <p:spPr>
          <a:xfrm>
            <a:off x="487440" y="1140120"/>
            <a:ext cx="2430360" cy="301680"/>
          </a:xfrm>
          <a:prstGeom prst="rect">
            <a:avLst/>
          </a:prstGeom>
        </p:spPr>
      </p:sp>
      <p:sp>
        <p:nvSpPr>
          <p:cNvPr id="232" name="CustomShape 5"/>
          <p:cNvSpPr/>
          <p:nvPr/>
        </p:nvSpPr>
        <p:spPr>
          <a:xfrm>
            <a:off x="216000" y="2160000"/>
            <a:ext cx="8639640" cy="352692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= </a:t>
            </a:r>
            <a:r>
              <a:rPr lang="de-DE" b="1" dirty="0" err="1">
                <a:latin typeface="Courier New"/>
              </a:rPr>
              <a:t>JCasFactory.createJCas</a:t>
            </a:r>
            <a:r>
              <a:rPr lang="de-DE" b="1" dirty="0">
                <a:latin typeface="Courier New"/>
              </a:rPr>
              <a:t>()</a:t>
            </a:r>
            <a:r>
              <a:rPr lang="de-DE" dirty="0">
                <a:latin typeface="Courier New"/>
              </a:rPr>
              <a:t>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jCas.</a:t>
            </a:r>
            <a:r>
              <a:rPr lang="de-DE" b="1" dirty="0" err="1">
                <a:latin typeface="Courier New"/>
              </a:rPr>
              <a:t>setDocumentText</a:t>
            </a:r>
            <a:r>
              <a:rPr lang="de-DE" dirty="0">
                <a:latin typeface="Courier New"/>
              </a:rPr>
              <a:t>("</a:t>
            </a:r>
            <a:r>
              <a:rPr lang="de-DE" dirty="0" err="1">
                <a:latin typeface="Courier New"/>
              </a:rPr>
              <a:t>some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text</a:t>
            </a:r>
            <a:r>
              <a:rPr lang="de-DE" dirty="0" smtClean="0">
                <a:latin typeface="Courier New"/>
              </a:rPr>
              <a:t>");</a:t>
            </a:r>
          </a:p>
          <a:p>
            <a:r>
              <a:rPr lang="de-DE" dirty="0" err="1" smtClean="0">
                <a:latin typeface="Courier New"/>
              </a:rPr>
              <a:t>jCas.setDocumentLanguage</a:t>
            </a:r>
            <a:r>
              <a:rPr lang="de-DE" dirty="0" smtClean="0">
                <a:latin typeface="Courier New"/>
              </a:rPr>
              <a:t>(</a:t>
            </a:r>
            <a:r>
              <a:rPr lang="de-DE" dirty="0">
                <a:latin typeface="Courier New"/>
              </a:rPr>
              <a:t>"</a:t>
            </a:r>
            <a:r>
              <a:rPr lang="de-DE" dirty="0" smtClean="0">
                <a:latin typeface="Courier New"/>
              </a:rPr>
              <a:t>en</a:t>
            </a:r>
            <a:r>
              <a:rPr lang="de-DE" dirty="0" smtClean="0">
                <a:latin typeface="Courier New"/>
              </a:rPr>
              <a:t>"); // IMPORTANT!</a:t>
            </a:r>
            <a:endParaRPr dirty="0"/>
          </a:p>
          <a:p>
            <a:endParaRPr dirty="0"/>
          </a:p>
          <a:p>
            <a:r>
              <a:rPr lang="de-DE" dirty="0" err="1" smtClean="0">
                <a:latin typeface="Courier New"/>
              </a:rPr>
              <a:t>AnalysisEngineDescription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tokenizer</a:t>
            </a:r>
            <a:r>
              <a:rPr lang="de-DE" dirty="0">
                <a:latin typeface="Courier New"/>
              </a:rPr>
              <a:t> = </a:t>
            </a:r>
            <a:endParaRPr lang="de-DE" dirty="0" smtClean="0">
              <a:latin typeface="Courier New"/>
            </a:endParaRPr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 smtClean="0">
                <a:latin typeface="Courier New"/>
              </a:rPr>
              <a:t>createPrimitiveDescription</a:t>
            </a:r>
            <a:r>
              <a:rPr lang="de-DE" dirty="0" smtClean="0">
                <a:latin typeface="Courier New"/>
              </a:rPr>
              <a:t>(</a:t>
            </a:r>
            <a:r>
              <a:rPr lang="de-DE" dirty="0" err="1" smtClean="0">
                <a:latin typeface="Courier New"/>
              </a:rPr>
              <a:t>MyTokenizer.class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runPipeline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tokenizer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: </a:t>
            </a:r>
            <a:r>
              <a:rPr lang="de-DE" dirty="0" err="1">
                <a:latin typeface="Courier New"/>
              </a:rPr>
              <a:t>JCasUtil.select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Token.class</a:t>
            </a:r>
            <a:r>
              <a:rPr lang="de-DE" dirty="0">
                <a:latin typeface="Courier New"/>
              </a:rPr>
              <a:t>)){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token.getCoveredText</a:t>
            </a:r>
            <a:r>
              <a:rPr lang="de-DE" dirty="0">
                <a:latin typeface="Courier New"/>
              </a:rPr>
              <a:t>());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7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Manually Creating </a:t>
            </a:r>
            <a:r>
              <a:rPr lang="en-US" kern="0" dirty="0" err="1"/>
              <a:t>JCas</a:t>
            </a:r>
            <a:r>
              <a:rPr lang="en-US" kern="0" dirty="0"/>
              <a:t> Instances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34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0297" y="6381328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336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Factory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e.g.,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CollectionReaderFactory.createDescription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multiple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different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de.tudarmstadt.kdsl.teaching.dkprocore.intro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uimaFIT</a:t>
            </a:r>
            <a:r>
              <a:rPr lang="de-DE" dirty="0" smtClean="0"/>
              <a:t> Best Practices – </a:t>
            </a:r>
            <a:r>
              <a:rPr lang="de-DE" i="1" dirty="0" err="1" smtClean="0"/>
              <a:t>descriptions</a:t>
            </a:r>
            <a:r>
              <a:rPr lang="de-DE" i="1" dirty="0" smtClean="0"/>
              <a:t> 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40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parameter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PARAM_LANGUAGE,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required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many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Analysis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Engines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parameters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PARAM_PATH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PARAM_PATTERNS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combination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pPr lvl="1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PARAM_PATTERNS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specified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ANT-style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patterns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i.e.,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you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have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pattern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specifies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files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included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http://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ant.apache.org/manual/dirtasks.html#patterns </a:t>
            </a:r>
          </a:p>
          <a:p>
            <a:pPr lvl="1"/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Good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know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CollectionReader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instances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also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process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compressed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files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zip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format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)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uimaFIT</a:t>
            </a:r>
            <a:r>
              <a:rPr lang="de-DE" dirty="0" smtClean="0"/>
              <a:t> Best Practices – </a:t>
            </a:r>
            <a:r>
              <a:rPr lang="de-DE" i="1" dirty="0" err="1" smtClean="0"/>
              <a:t>CollectionReader</a:t>
            </a:r>
            <a:r>
              <a:rPr lang="de-DE" i="1" dirty="0" smtClean="0"/>
              <a:t> 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80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304920" y="1447920"/>
            <a:ext cx="8532360" cy="4137840"/>
          </a:xfrm>
          <a:prstGeom prst="rect">
            <a:avLst/>
          </a:prstGeom>
        </p:spPr>
      </p:sp>
      <p:sp>
        <p:nvSpPr>
          <p:cNvPr id="235" name="CustomShape 3"/>
          <p:cNvSpPr/>
          <p:nvPr/>
        </p:nvSpPr>
        <p:spPr>
          <a:xfrm>
            <a:off x="487440" y="1140120"/>
            <a:ext cx="2430360" cy="301680"/>
          </a:xfrm>
          <a:prstGeom prst="rect">
            <a:avLst/>
          </a:prstGeom>
        </p:spPr>
      </p:sp>
      <p:sp>
        <p:nvSpPr>
          <p:cNvPr id="237" name="CustomShape 5"/>
          <p:cNvSpPr/>
          <p:nvPr/>
        </p:nvSpPr>
        <p:spPr>
          <a:xfrm>
            <a:off x="251640" y="1593000"/>
            <a:ext cx="8638560" cy="4787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know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descriptor's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location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runtime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http://code.google.com/p/uimafit/wiki/TypeDescriptorDetection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Either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create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/META-INF/types.txt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your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following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manner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	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classpath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*: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desc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types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/*.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xml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take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account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VM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Launch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/>
          </a:p>
          <a:p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-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Dorg.apache.uima.fit.type.import_pattern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=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classpath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*: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desc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types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/*.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xml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information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Chapter 7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Guide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http://code.google.com/p/uimafit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Type System Auto-Discovery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6839" y="6380280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434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UIMA?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basic structure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UIMA-based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Annotation?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create a new annotation type?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add annotations to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JCas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do you need to call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addToIndexes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()?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do you need different views of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artifact?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a Collection Reader? (Annotator, CAS Consumer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Can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answer</a:t>
            </a:r>
            <a:r>
              <a:rPr lang="de-DE" sz="2800" dirty="0" smtClean="0"/>
              <a:t> </a:t>
            </a:r>
            <a:r>
              <a:rPr lang="de-DE" sz="2800" dirty="0" err="1" smtClean="0"/>
              <a:t>these</a:t>
            </a:r>
            <a:r>
              <a:rPr lang="de-DE" sz="2800" dirty="0" smtClean="0"/>
              <a:t> </a:t>
            </a:r>
            <a:r>
              <a:rPr lang="de-DE" sz="2800" dirty="0" err="1" smtClean="0"/>
              <a:t>questions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1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Take 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look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uimaFIT’s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JCasUtil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 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Basics</a:t>
            </a:r>
          </a:p>
          <a:p>
            <a:pPr>
              <a:lnSpc>
                <a:spcPct val="100000"/>
              </a:lnSpc>
            </a:pP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project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Pipeline, CR, AE, Consumer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/TypeSystem.xml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/META-INF/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org.uimafit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/types.txt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Micro-corpus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txt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(optional)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multimodule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project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pom.xml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aggregator's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pom.xml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Exercises (I)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7544" y="6380280"/>
            <a:ext cx="7128792" cy="365125"/>
          </a:xfrm>
        </p:spPr>
        <p:txBody>
          <a:bodyPr/>
          <a:lstStyle/>
          <a:p>
            <a:r>
              <a:rPr lang="de-DE" dirty="0" smtClean="0"/>
              <a:t>29.05.2013 | </a:t>
            </a:r>
            <a:r>
              <a:rPr lang="de-DE" dirty="0" err="1" smtClean="0"/>
              <a:t>PhD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KDSL | Dr. J. </a:t>
            </a:r>
            <a:r>
              <a:rPr lang="de-DE" dirty="0" err="1" smtClean="0"/>
              <a:t>Eckle</a:t>
            </a:r>
            <a:r>
              <a:rPr lang="de-DE" dirty="0" smtClean="0"/>
              <a:t>-Kohler, R. Eckart de Castilho, R. Kluge, Dr. T. </a:t>
            </a:r>
            <a:r>
              <a:rPr lang="de-DE" dirty="0" err="1" smtClean="0"/>
              <a:t>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42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History of UIMA</a:t>
            </a:r>
            <a:br>
              <a:rPr lang="en-US" dirty="0"/>
            </a:b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95536" y="1340768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Information Management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Originally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IBM –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today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Apache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commercial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educational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contexts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LanguageWare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Watson (IBM)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(TU Darmstadt, University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Colorado)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DKPro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 (!) (TU Darmstadt)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C++ implementations</a:t>
            </a:r>
          </a:p>
        </p:txBody>
      </p:sp>
      <p:pic>
        <p:nvPicPr>
          <p:cNvPr id="9" name="Bild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75582" y="2780928"/>
            <a:ext cx="3337200" cy="3313800"/>
          </a:xfrm>
          <a:prstGeom prst="rect">
            <a:avLst/>
          </a:prstGeom>
        </p:spPr>
      </p:pic>
      <p:pic>
        <p:nvPicPr>
          <p:cNvPr id="10" name="Bild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4829400"/>
            <a:ext cx="2436840" cy="640080"/>
          </a:xfrm>
          <a:prstGeom prst="rect">
            <a:avLst/>
          </a:prstGeom>
        </p:spPr>
      </p:pic>
      <p:pic>
        <p:nvPicPr>
          <p:cNvPr id="11" name="Bild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4920" y="5589240"/>
            <a:ext cx="2170440" cy="664560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26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Exploring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Objective: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Write your own pipeline and analyze the results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 the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uimaexploring.exercise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project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Write your own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NameAnnotator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which looks up each token in a name list (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/main/resources/dictionaries/names.txt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 in dictionary in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initialize(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method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Write a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NamePrintConsumer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which nicely prints out your name annotations; output how many name annotations you have assigned (for each document/all documents in total)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Hint: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collectionProcessComplete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 be helpful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Serialize your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to XML and use the GUI tools to examine their contents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Exercises (II)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42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T.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Götz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O.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Suhre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2004: 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implementation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UIMA Common Analysis System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IBM Systems Journal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Vol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43 #3, p. 476-489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uima.apache.org/doc-uima-why.html</a:t>
            </a:r>
          </a:p>
          <a:p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http://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uimafit.googlecode.com/svn/tags/uimafit-parent-1.4.0/apidocs/index.html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References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2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computers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$�Ⱶ�‡⃗⃝⏏%Ⱶ $%$�ᐆ﬩ ⃗⃝ᐆ↕ ⧫ᐆ%¥ ﬩↕%б↕ -- $ᐆ⠼∇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↕⧫ᐆ⁆ #%‡ ↕%Ⱶ⁂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 $ᐆ⠼∇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↕⧫ᐆ⁆ #%‡ $%$$Ⱶᐆ % ﬩�‡⃗⃝Ⱶᐆ ⁍∇б¥, $%$�ᐆ﬩ �‡ $�Ⱶ�‡⃗⃝⏏%Ⱶ ⧫∇⏏﬩ᐆ⧫∇Ⱶ¥﬩ =%⁆ ⃗⃝ᐆ↕ % ⧫ᐆ%¥ ﬩↕%б↕ �‡ Ⱶ�⠼ᐆ, %##∇б¥�‡⃗⃝ ↕∇ % ↕ᐆ%= ∇⠼ ﬩#�ᐆ‡↕�﬩↕﬩ �‡ �↕%Ⱶ⁆. б%↕⧫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↕⧫%‡ #∇‡⠼⏏﬩�‡⃗⃝ $%$�ᐆ﬩, 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ᐆ%б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�‡⃗⃝ =∇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↕⧫%‡ ∇‡ᐆ Ⱶ%‡⃗⃝⏏%⃗⃝ᐆ ⃗⃝�⁑ᐆ﬩ ‡ᐆ⁍$∇б‡﬩ % =ᐆ‡↕%Ⱶ $∇∇﬩↕, %##∇б¥�‡⃗⃝ ↕∇ ↕⧫ᐆ ‡ᐆ⁍ ﬩↕⏏¥⁆, ⁍⧫�#⧫ ↕ᐆ﬩↕ᐆ¥ ﬩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‡-=∇‡↕⧫-∇Ⱶ¥ �‡⠼%‡↕﬩ "�‡ =%‡⁆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ᐆ⏏б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∇∘ᐆ%‡ #∇⏏‡↕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б�ᐆ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﬩, ∘%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‡↕﬩ 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⁍%б⁆ ∇⠼ ⃗⃝�⁑�‡⃗⃝ % $�Ⱶ�‡⃗⃝⏏%Ⱶ ᐆ¥⏏#%↕�∇‡ ↕∇ 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ᐆ�б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⁂�¥﬩ %‡¥ ↕б⁆ ↕∇ ﬩∘ᐆ%⁂ ∇‡Ⱶ⁆ ∇‡ᐆ Ⱶ%‡⃗⃝⏏%⃗⃝ᐆ," ﬩%�¥ ﬩↕⏏¥⁆ %⏏↕⧫∇б ↗%#⁋⏏ᐆ﬩ =ᐆ⧫Ⱶ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∇⠼ ↕⧫ᐆ Ⱶ%‡⃗⃝⏏%⃗⃝ᐆ, #∇⃗⃝‡�↕�∇‡, %‡¥ ¥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Ⱶ∇∘=ᐆ‡↕ Ⱶ%$ %↕ ↕⧫ᐆ �‡↕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‡%↕�∇‡%Ⱶ ﬩#⧫∇∇Ⱶ ⠼∇б %¥⁑%‡#ᐆ¥ ﬩↕⏏¥�ᐆ﬩ �‡ 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б�ᐆ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﬩↕ᐆ, �↕%Ⱶ⁆. "↕⧫ᐆ⁆ 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%⠼б%�¥ [↕⧫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ᐆ�б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#⧫�Ⱶ¥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‡] =�⃗⃝⧫↕ ﬩⏏⠼⠼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⁍⧫ᐆ‡ ↕⧫ᐆ⁆ ⃗⃝ᐆ↕ ↕∇ ﬩#⧫∇∇Ⱶ %‡¥ ﬩∇ ∇‡," =ᐆ⧫Ⱶ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﬩%�¥. "$ᐆ#%⏏﬩ᐆ ∇⠼ ∇⏏б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﬩⏏Ⱶ↕﬩, � ¥∇⏏$↕ ↕⧫%↕ ⁑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⁆ =⏏#⧫.“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Unstructured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 smtClean="0">
              <a:latin typeface="Arial" pitchFamily="18"/>
              <a:ea typeface="HG Mincho Light J" pitchFamily="2"/>
              <a:cs typeface="Tahoma" pitchFamily="2"/>
            </a:endParaRP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7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3810000" y="1524000"/>
            <a:ext cx="1295400" cy="4876800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Levels in Text Processing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638300" y="22877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Segmentation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638300" y="30878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Morphology</a:t>
            </a:r>
          </a:p>
        </p:txBody>
      </p:sp>
      <p:sp>
        <p:nvSpPr>
          <p:cNvPr id="8" name="Rechteck 7"/>
          <p:cNvSpPr/>
          <p:nvPr/>
        </p:nvSpPr>
        <p:spPr>
          <a:xfrm>
            <a:off x="1638300" y="38879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</a:t>
            </a:r>
          </a:p>
        </p:txBody>
      </p:sp>
      <p:sp>
        <p:nvSpPr>
          <p:cNvPr id="9" name="Rechteck 8"/>
          <p:cNvSpPr/>
          <p:nvPr/>
        </p:nvSpPr>
        <p:spPr>
          <a:xfrm>
            <a:off x="1638300" y="46880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Semantics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35178" y="152585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unstructured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8991" y="584421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structured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674144" y="1953483"/>
            <a:ext cx="648071" cy="3868846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7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smtClean="0"/>
              <a:t>Pipeline Example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777854" y="1568564"/>
            <a:ext cx="4165422" cy="4812764"/>
            <a:chOff x="1524000" y="1524000"/>
            <a:chExt cx="5981700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Collection</a:t>
              </a: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93568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Engine 1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588333" y="4821905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Engine n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24000" y="587244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86172" y="1568564"/>
            <a:ext cx="4085828" cy="4113094"/>
            <a:chOff x="1638300" y="1524000"/>
            <a:chExt cx="5867400" cy="4876800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4876800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2877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0878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38879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6880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5943804" y="37282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…</a:t>
            </a:r>
            <a:endParaRPr lang="de-DE" sz="3600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dirty="0" smtClean="0"/>
              <a:t>Example Pipeline for Text Processing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846301" y="1615194"/>
            <a:ext cx="4096975" cy="4812764"/>
            <a:chOff x="1622292" y="1524000"/>
            <a:chExt cx="5883408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Collection</a:t>
              </a: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2312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Segmenter</a:t>
              </a:r>
              <a:endParaRPr lang="de-DE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38300" y="405520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 </a:t>
              </a:r>
              <a:r>
                <a:rPr lang="de-DE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Tagger</a:t>
              </a:r>
              <a:endParaRPr lang="de-DE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22292" y="589563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18220" y="1562011"/>
            <a:ext cx="4085828" cy="4668748"/>
            <a:chOff x="1638300" y="1524000"/>
            <a:chExt cx="5867400" cy="5535626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5535626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88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76819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4384961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96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9" name="Rechteck 18"/>
          <p:cNvSpPr/>
          <p:nvPr/>
        </p:nvSpPr>
        <p:spPr>
          <a:xfrm>
            <a:off x="4846301" y="4465150"/>
            <a:ext cx="4085828" cy="4498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Named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de-D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62724" y="42144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9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Pipeline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Stages/Components: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Reader: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start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pipeline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de-DE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 Engine: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performs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tokenization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segmentation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etc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CAS Consumer: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writing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(XML,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UIMA </a:t>
            </a:r>
            <a:r>
              <a:rPr lang="de-DE" dirty="0" err="1"/>
              <a:t>Concepts</a:t>
            </a:r>
            <a:r>
              <a:rPr lang="de-DE" dirty="0"/>
              <a:t> I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PhD Program KDSL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23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3712</Words>
  <Application>Microsoft Office PowerPoint</Application>
  <PresentationFormat>Bildschirmpräsentation (4:3)</PresentationFormat>
  <Paragraphs>556</Paragraphs>
  <Slides>41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Template-KDSL</vt:lpstr>
      <vt:lpstr>Introduction to UIMA</vt:lpstr>
      <vt:lpstr>PowerPoint-Präsentation</vt:lpstr>
      <vt:lpstr>UIMA – Unstructured Information Management Architecture</vt:lpstr>
      <vt:lpstr>A Short History of UIMA </vt:lpstr>
      <vt:lpstr>Learning to read is difficult for computers …</vt:lpstr>
      <vt:lpstr>Analysis Levels in Text Processing</vt:lpstr>
      <vt:lpstr>UIMA Pipeline Example</vt:lpstr>
      <vt:lpstr>UIMA Example Pipeline for Text Processing</vt:lpstr>
      <vt:lpstr>UIMA Concepts I </vt:lpstr>
      <vt:lpstr>UIMA Concepts II </vt:lpstr>
      <vt:lpstr>Common Analysis System (CAS) </vt:lpstr>
      <vt:lpstr>Type System </vt:lpstr>
      <vt:lpstr>Type System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Indexes – all you need to know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uimaFIT Best Practices – descriptions </vt:lpstr>
      <vt:lpstr>uimaFIT Best Practices – CollectionReader </vt:lpstr>
      <vt:lpstr>PowerPoint-Präsentation</vt:lpstr>
      <vt:lpstr>Can you answer these questions?</vt:lpstr>
      <vt:lpstr>PowerPoint-Präsentation</vt:lpstr>
      <vt:lpstr>PowerPoint-Präsentation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Program</dc:title>
  <dc:creator>Judith Eckle-Kohler</dc:creator>
  <cp:lastModifiedBy>JUDITH ECKLE-KOHLER</cp:lastModifiedBy>
  <cp:revision>192</cp:revision>
  <cp:lastPrinted>2011-09-20T07:47:33Z</cp:lastPrinted>
  <dcterms:created xsi:type="dcterms:W3CDTF">2013-05-24T08:02:45Z</dcterms:created>
  <dcterms:modified xsi:type="dcterms:W3CDTF">2013-06-05T12:36:23Z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ographicalCoverage">
    <vt:lpwstr> </vt:lpwstr>
  </property>
  <property fmtid="{D5CDD505-2E9C-101B-9397-08002B2CF9AE}" pid="3" name="Privacy">
    <vt:lpwstr/>
  </property>
  <property fmtid="{D5CDD505-2E9C-101B-9397-08002B2CF9AE}" pid="4" name="Classification">
    <vt:lpwstr>UNCLASSIFIED</vt:lpwstr>
  </property>
  <property fmtid="{D5CDD505-2E9C-101B-9397-08002B2CF9AE}" pid="5" name="AlternativeTitle">
    <vt:lpwstr/>
  </property>
  <property fmtid="{D5CDD505-2E9C-101B-9397-08002B2CF9AE}" pid="6" name="BusinessUnit">
    <vt:lpwstr> </vt:lpwstr>
  </property>
  <property fmtid="{D5CDD505-2E9C-101B-9397-08002B2CF9AE}" pid="7" name="SubjectCode">
    <vt:lpwstr> </vt:lpwstr>
  </property>
  <property fmtid="{D5CDD505-2E9C-101B-9397-08002B2CF9AE}" pid="8" name="DocType">
    <vt:lpwstr>PowerPoint</vt:lpwstr>
  </property>
  <property fmtid="{D5CDD505-2E9C-101B-9397-08002B2CF9AE}" pid="9" name="SourceSystem">
    <vt:lpwstr>IREC</vt:lpwstr>
  </property>
  <property fmtid="{D5CDD505-2E9C-101B-9397-08002B2CF9AE}" pid="10" name="Originator">
    <vt:lpwstr> </vt:lpwstr>
  </property>
  <property fmtid="{D5CDD505-2E9C-101B-9397-08002B2CF9AE}" pid="11" name="Created">
    <vt:filetime>2009-03-27T23:00:00Z</vt:filetime>
  </property>
</Properties>
</file>