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F9C52BC-593A-4053-BD0B-4C6A51FE0FA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7C64ED-4631-47F9-9BD1-910304DD611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Professor(a), gentileza inserir os objetivos de aprendizagem do vídeo educativo. Utilizando o verbo no infinitivo: Por exemplo, Ver, estudar, aprender, compreender, Aplicar e etc&gt;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AD4C0EB-B87B-4D30-AAA4-BE6AB5C9E054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Produção gentileza inserir uma imagem semelhante</a:t>
            </a: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125549A-D025-4123-9F7F-193236733B8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20285D-E255-47D2-B16E-A54C8DDA0F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E780A24-3037-4501-B61A-54AC6131288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6763AC-1BFB-48C6-AC8A-376023A2D27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D22392-8CA0-4215-AB79-525A2431E15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95B225-262A-4290-822E-ED7EAB0CAEE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Professor de acordo com o formato padrão, essas informações são contempladas no vídeo, ok?</a:t>
            </a:r>
          </a:p>
        </p:txBody>
      </p:sp>
      <p:sp>
        <p:nvSpPr>
          <p:cNvPr id="23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E7DF722-0938-45B9-BE8B-71C748C77F6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"/>
          <p:cNvGrpSpPr/>
          <p:nvPr/>
        </p:nvGrpSpPr>
        <p:grpSpPr>
          <a:xfrm>
            <a:off x="1106640" y="4293000"/>
            <a:ext cx="439920" cy="704520"/>
            <a:chOff x="1106640" y="4293000"/>
            <a:chExt cx="439920" cy="704520"/>
          </a:xfrm>
        </p:grpSpPr>
        <p:sp>
          <p:nvSpPr>
            <p:cNvPr id="10" name="CustomShape 2"/>
            <p:cNvSpPr/>
            <p:nvPr/>
          </p:nvSpPr>
          <p:spPr>
            <a:xfrm>
              <a:off x="1371240" y="4293000"/>
              <a:ext cx="175320" cy="1753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371240" y="4557600"/>
              <a:ext cx="175320" cy="1753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371240" y="4822200"/>
              <a:ext cx="175320" cy="1753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06640" y="4557600"/>
              <a:ext cx="175320" cy="1753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06640" y="4822200"/>
              <a:ext cx="175320" cy="1753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" name="Imagem 1"/>
          <p:cNvPicPr/>
          <p:nvPr/>
        </p:nvPicPr>
        <p:blipFill>
          <a:blip r:embed="rId15"/>
          <a:stretch/>
        </p:blipFill>
        <p:spPr>
          <a:xfrm>
            <a:off x="6821640" y="0"/>
            <a:ext cx="2321280" cy="2522520"/>
          </a:xfrm>
          <a:prstGeom prst="rect">
            <a:avLst/>
          </a:prstGeom>
          <a:ln>
            <a:noFill/>
          </a:ln>
          <a:effectLst>
            <a:glow rad="863600">
              <a:schemeClr val="tx1">
                <a:alpha val="82000"/>
              </a:schemeClr>
            </a:glow>
            <a:softEdge rad="0"/>
          </a:effectLst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2"/>
          <p:cNvPicPr/>
          <p:nvPr/>
        </p:nvPicPr>
        <p:blipFill>
          <a:blip r:embed="rId15"/>
          <a:stretch/>
        </p:blipFill>
        <p:spPr>
          <a:xfrm>
            <a:off x="7812360" y="5301360"/>
            <a:ext cx="934920" cy="119016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8"/>
          <p:cNvPicPr/>
          <p:nvPr/>
        </p:nvPicPr>
        <p:blipFill>
          <a:blip r:embed="rId14"/>
          <a:stretch/>
        </p:blipFill>
        <p:spPr>
          <a:xfrm>
            <a:off x="-36360" y="6090120"/>
            <a:ext cx="9184320" cy="766800"/>
          </a:xfrm>
          <a:prstGeom prst="rect">
            <a:avLst/>
          </a:prstGeom>
          <a:ln>
            <a:noFill/>
          </a:ln>
        </p:spPr>
      </p:pic>
      <p:pic>
        <p:nvPicPr>
          <p:cNvPr id="85" name="Imagem 7"/>
          <p:cNvPicPr/>
          <p:nvPr/>
        </p:nvPicPr>
        <p:blipFill>
          <a:blip r:embed="rId15"/>
          <a:stretch/>
        </p:blipFill>
        <p:spPr>
          <a:xfrm>
            <a:off x="7239600" y="0"/>
            <a:ext cx="1919160" cy="91944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19640" y="4301640"/>
            <a:ext cx="7199640" cy="8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295F71"/>
                </a:solidFill>
                <a:latin typeface="Arial"/>
                <a:ea typeface="DejaVu Sans"/>
              </a:rPr>
              <a:t>Introdução à Programação Web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619280" y="5124600"/>
            <a:ext cx="7199640" cy="9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pt-BR" sz="3200" b="1" strike="noStrike" spc="-1">
                <a:solidFill>
                  <a:srgbClr val="4F4D52"/>
                </a:solidFill>
                <a:latin typeface="Arial"/>
                <a:ea typeface="DejaVu Sans"/>
              </a:rPr>
              <a:t>Aula 01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619280" y="6093000"/>
            <a:ext cx="720000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Professor(a): Emerson Eustáquio Costa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68360" y="540000"/>
            <a:ext cx="8495640" cy="58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Arial"/>
                <a:ea typeface="DejaVu Sans"/>
              </a:rPr>
              <a:t>Objetivos de aprendizagem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68000" y="1951560"/>
            <a:ext cx="8494920" cy="38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33200" indent="-4564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Definir Programação web</a:t>
            </a:r>
            <a:endParaRPr lang="pt-BR" sz="3200" b="0" strike="noStrike" spc="-1">
              <a:latin typeface="Arial"/>
            </a:endParaRPr>
          </a:p>
          <a:p>
            <a:pPr marL="133200" indent="-4564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Identificar as linguagens</a:t>
            </a:r>
            <a:endParaRPr lang="pt-BR" sz="3200" b="0" strike="noStrike" spc="-1">
              <a:latin typeface="Arial"/>
            </a:endParaRPr>
          </a:p>
          <a:p>
            <a:pPr marL="133200" indent="-4564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O ambiente de programação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4F4D5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4F4D52"/>
                </a:solidFill>
                <a:latin typeface="Arial"/>
                <a:ea typeface="DejaVu Sans"/>
              </a:rPr>
              <a:t>A origem da internet</a:t>
            </a:r>
            <a:endParaRPr lang="pt-BR" sz="2800" b="0" strike="noStrike" spc="-1" dirty="0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4F4D5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4F4D52"/>
                </a:solidFill>
                <a:latin typeface="Arial"/>
                <a:ea typeface="DejaVu Sans"/>
              </a:rPr>
              <a:t>Protocolos (TCP/IP, FTP, </a:t>
            </a:r>
            <a:r>
              <a:rPr lang="pt-BR" sz="2800" b="1" strike="noStrike" spc="-1" dirty="0">
                <a:solidFill>
                  <a:srgbClr val="4F4D52"/>
                </a:solidFill>
                <a:latin typeface="Arial"/>
                <a:ea typeface="DejaVu Sans"/>
              </a:rPr>
              <a:t>HTTP</a:t>
            </a:r>
            <a:r>
              <a:rPr lang="pt-BR" sz="2800" b="0" strike="noStrike" spc="-1" dirty="0">
                <a:solidFill>
                  <a:srgbClr val="4F4D52"/>
                </a:solidFill>
                <a:latin typeface="Arial"/>
                <a:ea typeface="DejaVu Sans"/>
              </a:rPr>
              <a:t>, POP)</a:t>
            </a:r>
            <a:endParaRPr lang="pt-BR" sz="2800" b="0" strike="noStrike" spc="-1" dirty="0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4F4D5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4F4D52"/>
                </a:solidFill>
                <a:latin typeface="Arial"/>
                <a:ea typeface="DejaVu Sans"/>
              </a:rPr>
              <a:t>Programação </a:t>
            </a:r>
            <a:r>
              <a:rPr lang="pt-BR" sz="2800" b="0" strike="noStrike" spc="-1" dirty="0" err="1">
                <a:solidFill>
                  <a:srgbClr val="4F4D52"/>
                </a:solidFill>
                <a:latin typeface="Arial"/>
                <a:ea typeface="DejaVu Sans"/>
              </a:rPr>
              <a:t>FrontEnd</a:t>
            </a:r>
            <a:r>
              <a:rPr lang="pt-BR" sz="2800" b="0" strike="noStrike" spc="-1" dirty="0">
                <a:solidFill>
                  <a:srgbClr val="4F4D52"/>
                </a:solidFill>
                <a:latin typeface="Arial"/>
                <a:ea typeface="DejaVu Sans"/>
              </a:rPr>
              <a:t> e </a:t>
            </a:r>
            <a:r>
              <a:rPr lang="pt-BR" sz="2800" b="0" strike="noStrike" spc="-1" dirty="0" err="1">
                <a:solidFill>
                  <a:srgbClr val="4F4D52"/>
                </a:solidFill>
                <a:latin typeface="Arial"/>
                <a:ea typeface="DejaVu Sans"/>
              </a:rPr>
              <a:t>BackEnd</a:t>
            </a:r>
            <a:endParaRPr lang="pt-BR" sz="2800" b="0" strike="noStrike" spc="-1" dirty="0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4F4D52"/>
              </a:buClr>
              <a:buFont typeface="Arial"/>
              <a:buChar char="•"/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Programação Web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4FA2D59-32CE-4C63-A9E0-219E64064DCE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3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HTML (Hyper Text Markup Language -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Linguagem de Marcação de Hipertexto)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endParaRPr lang="pt-BR" sz="18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Trata-se de um conjunto de regras, códigos e marcadores (ou tags) utilizados para definir como o conteúdo da página será apresentado. </a:t>
            </a:r>
            <a:endParaRPr lang="pt-BR" sz="18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Esses marcadores dizem, por exemplo, se uma frase deve ser exibida em negrito e centralizada, o tamanho e cores da fonte, a localização de uma imagem, um links e muito mais.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As linguagens de programação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C69E357-66FF-400E-A2C7-9A45DAE96138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4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79" name="Imagem 4"/>
          <p:cNvPicPr/>
          <p:nvPr/>
        </p:nvPicPr>
        <p:blipFill>
          <a:blip r:embed="rId3"/>
          <a:stretch/>
        </p:blipFill>
        <p:spPr>
          <a:xfrm>
            <a:off x="473040" y="1413720"/>
            <a:ext cx="2178720" cy="217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CSS (Cascading Style Sheets - Folha de Estilos em Cascata). </a:t>
            </a:r>
            <a:endParaRPr lang="pt-BR" sz="18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Utilizada para definir como os documentos escritos na linguagem de marcação (HTML ou XML) devem ser apresentados em termos de formatação, de layout. </a:t>
            </a:r>
            <a:endParaRPr lang="pt-BR" sz="18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 uma enorme 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integração entre o HTML e o CSS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Possibilidade do controle do layout de vários documentos a partir de um único arquivo CSS.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Possibilidade de manter a mesma formatação em diferentes navegadores.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Menor consumo de banda e melhor desempenho devido ao reuso do mesmo código de formatação em várias páginas.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As linguagens de programação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8E6CE8F-EE06-4B2E-AE76-459339D57078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5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84" name="Imagem 1"/>
          <p:cNvPicPr/>
          <p:nvPr/>
        </p:nvPicPr>
        <p:blipFill>
          <a:blip r:embed="rId3"/>
          <a:stretch/>
        </p:blipFill>
        <p:spPr>
          <a:xfrm>
            <a:off x="468360" y="1594800"/>
            <a:ext cx="2155320" cy="210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JavaScript é uma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 linguagem de programação de scripts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em que o código é implementado dentro da página Web. </a:t>
            </a:r>
            <a:endParaRPr lang="pt-BR" sz="18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implementará comportamentos e possibilitará a manipulação do conteúdo da página.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Temos então o importante trio 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HTML + CSS + JavaScript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Utilizado para a criação de pequenos 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efeitos visuais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Permite a implementação de 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lógicas de validação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de conteúdos inseridos pelo usuário.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não tem nenhuma relação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 com o Java.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As linguagens de programação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689716-0754-4F8E-AABF-C6590B5B814A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6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89" name="Imagem 2"/>
          <p:cNvPicPr/>
          <p:nvPr/>
        </p:nvPicPr>
        <p:blipFill>
          <a:blip r:embed="rId3"/>
          <a:stretch/>
        </p:blipFill>
        <p:spPr>
          <a:xfrm>
            <a:off x="379080" y="1314000"/>
            <a:ext cx="2428920" cy="1782000"/>
          </a:xfrm>
          <a:prstGeom prst="rect">
            <a:avLst/>
          </a:prstGeom>
          <a:ln>
            <a:noFill/>
          </a:ln>
        </p:spPr>
      </p:pic>
      <p:pic>
        <p:nvPicPr>
          <p:cNvPr id="190" name="Imagem 3"/>
          <p:cNvPicPr/>
          <p:nvPr/>
        </p:nvPicPr>
        <p:blipFill>
          <a:blip r:embed="rId4"/>
          <a:stretch/>
        </p:blipFill>
        <p:spPr>
          <a:xfrm>
            <a:off x="6286680" y="4692600"/>
            <a:ext cx="2532960" cy="168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PHP (acrônimo recursivo 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ypertext 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</a:t>
            </a:r>
            <a:r>
              <a:rPr lang="pt-BR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rocessor).</a:t>
            </a: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Utilizado em cerca de 80% de todos os sites da Internet como Wikipedia, Facebook e Yahoo.</a:t>
            </a: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 ser embutida dentro do HTML, visando principalmente a geração de conteúdos dinâmicos.</a:t>
            </a:r>
            <a:endParaRPr lang="pt-BR" sz="1800" b="0" strike="noStrike" spc="-1">
              <a:latin typeface="Arial"/>
            </a:endParaRPr>
          </a:p>
          <a:p>
            <a:pPr marL="2571840" lvl="5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mesmo código pode ser utilizado em qualquer servidor, não importando a arquitetura utilizada.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Tipagem Dinâmica, ou seja, não é necessário especificar o tipo de dados na definição de variáveis.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Sintaxe similar ao C/C++ e Perl.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Open-Source.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Server-Side.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Velocidade e Robustez.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Possibilidade de uso de 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PHP Orientado a Objetos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As linguagens de programação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C95EEF4-C346-40B8-849C-6909FA590F76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7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  <p:pic>
        <p:nvPicPr>
          <p:cNvPr id="195" name="Imagem 1"/>
          <p:cNvPicPr/>
          <p:nvPr/>
        </p:nvPicPr>
        <p:blipFill>
          <a:blip r:embed="rId3"/>
          <a:stretch/>
        </p:blipFill>
        <p:spPr>
          <a:xfrm>
            <a:off x="327960" y="1749240"/>
            <a:ext cx="2280600" cy="146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68360" y="1268640"/>
            <a:ext cx="8350920" cy="51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.NET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ASP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Ruby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Perl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lang="pt-BR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lang="pt-BR" sz="24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 marL="2286000"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Outras linguagens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D86527-4220-4B48-94C0-194D07985264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8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117360"/>
            <a:ext cx="698328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295F71"/>
                </a:solidFill>
                <a:latin typeface="Arial"/>
                <a:ea typeface="DejaVu Sans"/>
              </a:rPr>
              <a:t>Minha Primeira Página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903000" y="6552720"/>
            <a:ext cx="2132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3038B56-3CE2-487E-B6BF-4A8F4ED618C1}" type="slidenum">
              <a:rPr lang="pt-BR" sz="1400" b="1" strike="noStrike" spc="-1">
                <a:solidFill>
                  <a:srgbClr val="4F4D52"/>
                </a:solidFill>
                <a:latin typeface="Arial"/>
                <a:ea typeface="DejaVu Sans"/>
              </a:rPr>
              <a:t>9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79640" y="6546240"/>
            <a:ext cx="5975640" cy="3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4F4D52"/>
                </a:solidFill>
                <a:latin typeface="Arial"/>
                <a:ea typeface="DejaVu Sans"/>
              </a:rPr>
              <a:t>Professor: Emerson Eustáquio Costa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685800" y="1350000"/>
            <a:ext cx="7771680" cy="415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&lt;!DOCTYPE 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html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&lt;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html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 &lt;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head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     &lt;meta 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charset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="utf-8"&gt;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     &lt;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title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 </a:t>
            </a:r>
            <a:r>
              <a:rPr lang="pt-BR" sz="1200" b="0" strike="noStrike" spc="-1" dirty="0" smtClean="0">
                <a:solidFill>
                  <a:srgbClr val="003366"/>
                </a:solidFill>
                <a:latin typeface="Arial"/>
                <a:ea typeface="DejaVu Sans"/>
              </a:rPr>
              <a:t>Minha primeira Página&lt;/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title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 &lt;/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head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&lt;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body</a:t>
            </a:r>
            <a:r>
              <a:rPr lang="pt-BR" sz="1200" b="0" strike="noStrike" spc="-1" dirty="0" smtClean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spc="-1" dirty="0" smtClean="0">
                <a:solidFill>
                  <a:srgbClr val="003366"/>
                </a:solidFill>
                <a:latin typeface="Arial"/>
              </a:rPr>
              <a:t>            </a:t>
            </a:r>
            <a:r>
              <a:rPr lang="pt-BR" sz="1200" spc="-1" dirty="0" smtClean="0">
                <a:solidFill>
                  <a:srgbClr val="003366"/>
                </a:solidFill>
              </a:rPr>
              <a:t> </a:t>
            </a:r>
            <a:r>
              <a:rPr lang="pt-BR" sz="1200" spc="-1" dirty="0">
                <a:solidFill>
                  <a:srgbClr val="003366"/>
                </a:solidFill>
              </a:rPr>
              <a:t>Nesta disciplina vamos desenvolver páginas usando </a:t>
            </a: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spc="-1" dirty="0">
                <a:solidFill>
                  <a:srgbClr val="003366"/>
                </a:solidFill>
              </a:rPr>
              <a:t>               </a:t>
            </a:r>
            <a:r>
              <a:rPr lang="pt-BR" sz="1200" spc="-1" dirty="0" err="1" smtClean="0">
                <a:solidFill>
                  <a:srgbClr val="003366"/>
                </a:solidFill>
              </a:rPr>
              <a:t>html</a:t>
            </a:r>
            <a:r>
              <a:rPr lang="pt-BR" sz="1200" spc="-1" dirty="0" smtClean="0">
                <a:solidFill>
                  <a:srgbClr val="003366"/>
                </a:solidFill>
              </a:rPr>
              <a:t> </a:t>
            </a:r>
            <a:r>
              <a:rPr lang="pt-BR" sz="1200" spc="-1" dirty="0">
                <a:solidFill>
                  <a:srgbClr val="003366"/>
                </a:solidFill>
              </a:rPr>
              <a:t>e </a:t>
            </a:r>
            <a:r>
              <a:rPr lang="pt-BR" sz="1200" spc="-1" dirty="0" err="1" smtClean="0">
                <a:solidFill>
                  <a:srgbClr val="003366"/>
                </a:solidFill>
              </a:rPr>
              <a:t>css</a:t>
            </a:r>
            <a:r>
              <a:rPr lang="pt-BR" sz="1200" spc="-1" dirty="0" smtClean="0">
                <a:solidFill>
                  <a:srgbClr val="003366"/>
                </a:solidFill>
              </a:rPr>
              <a:t> </a:t>
            </a:r>
            <a:r>
              <a:rPr lang="pt-BR" sz="1200" spc="-1" dirty="0">
                <a:solidFill>
                  <a:srgbClr val="003366"/>
                </a:solidFill>
              </a:rPr>
              <a:t>em todas as nossas </a:t>
            </a:r>
            <a:r>
              <a:rPr lang="pt-BR" sz="1200" spc="-1" dirty="0" smtClean="0">
                <a:solidFill>
                  <a:srgbClr val="003366"/>
                </a:solidFill>
              </a:rPr>
              <a:t>aulas.</a:t>
            </a:r>
            <a:endParaRPr lang="pt-BR" sz="1200" spc="-1" dirty="0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spc="-1" dirty="0">
                <a:solidFill>
                  <a:srgbClr val="003366"/>
                </a:solidFill>
              </a:rPr>
              <a:t>               Teremos exercícios avaliativos e exercícios de </a:t>
            </a:r>
            <a:r>
              <a:rPr lang="pt-BR" sz="1200" spc="-1" dirty="0" smtClean="0">
                <a:solidFill>
                  <a:srgbClr val="003366"/>
                </a:solidFill>
              </a:rPr>
              <a:t>aprendizagem.</a:t>
            </a:r>
            <a:endParaRPr lang="pt-BR" sz="1200" spc="-1" dirty="0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spc="-1" dirty="0">
                <a:solidFill>
                  <a:srgbClr val="003366"/>
                </a:solidFill>
              </a:rPr>
              <a:t>               Faremos provas valendo 30 pontos cada</a:t>
            </a:r>
            <a:r>
              <a:rPr lang="pt-BR" sz="1200" spc="-1">
                <a:solidFill>
                  <a:srgbClr val="003366"/>
                </a:solidFill>
              </a:rPr>
              <a:t>. 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  &lt;/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body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spcAft>
                <a:spcPts val="561"/>
              </a:spcAft>
            </a:pP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&lt;/</a:t>
            </a:r>
            <a:r>
              <a:rPr lang="pt-BR" sz="1200" b="0" strike="noStrike" spc="-1" dirty="0" err="1">
                <a:solidFill>
                  <a:srgbClr val="003366"/>
                </a:solidFill>
                <a:latin typeface="Arial"/>
                <a:ea typeface="DejaVu Sans"/>
              </a:rPr>
              <a:t>html</a:t>
            </a:r>
            <a:r>
              <a:rPr lang="pt-BR" sz="1200" b="0" strike="noStrike" spc="-1" dirty="0">
                <a:solidFill>
                  <a:srgbClr val="003366"/>
                </a:solidFill>
                <a:latin typeface="Arial"/>
                <a:ea typeface="DejaVu Sans"/>
              </a:rPr>
              <a:t>&gt;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FFFFFF"/>
      </a:lt2>
      <a:accent1>
        <a:srgbClr val="0070C0"/>
      </a:accent1>
      <a:accent2>
        <a:srgbClr val="A6D0DE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0070C0"/>
      </a:hlink>
      <a:folHlink>
        <a:srgbClr val="3D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TemaFUMEC</Template>
  <TotalTime>8409</TotalTime>
  <Words>285</Words>
  <Application>Microsoft Office PowerPoint</Application>
  <PresentationFormat>Apresentação na tela (4:3)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Economia</dc:title>
  <dc:subject/>
  <dc:creator>Reinaldo Dias de Lima, PMP</dc:creator>
  <dc:description/>
  <cp:lastModifiedBy>fumec</cp:lastModifiedBy>
  <cp:revision>282</cp:revision>
  <dcterms:created xsi:type="dcterms:W3CDTF">2014-01-28T15:18:39Z</dcterms:created>
  <dcterms:modified xsi:type="dcterms:W3CDTF">2019-02-19T12:31:14Z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