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6.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7.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8.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 id="2147483763" r:id="rId5"/>
    <p:sldMasterId id="2147483780" r:id="rId6"/>
    <p:sldMasterId id="2147483799" r:id="rId7"/>
    <p:sldMasterId id="2147483816" r:id="rId8"/>
    <p:sldMasterId id="2147483833" r:id="rId9"/>
    <p:sldMasterId id="2147483845" r:id="rId10"/>
    <p:sldMasterId id="2147483864" r:id="rId11"/>
    <p:sldMasterId id="2147483882" r:id="rId12"/>
  </p:sldMasterIdLst>
  <p:notesMasterIdLst>
    <p:notesMasterId r:id="rId24"/>
  </p:notesMasterIdLst>
  <p:sldIdLst>
    <p:sldId id="256" r:id="rId13"/>
    <p:sldId id="2146847054" r:id="rId14"/>
    <p:sldId id="262" r:id="rId15"/>
    <p:sldId id="263" r:id="rId16"/>
    <p:sldId id="265" r:id="rId17"/>
    <p:sldId id="2146847057" r:id="rId18"/>
    <p:sldId id="2146847060" r:id="rId19"/>
    <p:sldId id="2146847062" r:id="rId20"/>
    <p:sldId id="2146847061" r:id="rId21"/>
    <p:sldId id="2146847055"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32CD9D-7895-FD89-3663-F78E7E25AA76}" v="317" dt="2025-02-23T07:02:14.171"/>
    <p1510:client id="{8F346518-D562-E958-F1FE-691B30940A7E}" v="162" dt="2025-02-23T08:14:05.067"/>
    <p1510:client id="{A87FA858-DCCC-2548-5EC9-943CAD350CE7}" v="4" dt="2025-02-23T08:26:35.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3303020"/>
      </p:ext>
    </p:extLst>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12024138"/>
      </p:ext>
    </p:extLst>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2/27/2025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46391499"/>
      </p:ext>
    </p:extLst>
  </p:cSld>
  <p:clrMapOvr>
    <a:masterClrMapping/>
  </p:clrMapOvr>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2/27/2025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58478605"/>
      </p:ext>
    </p:extLst>
  </p:cSld>
  <p:clrMapOvr>
    <a:masterClrMapping/>
  </p:clrMapOvr>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56683339"/>
      </p:ext>
    </p:extLst>
  </p:cSld>
  <p:clrMapOvr>
    <a:masterClrMapping/>
  </p:clrMapOvr>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72249827"/>
      </p:ext>
    </p:extLst>
  </p:cSld>
  <p:clrMapOvr>
    <a:masterClrMapping/>
  </p:clrMapOvr>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61595994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957763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327370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460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9469095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4969557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200015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2052869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63250281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4668053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43809195"/>
      </p:ext>
    </p:extLst>
  </p:cSld>
  <p:clrMapOvr>
    <a:masterClrMapping/>
  </p:clrMapOvr>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31932942"/>
      </p:ext>
    </p:extLst>
  </p:cSld>
  <p:clrMapOvr>
    <a:masterClrMapping/>
  </p:clrMapOvr>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09758669"/>
      </p:ext>
    </p:extLst>
  </p:cSld>
  <p:clrMapOvr>
    <a:masterClrMapping/>
  </p:clrMapOvr>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11962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5462057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56202186"/>
      </p:ext>
    </p:extLst>
  </p:cSld>
  <p:clrMapOvr>
    <a:masterClrMapping/>
  </p:clrMapOvr>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00785762"/>
      </p:ext>
    </p:extLst>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2796294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3512884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958892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404671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907071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476440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882377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914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283089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438552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091783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450536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08146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577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45766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08823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1541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50490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0069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87751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92161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8605240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96544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1476264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12537"/>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8059625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46963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864521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134224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918130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564687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50915868"/>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2/27/2025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28326946"/>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822002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225799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42537124"/>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0744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7904094"/>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60892143"/>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49483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39508857"/>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2/27/2025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82008561"/>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2/27/2025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34209036"/>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0524918"/>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92683387"/>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38208934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9247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77605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13712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94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2520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904690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833585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434773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8772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76280137"/>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3336973"/>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5603313"/>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9547482"/>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96065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515975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708515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72557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05805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61353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729238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821921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038583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517583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86912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4807553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8116441"/>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432587"/>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04760903"/>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3095916"/>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9362549"/>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127181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1926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1237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76638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3445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472284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331726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5011053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2/27/2025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77119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2/27/2025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84407342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0315005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9147329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644737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0346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73554319"/>
      </p:ext>
    </p:extLst>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640377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38484304"/>
      </p:ext>
    </p:extLst>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2/27/2025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7569273"/>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409883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3558058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40371805"/>
      </p:ext>
    </p:extLst>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948959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32729697"/>
      </p:ext>
    </p:extLst>
  </p:cSld>
  <p:clrMapOvr>
    <a:masterClrMapping/>
  </p:clrMapOvr>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336236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1.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2.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4.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image" Target="../media/image1.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theme" Target="../theme/theme5.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6.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slideLayout" Target="../slideLayouts/slideLayout101.xml"/><Relationship Id="rId18" Type="http://schemas.openxmlformats.org/officeDocument/2006/relationships/slideLayout" Target="../slideLayouts/slideLayout106.xml"/><Relationship Id="rId3" Type="http://schemas.openxmlformats.org/officeDocument/2006/relationships/slideLayout" Target="../slideLayouts/slideLayout91.xml"/><Relationship Id="rId21" Type="http://schemas.openxmlformats.org/officeDocument/2006/relationships/image" Target="../media/image1.png"/><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slideLayout" Target="../slideLayouts/slideLayout105.xml"/><Relationship Id="rId2" Type="http://schemas.openxmlformats.org/officeDocument/2006/relationships/slideLayout" Target="../slideLayouts/slideLayout90.xml"/><Relationship Id="rId16" Type="http://schemas.openxmlformats.org/officeDocument/2006/relationships/slideLayout" Target="../slideLayouts/slideLayout104.xml"/><Relationship Id="rId20" Type="http://schemas.openxmlformats.org/officeDocument/2006/relationships/image" Target="../media/image2.png"/><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slideLayout" Target="../slideLayouts/slideLayout103.xml"/><Relationship Id="rId10" Type="http://schemas.openxmlformats.org/officeDocument/2006/relationships/slideLayout" Target="../slideLayouts/slideLayout98.xml"/><Relationship Id="rId19" Type="http://schemas.openxmlformats.org/officeDocument/2006/relationships/theme" Target="../theme/theme7.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18" Type="http://schemas.openxmlformats.org/officeDocument/2006/relationships/theme" Target="../theme/theme8.xml"/><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10" Type="http://schemas.openxmlformats.org/officeDocument/2006/relationships/slideLayout" Target="../slideLayouts/slideLayout116.xml"/><Relationship Id="rId19" Type="http://schemas.openxmlformats.org/officeDocument/2006/relationships/image" Target="../media/image1.png"/><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7.jp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9.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2/27/2025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29D3A349-FF6E-B707-3F80-C1D660DDB231}"/>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62484338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D291B17-9318-49DB-B28B-6E5994AE9581}" type="datetime1">
              <a:rPr lang="en-US" smtClean="0"/>
              <a:t>2/27/2025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4341D679-8867-5032-9F3C-35C8D96B91BC}"/>
              </a:ext>
            </a:extLst>
          </p:cNvPr>
          <p:cNvPicPr>
            <a:picLocks noChangeAspect="1"/>
          </p:cNvPicPr>
          <p:nvPr userDrawn="1"/>
        </p:nvPicPr>
        <p:blipFill>
          <a:blip r:embed="rId21"/>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59160235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2/27/2025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89BC8C98-2C60-DCEA-6CE7-D49F3CD80881}"/>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77929752"/>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2/27/2025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269CDC3C-7912-D105-489D-2A1BDC6A469A}"/>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415002395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2/27/2025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C08E332A-0C57-53C4-71A8-05686405B168}"/>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998517282"/>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D291B17-9318-49DB-B28B-6E5994AE9581}" type="datetime1">
              <a:rPr lang="en-US" smtClean="0"/>
              <a:t>2/27/2025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95D2E9A7-AA00-F7D6-A719-BC6F9B1F381F}"/>
              </a:ext>
            </a:extLst>
          </p:cNvPr>
          <p:cNvPicPr>
            <a:picLocks noChangeAspect="1"/>
          </p:cNvPicPr>
          <p:nvPr userDrawn="1"/>
        </p:nvPicPr>
        <p:blipFill>
          <a:blip r:embed="rId21"/>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63039833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2/27/2025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F150B47E-0EB8-3ADA-7C61-C020E519AF9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317025381"/>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2/27/2025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Logo&#10;&#10;Description automatically generated">
            <a:extLst>
              <a:ext uri="{FF2B5EF4-FFF2-40B4-BE49-F238E27FC236}">
                <a16:creationId xmlns:a16="http://schemas.microsoft.com/office/drawing/2014/main" id="{9259445E-CD7D-6ED4-4E64-E5CFCC9B50C1}"/>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66181027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227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86015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86900" y="4238022"/>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a:t>
            </a:r>
            <a:r>
              <a:rPr lang="en-US" sz="2000" dirty="0">
                <a:solidFill>
                  <a:schemeClr val="accent1">
                    <a:lumMod val="75000"/>
                  </a:schemeClr>
                </a:solidFill>
                <a:latin typeface="Arial"/>
                <a:cs typeface="Arial"/>
              </a:rPr>
              <a:t>DEVANSHU KUMAR</a:t>
            </a:r>
          </a:p>
          <a:p>
            <a:r>
              <a:rPr lang="en-US" sz="2000" b="1" dirty="0">
                <a:solidFill>
                  <a:schemeClr val="accent1">
                    <a:lumMod val="75000"/>
                  </a:schemeClr>
                </a:solidFill>
                <a:latin typeface="Arial"/>
                <a:cs typeface="Arial"/>
              </a:rPr>
              <a:t>Student Name : </a:t>
            </a:r>
            <a:r>
              <a:rPr lang="en-US" sz="2000" dirty="0">
                <a:solidFill>
                  <a:schemeClr val="accent1">
                    <a:lumMod val="75000"/>
                  </a:schemeClr>
                </a:solidFill>
                <a:latin typeface="Arial"/>
                <a:cs typeface="Arial"/>
              </a:rPr>
              <a:t>DEVANSHU KUMAR</a:t>
            </a:r>
          </a:p>
          <a:p>
            <a:r>
              <a:rPr lang="en-US" sz="2000" b="1" dirty="0">
                <a:solidFill>
                  <a:schemeClr val="accent1">
                    <a:lumMod val="75000"/>
                  </a:schemeClr>
                </a:solidFill>
                <a:latin typeface="Arial"/>
                <a:cs typeface="Arial"/>
              </a:rPr>
              <a:t>AICTE ID: </a:t>
            </a:r>
            <a:r>
              <a:rPr lang="en-IN" sz="2000" b="0" i="0" dirty="0">
                <a:solidFill>
                  <a:schemeClr val="accent1">
                    <a:lumMod val="75000"/>
                  </a:schemeClr>
                </a:solidFill>
                <a:effectLst/>
                <a:latin typeface="Helvetica Neue"/>
              </a:rPr>
              <a:t>STU665cc9306f46b1717356848</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t>
            </a:r>
            <a:r>
              <a:rPr lang="en-US" sz="2000" dirty="0">
                <a:solidFill>
                  <a:schemeClr val="accent1">
                    <a:lumMod val="75000"/>
                  </a:schemeClr>
                </a:solidFill>
                <a:latin typeface="Arial"/>
                <a:cs typeface="Arial"/>
              </a:rPr>
              <a:t>: Sir M. Visvesvaraya Institute of Technology</a:t>
            </a:r>
          </a:p>
          <a:p>
            <a:r>
              <a:rPr lang="en-US" sz="2000" b="1" dirty="0">
                <a:solidFill>
                  <a:schemeClr val="accent1">
                    <a:lumMod val="75000"/>
                  </a:schemeClr>
                </a:solidFill>
                <a:latin typeface="Arial"/>
                <a:cs typeface="Arial"/>
              </a:rPr>
              <a:t>Department :</a:t>
            </a:r>
            <a:r>
              <a:rPr lang="en-US" sz="2000" dirty="0">
                <a:solidFill>
                  <a:schemeClr val="accent1">
                    <a:lumMod val="75000"/>
                  </a:schemeClr>
                </a:solidFill>
                <a:latin typeface="Arial"/>
                <a:cs typeface="Arial"/>
              </a:rPr>
              <a:t> Computer Science and Engineering</a:t>
            </a:r>
          </a:p>
          <a:p>
            <a:r>
              <a:rPr lang="en-US" sz="2000" b="1" dirty="0">
                <a:solidFill>
                  <a:schemeClr val="accent1">
                    <a:lumMod val="75000"/>
                  </a:schemeClr>
                </a:solidFill>
                <a:latin typeface="Arial"/>
                <a:cs typeface="Arial"/>
              </a:rPr>
              <a:t>Year: </a:t>
            </a:r>
            <a:r>
              <a:rPr lang="en-US" sz="2000" dirty="0">
                <a:solidFill>
                  <a:schemeClr val="accent1">
                    <a:lumMod val="75000"/>
                  </a:schemeClr>
                </a:solidFill>
                <a:latin typeface="Arial"/>
                <a:cs typeface="Arial"/>
              </a:rPr>
              <a:t>Third Year</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305435" indent="-305435"/>
            <a:r>
              <a:rPr lang="en-US" dirty="0">
                <a:ea typeface="+mn-lt"/>
                <a:cs typeface="+mn-lt"/>
              </a:rPr>
              <a:t>Enhanced Encryption: Integrate stronger encryption algorithms along with steganography for added security.</a:t>
            </a:r>
            <a:endParaRPr lang="en-US" dirty="0"/>
          </a:p>
          <a:p>
            <a:pPr marL="305435" indent="-305435"/>
            <a:endParaRPr lang="en-US"/>
          </a:p>
          <a:p>
            <a:pPr marL="305435" indent="-305435"/>
            <a:r>
              <a:rPr lang="en-US" dirty="0">
                <a:ea typeface="+mn-lt"/>
                <a:cs typeface="+mn-lt"/>
              </a:rPr>
              <a:t>Multiple File Formats: Expand support to hide messages in audio, video, and document files.</a:t>
            </a:r>
            <a:endParaRPr lang="en-US">
              <a:ea typeface="+mn-lt"/>
              <a:cs typeface="+mn-lt"/>
            </a:endParaRPr>
          </a:p>
          <a:p>
            <a:pPr marL="305435" indent="-305435"/>
            <a:endParaRPr lang="en-US"/>
          </a:p>
          <a:p>
            <a:pPr marL="305435" indent="-305435"/>
            <a:r>
              <a:rPr lang="en-US" dirty="0">
                <a:ea typeface="+mn-lt"/>
                <a:cs typeface="+mn-lt"/>
              </a:rPr>
              <a:t>AI-Based Detection Prevention: Implement AI techniques to make hidden messages even more undetectable.</a:t>
            </a:r>
            <a:endParaRPr lang="en-US" dirty="0"/>
          </a:p>
          <a:p>
            <a:pPr marL="305435" indent="-305435"/>
            <a:endParaRPr lang="en-US"/>
          </a:p>
          <a:p>
            <a:pPr marL="305435" indent="-305435"/>
            <a:r>
              <a:rPr lang="en-US" dirty="0">
                <a:ea typeface="+mn-lt"/>
                <a:cs typeface="+mn-lt"/>
              </a:rPr>
              <a:t>Cloud &amp; Mobile Integration: Develop a web or mobile app for easy and secure message hiding and retrieval.</a:t>
            </a:r>
            <a:endParaRPr lang="en-US" dirty="0"/>
          </a:p>
          <a:p>
            <a:pPr marL="305435" indent="-305435"/>
            <a:endParaRPr lang="en-US"/>
          </a:p>
          <a:p>
            <a:pPr marL="305435" indent="-305435"/>
            <a:r>
              <a:rPr lang="en-US" dirty="0">
                <a:ea typeface="+mn-lt"/>
                <a:cs typeface="+mn-lt"/>
              </a:rPr>
              <a:t>Increased Storage Capacity: Optimize algorithms to store larger messages without affecting image quality.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85052" y="1803689"/>
            <a:ext cx="9780178"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 (LSB) encoding. The message remains invisible, ensuring secure and discreet communication. This approach enhances data security without attracting unwanted attention.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dirty="0">
                <a:ea typeface="+mn-lt"/>
                <a:cs typeface="+mn-lt"/>
              </a:rPr>
              <a:t>Programming Language: Python</a:t>
            </a:r>
            <a:endParaRPr lang="en-US" dirty="0"/>
          </a:p>
          <a:p>
            <a:pPr marL="305435" indent="-305435">
              <a:buNone/>
            </a:pPr>
            <a:endParaRPr lang="en-IN"/>
          </a:p>
          <a:p>
            <a:pPr marL="305435" indent="-305435">
              <a:buNone/>
            </a:pPr>
            <a:r>
              <a:rPr lang="en-IN" dirty="0">
                <a:ea typeface="+mn-lt"/>
                <a:cs typeface="+mn-lt"/>
              </a:rPr>
              <a:t>Libraries: OpenCV (cv2) for image processing, OS for file handling</a:t>
            </a:r>
            <a:endParaRPr lang="en-IN" dirty="0"/>
          </a:p>
          <a:p>
            <a:pPr marL="305435" indent="-305435">
              <a:buNone/>
            </a:pPr>
            <a:endParaRPr lang="en-IN"/>
          </a:p>
          <a:p>
            <a:pPr marL="305435" indent="-305435">
              <a:buNone/>
            </a:pPr>
            <a:r>
              <a:rPr lang="en-IN" dirty="0">
                <a:ea typeface="+mn-lt"/>
                <a:cs typeface="+mn-lt"/>
              </a:rPr>
              <a:t>Algorithm: Least Significant Bit (LSB) encoding for steganography</a:t>
            </a:r>
            <a:endParaRPr lang="en-IN" dirty="0"/>
          </a:p>
          <a:p>
            <a:pPr marL="305435" indent="-305435">
              <a:buNone/>
            </a:pPr>
            <a:endParaRPr lang="en-IN"/>
          </a:p>
          <a:p>
            <a:pPr marL="305435" indent="-305435">
              <a:buNone/>
            </a:pPr>
            <a:r>
              <a:rPr lang="en-IN" dirty="0">
                <a:ea typeface="+mn-lt"/>
                <a:cs typeface="+mn-lt"/>
              </a:rPr>
              <a:t>Platform: Windows</a:t>
            </a:r>
            <a:endParaRPr lang="en-IN" dirty="0"/>
          </a:p>
          <a:p>
            <a:pPr marL="305435" indent="-305435">
              <a:buNone/>
            </a:pPr>
            <a:endParaRPr lang="en-IN"/>
          </a:p>
          <a:p>
            <a:pPr marL="0" indent="0">
              <a:buNone/>
            </a:pPr>
            <a:r>
              <a:rPr lang="en-IN" dirty="0">
                <a:ea typeface="+mn-lt"/>
                <a:cs typeface="+mn-lt"/>
              </a:rPr>
              <a:t>Output Format: Encrypted image (JPG) with hidden message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pPr>
              <a:buNone/>
            </a:pPr>
            <a:r>
              <a:rPr lang="en-IN" sz="1800" dirty="0">
                <a:solidFill>
                  <a:srgbClr val="0F0F0F"/>
                </a:solidFill>
                <a:ea typeface="+mn-lt"/>
                <a:cs typeface="+mn-lt"/>
              </a:rPr>
              <a:t>Invisible Encryption: Hides messages within images without altering their visible appearance.</a:t>
            </a:r>
            <a:endParaRPr lang="en-US" dirty="0">
              <a:ea typeface="+mn-lt"/>
              <a:cs typeface="+mn-lt"/>
            </a:endParaRPr>
          </a:p>
          <a:p>
            <a:pPr>
              <a:buNone/>
            </a:pPr>
            <a:endParaRPr lang="en-IN"/>
          </a:p>
          <a:p>
            <a:pPr>
              <a:buNone/>
            </a:pPr>
            <a:r>
              <a:rPr lang="en-IN" sz="1800" dirty="0">
                <a:solidFill>
                  <a:srgbClr val="0F0F0F"/>
                </a:solidFill>
                <a:ea typeface="+mn-lt"/>
                <a:cs typeface="+mn-lt"/>
              </a:rPr>
              <a:t>Dual Security: Uses both steganography and password protection for enhanced security.</a:t>
            </a:r>
            <a:endParaRPr lang="en-IN">
              <a:ea typeface="+mn-lt"/>
              <a:cs typeface="+mn-lt"/>
            </a:endParaRPr>
          </a:p>
          <a:p>
            <a:pPr>
              <a:buNone/>
            </a:pPr>
            <a:endParaRPr lang="en-IN"/>
          </a:p>
          <a:p>
            <a:pPr>
              <a:buNone/>
            </a:pPr>
            <a:r>
              <a:rPr lang="en-IN" sz="1800" dirty="0">
                <a:solidFill>
                  <a:srgbClr val="0F0F0F"/>
                </a:solidFill>
                <a:ea typeface="+mn-lt"/>
                <a:cs typeface="+mn-lt"/>
              </a:rPr>
              <a:t>Lightweight &amp; Fast: Minimal processing time with no need for large encryption keys.</a:t>
            </a:r>
            <a:endParaRPr lang="en-IN" dirty="0">
              <a:ea typeface="+mn-lt"/>
              <a:cs typeface="+mn-lt"/>
            </a:endParaRPr>
          </a:p>
          <a:p>
            <a:pPr>
              <a:buNone/>
            </a:pPr>
            <a:endParaRPr lang="en-IN"/>
          </a:p>
          <a:p>
            <a:pPr>
              <a:buNone/>
            </a:pPr>
            <a:r>
              <a:rPr lang="en-IN" sz="1800" dirty="0">
                <a:solidFill>
                  <a:srgbClr val="0F0F0F"/>
                </a:solidFill>
                <a:ea typeface="+mn-lt"/>
                <a:cs typeface="+mn-lt"/>
              </a:rPr>
              <a:t>Easy &amp; Accessible: Works on any standard image, making secret communication effortless.</a:t>
            </a:r>
            <a:endParaRPr lang="en-IN" dirty="0">
              <a:ea typeface="+mn-lt"/>
              <a:cs typeface="+mn-lt"/>
            </a:endParaRPr>
          </a:p>
          <a:p>
            <a:pPr>
              <a:buNone/>
            </a:pPr>
            <a:endParaRPr lang="en-IN"/>
          </a:p>
          <a:p>
            <a:pPr marL="0" indent="0">
              <a:buNone/>
            </a:pPr>
            <a:r>
              <a:rPr lang="en-IN" sz="1800" dirty="0">
                <a:solidFill>
                  <a:srgbClr val="0F0F0F"/>
                </a:solidFill>
                <a:ea typeface="+mn-lt"/>
                <a:cs typeface="+mn-lt"/>
              </a:rPr>
              <a:t>No Suspicion: Unlike traditional encryption, it doesn’t attract attention or look suspicious.</a:t>
            </a:r>
            <a:endParaRPr lang="en-IN" dirty="0">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lnSpcReduction="10000"/>
          </a:bodyPr>
          <a:lstStyle/>
          <a:p>
            <a:pPr>
              <a:buNone/>
            </a:pPr>
            <a:r>
              <a:rPr lang="en-IN" dirty="0">
                <a:ea typeface="+mn-lt"/>
                <a:cs typeface="+mn-lt"/>
              </a:rPr>
              <a:t>Cybersecurity Professionals – For secure and discreet communication.</a:t>
            </a:r>
            <a:endParaRPr lang="en-US" dirty="0"/>
          </a:p>
          <a:p>
            <a:pPr>
              <a:buNone/>
            </a:pPr>
            <a:endParaRPr lang="en-IN"/>
          </a:p>
          <a:p>
            <a:pPr>
              <a:buNone/>
            </a:pPr>
            <a:r>
              <a:rPr lang="en-IN" dirty="0">
                <a:ea typeface="+mn-lt"/>
                <a:cs typeface="+mn-lt"/>
              </a:rPr>
              <a:t>Journalists &amp; Activists – To share sensitive information without detection.</a:t>
            </a:r>
            <a:endParaRPr lang="en-IN" dirty="0"/>
          </a:p>
          <a:p>
            <a:pPr>
              <a:buNone/>
            </a:pPr>
            <a:endParaRPr lang="en-IN"/>
          </a:p>
          <a:p>
            <a:pPr>
              <a:buNone/>
            </a:pPr>
            <a:r>
              <a:rPr lang="en-IN" dirty="0">
                <a:ea typeface="+mn-lt"/>
                <a:cs typeface="+mn-lt"/>
              </a:rPr>
              <a:t>Government &amp; Military – For covert communication and intelligence sharing.</a:t>
            </a:r>
            <a:endParaRPr lang="en-IN" dirty="0"/>
          </a:p>
          <a:p>
            <a:pPr>
              <a:buNone/>
            </a:pPr>
            <a:endParaRPr lang="en-IN"/>
          </a:p>
          <a:p>
            <a:pPr>
              <a:buNone/>
            </a:pPr>
            <a:r>
              <a:rPr lang="en-IN" dirty="0">
                <a:ea typeface="+mn-lt"/>
                <a:cs typeface="+mn-lt"/>
              </a:rPr>
              <a:t>Businesses &amp; Corporations – To protect confidential data from competitors.</a:t>
            </a:r>
            <a:endParaRPr lang="en-IN" dirty="0"/>
          </a:p>
          <a:p>
            <a:pPr>
              <a:buNone/>
            </a:pPr>
            <a:endParaRPr lang="en-IN"/>
          </a:p>
          <a:p>
            <a:pPr marL="0" indent="0">
              <a:buNone/>
            </a:pPr>
            <a:r>
              <a:rPr lang="en-IN" dirty="0">
                <a:ea typeface="+mn-lt"/>
                <a:cs typeface="+mn-lt"/>
              </a:rPr>
              <a:t>General Users – Anyone needing a private and secure way to exchange messages.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177F6DC6-BA4D-D7FF-AC91-EB000F94255B}"/>
              </a:ext>
            </a:extLst>
          </p:cNvPr>
          <p:cNvPicPr>
            <a:picLocks noGrp="1" noChangeAspect="1"/>
          </p:cNvPicPr>
          <p:nvPr>
            <p:ph idx="1"/>
          </p:nvPr>
        </p:nvPicPr>
        <p:blipFill>
          <a:blip r:embed="rId2"/>
          <a:stretch>
            <a:fillRect/>
          </a:stretch>
        </p:blipFill>
        <p:spPr>
          <a:xfrm>
            <a:off x="661359" y="1249289"/>
            <a:ext cx="4385095" cy="2349026"/>
          </a:xfrm>
        </p:spPr>
      </p:pic>
      <p:pic>
        <p:nvPicPr>
          <p:cNvPr id="4" name="Picture 3" descr="A screenshot of a computer&#10;&#10;AI-generated content may be incorrect.">
            <a:extLst>
              <a:ext uri="{FF2B5EF4-FFF2-40B4-BE49-F238E27FC236}">
                <a16:creationId xmlns:a16="http://schemas.microsoft.com/office/drawing/2014/main" id="{F10AAFB9-39A5-1BDB-375A-E945BEBC9F01}"/>
              </a:ext>
            </a:extLst>
          </p:cNvPr>
          <p:cNvPicPr>
            <a:picLocks noChangeAspect="1"/>
          </p:cNvPicPr>
          <p:nvPr/>
        </p:nvPicPr>
        <p:blipFill>
          <a:blip r:embed="rId3"/>
          <a:srcRect l="-2361" r="-4250" b="-2586"/>
          <a:stretch/>
        </p:blipFill>
        <p:spPr>
          <a:xfrm>
            <a:off x="6282905" y="993711"/>
            <a:ext cx="5680083" cy="286246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CDE6BCAD-5739-F814-FE1B-31020A241FCA}"/>
              </a:ext>
            </a:extLst>
          </p:cNvPr>
          <p:cNvPicPr>
            <a:picLocks noChangeAspect="1"/>
          </p:cNvPicPr>
          <p:nvPr/>
        </p:nvPicPr>
        <p:blipFill>
          <a:blip r:embed="rId4"/>
          <a:stretch>
            <a:fillRect/>
          </a:stretch>
        </p:blipFill>
        <p:spPr>
          <a:xfrm>
            <a:off x="244415" y="3854805"/>
            <a:ext cx="5218981" cy="284337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E0CF9235-006C-5D73-5C53-BD5AAAAAE776}"/>
              </a:ext>
            </a:extLst>
          </p:cNvPr>
          <p:cNvPicPr>
            <a:picLocks noChangeAspect="1"/>
          </p:cNvPicPr>
          <p:nvPr/>
        </p:nvPicPr>
        <p:blipFill>
          <a:blip r:embed="rId5"/>
          <a:stretch>
            <a:fillRect/>
          </a:stretch>
        </p:blipFill>
        <p:spPr>
          <a:xfrm>
            <a:off x="6771736" y="3854805"/>
            <a:ext cx="5190227" cy="284337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None/>
            </a:pPr>
            <a:r>
              <a:rPr lang="en-IN" dirty="0">
                <a:ea typeface="+mn-lt"/>
                <a:cs typeface="+mn-lt"/>
              </a:rPr>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US" dirty="0">
              <a:ea typeface="+mn-lt"/>
              <a:cs typeface="+mn-lt"/>
            </a:endParaRPr>
          </a:p>
          <a:p>
            <a:pPr>
              <a:buNone/>
            </a:pPr>
            <a:endParaRPr lang="en-IN" dirty="0"/>
          </a:p>
          <a:p>
            <a:pPr marL="305435" indent="-305435">
              <a:buNone/>
            </a:pPr>
            <a:r>
              <a:rPr lang="en-IN" dirty="0">
                <a:ea typeface="+mn-lt"/>
                <a:cs typeface="+mn-lt"/>
              </a:rPr>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dirty="0"/>
          </a:p>
        </p:txBody>
      </p:sp>
      <p:sp>
        <p:nvSpPr>
          <p:cNvPr id="4" name="TextBox 3">
            <a:extLst>
              <a:ext uri="{FF2B5EF4-FFF2-40B4-BE49-F238E27FC236}">
                <a16:creationId xmlns:a16="http://schemas.microsoft.com/office/drawing/2014/main" id="{35741132-8519-AE6E-26E8-C623D99ED175}"/>
              </a:ext>
            </a:extLst>
          </p:cNvPr>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4" name="TextBox 3">
            <a:extLst>
              <a:ext uri="{FF2B5EF4-FFF2-40B4-BE49-F238E27FC236}">
                <a16:creationId xmlns:a16="http://schemas.microsoft.com/office/drawing/2014/main" id="{6022F804-F65A-24D8-A91B-388BF9CE607D}"/>
              </a:ext>
            </a:extLst>
          </p:cNvPr>
          <p:cNvSpPr txBox="1"/>
          <p:nvPr/>
        </p:nvSpPr>
        <p:spPr>
          <a:xfrm>
            <a:off x="1534886" y="2916138"/>
            <a:ext cx="10395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lumMod val="50000"/>
                  </a:schemeClr>
                </a:solidFill>
              </a:rPr>
              <a:t>https://github.com/dkr0005/Secure-data-hiding-in-images-using-steganography.git</a:t>
            </a:r>
          </a:p>
        </p:txBody>
      </p:sp>
    </p:spTree>
    <p:extLst>
      <p:ext uri="{BB962C8B-B14F-4D97-AF65-F5344CB8AC3E}">
        <p14:creationId xmlns:p14="http://schemas.microsoft.com/office/powerpoint/2010/main" val="2230664768"/>
      </p:ext>
    </p:extLst>
  </p:cSld>
  <p:clrMapOvr>
    <a:masterClrMapping/>
  </p:clrMapOvr>
</p:sld>
</file>

<file path=ppt/theme/_rels/theme8.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6.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7.xml><?xml version="1.0" encoding="utf-8"?>
<a:theme xmlns:a="http://schemas.openxmlformats.org/drawingml/2006/main" name="1_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8.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9.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Wisp</Template>
  <TotalTime>43</TotalTime>
  <Words>516</Words>
  <Application>Microsoft Office PowerPoint</Application>
  <PresentationFormat>Widescreen</PresentationFormat>
  <Paragraphs>113</Paragraphs>
  <Slides>11</Slides>
  <Notes>0</Notes>
  <HiddenSlides>0</HiddenSlides>
  <MMClips>0</MMClips>
  <ScaleCrop>false</ScaleCrop>
  <HeadingPairs>
    <vt:vector size="6" baseType="variant">
      <vt:variant>
        <vt:lpstr>Fonts Used</vt:lpstr>
      </vt:variant>
      <vt:variant>
        <vt:i4>13</vt:i4>
      </vt:variant>
      <vt:variant>
        <vt:lpstr>Theme</vt:lpstr>
      </vt:variant>
      <vt:variant>
        <vt:i4>9</vt:i4>
      </vt:variant>
      <vt:variant>
        <vt:lpstr>Slide Titles</vt:lpstr>
      </vt:variant>
      <vt:variant>
        <vt:i4>11</vt:i4>
      </vt:variant>
    </vt:vector>
  </HeadingPairs>
  <TitlesOfParts>
    <vt:vector size="33" baseType="lpstr">
      <vt:lpstr>Arial</vt:lpstr>
      <vt:lpstr>Calibri</vt:lpstr>
      <vt:lpstr>Calibri Light</vt:lpstr>
      <vt:lpstr>Century Gothic</vt:lpstr>
      <vt:lpstr>Corbel</vt:lpstr>
      <vt:lpstr>Franklin Gothic Book</vt:lpstr>
      <vt:lpstr>Franklin Gothic Demi</vt:lpstr>
      <vt:lpstr>Gill Sans MT</vt:lpstr>
      <vt:lpstr>Helvetica Neue</vt:lpstr>
      <vt:lpstr>Trebuchet MS</vt:lpstr>
      <vt:lpstr>Tw Cen MT</vt:lpstr>
      <vt:lpstr>Wingdings 2</vt:lpstr>
      <vt:lpstr>Wingdings 3</vt:lpstr>
      <vt:lpstr>DividendVTI</vt:lpstr>
      <vt:lpstr>Wisp</vt:lpstr>
      <vt:lpstr>Droplet</vt:lpstr>
      <vt:lpstr>Facet</vt:lpstr>
      <vt:lpstr>1_Wisp</vt:lpstr>
      <vt:lpstr>Retrospect</vt:lpstr>
      <vt:lpstr>1_Droplet</vt:lpstr>
      <vt:lpstr>Parallax</vt:lpstr>
      <vt:lpstr>Gallery</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Devanshu Kumar</cp:lastModifiedBy>
  <cp:revision>175</cp:revision>
  <dcterms:created xsi:type="dcterms:W3CDTF">2021-05-26T16:50:10Z</dcterms:created>
  <dcterms:modified xsi:type="dcterms:W3CDTF">2025-02-26T20:22:37Z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