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75" r:id="rId3"/>
    <p:sldId id="285" r:id="rId4"/>
    <p:sldId id="286" r:id="rId5"/>
    <p:sldId id="270" r:id="rId6"/>
    <p:sldId id="297" r:id="rId7"/>
    <p:sldId id="259" r:id="rId8"/>
    <p:sldId id="262" r:id="rId9"/>
    <p:sldId id="260" r:id="rId10"/>
    <p:sldId id="292" r:id="rId11"/>
    <p:sldId id="296" r:id="rId12"/>
    <p:sldId id="264" r:id="rId13"/>
    <p:sldId id="265" r:id="rId14"/>
    <p:sldId id="277" r:id="rId15"/>
    <p:sldId id="291" r:id="rId16"/>
    <p:sldId id="278" r:id="rId17"/>
    <p:sldId id="290" r:id="rId18"/>
    <p:sldId id="288" r:id="rId19"/>
    <p:sldId id="279" r:id="rId20"/>
    <p:sldId id="298" r:id="rId21"/>
    <p:sldId id="280" r:id="rId22"/>
    <p:sldId id="299" r:id="rId23"/>
    <p:sldId id="281" r:id="rId24"/>
    <p:sldId id="300" r:id="rId25"/>
    <p:sldId id="282" r:id="rId26"/>
    <p:sldId id="301" r:id="rId27"/>
    <p:sldId id="294" r:id="rId28"/>
    <p:sldId id="295" r:id="rId29"/>
    <p:sldId id="26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651B1FA2-FA18-4D4C-A719-6471E5AB0CDB}">
          <p14:sldIdLst>
            <p14:sldId id="257"/>
            <p14:sldId id="275"/>
            <p14:sldId id="285"/>
            <p14:sldId id="286"/>
            <p14:sldId id="270"/>
            <p14:sldId id="297"/>
            <p14:sldId id="259"/>
            <p14:sldId id="262"/>
            <p14:sldId id="260"/>
            <p14:sldId id="292"/>
            <p14:sldId id="296"/>
            <p14:sldId id="264"/>
            <p14:sldId id="265"/>
            <p14:sldId id="277"/>
            <p14:sldId id="291"/>
            <p14:sldId id="278"/>
            <p14:sldId id="290"/>
            <p14:sldId id="288"/>
            <p14:sldId id="279"/>
            <p14:sldId id="298"/>
            <p14:sldId id="280"/>
            <p14:sldId id="299"/>
            <p14:sldId id="281"/>
            <p14:sldId id="300"/>
            <p14:sldId id="282"/>
            <p14:sldId id="301"/>
            <p14:sldId id="294"/>
            <p14:sldId id="29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 Shao" initials="MS" lastIdx="0" clrIdx="0">
    <p:extLst>
      <p:ext uri="{19B8F6BF-5375-455C-9EA6-DF929625EA0E}">
        <p15:presenceInfo xmlns:p15="http://schemas.microsoft.com/office/powerpoint/2012/main" userId="S-1-5-21-1159022189-701798504-30315952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94" autoAdjust="0"/>
  </p:normalViewPr>
  <p:slideViewPr>
    <p:cSldViewPr>
      <p:cViewPr varScale="1">
        <p:scale>
          <a:sx n="49" d="100"/>
          <a:sy n="49" d="100"/>
        </p:scale>
        <p:origin x="17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A267-FEE0-4267-BCF1-1D4EA1D14378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6539-811A-40E5-B1C4-A9A066D2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 year 200,000 thousand</a:t>
            </a:r>
            <a:r>
              <a:rPr lang="en-US" baseline="0" dirty="0" smtClean="0"/>
              <a:t> women diagnosed with breast cancer.</a:t>
            </a:r>
          </a:p>
          <a:p>
            <a:r>
              <a:rPr lang="en-US" baseline="0" dirty="0" smtClean="0"/>
              <a:t>This info graphics illustrates finding from breast cancer facts and figures taken in 2013-2014.</a:t>
            </a:r>
          </a:p>
          <a:p>
            <a:r>
              <a:rPr lang="en-US" dirty="0" smtClean="0"/>
              <a:t>That shows</a:t>
            </a:r>
            <a:r>
              <a:rPr lang="en-US" baseline="0" dirty="0" smtClean="0"/>
              <a:t> the percentage of women at age of 40 or older had a mammograms and it stabilized to 67% since past 2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improvements in screening and latest technologies this </a:t>
            </a:r>
            <a:r>
              <a:rPr lang="en-US" baseline="0" dirty="0" err="1" smtClean="0"/>
              <a:t>infographics</a:t>
            </a:r>
            <a:r>
              <a:rPr lang="en-US" baseline="0" dirty="0" smtClean="0"/>
              <a:t> shows the decline in death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dimensionality reduction: Produce a compact low-dimensional encoding of a given high-dimensional data set.</a:t>
            </a:r>
          </a:p>
          <a:p>
            <a:r>
              <a:rPr lang="en-US" dirty="0"/>
              <a:t>Preprocessing for supervised learning: Simplify, reduce, and clean the data for subsequent supervised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evaluation</a:t>
            </a:r>
            <a:r>
              <a:rPr lang="en-US" baseline="0" dirty="0" smtClean="0"/>
              <a:t> we used the ROC curve to compute AUC. The ROC shows the relation between true positive rate and false positive rate.</a:t>
            </a:r>
          </a:p>
          <a:p>
            <a:r>
              <a:rPr lang="en-US" baseline="0" dirty="0" smtClean="0"/>
              <a:t>The AUC is also useful for imbalance classes.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dimensionality reduction: Produce a compact low-dimensional encoding of a given high-dimensional data set.</a:t>
            </a:r>
          </a:p>
          <a:p>
            <a:r>
              <a:rPr lang="en-US" dirty="0"/>
              <a:t>Preprocessing for supervised learning: Simplify, reduce, and clean the data for subsequent supervised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</a:t>
            </a:r>
            <a:r>
              <a:rPr lang="en-US" baseline="0" dirty="0" smtClean="0"/>
              <a:t> I am showing the results that we obtained using different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used the CBIS-DDSM</a:t>
            </a:r>
            <a:r>
              <a:rPr lang="en-US" baseline="0" dirty="0" smtClean="0"/>
              <a:t> data set whole images and patches  as a source dataset, while </a:t>
            </a:r>
            <a:r>
              <a:rPr lang="en-US" baseline="0" dirty="0" err="1" smtClean="0"/>
              <a:t>Inbreast</a:t>
            </a:r>
            <a:r>
              <a:rPr lang="en-US" baseline="0" dirty="0" smtClean="0"/>
              <a:t> and MIAS as target dataset.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didn’t used any method we used normal classification by training on source dataset and testing on target data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explored the performance using different transfer learning methods.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most of the methods are using the dimensionality reduction techniques so we explored over model by giving particular no on </a:t>
            </a:r>
            <a:r>
              <a:rPr lang="en-US" baseline="0" dirty="0" err="1" smtClean="0"/>
              <a:t>dimesnion</a:t>
            </a:r>
            <a:r>
              <a:rPr lang="en-US" baseline="0" dirty="0" smtClean="0"/>
              <a:t> to check whether performance makes any difference to performance of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most of the methods are using the dimensionality reduction techniques so we explored over model by giving particular no on </a:t>
            </a:r>
            <a:r>
              <a:rPr lang="en-US" baseline="0" dirty="0" err="1" smtClean="0"/>
              <a:t>dimesnion</a:t>
            </a:r>
            <a:r>
              <a:rPr lang="en-US" baseline="0" dirty="0" smtClean="0"/>
              <a:t> to check whether performance makes any difference to performance of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4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study more focused on mammograms without ROI annotation and we performed unsupervised domain adaptation. We took Labeled mammograms dataset as a source dataset and assumed that Target dataset does not contain any labels. And then explored different transfer learned model.</a:t>
            </a:r>
          </a:p>
          <a:p>
            <a:r>
              <a:rPr lang="en-US" baseline="0" dirty="0" smtClean="0"/>
              <a:t>So the extensive experimental results show that transfer learning works well compared to the model without knowledge transfer.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there are various imaging techniques,</a:t>
            </a:r>
            <a:r>
              <a:rPr lang="en-US" baseline="0" dirty="0" smtClean="0"/>
              <a:t> Mammograms is considered the gold standard for breast cancer detection</a:t>
            </a:r>
          </a:p>
          <a:p>
            <a:r>
              <a:rPr lang="en-US" baseline="0" dirty="0" smtClean="0"/>
              <a:t>In this diagram we are showing different mammograms with benign and malignant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CAD have caught attention to automate the process of medical image classification.</a:t>
            </a:r>
          </a:p>
          <a:p>
            <a:r>
              <a:rPr lang="en-US" baseline="0" dirty="0" smtClean="0"/>
              <a:t>CAD rely on pre-segmented portion of mammograms knows as ROI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ROI radiologist expertise are required which are sometimes error prune and time consuming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 our study we are focused on using whole mammograms without any ROI annotations.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r>
              <a:rPr lang="en-US" baseline="0" dirty="0" smtClean="0"/>
              <a:t> training a deep model requires a large volume of labeled data, which can be time consuming and expensive to acquire.</a:t>
            </a:r>
          </a:p>
          <a:p>
            <a:endParaRPr lang="en-US" dirty="0" smtClean="0"/>
          </a:p>
          <a:p>
            <a:r>
              <a:rPr lang="en-US" dirty="0" smtClean="0"/>
              <a:t>Borrowing</a:t>
            </a:r>
            <a:r>
              <a:rPr lang="en-US" baseline="0" dirty="0" smtClean="0"/>
              <a:t> the training data elsewhere is risky, but labeled data from a different and related data is if available and with the help of transfer learning labeled data is source domain can be used develop a machine learning model for target domain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four different scenarios in transfer learning.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working on unsupervised domain adaptation. Where we have labeled source data, but unlabeled target data,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research studies follows this given frame work</a:t>
            </a:r>
          </a:p>
          <a:p>
            <a:r>
              <a:rPr lang="en-US" baseline="0" dirty="0" smtClean="0"/>
              <a:t>Fro visual descriptors from mammograms we used “</a:t>
            </a:r>
            <a:r>
              <a:rPr lang="en-US" baseline="0" dirty="0" err="1" smtClean="0"/>
              <a:t>Shen</a:t>
            </a:r>
            <a:r>
              <a:rPr lang="en-US" baseline="0" dirty="0" smtClean="0"/>
              <a:t> Li ” End to Pre-trained model from source and target domains</a:t>
            </a:r>
          </a:p>
          <a:p>
            <a:r>
              <a:rPr lang="en-US" baseline="0" dirty="0" smtClean="0"/>
              <a:t>Explored different transfer learning methods to get source and target in common subspace</a:t>
            </a:r>
          </a:p>
          <a:p>
            <a:r>
              <a:rPr lang="en-US" baseline="0" dirty="0" smtClean="0"/>
              <a:t>For classification we used </a:t>
            </a:r>
            <a:r>
              <a:rPr lang="en-US" baseline="0" dirty="0" err="1" smtClean="0"/>
              <a:t>svm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classifiy</a:t>
            </a:r>
            <a:r>
              <a:rPr lang="en-US" baseline="0" dirty="0" smtClean="0"/>
              <a:t> target mammograms with benign and malignant labels.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E2L</a:t>
            </a:r>
            <a:r>
              <a:rPr lang="en-US" baseline="0" dirty="0" smtClean="0"/>
              <a:t> model a patch classifier is trained using 16- layers </a:t>
            </a:r>
            <a:r>
              <a:rPr lang="en-US" baseline="0" dirty="0" err="1" smtClean="0"/>
              <a:t>VGGNet</a:t>
            </a:r>
            <a:r>
              <a:rPr lang="en-US" baseline="0" dirty="0" smtClean="0"/>
              <a:t> or 50- layer </a:t>
            </a:r>
            <a:r>
              <a:rPr lang="en-US" baseline="0" dirty="0" err="1" smtClean="0"/>
              <a:t>resnet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To remove the annotation constraint the author was more focused on the top layer structure to fit the high level conceptual modeling.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E2l Includes two parts. Training a patch classifier , training a whole image classifier on top of patch classifier.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model trained on pre-trained model on </a:t>
            </a:r>
            <a:r>
              <a:rPr lang="en-US" baseline="0" dirty="0" err="1" smtClean="0"/>
              <a:t>Imagenet</a:t>
            </a:r>
            <a:r>
              <a:rPr lang="en-US" baseline="0" dirty="0" smtClean="0"/>
              <a:t>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TCA tries to learn</a:t>
            </a:r>
            <a:r>
              <a:rPr lang="en-US" baseline="0" dirty="0" smtClean="0"/>
              <a:t> common subspace for both source and target domains and project the both source and target in common subspace by reproducing  the </a:t>
            </a:r>
            <a:r>
              <a:rPr lang="en-US" baseline="0" dirty="0" err="1" smtClean="0"/>
              <a:t>hibert</a:t>
            </a:r>
            <a:r>
              <a:rPr lang="en-US" baseline="0" dirty="0" smtClean="0"/>
              <a:t> kernel using the maximum mean discrepancy.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BDA propose to balance the marginal and conditional distribution.</a:t>
            </a:r>
          </a:p>
          <a:p>
            <a:r>
              <a:rPr lang="en-US" baseline="0" dirty="0" smtClean="0"/>
              <a:t>Marginal distribution is more </a:t>
            </a:r>
            <a:r>
              <a:rPr lang="en-US" baseline="0" dirty="0" err="1" smtClean="0"/>
              <a:t>dominatant</a:t>
            </a:r>
            <a:r>
              <a:rPr lang="en-US" baseline="0" dirty="0" smtClean="0"/>
              <a:t> when datasets are very different.</a:t>
            </a:r>
          </a:p>
          <a:p>
            <a:r>
              <a:rPr lang="en-US" baseline="0" dirty="0" smtClean="0"/>
              <a:t>Conditional distribution is more important when datasets are more similar.</a:t>
            </a:r>
          </a:p>
          <a:p>
            <a:endParaRPr lang="en-US" dirty="0" smtClean="0"/>
          </a:p>
          <a:p>
            <a:r>
              <a:rPr lang="en-US" dirty="0" smtClean="0"/>
              <a:t>BDA also handles the imbalance data.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Coral</a:t>
            </a:r>
            <a:r>
              <a:rPr lang="en-US" baseline="0" dirty="0" smtClean="0"/>
              <a:t> works on unsupervised domain adaptation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maps source domain distribution by re-</a:t>
            </a:r>
            <a:r>
              <a:rPr lang="en-US" baseline="0" dirty="0" err="1" smtClean="0"/>
              <a:t>colring</a:t>
            </a:r>
            <a:r>
              <a:rPr lang="en-US" baseline="0" dirty="0" smtClean="0"/>
              <a:t> whitened features with second order statistics of target domain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Covariance statistics is computed for target domain and then re-coloring linear transformation is performed.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Inbreast</a:t>
            </a:r>
            <a:r>
              <a:rPr lang="en-US" dirty="0"/>
              <a:t> dataset contain full field digital </a:t>
            </a:r>
            <a:r>
              <a:rPr lang="en-US" dirty="0" err="1"/>
              <a:t>iamges</a:t>
            </a:r>
            <a:r>
              <a:rPr lang="en-US" dirty="0"/>
              <a:t> as opposed to digitized </a:t>
            </a:r>
            <a:r>
              <a:rPr lang="en-US" dirty="0" err="1"/>
              <a:t>iamges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These images were converted to PNG 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2F356-A65B-BF4F-A695-722FA49C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907F7-68A0-4840-BEC6-70C8C6E84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D13DF-020C-6C45-8B4E-8EBE918E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BCC38-66BF-BE45-A6D9-CAD824DD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61BA-F5C1-6F41-9C5B-C873BE7C0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0E023-F782-5F4A-AEA8-3E72C790F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F6C1-AA92-7744-ACB4-D57A6085E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850F9-5522-0C41-B243-60CC8F7DD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CF96-99B2-C545-B7EC-60BB5F50A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E16C-62A2-F042-9EA2-F1764028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E512-C4AF-B046-9730-14A63E43F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74560F-DF23-364C-88B4-2D732944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blue header_gold_white_logo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5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194568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400" kern="0" dirty="0"/>
              <a:t>Cross-Database Mammographic Image Analysis through Unsupervised Domain Adaptation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305" y="3691234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Deepak Kumar</a:t>
            </a:r>
            <a:r>
              <a:rPr lang="en-US" sz="2000" b="1" baseline="30000" dirty="0"/>
              <a:t>1</a:t>
            </a:r>
            <a:r>
              <a:rPr lang="en-US" sz="2000" dirty="0"/>
              <a:t>, Chetan Kumar</a:t>
            </a:r>
            <a:r>
              <a:rPr lang="en-US" sz="2000" baseline="30000" dirty="0"/>
              <a:t>1</a:t>
            </a:r>
            <a:r>
              <a:rPr lang="en-US" sz="2000" dirty="0"/>
              <a:t>, Ming Shao</a:t>
            </a:r>
            <a:r>
              <a:rPr lang="en-US" sz="2000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DC3F1-57E0-47B7-8EB0-B5B9724661FC}"/>
              </a:ext>
            </a:extLst>
          </p:cNvPr>
          <p:cNvSpPr txBox="1"/>
          <p:nvPr/>
        </p:nvSpPr>
        <p:spPr>
          <a:xfrm>
            <a:off x="1411705" y="47244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Department of Data Science, University of Massachusetts, Dartmouth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4B464D-DC58-4CB6-8AB7-9149F23E4153}"/>
              </a:ext>
            </a:extLst>
          </p:cNvPr>
          <p:cNvSpPr txBox="1"/>
          <p:nvPr/>
        </p:nvSpPr>
        <p:spPr>
          <a:xfrm>
            <a:off x="725905" y="525780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2</a:t>
            </a:r>
            <a:r>
              <a:rPr lang="en-US" sz="1400" dirty="0"/>
              <a:t>Department of Computer and Information Sciences, University of Massachusetts, Dartmouth</a:t>
            </a:r>
          </a:p>
        </p:txBody>
      </p:sp>
    </p:spTree>
    <p:extLst>
      <p:ext uri="{BB962C8B-B14F-4D97-AF65-F5344CB8AC3E}">
        <p14:creationId xmlns:p14="http://schemas.microsoft.com/office/powerpoint/2010/main" val="27007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857A91-913B-4B01-B414-13109528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Domain Adaptation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9EACAB6-0712-4C33-A497-00B946F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2" y="2133600"/>
            <a:ext cx="6146917" cy="152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TCA (Transfer Component Analysis)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Learn the common space for both domains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Projecting into the common subspace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35C29E-58F2-41DC-AF88-FB35A2EF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02832"/>
            <a:ext cx="3048000" cy="28132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9EACAB6-0712-4C33-A497-00B946FE38B9}"/>
              </a:ext>
            </a:extLst>
          </p:cNvPr>
          <p:cNvSpPr txBox="1">
            <a:spLocks/>
          </p:cNvSpPr>
          <p:nvPr/>
        </p:nvSpPr>
        <p:spPr bwMode="auto">
          <a:xfrm>
            <a:off x="25282" y="3962400"/>
            <a:ext cx="61469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dirty="0"/>
              <a:t>BDA (Balance Distribution </a:t>
            </a:r>
            <a:r>
              <a:rPr lang="en-US" sz="2100" kern="0" dirty="0"/>
              <a:t>Adaptation</a:t>
            </a:r>
            <a:r>
              <a:rPr lang="en-US" sz="2000" kern="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kern="0" dirty="0"/>
              <a:t>Balance the marginal and conditional </a:t>
            </a:r>
            <a:r>
              <a:rPr lang="en-US" sz="1600" kern="0" dirty="0" smtClean="0"/>
              <a:t>distribution.</a:t>
            </a:r>
            <a:endParaRPr lang="en-US" sz="1600" kern="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sz="1600" kern="0" dirty="0"/>
              <a:t>Marginal distribution is dominant: </a:t>
            </a:r>
            <a:r>
              <a:rPr lang="en-US" sz="1600" kern="0" dirty="0">
                <a:solidFill>
                  <a:srgbClr val="0033CC"/>
                </a:solidFill>
              </a:rPr>
              <a:t>d</a:t>
            </a:r>
            <a:r>
              <a:rPr lang="en-US" sz="1600" kern="0" dirty="0">
                <a:solidFill>
                  <a:srgbClr val="0033CC"/>
                </a:solidFill>
              </a:rPr>
              <a:t>atasets </a:t>
            </a:r>
            <a:r>
              <a:rPr lang="en-US" sz="1600" kern="0" dirty="0">
                <a:solidFill>
                  <a:srgbClr val="0033CC"/>
                </a:solidFill>
              </a:rPr>
              <a:t>are very different</a:t>
            </a:r>
            <a:r>
              <a:rPr lang="en-US" sz="1600" kern="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kern="0" dirty="0"/>
              <a:t>Conditional distribution is important: </a:t>
            </a:r>
            <a:r>
              <a:rPr lang="en-US" sz="1600" kern="0" dirty="0">
                <a:solidFill>
                  <a:srgbClr val="0033CC"/>
                </a:solidFill>
              </a:rPr>
              <a:t>d</a:t>
            </a:r>
            <a:r>
              <a:rPr lang="en-US" sz="1600" kern="0" dirty="0" smtClean="0">
                <a:solidFill>
                  <a:srgbClr val="0033CC"/>
                </a:solidFill>
              </a:rPr>
              <a:t>atasets </a:t>
            </a:r>
            <a:r>
              <a:rPr lang="en-US" sz="1600" kern="0" dirty="0">
                <a:solidFill>
                  <a:srgbClr val="0033CC"/>
                </a:solidFill>
              </a:rPr>
              <a:t>are similar</a:t>
            </a:r>
            <a:r>
              <a:rPr lang="en-US" sz="1600" kern="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kern="0" dirty="0"/>
              <a:t>Data imbalance – adjusting the weight of each class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41207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857A91-913B-4B01-B414-13109528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Domain Adaptation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9EACAB6-0712-4C33-A497-00B946FE38B9}"/>
              </a:ext>
            </a:extLst>
          </p:cNvPr>
          <p:cNvSpPr txBox="1">
            <a:spLocks/>
          </p:cNvSpPr>
          <p:nvPr/>
        </p:nvSpPr>
        <p:spPr bwMode="auto">
          <a:xfrm>
            <a:off x="25282" y="1905000"/>
            <a:ext cx="61469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dirty="0" err="1"/>
              <a:t>CoRAL</a:t>
            </a:r>
            <a:r>
              <a:rPr lang="en-US" sz="2000" kern="0" dirty="0"/>
              <a:t> (Correlation Alignment)</a:t>
            </a:r>
          </a:p>
          <a:p>
            <a:pPr lvl="1">
              <a:lnSpc>
                <a:spcPct val="150000"/>
              </a:lnSpc>
            </a:pPr>
            <a:r>
              <a:rPr lang="en-US" sz="1600" kern="0" dirty="0" err="1"/>
              <a:t>CoRAL</a:t>
            </a:r>
            <a:r>
              <a:rPr lang="en-US" sz="1600" kern="0" dirty="0"/>
              <a:t> works on </a:t>
            </a:r>
            <a:r>
              <a:rPr lang="en-US" sz="1600" kern="0" dirty="0" smtClean="0"/>
              <a:t>Unsupervised </a:t>
            </a:r>
            <a:r>
              <a:rPr lang="en-US" sz="1600" kern="0" dirty="0"/>
              <a:t>D</a:t>
            </a:r>
            <a:r>
              <a:rPr lang="en-US" sz="1600" kern="0" dirty="0" smtClean="0"/>
              <a:t>omain </a:t>
            </a:r>
            <a:r>
              <a:rPr lang="en-US" sz="1600" kern="0" dirty="0"/>
              <a:t>A</a:t>
            </a:r>
            <a:r>
              <a:rPr lang="en-US" sz="1600" kern="0" dirty="0"/>
              <a:t>daptation</a:t>
            </a:r>
            <a:endParaRPr lang="en-US" sz="1600" kern="0" dirty="0"/>
          </a:p>
          <a:p>
            <a:pPr lvl="1">
              <a:lnSpc>
                <a:spcPct val="150000"/>
              </a:lnSpc>
            </a:pPr>
            <a:r>
              <a:rPr lang="en-US" sz="1600" kern="0" dirty="0"/>
              <a:t>Map the source domain distribution by recoloring the whitened features with second order statistics of target 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500718"/>
            <a:ext cx="4191001" cy="32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Three publicly available datasets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1816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CBIS-DDSM[5]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3103 scanned mammograms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Contain Benign and Malignant images</a:t>
            </a:r>
          </a:p>
          <a:p>
            <a:pPr>
              <a:lnSpc>
                <a:spcPct val="160000"/>
              </a:lnSpc>
            </a:pPr>
            <a:r>
              <a:rPr lang="en-US" sz="2000" dirty="0" err="1"/>
              <a:t>InBreast</a:t>
            </a:r>
            <a:r>
              <a:rPr lang="en-US" sz="2000" dirty="0"/>
              <a:t> [6]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Full field digital images contain different color profiles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Contain 410 mammograms from 115 patients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Mammograms </a:t>
            </a:r>
            <a:r>
              <a:rPr lang="en-US" sz="1600" dirty="0"/>
              <a:t>was </a:t>
            </a:r>
            <a:r>
              <a:rPr lang="en-US" sz="1600" dirty="0" smtClean="0"/>
              <a:t>labeled in </a:t>
            </a:r>
            <a:r>
              <a:rPr lang="en-US" sz="1600" dirty="0"/>
              <a:t>Benign and Malignant based on BI-RAIDS reading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MIAS [7]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Contain 322 mammograms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MIAS images are the scanned copies of films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Only 109 images are with Benign and Malignant views.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90D775-BF44-4CAE-AE68-3F77B510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71650"/>
            <a:ext cx="3657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D31C0-DB84-42CC-A54B-D7A52C8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8001000" cy="457200"/>
          </a:xfrm>
        </p:spPr>
        <p:txBody>
          <a:bodyPr/>
          <a:lstStyle/>
          <a:p>
            <a:r>
              <a:rPr lang="en-US" sz="3600" dirty="0"/>
              <a:t>Preprocessing and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92CF9-033E-4CD8-BE7B-3D18576A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3600"/>
            <a:ext cx="7772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CBIS-DDSM already </a:t>
            </a:r>
            <a:r>
              <a:rPr lang="en-US" sz="2100" dirty="0"/>
              <a:t>contain</a:t>
            </a:r>
            <a:r>
              <a:rPr lang="en-US" sz="2000" dirty="0" smtClean="0"/>
              <a:t> </a:t>
            </a:r>
            <a:r>
              <a:rPr lang="en-US" sz="2000" dirty="0"/>
              <a:t>patches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MIAS dataset </a:t>
            </a:r>
            <a:r>
              <a:rPr lang="en-US" sz="2100" dirty="0"/>
              <a:t>contain</a:t>
            </a:r>
            <a:r>
              <a:rPr lang="en-US" sz="2000" dirty="0" smtClean="0"/>
              <a:t> </a:t>
            </a:r>
            <a:r>
              <a:rPr lang="en-US" sz="2000" dirty="0"/>
              <a:t>ROI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Patches are cropped out based on ROI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extraction from patches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On CBIS-DDSM and MIAS datasets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Patches are resized to 224 x 224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extraction from whole images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Whole images are fixed to 1152 x 896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feed both </a:t>
            </a:r>
            <a:r>
              <a:rPr lang="en-US" sz="2000" dirty="0">
                <a:solidFill>
                  <a:srgbClr val="0033CC"/>
                </a:solidFill>
              </a:rPr>
              <a:t>patches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33CC"/>
                </a:solidFill>
              </a:rPr>
              <a:t>whole images</a:t>
            </a:r>
            <a:r>
              <a:rPr lang="en-US" sz="2000" dirty="0"/>
              <a:t> to pre-trained deep learning models for visual descriptors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F2B803-52F0-46D2-9DE9-7A9A104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8001000" cy="457200"/>
          </a:xfrm>
        </p:spPr>
        <p:txBody>
          <a:bodyPr/>
          <a:lstStyle/>
          <a:p>
            <a:r>
              <a:rPr lang="en-US" sz="3600" dirty="0"/>
              <a:t>Classifier and Evaluation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FFBA1A2-979B-41BF-A6A6-D62EF0B2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SVM 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Binary Classifier with Linear Kernel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Cost value  = 1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Training-testing split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CBIS-DDSM dataset is used as training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Inbreast</a:t>
            </a:r>
            <a:r>
              <a:rPr lang="en-US" sz="1300" dirty="0"/>
              <a:t> and MIAS dataset is used as testing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ROC 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Visualize the performance of binary classifier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Plot of True Positive rate on y-axis and false Positive rate on x-axis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AUC 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AUC is the area under the ROC curve.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Useful  when classes are unbalanced.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Different </a:t>
            </a:r>
            <a:r>
              <a:rPr lang="en-US" sz="1300"/>
              <a:t>Dimensionality </a:t>
            </a:r>
            <a:endParaRPr lang="en-US" sz="1300" dirty="0"/>
          </a:p>
          <a:p>
            <a:pPr lvl="1">
              <a:lnSpc>
                <a:spcPct val="150000"/>
              </a:lnSpc>
            </a:pPr>
            <a:r>
              <a:rPr lang="en-US" sz="1300" dirty="0"/>
              <a:t>Produce a compact low-dimensional encoding 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Simplify, reduce, and clean the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7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F2B803-52F0-46D2-9DE9-7A9A104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8001000" cy="457200"/>
          </a:xfrm>
        </p:spPr>
        <p:txBody>
          <a:bodyPr/>
          <a:lstStyle/>
          <a:p>
            <a:r>
              <a:rPr lang="en-US" sz="3600" dirty="0"/>
              <a:t>Classifier and Evaluation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8325"/>
            <a:ext cx="2752725" cy="242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258121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AUC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10100"/>
            <a:ext cx="505777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1838324"/>
            <a:ext cx="3243072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Experimental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F2471115-89E5-4963-9454-827703D6E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67000"/>
            <a:ext cx="7772400" cy="191440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9BCAF8-054C-4CAA-8A9E-A7EB8011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81409"/>
            <a:ext cx="3962400" cy="2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2819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kern="0"/>
              <a:t>RESULTS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190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48085"/>
              </p:ext>
            </p:extLst>
          </p:nvPr>
        </p:nvGraphicFramePr>
        <p:xfrm>
          <a:off x="685804" y="2819399"/>
          <a:ext cx="7696200" cy="1600201"/>
        </p:xfrm>
        <a:graphic>
          <a:graphicData uri="http://schemas.openxmlformats.org/drawingml/2006/table">
            <a:tbl>
              <a:tblPr/>
              <a:tblGrid>
                <a:gridCol w="1256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5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802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2218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Transfer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InBreast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CBIS Patches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MIAS Patches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44958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Accuracy and AUC using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4914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 smtClean="0"/>
              <a:t>Results (Without Transfer Learning)</a:t>
            </a:r>
            <a:endParaRPr lang="en-US" sz="3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F20A0AF8-911A-4F82-B3DF-1A0510E37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905000"/>
            <a:ext cx="3383280" cy="2264705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B85B614-0711-4724-A735-0EA9C31E2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t="1055"/>
          <a:stretch/>
        </p:blipFill>
        <p:spPr>
          <a:xfrm>
            <a:off x="5029200" y="1908875"/>
            <a:ext cx="3450424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2FA0067-6AB5-4340-A937-3037DF629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" t="1478" r="833"/>
          <a:stretch/>
        </p:blipFill>
        <p:spPr>
          <a:xfrm>
            <a:off x="786865" y="4495176"/>
            <a:ext cx="3424345" cy="2286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39948"/>
              </p:ext>
            </p:extLst>
          </p:nvPr>
        </p:nvGraphicFramePr>
        <p:xfrm>
          <a:off x="4495800" y="5402580"/>
          <a:ext cx="4495801" cy="107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InBreast</a:t>
                      </a:r>
                      <a:r>
                        <a:rPr lang="en-US" sz="1400" dirty="0"/>
                        <a:t> , 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MIAS</a:t>
                      </a:r>
                      <a:r>
                        <a:rPr lang="en-US" sz="1400" dirty="0"/>
                        <a:t> ,</a:t>
                      </a:r>
                    </a:p>
                    <a:p>
                      <a:pPr algn="l"/>
                      <a:r>
                        <a:rPr lang="en-US" sz="1400" baseline="0" dirty="0"/>
                        <a:t>MIAS Patches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Without 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9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71650"/>
            <a:ext cx="5648325" cy="1733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2FD07F3-5329-4BCB-8DEC-EAF65264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Background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76" y="1752600"/>
            <a:ext cx="3162741" cy="175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" y="3700096"/>
            <a:ext cx="7877646" cy="3000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001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 smtClean="0"/>
              <a:t>Results (Without Transfer Learning)</a:t>
            </a:r>
            <a:endParaRPr lang="en-US" sz="3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F20A0AF8-911A-4F82-B3DF-1A0510E37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905000"/>
            <a:ext cx="3383280" cy="2264705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B85B614-0711-4724-A735-0EA9C31E2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t="1055"/>
          <a:stretch/>
        </p:blipFill>
        <p:spPr>
          <a:xfrm>
            <a:off x="5029200" y="1908875"/>
            <a:ext cx="3450424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2FA0067-6AB5-4340-A937-3037DF629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" t="1478" r="833"/>
          <a:stretch/>
        </p:blipFill>
        <p:spPr>
          <a:xfrm>
            <a:off x="786865" y="4495176"/>
            <a:ext cx="3424345" cy="2286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89292"/>
              </p:ext>
            </p:extLst>
          </p:nvPr>
        </p:nvGraphicFramePr>
        <p:xfrm>
          <a:off x="5334000" y="4648200"/>
          <a:ext cx="304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CBIS,</a:t>
                      </a:r>
                      <a:r>
                        <a:rPr lang="en-US" baseline="0" dirty="0" smtClean="0"/>
                        <a:t> CBIS Patches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InBreast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MIAS</a:t>
                      </a:r>
                      <a:r>
                        <a:rPr lang="en-US" dirty="0" smtClean="0"/>
                        <a:t>, MIAS Patches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Transfer Learning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EFB25AE-1C5A-491D-B43D-1F9182DA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4" r="10"/>
          <a:stretch/>
        </p:blipFill>
        <p:spPr>
          <a:xfrm>
            <a:off x="762001" y="1905000"/>
            <a:ext cx="3429000" cy="2317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E8CDB9-5673-47D8-AAAB-116F9E855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5521"/>
          <a:stretch/>
        </p:blipFill>
        <p:spPr>
          <a:xfrm>
            <a:off x="4724400" y="1936678"/>
            <a:ext cx="3445916" cy="2295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43E0C1-76C3-4E80-9BD1-BE0693D21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" t="1920"/>
          <a:stretch/>
        </p:blipFill>
        <p:spPr>
          <a:xfrm>
            <a:off x="762000" y="4343400"/>
            <a:ext cx="3474720" cy="240276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23290"/>
              </p:ext>
            </p:extLst>
          </p:nvPr>
        </p:nvGraphicFramePr>
        <p:xfrm>
          <a:off x="4572000" y="5486400"/>
          <a:ext cx="4267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InBreast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sz="1600" dirty="0"/>
                        <a:t> </a:t>
                      </a:r>
                      <a:r>
                        <a:rPr lang="en-US" sz="1600" baseline="0" dirty="0"/>
                        <a:t>,</a:t>
                      </a:r>
                      <a:r>
                        <a:rPr lang="en-US" sz="1600" baseline="0" dirty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sz="1600" baseline="0" dirty="0"/>
                        <a:t> , CORAL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3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EFB25AE-1C5A-491D-B43D-1F9182DA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4" r="10"/>
          <a:stretch/>
        </p:blipFill>
        <p:spPr>
          <a:xfrm>
            <a:off x="762001" y="1905000"/>
            <a:ext cx="3429000" cy="2317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E8CDB9-5673-47D8-AAAB-116F9E855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5521"/>
          <a:stretch/>
        </p:blipFill>
        <p:spPr>
          <a:xfrm>
            <a:off x="4724400" y="1936678"/>
            <a:ext cx="3445916" cy="2295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43E0C1-76C3-4E80-9BD1-BE0693D21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" t="1920"/>
          <a:stretch/>
        </p:blipFill>
        <p:spPr>
          <a:xfrm>
            <a:off x="762000" y="4343400"/>
            <a:ext cx="3474720" cy="240276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78881"/>
              </p:ext>
            </p:extLst>
          </p:nvPr>
        </p:nvGraphicFramePr>
        <p:xfrm>
          <a:off x="5029200" y="5095240"/>
          <a:ext cx="304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InBreast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2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F053B4-33B7-46A8-9F09-FF9C7E4E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1"/>
          <a:stretch/>
        </p:blipFill>
        <p:spPr>
          <a:xfrm>
            <a:off x="685199" y="1905000"/>
            <a:ext cx="3429601" cy="2322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2D7C13-344C-4396-B955-38B7E7A9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2596" r="833" b="1380"/>
          <a:stretch/>
        </p:blipFill>
        <p:spPr>
          <a:xfrm>
            <a:off x="5016287" y="1923288"/>
            <a:ext cx="3414531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B92833-8FC7-489E-9D8B-7DA104FA4B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7" t="2139" r="833"/>
          <a:stretch/>
        </p:blipFill>
        <p:spPr>
          <a:xfrm>
            <a:off x="685800" y="4246835"/>
            <a:ext cx="3400988" cy="23774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38189"/>
              </p:ext>
            </p:extLst>
          </p:nvPr>
        </p:nvGraphicFramePr>
        <p:xfrm>
          <a:off x="4648200" y="5334000"/>
          <a:ext cx="4267200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2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0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sz="1600" dirty="0"/>
                        <a:t> 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sz="1600" baseline="0" dirty="0"/>
                        <a:t> , CORAL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F053B4-33B7-46A8-9F09-FF9C7E4E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1"/>
          <a:stretch/>
        </p:blipFill>
        <p:spPr>
          <a:xfrm>
            <a:off x="685199" y="1905000"/>
            <a:ext cx="3429601" cy="2322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2D7C13-344C-4396-B955-38B7E7A9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2596" r="833" b="1380"/>
          <a:stretch/>
        </p:blipFill>
        <p:spPr>
          <a:xfrm>
            <a:off x="5016287" y="1923288"/>
            <a:ext cx="3414531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B92833-8FC7-489E-9D8B-7DA104FA4B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7" t="2139" r="833"/>
          <a:stretch/>
        </p:blipFill>
        <p:spPr>
          <a:xfrm>
            <a:off x="685800" y="4246835"/>
            <a:ext cx="3400988" cy="237744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05265"/>
              </p:ext>
            </p:extLst>
          </p:nvPr>
        </p:nvGraphicFramePr>
        <p:xfrm>
          <a:off x="5334000" y="4953000"/>
          <a:ext cx="2971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5"/>
                <a:gridCol w="2005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311DBF-76D2-4C24-8E8C-56D3E10B9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" r="1666" b="1647"/>
          <a:stretch/>
        </p:blipFill>
        <p:spPr>
          <a:xfrm>
            <a:off x="457200" y="1905000"/>
            <a:ext cx="3425799" cy="2322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1624CA-AAA7-4F92-8A1D-0FF0EB120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4" r="833" b="1963"/>
          <a:stretch/>
        </p:blipFill>
        <p:spPr>
          <a:xfrm>
            <a:off x="4724400" y="1969990"/>
            <a:ext cx="3443469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36B3D-225B-4F91-93A9-2D3A53597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" t="1568" r="1666" b="1"/>
          <a:stretch/>
        </p:blipFill>
        <p:spPr>
          <a:xfrm>
            <a:off x="381000" y="4343400"/>
            <a:ext cx="3392388" cy="23774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83063"/>
              </p:ext>
            </p:extLst>
          </p:nvPr>
        </p:nvGraphicFramePr>
        <p:xfrm>
          <a:off x="4572000" y="5334000"/>
          <a:ext cx="4419600" cy="107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3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MIAS Patches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sz="1600" dirty="0"/>
                        <a:t> , </a:t>
                      </a:r>
                      <a:r>
                        <a:rPr lang="en-US" sz="1600" baseline="0" dirty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sz="1600" baseline="0" dirty="0"/>
                        <a:t> , CORAL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4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311DBF-76D2-4C24-8E8C-56D3E10B9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7" r="1666" b="1647"/>
          <a:stretch/>
        </p:blipFill>
        <p:spPr>
          <a:xfrm>
            <a:off x="457200" y="1905000"/>
            <a:ext cx="3425799" cy="2322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1624CA-AAA7-4F92-8A1D-0FF0EB120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4" r="833" b="1963"/>
          <a:stretch/>
        </p:blipFill>
        <p:spPr>
          <a:xfrm>
            <a:off x="4724400" y="1969990"/>
            <a:ext cx="3443469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36B3D-225B-4F91-93A9-2D3A535971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" t="1568" r="1666" b="1"/>
          <a:stretch/>
        </p:blipFill>
        <p:spPr>
          <a:xfrm>
            <a:off x="381000" y="4343400"/>
            <a:ext cx="3392388" cy="237744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78937"/>
              </p:ext>
            </p:extLst>
          </p:nvPr>
        </p:nvGraphicFramePr>
        <p:xfrm>
          <a:off x="5105400" y="5019040"/>
          <a:ext cx="2971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5"/>
                <a:gridCol w="2005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MIAS Patches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TCA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033CC"/>
                          </a:solidFill>
                        </a:rPr>
                        <a:t>BDA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752600"/>
            <a:ext cx="7696201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Performed Unsupervised Domain Adaptation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Source Dataset </a:t>
            </a:r>
            <a:r>
              <a:rPr lang="en-US" sz="2000" b="1" dirty="0">
                <a:solidFill>
                  <a:srgbClr val="0033CC"/>
                </a:solidFill>
              </a:rPr>
              <a:t>Labeled Mammograms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Target Dataset </a:t>
            </a:r>
            <a:r>
              <a:rPr lang="en-US" sz="2000" b="1" dirty="0">
                <a:solidFill>
                  <a:srgbClr val="0033CC"/>
                </a:solidFill>
              </a:rPr>
              <a:t>Unlabeled Mammograms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Explored Transfer Learning Methods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TCA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BDA</a:t>
            </a:r>
          </a:p>
          <a:p>
            <a:pPr lvl="1">
              <a:lnSpc>
                <a:spcPct val="150000"/>
              </a:lnSpc>
            </a:pPr>
            <a:r>
              <a:rPr lang="en-US" sz="1600" b="1" dirty="0" err="1"/>
              <a:t>CoRAL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08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96201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We gratefully acknowledge the support of NVIDIA Corporation with the donation of the Titan X Pascal GPU used for this research.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80021"/>
            <a:ext cx="245278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A817F-1484-4F82-8360-E973780F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668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00277-474A-4866-8D10-116EA95A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3810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L. Shen, “End-to-end training for whole image breast cancer diagnosis using an all convolutional design,” </a:t>
            </a:r>
            <a:r>
              <a:rPr lang="en-US" sz="1600" dirty="0" err="1"/>
              <a:t>arXiv</a:t>
            </a:r>
            <a:r>
              <a:rPr lang="en-US" sz="1600" dirty="0"/>
              <a:t> preprint arXiv:1708.09427, 2017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S. J. Pan, I. W. Tsang, J. T. Kwok, and Q. Yang, “Domain </a:t>
            </a:r>
            <a:r>
              <a:rPr lang="fr-FR" sz="1600" dirty="0"/>
              <a:t>adaptation via </a:t>
            </a:r>
            <a:r>
              <a:rPr lang="fr-FR" sz="1600" dirty="0" err="1"/>
              <a:t>transfer</a:t>
            </a:r>
            <a:r>
              <a:rPr lang="fr-FR" sz="1600" dirty="0"/>
              <a:t> component </a:t>
            </a:r>
            <a:r>
              <a:rPr lang="fr-FR" sz="1600" dirty="0" err="1"/>
              <a:t>analysis</a:t>
            </a:r>
            <a:r>
              <a:rPr lang="fr-FR" sz="1600" dirty="0"/>
              <a:t>,” IEEE Transactions </a:t>
            </a:r>
            <a:r>
              <a:rPr lang="en-US" sz="1600" dirty="0"/>
              <a:t>on Neural Networks, vol. 22, no. 2, pp. 199–210, 2011.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B. Sun, J. Feng, and K. </a:t>
            </a:r>
            <a:r>
              <a:rPr lang="en-US" sz="1600" dirty="0" err="1"/>
              <a:t>Saenko</a:t>
            </a:r>
            <a:r>
              <a:rPr lang="en-US" sz="1600" dirty="0"/>
              <a:t>, “Return of frustratingly easy domain adaptation.” in AAAI, vol. 6, no. 7, 2016, p. 8.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J. Wang, Y. Chen, S. Hao, W. Feng, and Z. Shen, “Balance distribution adaption for transfer learning,” 2017.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R. S. Lee, F. Gimenez, A. </a:t>
            </a:r>
            <a:r>
              <a:rPr lang="en-US" sz="1600" dirty="0" err="1"/>
              <a:t>Hoogi</a:t>
            </a:r>
            <a:r>
              <a:rPr lang="en-US" sz="1600" dirty="0"/>
              <a:t>, and D. Rubin, “Curated breast imaging subset of </a:t>
            </a:r>
            <a:r>
              <a:rPr lang="en-US" sz="1600" dirty="0" err="1"/>
              <a:t>ddsm</a:t>
            </a:r>
            <a:r>
              <a:rPr lang="en-US" sz="1600" dirty="0"/>
              <a:t>,” The Cancer Imaging Archive,2016.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I. C. Moreira, I. Amaral, I. Domingues, A. Cardoso, M. J. </a:t>
            </a:r>
            <a:r>
              <a:rPr lang="en-US" sz="1600" dirty="0"/>
              <a:t>Cardoso, and J. S. Cardoso, “</a:t>
            </a:r>
            <a:r>
              <a:rPr lang="en-US" sz="1600" dirty="0" err="1"/>
              <a:t>Inbreast</a:t>
            </a:r>
            <a:r>
              <a:rPr lang="en-US" sz="1600" dirty="0"/>
              <a:t>: toward a full-field digital mammographic  database,” Academic radiology, vol. 19, no. 2, pp. 236–248, 2012.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J. Suckling, J. Parker, D. Dance, S. Astley, I. Hutt, C. </a:t>
            </a:r>
            <a:r>
              <a:rPr lang="en-US" sz="1600" dirty="0" err="1"/>
              <a:t>Boggis</a:t>
            </a:r>
            <a:r>
              <a:rPr lang="en-US" sz="1600" dirty="0"/>
              <a:t>, I. Ricketts, E. </a:t>
            </a:r>
            <a:r>
              <a:rPr lang="en-US" sz="1600" dirty="0" err="1"/>
              <a:t>Stamatakis</a:t>
            </a:r>
            <a:r>
              <a:rPr lang="en-US" sz="1600" dirty="0"/>
              <a:t>, N. </a:t>
            </a:r>
            <a:r>
              <a:rPr lang="en-US" sz="1600" dirty="0" err="1"/>
              <a:t>Cerneaz</a:t>
            </a:r>
            <a:r>
              <a:rPr lang="en-US" sz="1600" dirty="0"/>
              <a:t>, S. </a:t>
            </a:r>
            <a:r>
              <a:rPr lang="en-US" sz="1600" dirty="0" err="1"/>
              <a:t>Kok</a:t>
            </a:r>
            <a:r>
              <a:rPr lang="en-US" sz="1600" dirty="0"/>
              <a:t> et al., “The mammographic image analysis society digital mammogram database,” in </a:t>
            </a:r>
            <a:r>
              <a:rPr lang="en-US" sz="1600" dirty="0" err="1"/>
              <a:t>Exerpta</a:t>
            </a:r>
            <a:r>
              <a:rPr lang="en-US" sz="1600" dirty="0"/>
              <a:t>  </a:t>
            </a:r>
            <a:r>
              <a:rPr lang="en-US" sz="1600" dirty="0" err="1"/>
              <a:t>Medica</a:t>
            </a:r>
            <a:r>
              <a:rPr lang="en-US" sz="1600" dirty="0"/>
              <a:t>. International Congress Series, </a:t>
            </a:r>
            <a:r>
              <a:rPr lang="nl-NL" sz="1600" dirty="0"/>
              <a:t>vol. 1069, 1994, pp. 375–378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0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t="71111" r="11111" b="6667"/>
          <a:stretch/>
        </p:blipFill>
        <p:spPr>
          <a:xfrm>
            <a:off x="3619919" y="4419600"/>
            <a:ext cx="521964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19114"/>
            <a:ext cx="5768229" cy="1333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18827"/>
            <a:ext cx="2591162" cy="1257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3" y="3962400"/>
            <a:ext cx="2385858" cy="2196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FD07F3-5329-4BCB-8DEC-EAF65264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90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71009"/>
            <a:ext cx="5295900" cy="2534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b="5714"/>
          <a:stretch/>
        </p:blipFill>
        <p:spPr>
          <a:xfrm>
            <a:off x="381000" y="1676400"/>
            <a:ext cx="5943600" cy="2514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D2FD07F3-5329-4BCB-8DEC-EAF65264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668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Background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940002" cy="2362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9EBEC-7FE9-4455-AE8D-66BF7F6FDDF3}"/>
              </a:ext>
            </a:extLst>
          </p:cNvPr>
          <p:cNvSpPr/>
          <p:nvPr/>
        </p:nvSpPr>
        <p:spPr>
          <a:xfrm>
            <a:off x="1219200" y="5791200"/>
            <a:ext cx="297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kern="0" dirty="0">
                <a:solidFill>
                  <a:srgbClr val="0033CC"/>
                </a:solidFill>
              </a:rPr>
              <a:t>Diagnostics by Professions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CB6A8A-733B-432E-961D-74C60913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376446"/>
            <a:ext cx="2137611" cy="11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Background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940002" cy="2362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9EBEC-7FE9-4455-AE8D-66BF7F6FDDF3}"/>
              </a:ext>
            </a:extLst>
          </p:cNvPr>
          <p:cNvSpPr/>
          <p:nvPr/>
        </p:nvSpPr>
        <p:spPr>
          <a:xfrm>
            <a:off x="1219200" y="5791200"/>
            <a:ext cx="297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kern="0" dirty="0">
                <a:solidFill>
                  <a:srgbClr val="0033CC"/>
                </a:solidFill>
              </a:rPr>
              <a:t>Diagnostics by Professions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CB6A8A-733B-432E-961D-74C60913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376446"/>
            <a:ext cx="2137611" cy="11970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895600" y="2514600"/>
            <a:ext cx="381000" cy="30480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11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Unsupervised Domain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10200" cy="2590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Traditional machine learning methods assume training and test data are distributed similarly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800" dirty="0"/>
              <a:t>But sometimes we may have few training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Borrowing training data elsewhere is </a:t>
            </a:r>
            <a:r>
              <a:rPr lang="en-US" sz="1800" b="1" dirty="0">
                <a:solidFill>
                  <a:srgbClr val="0033CC"/>
                </a:solidFill>
              </a:rPr>
              <a:t>risky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Transfer learning ensures the “borrowed” data (</a:t>
            </a:r>
            <a:r>
              <a:rPr lang="en-US" sz="1800" b="1" dirty="0">
                <a:solidFill>
                  <a:srgbClr val="0033CC"/>
                </a:solidFill>
              </a:rPr>
              <a:t>source</a:t>
            </a:r>
            <a:r>
              <a:rPr lang="en-US" sz="1800" dirty="0"/>
              <a:t>) having similar distribution as the tests (</a:t>
            </a:r>
            <a:r>
              <a:rPr lang="en-US" sz="1800" b="1" dirty="0">
                <a:solidFill>
                  <a:srgbClr val="0033CC"/>
                </a:solidFill>
              </a:rPr>
              <a:t>target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Different scenarios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B858AC-EAEB-44A2-A831-EAC8AFDD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34" y="1590174"/>
            <a:ext cx="2958166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F3FA00-3658-4D07-B271-373FAD30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12" y="3760735"/>
            <a:ext cx="2863742" cy="214250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F17590A-BED0-4430-97FB-31EE1B469602}"/>
              </a:ext>
            </a:extLst>
          </p:cNvPr>
          <p:cNvSpPr/>
          <p:nvPr/>
        </p:nvSpPr>
        <p:spPr>
          <a:xfrm>
            <a:off x="2663316" y="4678451"/>
            <a:ext cx="2680138" cy="1317997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C9B751E-5CDF-4ACC-8B14-3EB41BEFC01D}"/>
              </a:ext>
            </a:extLst>
          </p:cNvPr>
          <p:cNvCxnSpPr>
            <a:cxnSpLocks/>
            <a:stCxn id="45" idx="2"/>
            <a:endCxn id="45" idx="6"/>
          </p:cNvCxnSpPr>
          <p:nvPr/>
        </p:nvCxnSpPr>
        <p:spPr>
          <a:xfrm>
            <a:off x="2663316" y="5337450"/>
            <a:ext cx="2680138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A48BE27-934A-40C6-A940-F4A55D9F8CA2}"/>
              </a:ext>
            </a:extLst>
          </p:cNvPr>
          <p:cNvCxnSpPr>
            <a:cxnSpLocks/>
            <a:stCxn id="45" idx="0"/>
            <a:endCxn id="45" idx="4"/>
          </p:cNvCxnSpPr>
          <p:nvPr/>
        </p:nvCxnSpPr>
        <p:spPr>
          <a:xfrm>
            <a:off x="4003385" y="4678451"/>
            <a:ext cx="0" cy="131799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8" name="Arrow: Left 47">
            <a:extLst>
              <a:ext uri="{FF2B5EF4-FFF2-40B4-BE49-F238E27FC236}">
                <a16:creationId xmlns:a16="http://schemas.microsoft.com/office/drawing/2014/main" xmlns="" id="{CDA2108D-EE53-4673-A7C8-CF68924B65F4}"/>
              </a:ext>
            </a:extLst>
          </p:cNvPr>
          <p:cNvSpPr/>
          <p:nvPr/>
        </p:nvSpPr>
        <p:spPr>
          <a:xfrm>
            <a:off x="3779529" y="4274606"/>
            <a:ext cx="211258" cy="233329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xmlns="" id="{31D6E42B-CD1E-434B-B595-DD66CA498222}"/>
              </a:ext>
            </a:extLst>
          </p:cNvPr>
          <p:cNvSpPr/>
          <p:nvPr/>
        </p:nvSpPr>
        <p:spPr>
          <a:xfrm rot="10800000">
            <a:off x="4036838" y="4274606"/>
            <a:ext cx="211258" cy="233329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xmlns="" id="{EC8BAEC7-A22F-4C42-8D8E-2DBFF97F0FF4}"/>
              </a:ext>
            </a:extLst>
          </p:cNvPr>
          <p:cNvSpPr/>
          <p:nvPr/>
        </p:nvSpPr>
        <p:spPr>
          <a:xfrm rot="16200000">
            <a:off x="2358367" y="5355953"/>
            <a:ext cx="211258" cy="233329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xmlns="" id="{7A67C8B4-43D5-41F7-AFF4-51BB03FAF136}"/>
              </a:ext>
            </a:extLst>
          </p:cNvPr>
          <p:cNvSpPr/>
          <p:nvPr/>
        </p:nvSpPr>
        <p:spPr>
          <a:xfrm rot="5400000">
            <a:off x="2358367" y="5123755"/>
            <a:ext cx="211258" cy="233329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D336E0E-B534-404E-9873-22D530634D50}"/>
              </a:ext>
            </a:extLst>
          </p:cNvPr>
          <p:cNvSpPr txBox="1"/>
          <p:nvPr/>
        </p:nvSpPr>
        <p:spPr>
          <a:xfrm>
            <a:off x="2684050" y="4267200"/>
            <a:ext cx="117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Source with labels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A9ACF8-AD9F-4FF0-AE26-5AE05D65A272}"/>
              </a:ext>
            </a:extLst>
          </p:cNvPr>
          <p:cNvSpPr txBox="1"/>
          <p:nvPr/>
        </p:nvSpPr>
        <p:spPr>
          <a:xfrm>
            <a:off x="4191000" y="4267200"/>
            <a:ext cx="136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Source without labels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1624E7F-1765-41E3-B0EA-A03B5AECD587}"/>
              </a:ext>
            </a:extLst>
          </p:cNvPr>
          <p:cNvSpPr txBox="1"/>
          <p:nvPr/>
        </p:nvSpPr>
        <p:spPr>
          <a:xfrm>
            <a:off x="2071442" y="4890179"/>
            <a:ext cx="78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Same task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3D7FA85-A37D-454A-86C0-811F36C3838A}"/>
              </a:ext>
            </a:extLst>
          </p:cNvPr>
          <p:cNvSpPr txBox="1"/>
          <p:nvPr/>
        </p:nvSpPr>
        <p:spPr>
          <a:xfrm>
            <a:off x="1985520" y="5589050"/>
            <a:ext cx="1160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Different tasks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8B08207-EB5D-4626-B582-D26BCCF80FA2}"/>
              </a:ext>
            </a:extLst>
          </p:cNvPr>
          <p:cNvSpPr txBox="1"/>
          <p:nvPr/>
        </p:nvSpPr>
        <p:spPr>
          <a:xfrm>
            <a:off x="2821313" y="5007390"/>
            <a:ext cx="125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Domain Adaptation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5C242-36FE-4CD8-AF4A-2D141F821606}"/>
              </a:ext>
            </a:extLst>
          </p:cNvPr>
          <p:cNvSpPr txBox="1"/>
          <p:nvPr/>
        </p:nvSpPr>
        <p:spPr>
          <a:xfrm>
            <a:off x="4036838" y="4910554"/>
            <a:ext cx="125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Unsupervised Transfer Learning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87A20CF-1626-4967-9637-24E4BBDC7B44}"/>
              </a:ext>
            </a:extLst>
          </p:cNvPr>
          <p:cNvSpPr txBox="1"/>
          <p:nvPr/>
        </p:nvSpPr>
        <p:spPr>
          <a:xfrm>
            <a:off x="2769865" y="5482400"/>
            <a:ext cx="125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Multi-Task Learning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CD8A8D7-9C2D-492A-B490-916213568C7D}"/>
              </a:ext>
            </a:extLst>
          </p:cNvPr>
          <p:cNvSpPr txBox="1"/>
          <p:nvPr/>
        </p:nvSpPr>
        <p:spPr>
          <a:xfrm>
            <a:off x="4142794" y="5426101"/>
            <a:ext cx="103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Self-Taught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Learning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F4E832D7-8DE2-45A8-8743-C49E39FD0362}"/>
              </a:ext>
            </a:extLst>
          </p:cNvPr>
          <p:cNvSpPr/>
          <p:nvPr/>
        </p:nvSpPr>
        <p:spPr>
          <a:xfrm>
            <a:off x="3289549" y="4807789"/>
            <a:ext cx="660458" cy="21996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8D112433-53A8-46AB-9294-C66F4CE14BDC}"/>
              </a:ext>
            </a:extLst>
          </p:cNvPr>
          <p:cNvSpPr/>
          <p:nvPr/>
        </p:nvSpPr>
        <p:spPr>
          <a:xfrm>
            <a:off x="2184044" y="4667148"/>
            <a:ext cx="1119583" cy="237411"/>
          </a:xfrm>
          <a:custGeom>
            <a:avLst/>
            <a:gdLst>
              <a:gd name="connsiteX0" fmla="*/ 0 w 914400"/>
              <a:gd name="connsiteY0" fmla="*/ 0 h 239636"/>
              <a:gd name="connsiteX1" fmla="*/ 605396 w 914400"/>
              <a:gd name="connsiteY1" fmla="*/ 50450 h 239636"/>
              <a:gd name="connsiteX2" fmla="*/ 914400 w 914400"/>
              <a:gd name="connsiteY2" fmla="*/ 239636 h 23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39636">
                <a:moveTo>
                  <a:pt x="0" y="0"/>
                </a:moveTo>
                <a:cubicBezTo>
                  <a:pt x="226498" y="5255"/>
                  <a:pt x="452996" y="10511"/>
                  <a:pt x="605396" y="50450"/>
                </a:cubicBezTo>
                <a:cubicBezTo>
                  <a:pt x="757796" y="90389"/>
                  <a:pt x="836098" y="165012"/>
                  <a:pt x="914400" y="239636"/>
                </a:cubicBezTo>
              </a:path>
            </a:pathLst>
          </a:cu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6B64810-1E26-4092-8F68-9C9DE4E816A3}"/>
              </a:ext>
            </a:extLst>
          </p:cNvPr>
          <p:cNvSpPr txBox="1"/>
          <p:nvPr/>
        </p:nvSpPr>
        <p:spPr>
          <a:xfrm>
            <a:off x="2107153" y="4470480"/>
            <a:ext cx="1305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Labeled 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1CDBF96-D7EE-4AA1-9292-0E472A042812}"/>
              </a:ext>
            </a:extLst>
          </p:cNvPr>
          <p:cNvSpPr txBox="1"/>
          <p:nvPr/>
        </p:nvSpPr>
        <p:spPr>
          <a:xfrm>
            <a:off x="2071442" y="4679722"/>
            <a:ext cx="1008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Unlabeled target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4229EF6-4B4F-434B-9C76-4BA39ABF044C}"/>
              </a:ext>
            </a:extLst>
          </p:cNvPr>
          <p:cNvSpPr/>
          <p:nvPr/>
        </p:nvSpPr>
        <p:spPr>
          <a:xfrm>
            <a:off x="835192" y="6205690"/>
            <a:ext cx="67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kern="0" dirty="0">
                <a:solidFill>
                  <a:srgbClr val="0033CC"/>
                </a:solidFill>
              </a:rPr>
              <a:t>Unsupervised</a:t>
            </a:r>
            <a:r>
              <a:rPr lang="en-US" sz="1600" i="1" kern="0" dirty="0">
                <a:solidFill>
                  <a:srgbClr val="0033CC"/>
                </a:solidFill>
              </a:rPr>
              <a:t> </a:t>
            </a:r>
            <a:r>
              <a:rPr lang="en-US" sz="1600" i="1" kern="0" dirty="0"/>
              <a:t>Domain Adaptation for Mammographic Image Analysis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973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006B84-8D84-440F-B061-392FB395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6" y="2290011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Basic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752600"/>
            <a:ext cx="6427115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Powerful CNN features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Shen Li, “End to End</a:t>
            </a:r>
            <a:r>
              <a:rPr lang="en-US" sz="1800" dirty="0"/>
              <a:t> training algorithm for whole-image breast cancer diagnosis based on mammograms”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Without ROI annotations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Three different convolutional networks are used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First trained on the patch classifier 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Changing the learning rate by “freezing and unfreezing the layers”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Fixed the mammogram patch image size to 224 x 224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Whole mammogram image size 1152 x 896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00A10-BBDD-4BD3-9C2F-2AC29C02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815891"/>
            <a:ext cx="964285" cy="28670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8900C70-AB27-42E1-B6A4-A354C0E1390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657600"/>
            <a:ext cx="1600200" cy="16764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FAF96D1-84F3-4D2D-88C4-B59137894357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 flipV="1">
            <a:off x="5638800" y="5562600"/>
            <a:ext cx="1752600" cy="4953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C10FCE-13B3-4D8A-93C2-0AE6D379FED4}"/>
              </a:ext>
            </a:extLst>
          </p:cNvPr>
          <p:cNvSpPr/>
          <p:nvPr/>
        </p:nvSpPr>
        <p:spPr bwMode="auto">
          <a:xfrm>
            <a:off x="5553698" y="5414211"/>
            <a:ext cx="1075701" cy="3810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ECB9E0E-F93B-41FA-A0FC-91AC5CCB3DCB}"/>
              </a:ext>
            </a:extLst>
          </p:cNvPr>
          <p:cNvSpPr/>
          <p:nvPr/>
        </p:nvSpPr>
        <p:spPr bwMode="auto">
          <a:xfrm>
            <a:off x="4419600" y="5867400"/>
            <a:ext cx="1219200" cy="3810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9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</TotalTime>
  <Words>1852</Words>
  <Application>Microsoft Office PowerPoint</Application>
  <PresentationFormat>On-screen Show (4:3)</PresentationFormat>
  <Paragraphs>301</Paragraphs>
  <Slides>29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ＭＳ Ｐゴシック</vt:lpstr>
      <vt:lpstr>Arial</vt:lpstr>
      <vt:lpstr>Calibri</vt:lpstr>
      <vt:lpstr>PowerPoint2</vt:lpstr>
      <vt:lpstr>PowerPoint Presentation</vt:lpstr>
      <vt:lpstr>Background</vt:lpstr>
      <vt:lpstr>Background</vt:lpstr>
      <vt:lpstr>Background</vt:lpstr>
      <vt:lpstr>Background</vt:lpstr>
      <vt:lpstr>Background</vt:lpstr>
      <vt:lpstr>Unsupervised Domain Adaptation</vt:lpstr>
      <vt:lpstr>Framework</vt:lpstr>
      <vt:lpstr>Basic Descriptors</vt:lpstr>
      <vt:lpstr>Domain Adaptation Methods</vt:lpstr>
      <vt:lpstr>Domain Adaptation Methods</vt:lpstr>
      <vt:lpstr>Three publicly available datasets</vt:lpstr>
      <vt:lpstr>Preprocessing and Feature Extraction</vt:lpstr>
      <vt:lpstr>Classifier and Evaluation Metrics</vt:lpstr>
      <vt:lpstr>Classifier and Evaluation Metrics</vt:lpstr>
      <vt:lpstr>Experimental Results</vt:lpstr>
      <vt:lpstr>PowerPoint Presentation</vt:lpstr>
      <vt:lpstr>Results</vt:lpstr>
      <vt:lpstr>Results (Without Transfer Learning)</vt:lpstr>
      <vt:lpstr>Results (Without Transfer Learning)</vt:lpstr>
      <vt:lpstr>Results</vt:lpstr>
      <vt:lpstr>Results</vt:lpstr>
      <vt:lpstr>Results</vt:lpstr>
      <vt:lpstr>Results</vt:lpstr>
      <vt:lpstr>Results</vt:lpstr>
      <vt:lpstr>Results</vt:lpstr>
      <vt:lpstr>Conclusion</vt:lpstr>
      <vt:lpstr>Acknowledgement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175</cp:revision>
  <dcterms:created xsi:type="dcterms:W3CDTF">2017-11-15T14:57:40Z</dcterms:created>
  <dcterms:modified xsi:type="dcterms:W3CDTF">2017-12-11T19:59:41Z</dcterms:modified>
</cp:coreProperties>
</file>