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2" r:id="rId4"/>
    <p:sldId id="259" r:id="rId5"/>
    <p:sldId id="260" r:id="rId6"/>
    <p:sldId id="269" r:id="rId7"/>
    <p:sldId id="264" r:id="rId8"/>
    <p:sldId id="265" r:id="rId9"/>
    <p:sldId id="263" r:id="rId10"/>
    <p:sldId id="266" r:id="rId11"/>
    <p:sldId id="267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A267-FEE0-4267-BCF1-1D4EA1D1437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6539-811A-40E5-B1C4-A9A066D2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Inbreast</a:t>
            </a:r>
            <a:r>
              <a:rPr lang="en-US" dirty="0"/>
              <a:t> dataset contain full field digital </a:t>
            </a:r>
            <a:r>
              <a:rPr lang="en-US" dirty="0" err="1"/>
              <a:t>iamges</a:t>
            </a:r>
            <a:r>
              <a:rPr lang="en-US" dirty="0"/>
              <a:t> as opposed to digitized </a:t>
            </a:r>
            <a:r>
              <a:rPr lang="en-US" dirty="0" err="1"/>
              <a:t>iamges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6539-811A-40E5-B1C4-A9A066D23B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2F356-A65B-BF4F-A695-722FA49C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907F7-68A0-4840-BEC6-70C8C6E84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D13DF-020C-6C45-8B4E-8EBE918E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BCC38-66BF-BE45-A6D9-CAD824DD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61BA-F5C1-6F41-9C5B-C873BE7C0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0E023-F782-5F4A-AEA8-3E72C790F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F6C1-AA92-7744-ACB4-D57A6085E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850F9-5522-0C41-B243-60CC8F7DD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CF96-99B2-C545-B7EC-60BB5F50A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E16C-62A2-F042-9EA2-F1764028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E512-C4AF-B046-9730-14A63E43F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74560F-DF23-364C-88B4-2D732944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blue header_gold_white_logo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5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190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400" kern="0"/>
              <a:t>Cross-Database Mammographic Image Analysis through Unsupervised Domain Adaptation</a:t>
            </a:r>
            <a:endParaRPr lang="en-US" sz="2400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429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Deepak Kumar, Chetan Kumar, Ming Shao</a:t>
            </a:r>
          </a:p>
        </p:txBody>
      </p:sp>
    </p:spTree>
    <p:extLst>
      <p:ext uri="{BB962C8B-B14F-4D97-AF65-F5344CB8AC3E}">
        <p14:creationId xmlns:p14="http://schemas.microsoft.com/office/powerpoint/2010/main" val="270072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0E89B-EBA9-40AF-B1E8-C5FAE257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8BF87-EAF5-4DE3-B681-F4FD1171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4876800" cy="3810000"/>
          </a:xfrm>
        </p:spPr>
        <p:txBody>
          <a:bodyPr/>
          <a:lstStyle/>
          <a:p>
            <a:r>
              <a:rPr lang="en-US" sz="1600" dirty="0"/>
              <a:t>We </a:t>
            </a:r>
            <a:r>
              <a:rPr lang="en-US" sz="1600" dirty="0" smtClean="0"/>
              <a:t>exploring different </a:t>
            </a:r>
            <a:r>
              <a:rPr lang="en-US" sz="1600" dirty="0"/>
              <a:t>domain adaption methods</a:t>
            </a:r>
          </a:p>
          <a:p>
            <a:pPr lvl="1"/>
            <a:r>
              <a:rPr lang="en-US" sz="1200" dirty="0"/>
              <a:t>Compare the results</a:t>
            </a:r>
          </a:p>
          <a:p>
            <a:pPr lvl="2"/>
            <a:r>
              <a:rPr lang="en-US" sz="800" dirty="0"/>
              <a:t>Without domain adaption</a:t>
            </a:r>
          </a:p>
          <a:p>
            <a:pPr lvl="2"/>
            <a:r>
              <a:rPr lang="en-US" sz="800" dirty="0"/>
              <a:t>With domain adaption</a:t>
            </a:r>
          </a:p>
          <a:p>
            <a:pPr lvl="1"/>
            <a:r>
              <a:rPr lang="en-US" sz="1200" dirty="0"/>
              <a:t>Performance evaluation is done using three state-of-art-methods</a:t>
            </a:r>
          </a:p>
          <a:p>
            <a:pPr lvl="2"/>
            <a:r>
              <a:rPr lang="en-US" sz="800" dirty="0"/>
              <a:t>TCA (Transfer Component Analysis)</a:t>
            </a:r>
          </a:p>
          <a:p>
            <a:pPr lvl="2"/>
            <a:r>
              <a:rPr lang="en-US" sz="800" dirty="0"/>
              <a:t>BDA (Balance Distribution Adaption)</a:t>
            </a:r>
          </a:p>
          <a:p>
            <a:pPr lvl="2"/>
            <a:r>
              <a:rPr lang="en-US" sz="800" dirty="0" err="1"/>
              <a:t>CoRAL</a:t>
            </a:r>
            <a:r>
              <a:rPr lang="en-US" sz="800" dirty="0"/>
              <a:t> (Correlation Alignment )</a:t>
            </a:r>
          </a:p>
          <a:p>
            <a:pPr lvl="1"/>
            <a:r>
              <a:rPr lang="en-US" sz="1200" dirty="0"/>
              <a:t>TCA and BDA acting as dimensionality reduction</a:t>
            </a:r>
          </a:p>
          <a:p>
            <a:pPr lvl="1"/>
            <a:r>
              <a:rPr lang="en-US" sz="1200" dirty="0"/>
              <a:t>Data dimension was reduced before passing data to </a:t>
            </a:r>
            <a:r>
              <a:rPr lang="en-US" sz="1200" dirty="0" err="1"/>
              <a:t>CoRAL</a:t>
            </a:r>
            <a:endParaRPr lang="en-US" sz="1200" dirty="0"/>
          </a:p>
          <a:p>
            <a:pPr lvl="1"/>
            <a:r>
              <a:rPr lang="en-US" sz="1200" dirty="0"/>
              <a:t>The lambda and gamma value is set 1 for TCA and BDA with 10 iteration</a:t>
            </a:r>
          </a:p>
          <a:p>
            <a:pPr lvl="1"/>
            <a:r>
              <a:rPr lang="en-US" sz="1200" dirty="0"/>
              <a:t>BDA has extra parameter mu and the value is set to 0.2</a:t>
            </a:r>
          </a:p>
          <a:p>
            <a:pPr lvl="1"/>
            <a:r>
              <a:rPr lang="en-US" sz="1200" dirty="0"/>
              <a:t>BDA is using the KNN while the TCA and </a:t>
            </a:r>
            <a:r>
              <a:rPr lang="en-US" sz="1200" dirty="0" err="1"/>
              <a:t>CoRAL</a:t>
            </a:r>
            <a:r>
              <a:rPr lang="en-US" sz="1200" dirty="0"/>
              <a:t> data was trained using </a:t>
            </a:r>
            <a:r>
              <a:rPr lang="en-US" sz="1200" dirty="0" err="1"/>
              <a:t>Libsvm</a:t>
            </a:r>
            <a:endParaRPr lang="en-US" sz="1200" dirty="0"/>
          </a:p>
          <a:p>
            <a:pPr lvl="1"/>
            <a:r>
              <a:rPr lang="en-US" sz="1200" dirty="0"/>
              <a:t>Linear Kernel is used for all three methods.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72D4FF-1E1E-4A34-A0B0-EED616AA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05" y="1143000"/>
            <a:ext cx="2819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91A3CA-87A3-41C6-B185-616F5769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6" y="3048000"/>
            <a:ext cx="28194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0DB8869-4B2D-44A0-9D94-02041D83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599" y="5029200"/>
            <a:ext cx="2816352" cy="1808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D5B1E8-54F0-4359-9A21-86F97436D8F6}"/>
              </a:ext>
            </a:extLst>
          </p:cNvPr>
          <p:cNvSpPr txBox="1"/>
          <p:nvPr/>
        </p:nvSpPr>
        <p:spPr>
          <a:xfrm>
            <a:off x="6553200" y="10668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DDSM-INBREAST ROC Curve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96F5811-B769-4488-B7EC-09F272D3996F}"/>
              </a:ext>
            </a:extLst>
          </p:cNvPr>
          <p:cNvSpPr txBox="1"/>
          <p:nvPr/>
        </p:nvSpPr>
        <p:spPr>
          <a:xfrm>
            <a:off x="6553200" y="295417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DDSM-MIAS ROC Curve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8678315-D592-45CA-A93F-2C3463303DB5}"/>
              </a:ext>
            </a:extLst>
          </p:cNvPr>
          <p:cNvSpPr txBox="1"/>
          <p:nvPr/>
        </p:nvSpPr>
        <p:spPr>
          <a:xfrm>
            <a:off x="6477000" y="49353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DDSM-MIAS Patches 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0E89B-EBA9-40AF-B1E8-C5FAE257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Experimental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97EDAE-5BC8-429A-9418-6703E365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54080"/>
            <a:ext cx="4191000" cy="2336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DDAD85-9CB9-4317-B9C6-F1A49BF3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927" y="1850069"/>
            <a:ext cx="4305673" cy="2322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5E5637-F9D9-4CF6-AC69-7ED74518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495800"/>
            <a:ext cx="7086964" cy="2209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7CB197-7E14-486D-81CD-D54F706D2980}"/>
              </a:ext>
            </a:extLst>
          </p:cNvPr>
          <p:cNvSpPr txBox="1"/>
          <p:nvPr/>
        </p:nvSpPr>
        <p:spPr>
          <a:xfrm>
            <a:off x="1828800" y="15517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DDSM- </a:t>
            </a:r>
            <a:r>
              <a:rPr lang="en-US" sz="1800" dirty="0" err="1"/>
              <a:t>InBreast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5B356E-1EEC-4BD2-BFE2-0C68D508B051}"/>
              </a:ext>
            </a:extLst>
          </p:cNvPr>
          <p:cNvSpPr txBox="1"/>
          <p:nvPr/>
        </p:nvSpPr>
        <p:spPr>
          <a:xfrm>
            <a:off x="64008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DDSM- MIAS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DE4A82B-9342-45CB-8057-543C98D09330}"/>
              </a:ext>
            </a:extLst>
          </p:cNvPr>
          <p:cNvSpPr txBox="1"/>
          <p:nvPr/>
        </p:nvSpPr>
        <p:spPr>
          <a:xfrm>
            <a:off x="3886200" y="4191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DDSM- MIAS Patches</a:t>
            </a:r>
          </a:p>
        </p:txBody>
      </p:sp>
    </p:spTree>
    <p:extLst>
      <p:ext uri="{BB962C8B-B14F-4D97-AF65-F5344CB8AC3E}">
        <p14:creationId xmlns:p14="http://schemas.microsoft.com/office/powerpoint/2010/main" val="28167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Experimental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" y="1752600"/>
            <a:ext cx="2971800" cy="22288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" y="3981450"/>
            <a:ext cx="2971800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14" y="1752600"/>
            <a:ext cx="2895600" cy="2228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3981450"/>
            <a:ext cx="2901043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5" y="1752600"/>
            <a:ext cx="2743200" cy="2266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4" y="3981450"/>
            <a:ext cx="274320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2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A817F-1484-4F82-8360-E973780F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668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00277-474A-4866-8D10-116EA95A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3810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L. Shen, “End-to-end training for whole image breast cancer diagnosis using an all convolutional design,” </a:t>
            </a:r>
            <a:r>
              <a:rPr lang="en-US" sz="1600" dirty="0" err="1"/>
              <a:t>arXiv</a:t>
            </a:r>
            <a:r>
              <a:rPr lang="en-US" sz="1600" dirty="0"/>
              <a:t> preprint arXiv:1708.09427, 2017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S. J. Pan, I. W. Tsang, J. T. Kwok, and Q. Yang, “Domain </a:t>
            </a:r>
            <a:r>
              <a:rPr lang="fr-FR" sz="1600" dirty="0"/>
              <a:t>adaptation via </a:t>
            </a:r>
            <a:r>
              <a:rPr lang="fr-FR" sz="1600" dirty="0" err="1"/>
              <a:t>transfer</a:t>
            </a:r>
            <a:r>
              <a:rPr lang="fr-FR" sz="1600" dirty="0"/>
              <a:t> component </a:t>
            </a:r>
            <a:r>
              <a:rPr lang="fr-FR" sz="1600" dirty="0" err="1"/>
              <a:t>analysis</a:t>
            </a:r>
            <a:r>
              <a:rPr lang="fr-FR" sz="1600" dirty="0"/>
              <a:t>,” IEEE Transactions </a:t>
            </a:r>
            <a:r>
              <a:rPr lang="en-US" sz="1600" dirty="0"/>
              <a:t>on Neural Networks, vol. 22, no. 2, pp. 199–210, 2011.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B. Sun, J. Feng, and K. </a:t>
            </a:r>
            <a:r>
              <a:rPr lang="en-US" sz="1600" dirty="0" err="1"/>
              <a:t>Saenko</a:t>
            </a:r>
            <a:r>
              <a:rPr lang="en-US" sz="1600" dirty="0"/>
              <a:t>, “Return of frustratingly easy domain adaptation.” in AAAI, vol. 6, no. 7, 2016, p. 8.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J. Wang, Y. Chen, S. Hao, W. Feng, and Z. Shen, “Balance distribution adaption for transfer learning,” 2017.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R. S. Lee, F. Gimenez, A. </a:t>
            </a:r>
            <a:r>
              <a:rPr lang="en-US" sz="1600" dirty="0" err="1"/>
              <a:t>Hoogi</a:t>
            </a:r>
            <a:r>
              <a:rPr lang="en-US" sz="1600" dirty="0"/>
              <a:t>, and D. Rubin, “Curated breast imaging subset of </a:t>
            </a:r>
            <a:r>
              <a:rPr lang="en-US" sz="1600" dirty="0" err="1"/>
              <a:t>ddsm</a:t>
            </a:r>
            <a:r>
              <a:rPr lang="en-US" sz="1600" dirty="0"/>
              <a:t>,” The Cancer Imaging Archive,2016.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I. C. Moreira, I. Amaral, I. Domingues, A. Cardoso, M. J. </a:t>
            </a:r>
            <a:r>
              <a:rPr lang="en-US" sz="1600" dirty="0"/>
              <a:t>Cardoso, and J. S. Cardoso, “</a:t>
            </a:r>
            <a:r>
              <a:rPr lang="en-US" sz="1600" dirty="0" err="1"/>
              <a:t>Inbreast</a:t>
            </a:r>
            <a:r>
              <a:rPr lang="en-US" sz="1600" dirty="0"/>
              <a:t>: toward a full-field digital mammographic  database,” Academic radiology, vol. 19, no. 2, pp. 236–248, 2012.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J. Suckling, J. Parker, D. Dance, S. Astley, I. Hutt, C. </a:t>
            </a:r>
            <a:r>
              <a:rPr lang="en-US" sz="1600" dirty="0" err="1"/>
              <a:t>Boggis</a:t>
            </a:r>
            <a:r>
              <a:rPr lang="en-US" sz="1600" dirty="0"/>
              <a:t>, I. Ricketts, E. </a:t>
            </a:r>
            <a:r>
              <a:rPr lang="en-US" sz="1600" dirty="0" err="1"/>
              <a:t>Stamatakis</a:t>
            </a:r>
            <a:r>
              <a:rPr lang="en-US" sz="1600" dirty="0"/>
              <a:t>, N. </a:t>
            </a:r>
            <a:r>
              <a:rPr lang="en-US" sz="1600" dirty="0" err="1"/>
              <a:t>Cerneaz</a:t>
            </a:r>
            <a:r>
              <a:rPr lang="en-US" sz="1600" dirty="0"/>
              <a:t>, S. </a:t>
            </a:r>
            <a:r>
              <a:rPr lang="en-US" sz="1600" dirty="0" err="1"/>
              <a:t>Kok</a:t>
            </a:r>
            <a:r>
              <a:rPr lang="en-US" sz="1600" dirty="0"/>
              <a:t> et al., “The mammographic image analysis society digital mammogram database,” in </a:t>
            </a:r>
            <a:r>
              <a:rPr lang="en-US" sz="1600" dirty="0" err="1"/>
              <a:t>Exerpta</a:t>
            </a:r>
            <a:r>
              <a:rPr lang="en-US" sz="1600" dirty="0"/>
              <a:t>  </a:t>
            </a:r>
            <a:r>
              <a:rPr lang="en-US" sz="1600" dirty="0" err="1"/>
              <a:t>Medica</a:t>
            </a:r>
            <a:r>
              <a:rPr lang="en-US" sz="1600" dirty="0"/>
              <a:t>. International Congress Series, </a:t>
            </a:r>
            <a:r>
              <a:rPr lang="nl-NL" sz="1600" dirty="0"/>
              <a:t>vol. 1069, 1994, pp. 375–378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0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953000"/>
          </a:xfrm>
        </p:spPr>
        <p:txBody>
          <a:bodyPr/>
          <a:lstStyle/>
          <a:p>
            <a:r>
              <a:rPr lang="en-US" sz="1600" dirty="0"/>
              <a:t>Breast Cancer is common health issue</a:t>
            </a:r>
          </a:p>
          <a:p>
            <a:r>
              <a:rPr lang="en-US" sz="1600" dirty="0"/>
              <a:t>1.7 million cases were found and total 14.71% deaths occurred world wide</a:t>
            </a:r>
          </a:p>
          <a:p>
            <a:r>
              <a:rPr lang="en-US" sz="1600" dirty="0"/>
              <a:t>Mammography is the best option available Diagnose breast cancer at early stages</a:t>
            </a:r>
          </a:p>
          <a:p>
            <a:r>
              <a:rPr lang="en-US" sz="1600" dirty="0"/>
              <a:t>Radiologists expertise are required for interpolation of mammograms</a:t>
            </a:r>
          </a:p>
          <a:p>
            <a:r>
              <a:rPr lang="en-US" sz="1600" dirty="0"/>
              <a:t>Computer assisted diagnosis (CAD) have caught the attention to automate the process of medical image classification.</a:t>
            </a:r>
          </a:p>
          <a:p>
            <a:r>
              <a:rPr lang="en-US" sz="1600" dirty="0"/>
              <a:t>CAD completely rely on the pre segmented potion of mammograms know as Region of Interest (ROI).</a:t>
            </a:r>
          </a:p>
          <a:p>
            <a:r>
              <a:rPr lang="en-US" sz="1600" dirty="0"/>
              <a:t>These system rely on the assumption that training and future data has the same feature space and follows the same distributions.</a:t>
            </a:r>
          </a:p>
          <a:p>
            <a:r>
              <a:rPr lang="en-US" sz="1600" dirty="0"/>
              <a:t>It is expensive to acquire the sufficient new labeled data for Rebuilding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4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4953000" cy="3810000"/>
          </a:xfrm>
        </p:spPr>
        <p:txBody>
          <a:bodyPr/>
          <a:lstStyle/>
          <a:p>
            <a:r>
              <a:rPr lang="en-US" sz="1600" dirty="0"/>
              <a:t>End to End training pretrained model [1] are used for feature extraction from publicly available database</a:t>
            </a:r>
          </a:p>
          <a:p>
            <a:pPr lvl="1"/>
            <a:r>
              <a:rPr lang="en-US" sz="1200" dirty="0"/>
              <a:t>CBIS-DDSM</a:t>
            </a:r>
          </a:p>
          <a:p>
            <a:pPr lvl="1"/>
            <a:r>
              <a:rPr lang="en-US" sz="1200" dirty="0" err="1"/>
              <a:t>InBreast</a:t>
            </a:r>
            <a:endParaRPr lang="en-US" sz="1200" dirty="0"/>
          </a:p>
          <a:p>
            <a:pPr lvl="1"/>
            <a:r>
              <a:rPr lang="en-US" sz="1200" dirty="0"/>
              <a:t>MIAS</a:t>
            </a:r>
          </a:p>
          <a:p>
            <a:r>
              <a:rPr lang="en-US" sz="1600" dirty="0"/>
              <a:t>To Transform the data in same feature space following transfer learning methods are used</a:t>
            </a:r>
          </a:p>
          <a:p>
            <a:pPr lvl="1"/>
            <a:r>
              <a:rPr lang="en-US" sz="1200" dirty="0"/>
              <a:t>TCA (Transfer Component Analysis) [2]</a:t>
            </a:r>
          </a:p>
          <a:p>
            <a:pPr lvl="1"/>
            <a:r>
              <a:rPr lang="en-US" sz="1200" dirty="0"/>
              <a:t>BDA (Balance Distribution Adaption) [4]</a:t>
            </a:r>
          </a:p>
          <a:p>
            <a:pPr lvl="1"/>
            <a:r>
              <a:rPr lang="en-US" sz="1200" dirty="0" err="1"/>
              <a:t>CoRAL</a:t>
            </a:r>
            <a:r>
              <a:rPr lang="en-US" sz="1200" dirty="0"/>
              <a:t> (Correlation Alignment) [3]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006B84-8D84-440F-B061-392FB395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8" y="1997242"/>
            <a:ext cx="3505200" cy="24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Transfer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3810000"/>
          </a:xfrm>
        </p:spPr>
        <p:txBody>
          <a:bodyPr/>
          <a:lstStyle/>
          <a:p>
            <a:r>
              <a:rPr lang="en-US" sz="1600" dirty="0"/>
              <a:t>Traditional machine learning methods learns models </a:t>
            </a:r>
          </a:p>
          <a:p>
            <a:pPr lvl="1"/>
            <a:r>
              <a:rPr lang="en-US" sz="1200" dirty="0"/>
              <a:t>pre collected label data to predict new data</a:t>
            </a:r>
          </a:p>
          <a:p>
            <a:pPr lvl="1"/>
            <a:r>
              <a:rPr lang="en-US" sz="1200" dirty="0"/>
              <a:t>New data should in same distributed space</a:t>
            </a:r>
          </a:p>
          <a:p>
            <a:r>
              <a:rPr lang="en-US" sz="1600" dirty="0"/>
              <a:t>Transfer learning facilitates </a:t>
            </a:r>
          </a:p>
          <a:p>
            <a:pPr lvl="1"/>
            <a:r>
              <a:rPr lang="en-US" sz="1600" dirty="0">
                <a:cs typeface="+mn-cs"/>
              </a:rPr>
              <a:t>different distribution or domain for training and future data</a:t>
            </a:r>
          </a:p>
          <a:p>
            <a:r>
              <a:rPr lang="en-US" sz="1600" dirty="0"/>
              <a:t>source data and target data is in different domain </a:t>
            </a:r>
          </a:p>
          <a:p>
            <a:pPr lvl="1"/>
            <a:r>
              <a:rPr lang="en-US" sz="1200" dirty="0"/>
              <a:t>It very difficult to get rich labeled data</a:t>
            </a:r>
          </a:p>
          <a:p>
            <a:r>
              <a:rPr lang="en-US" sz="1600" dirty="0"/>
              <a:t>Transfer learning can be promising </a:t>
            </a:r>
          </a:p>
          <a:p>
            <a:pPr lvl="1"/>
            <a:r>
              <a:rPr lang="en-US" sz="1200" dirty="0"/>
              <a:t>characteristics of different sub domain lie in wide common domain</a:t>
            </a:r>
          </a:p>
          <a:p>
            <a:r>
              <a:rPr lang="en-US" sz="1600" dirty="0"/>
              <a:t>Different scenarios for source and target data</a:t>
            </a:r>
          </a:p>
          <a:p>
            <a:pPr lvl="1"/>
            <a:r>
              <a:rPr lang="en-US" sz="1200" dirty="0"/>
              <a:t>Homogenous Feature and label space but domain is different</a:t>
            </a:r>
            <a:endParaRPr lang="en-US" sz="800" dirty="0"/>
          </a:p>
          <a:p>
            <a:pPr lvl="1"/>
            <a:r>
              <a:rPr lang="en-US" sz="1200" dirty="0"/>
              <a:t>Feature space is same but label space is heterogenous</a:t>
            </a:r>
          </a:p>
          <a:p>
            <a:pPr lvl="1"/>
            <a:r>
              <a:rPr lang="en-US" sz="1200" dirty="0"/>
              <a:t>Feature and label space are different for both.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37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3810000"/>
          </a:xfrm>
        </p:spPr>
        <p:txBody>
          <a:bodyPr/>
          <a:lstStyle/>
          <a:p>
            <a:r>
              <a:rPr lang="en-US" sz="2000" dirty="0"/>
              <a:t>End to End training algorithm for whole-image breast cancer diagnosis based on mammograms without the need of the ROI annotations.</a:t>
            </a:r>
          </a:p>
          <a:p>
            <a:pPr lvl="1"/>
            <a:r>
              <a:rPr lang="en-US" sz="1600" dirty="0"/>
              <a:t>In End to End three different convolutional network are used but first they trained on the patch classifier by changing the learning rate by freezing and unfreezing the layers.</a:t>
            </a:r>
          </a:p>
          <a:p>
            <a:pPr lvl="1"/>
            <a:r>
              <a:rPr lang="en-US" sz="1600" dirty="0"/>
              <a:t>They fixed the mammogram patch image size to 224 x 224 and whole image size 1152 x 896.</a:t>
            </a:r>
          </a:p>
          <a:p>
            <a:r>
              <a:rPr lang="en-US" sz="2000" dirty="0"/>
              <a:t>  Domain Adaption</a:t>
            </a:r>
          </a:p>
          <a:p>
            <a:pPr lvl="1"/>
            <a:r>
              <a:rPr lang="en-US" sz="1600" dirty="0"/>
              <a:t>TCA (Transfer Component Analysis)</a:t>
            </a:r>
          </a:p>
          <a:p>
            <a:pPr lvl="2"/>
            <a:r>
              <a:rPr lang="en-US" sz="1200" dirty="0"/>
              <a:t>Learn the common Component </a:t>
            </a:r>
          </a:p>
          <a:p>
            <a:pPr lvl="2"/>
            <a:r>
              <a:rPr lang="en-US" sz="1200" dirty="0"/>
              <a:t>Reduce the differences in source and target distribution by projecting on common subspace</a:t>
            </a:r>
          </a:p>
        </p:txBody>
      </p:sp>
    </p:spTree>
    <p:extLst>
      <p:ext uri="{BB962C8B-B14F-4D97-AF65-F5344CB8AC3E}">
        <p14:creationId xmlns:p14="http://schemas.microsoft.com/office/powerpoint/2010/main" val="6749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857A91-913B-4B01-B414-13109528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9EACAB6-0712-4C33-A497-00B946F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3810000"/>
          </a:xfrm>
        </p:spPr>
        <p:txBody>
          <a:bodyPr/>
          <a:lstStyle/>
          <a:p>
            <a:r>
              <a:rPr lang="en-US" sz="2000" dirty="0"/>
              <a:t>Domain Adaption</a:t>
            </a:r>
          </a:p>
          <a:p>
            <a:pPr lvl="1"/>
            <a:r>
              <a:rPr lang="en-US" sz="1600" dirty="0"/>
              <a:t>BDA (Balance Distribution Adaption)</a:t>
            </a:r>
          </a:p>
          <a:p>
            <a:pPr lvl="2"/>
            <a:r>
              <a:rPr lang="en-US" sz="1200" dirty="0"/>
              <a:t>Balance the marginal and conditional distribution adaption</a:t>
            </a:r>
          </a:p>
          <a:p>
            <a:pPr lvl="2"/>
            <a:r>
              <a:rPr lang="en-US" sz="1200" dirty="0"/>
              <a:t>Marginal distribution is dominant </a:t>
            </a:r>
          </a:p>
          <a:p>
            <a:pPr lvl="3"/>
            <a:r>
              <a:rPr lang="en-US" sz="800" dirty="0"/>
              <a:t>Dataset are very different </a:t>
            </a:r>
          </a:p>
          <a:p>
            <a:pPr lvl="2"/>
            <a:r>
              <a:rPr lang="en-US" sz="1200" dirty="0"/>
              <a:t>Conditional distribution is important</a:t>
            </a:r>
          </a:p>
          <a:p>
            <a:pPr lvl="3"/>
            <a:r>
              <a:rPr lang="en-US" sz="800" dirty="0"/>
              <a:t>Datasets are more similar </a:t>
            </a:r>
          </a:p>
          <a:p>
            <a:pPr lvl="2"/>
            <a:r>
              <a:rPr lang="en-US" sz="1200" dirty="0"/>
              <a:t>Handles the data with class imbalance by adjusting the each class weight.</a:t>
            </a:r>
          </a:p>
          <a:p>
            <a:pPr lvl="2"/>
            <a:endParaRPr lang="en-US" sz="1200" dirty="0"/>
          </a:p>
          <a:p>
            <a:pPr lvl="1"/>
            <a:r>
              <a:rPr lang="en-US" sz="1600" dirty="0" err="1"/>
              <a:t>CoRAL</a:t>
            </a:r>
            <a:r>
              <a:rPr lang="en-US" sz="1600" dirty="0"/>
              <a:t> (Correlation Alignment)</a:t>
            </a:r>
          </a:p>
          <a:p>
            <a:pPr lvl="2"/>
            <a:r>
              <a:rPr lang="en-US" sz="1200" dirty="0" err="1"/>
              <a:t>CoRAL</a:t>
            </a:r>
            <a:r>
              <a:rPr lang="en-US" sz="1200" dirty="0"/>
              <a:t> works on unsupervised domain adaption</a:t>
            </a:r>
          </a:p>
          <a:p>
            <a:pPr lvl="2"/>
            <a:r>
              <a:rPr lang="en-US" sz="1200" dirty="0"/>
              <a:t>Map Source domain distribution by recoloring the whitened features with second order statistics of target domain</a:t>
            </a:r>
          </a:p>
        </p:txBody>
      </p:sp>
    </p:spTree>
    <p:extLst>
      <p:ext uri="{BB962C8B-B14F-4D97-AF65-F5344CB8AC3E}">
        <p14:creationId xmlns:p14="http://schemas.microsoft.com/office/powerpoint/2010/main" val="36469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Datasets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81600" cy="4419600"/>
          </a:xfrm>
        </p:spPr>
        <p:txBody>
          <a:bodyPr/>
          <a:lstStyle/>
          <a:p>
            <a:r>
              <a:rPr lang="en-US" sz="2000" dirty="0"/>
              <a:t> Three publicly available dataset are used</a:t>
            </a:r>
          </a:p>
          <a:p>
            <a:pPr lvl="1"/>
            <a:r>
              <a:rPr lang="en-US" sz="1600" dirty="0"/>
              <a:t>CBIS-DDSM[5]</a:t>
            </a:r>
          </a:p>
          <a:p>
            <a:pPr lvl="2"/>
            <a:r>
              <a:rPr lang="en-US" sz="1200" dirty="0"/>
              <a:t>3103 scanned mammograms images</a:t>
            </a:r>
          </a:p>
          <a:p>
            <a:pPr lvl="2"/>
            <a:r>
              <a:rPr lang="en-US" sz="1200" dirty="0"/>
              <a:t>Data contain Benign and Malignant images</a:t>
            </a:r>
          </a:p>
          <a:p>
            <a:pPr lvl="2"/>
            <a:r>
              <a:rPr lang="en-US" sz="1200" dirty="0"/>
              <a:t>Dataset contains Cranial Cardo (CC) and Media later oblique (MLO) views</a:t>
            </a:r>
          </a:p>
          <a:p>
            <a:pPr lvl="1"/>
            <a:r>
              <a:rPr lang="en-US" sz="1600" dirty="0" err="1"/>
              <a:t>InBreast</a:t>
            </a:r>
            <a:r>
              <a:rPr lang="en-US" sz="1600" dirty="0"/>
              <a:t> [6]</a:t>
            </a:r>
          </a:p>
          <a:p>
            <a:pPr lvl="2"/>
            <a:r>
              <a:rPr lang="en-US" sz="1200" dirty="0"/>
              <a:t>Full Field digital images contain different color profiles</a:t>
            </a:r>
          </a:p>
          <a:p>
            <a:pPr lvl="2"/>
            <a:r>
              <a:rPr lang="en-US" sz="1200" dirty="0"/>
              <a:t>The dataset contains 410 mammograms from 115 patients including Cranial Cardo (CC) and Media later oblique (MLO) views</a:t>
            </a:r>
          </a:p>
          <a:p>
            <a:pPr lvl="2"/>
            <a:r>
              <a:rPr lang="en-US" sz="1200" dirty="0"/>
              <a:t>Data contain BI-RAIDS readings</a:t>
            </a:r>
          </a:p>
          <a:p>
            <a:pPr lvl="2"/>
            <a:r>
              <a:rPr lang="en-US" sz="1200" dirty="0"/>
              <a:t>Sample was divided in Benign and Malignant based on BI-RAIDS reading</a:t>
            </a:r>
          </a:p>
          <a:p>
            <a:pPr lvl="1"/>
            <a:r>
              <a:rPr lang="en-US" sz="1600" dirty="0"/>
              <a:t>MIAS [7]</a:t>
            </a:r>
          </a:p>
          <a:p>
            <a:pPr lvl="2"/>
            <a:r>
              <a:rPr lang="en-US" sz="1200" dirty="0"/>
              <a:t>Dataset contains 322 MLO mammogram view images</a:t>
            </a:r>
          </a:p>
          <a:p>
            <a:pPr lvl="2"/>
            <a:r>
              <a:rPr lang="en-US" sz="1200" dirty="0"/>
              <a:t>MIAS images are the scanned copies of films</a:t>
            </a:r>
          </a:p>
          <a:p>
            <a:pPr lvl="2"/>
            <a:r>
              <a:rPr lang="en-US" sz="1200" dirty="0"/>
              <a:t>Only 109 images are with Benign and Malignant views.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54D534-ADD2-4B6B-8767-96539364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09800"/>
            <a:ext cx="31242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C68584-77CA-4459-B97C-3DAF124F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657600"/>
            <a:ext cx="31242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E026BE7-4EA5-4FE0-93DE-3FB20AD82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5181600"/>
            <a:ext cx="3124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D31C0-DB84-42CC-A54B-D7A52C8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7772400" cy="457200"/>
          </a:xfrm>
        </p:spPr>
        <p:txBody>
          <a:bodyPr/>
          <a:lstStyle/>
          <a:p>
            <a:r>
              <a:rPr lang="en-US" sz="3600" dirty="0"/>
              <a:t>Preprocessing and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92CF9-033E-4CD8-BE7B-3D18576A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7772400" cy="4267200"/>
          </a:xfrm>
        </p:spPr>
        <p:txBody>
          <a:bodyPr/>
          <a:lstStyle/>
          <a:p>
            <a:r>
              <a:rPr lang="en-US" sz="2000" dirty="0"/>
              <a:t>These images were converted to PNG format.</a:t>
            </a:r>
          </a:p>
          <a:p>
            <a:r>
              <a:rPr lang="en-US" sz="2000" dirty="0"/>
              <a:t>The CBIS-DDSM already contain patches</a:t>
            </a:r>
          </a:p>
          <a:p>
            <a:r>
              <a:rPr lang="en-US" sz="2000" dirty="0"/>
              <a:t>MIAS dataset contain ROI annotations</a:t>
            </a:r>
          </a:p>
          <a:p>
            <a:pPr lvl="1"/>
            <a:r>
              <a:rPr lang="en-US" sz="1600" dirty="0"/>
              <a:t>Based on ROI annotations we cropped the whole images</a:t>
            </a:r>
          </a:p>
          <a:p>
            <a:r>
              <a:rPr lang="en-US" sz="2000" dirty="0"/>
              <a:t>Feature Extraction From patches</a:t>
            </a:r>
          </a:p>
          <a:p>
            <a:pPr lvl="1"/>
            <a:r>
              <a:rPr lang="en-US" sz="1600" dirty="0"/>
              <a:t>CBIS-DDSM and MIAS dataset  are used for patches</a:t>
            </a:r>
          </a:p>
          <a:p>
            <a:pPr lvl="1"/>
            <a:r>
              <a:rPr lang="en-US" sz="1600" dirty="0"/>
              <a:t>End to </a:t>
            </a:r>
            <a:r>
              <a:rPr lang="en-US" sz="1600"/>
              <a:t>End Resnet50 </a:t>
            </a:r>
            <a:r>
              <a:rPr lang="en-US" sz="1600" dirty="0"/>
              <a:t>pretrained model is used for feature extraction</a:t>
            </a:r>
          </a:p>
          <a:p>
            <a:pPr lvl="1"/>
            <a:r>
              <a:rPr lang="en-US" sz="1600" dirty="0"/>
              <a:t>The patches input fixed to 224 x 224</a:t>
            </a:r>
          </a:p>
          <a:p>
            <a:r>
              <a:rPr lang="en-US" sz="2000" dirty="0"/>
              <a:t>Feature Extraction From whole images</a:t>
            </a:r>
          </a:p>
          <a:p>
            <a:pPr lvl="1"/>
            <a:r>
              <a:rPr lang="en-US" sz="1600" dirty="0"/>
              <a:t>CBIS-DDSM, </a:t>
            </a:r>
            <a:r>
              <a:rPr lang="en-US" sz="1600" dirty="0" err="1"/>
              <a:t>InBreast</a:t>
            </a:r>
            <a:r>
              <a:rPr lang="en-US" sz="1600" dirty="0"/>
              <a:t> and MIAS dataset  are used for patches</a:t>
            </a:r>
          </a:p>
          <a:p>
            <a:pPr lvl="1"/>
            <a:r>
              <a:rPr lang="en-US" sz="1600" dirty="0"/>
              <a:t>End to End [] Resnet50 + two [512 x 512 x 1024] *2 residual block pretrained model is used for feature extraction</a:t>
            </a:r>
          </a:p>
          <a:p>
            <a:pPr lvl="1"/>
            <a:r>
              <a:rPr lang="en-US" sz="1600" dirty="0"/>
              <a:t>The patches input fixed to 1152 x 896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772400" cy="457200"/>
          </a:xfrm>
        </p:spPr>
        <p:txBody>
          <a:bodyPr/>
          <a:lstStyle/>
          <a:p>
            <a:pPr algn="l"/>
            <a:r>
              <a:rPr lang="en-US" sz="3600" dirty="0"/>
              <a:t>Experimental 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357437"/>
            <a:ext cx="3886200" cy="233692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85900"/>
            <a:ext cx="3657600" cy="285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315CA4-74F5-4F1D-97E1-BBE7B2722F88}"/>
              </a:ext>
            </a:extLst>
          </p:cNvPr>
          <p:cNvSpPr txBox="1"/>
          <p:nvPr/>
        </p:nvSpPr>
        <p:spPr>
          <a:xfrm>
            <a:off x="609600" y="1752600"/>
            <a:ext cx="434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Inbreast</a:t>
            </a:r>
            <a:r>
              <a:rPr lang="en-US" sz="1600" dirty="0"/>
              <a:t> and MIAS datasets are unbalanced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Training is done on CBIS-DDSM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InBreast</a:t>
            </a:r>
            <a:r>
              <a:rPr lang="en-US" sz="1600" dirty="0"/>
              <a:t> and MIAS datasets are used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Normal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Before training the all three data dimension were reduced between 50-100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LibSvm</a:t>
            </a:r>
            <a:r>
              <a:rPr lang="en-US" sz="1600" dirty="0"/>
              <a:t> was used to train the data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Linear Kernel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Cost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InBreast</a:t>
            </a:r>
            <a:r>
              <a:rPr lang="en-US" sz="1600" dirty="0"/>
              <a:t> – 57.62%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MIAS – 55.75%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MIAS Patches – 59.48%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AUC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InBreast</a:t>
            </a:r>
            <a:r>
              <a:rPr lang="en-US" sz="1600" dirty="0"/>
              <a:t> – 53.16%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MIAS – 56.33%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MIAS Patches – 57.98%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C76B1-4589-4086-ABF1-8F20D0B38A65}"/>
              </a:ext>
            </a:extLst>
          </p:cNvPr>
          <p:cNvSpPr txBox="1"/>
          <p:nvPr/>
        </p:nvSpPr>
        <p:spPr>
          <a:xfrm>
            <a:off x="5791200" y="14756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Whole Images 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934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721</TotalTime>
  <Words>1213</Words>
  <Application>Microsoft Office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PowerPoint2</vt:lpstr>
      <vt:lpstr>PowerPoint Presentation</vt:lpstr>
      <vt:lpstr>Introduction</vt:lpstr>
      <vt:lpstr>Introduction</vt:lpstr>
      <vt:lpstr>Transfer Learning </vt:lpstr>
      <vt:lpstr>Methodology</vt:lpstr>
      <vt:lpstr>Methodology</vt:lpstr>
      <vt:lpstr>Datasets</vt:lpstr>
      <vt:lpstr>Preprocessing and feature Extraction</vt:lpstr>
      <vt:lpstr>Experimental Results</vt:lpstr>
      <vt:lpstr>Experimental Results</vt:lpstr>
      <vt:lpstr>Experimental Results</vt:lpstr>
      <vt:lpstr>Experimental Results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34</cp:revision>
  <dcterms:created xsi:type="dcterms:W3CDTF">2017-11-15T14:57:40Z</dcterms:created>
  <dcterms:modified xsi:type="dcterms:W3CDTF">2017-11-16T22:12:16Z</dcterms:modified>
</cp:coreProperties>
</file>