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3" r:id="rId5"/>
    <p:sldId id="259" r:id="rId6"/>
    <p:sldId id="264" r:id="rId7"/>
    <p:sldId id="265" r:id="rId8"/>
    <p:sldId id="266" r:id="rId9"/>
    <p:sldId id="260" r:id="rId10"/>
    <p:sldId id="262"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5637" autoAdjust="0"/>
  </p:normalViewPr>
  <p:slideViewPr>
    <p:cSldViewPr snapToGrid="0">
      <p:cViewPr varScale="1">
        <p:scale>
          <a:sx n="65" d="100"/>
          <a:sy n="65" d="100"/>
        </p:scale>
        <p:origin x="6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2B17B-0CAF-444E-89BC-5EBD99270548}"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4CFBB-4459-4AC8-922B-EFE121B4F4F0}" type="slidenum">
              <a:rPr lang="en-US" smtClean="0"/>
              <a:t>‹#›</a:t>
            </a:fld>
            <a:endParaRPr lang="en-US"/>
          </a:p>
        </p:txBody>
      </p:sp>
    </p:spTree>
    <p:extLst>
      <p:ext uri="{BB962C8B-B14F-4D97-AF65-F5344CB8AC3E}">
        <p14:creationId xmlns:p14="http://schemas.microsoft.com/office/powerpoint/2010/main" val="300535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nbviewer.jupyter.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Jupyter</a:t>
            </a:r>
            <a:r>
              <a:rPr lang="en-US" sz="1200" b="0" i="0" kern="1200" dirty="0" smtClean="0">
                <a:solidFill>
                  <a:schemeClr val="tx1"/>
                </a:solidFill>
                <a:effectLst/>
                <a:latin typeface="+mn-lt"/>
                <a:ea typeface="+mn-ea"/>
                <a:cs typeface="+mn-cs"/>
              </a:rPr>
              <a:t> Notebook is a web application that allows you to create and share documents that contain live code, equations, visualizations and explanatory text. Uses include: data cleaning and transformation, numerical simulation, statistical modeling, machine learning and much more.</a:t>
            </a:r>
          </a:p>
          <a:p>
            <a:endParaRPr lang="en-US" dirty="0"/>
          </a:p>
        </p:txBody>
      </p:sp>
      <p:sp>
        <p:nvSpPr>
          <p:cNvPr id="4" name="Slide Number Placeholder 3"/>
          <p:cNvSpPr>
            <a:spLocks noGrp="1"/>
          </p:cNvSpPr>
          <p:nvPr>
            <p:ph type="sldNum" sz="quarter" idx="10"/>
          </p:nvPr>
        </p:nvSpPr>
        <p:spPr/>
        <p:txBody>
          <a:bodyPr/>
          <a:lstStyle/>
          <a:p>
            <a:fld id="{EEB4CFBB-4459-4AC8-922B-EFE121B4F4F0}" type="slidenum">
              <a:rPr lang="en-US" smtClean="0"/>
              <a:t>2</a:t>
            </a:fld>
            <a:endParaRPr lang="en-US"/>
          </a:p>
        </p:txBody>
      </p:sp>
    </p:spTree>
    <p:extLst>
      <p:ext uri="{BB962C8B-B14F-4D97-AF65-F5344CB8AC3E}">
        <p14:creationId xmlns:p14="http://schemas.microsoft.com/office/powerpoint/2010/main" val="161112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Language of choice</a:t>
            </a:r>
          </a:p>
          <a:p>
            <a:r>
              <a:rPr lang="en-US" sz="1200" b="0" i="0" kern="1200" dirty="0" smtClean="0">
                <a:solidFill>
                  <a:schemeClr val="tx1"/>
                </a:solidFill>
                <a:effectLst/>
                <a:latin typeface="+mn-lt"/>
                <a:ea typeface="+mn-ea"/>
                <a:cs typeface="+mn-cs"/>
              </a:rPr>
              <a:t>The Notebook has support for over 40 programming languages, including those popular in Data Science such as Python, R, Julia and Scala.</a:t>
            </a:r>
          </a:p>
          <a:p>
            <a:r>
              <a:rPr lang="en-US" sz="1200" b="0" i="0" kern="1200" dirty="0" smtClean="0">
                <a:solidFill>
                  <a:schemeClr val="tx1"/>
                </a:solidFill>
                <a:effectLst/>
                <a:latin typeface="+mn-lt"/>
                <a:ea typeface="+mn-ea"/>
                <a:cs typeface="+mn-cs"/>
              </a:rPr>
              <a:t>Share notebooks</a:t>
            </a:r>
          </a:p>
          <a:p>
            <a:r>
              <a:rPr lang="en-US" sz="1200" b="0" i="0" kern="1200" dirty="0" smtClean="0">
                <a:solidFill>
                  <a:schemeClr val="tx1"/>
                </a:solidFill>
                <a:effectLst/>
                <a:latin typeface="+mn-lt"/>
                <a:ea typeface="+mn-ea"/>
                <a:cs typeface="+mn-cs"/>
              </a:rPr>
              <a:t>Notebooks can be shared with others using email, Dropbox, GitHub and the </a:t>
            </a:r>
            <a:r>
              <a:rPr lang="en-US" sz="1200" b="0" i="0" u="none" strike="noStrike" kern="1200" dirty="0" err="1" smtClean="0">
                <a:solidFill>
                  <a:schemeClr val="tx1"/>
                </a:solidFill>
                <a:effectLst/>
                <a:latin typeface="+mn-lt"/>
                <a:ea typeface="+mn-ea"/>
                <a:cs typeface="+mn-cs"/>
                <a:hlinkClick r:id="rId3"/>
              </a:rPr>
              <a:t>Jupyter</a:t>
            </a:r>
            <a:r>
              <a:rPr lang="en-US" sz="1200" b="0" i="0" u="none" strike="noStrike" kern="1200" dirty="0" smtClean="0">
                <a:solidFill>
                  <a:schemeClr val="tx1"/>
                </a:solidFill>
                <a:effectLst/>
                <a:latin typeface="+mn-lt"/>
                <a:ea typeface="+mn-ea"/>
                <a:cs typeface="+mn-cs"/>
                <a:hlinkClick r:id="rId3"/>
              </a:rPr>
              <a:t> Notebook Viewer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Interactive widgets</a:t>
            </a:r>
          </a:p>
          <a:p>
            <a:r>
              <a:rPr lang="en-US" sz="1200" b="0" i="0" kern="1200" dirty="0" smtClean="0">
                <a:solidFill>
                  <a:schemeClr val="tx1"/>
                </a:solidFill>
                <a:effectLst/>
                <a:latin typeface="+mn-lt"/>
                <a:ea typeface="+mn-ea"/>
                <a:cs typeface="+mn-cs"/>
              </a:rPr>
              <a:t>Code can produce rich output such as images, videos, </a:t>
            </a:r>
            <a:r>
              <a:rPr lang="en-US" sz="1200" b="0" i="0" kern="1200" dirty="0" err="1" smtClean="0">
                <a:solidFill>
                  <a:schemeClr val="tx1"/>
                </a:solidFill>
                <a:effectLst/>
                <a:latin typeface="+mn-lt"/>
                <a:ea typeface="+mn-ea"/>
                <a:cs typeface="+mn-cs"/>
              </a:rPr>
              <a:t>LaTeX</a:t>
            </a:r>
            <a:r>
              <a:rPr lang="en-US" sz="1200" b="0" i="0" kern="1200" dirty="0" smtClean="0">
                <a:solidFill>
                  <a:schemeClr val="tx1"/>
                </a:solidFill>
                <a:effectLst/>
                <a:latin typeface="+mn-lt"/>
                <a:ea typeface="+mn-ea"/>
                <a:cs typeface="+mn-cs"/>
              </a:rPr>
              <a:t>, and JavaScript. Interactive widgets can be used to manipulate and visualize data in </a:t>
            </a:r>
            <a:r>
              <a:rPr lang="en-US" sz="1200" b="0" i="0" kern="1200" dirty="0" err="1" smtClean="0">
                <a:solidFill>
                  <a:schemeClr val="tx1"/>
                </a:solidFill>
                <a:effectLst/>
                <a:latin typeface="+mn-lt"/>
                <a:ea typeface="+mn-ea"/>
                <a:cs typeface="+mn-cs"/>
              </a:rPr>
              <a:t>realtime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Big data integration</a:t>
            </a:r>
          </a:p>
          <a:p>
            <a:r>
              <a:rPr lang="en-US" sz="1200" b="0" i="0" kern="1200" dirty="0" smtClean="0">
                <a:solidFill>
                  <a:schemeClr val="tx1"/>
                </a:solidFill>
                <a:effectLst/>
                <a:latin typeface="+mn-lt"/>
                <a:ea typeface="+mn-ea"/>
                <a:cs typeface="+mn-cs"/>
              </a:rPr>
              <a:t>Leverage big data tools, such as Apache Spark, from Python, R and Scala. Explore that same data with pandas, </a:t>
            </a:r>
            <a:r>
              <a:rPr lang="en-US" sz="1200" b="0" i="0" kern="1200" dirty="0" err="1" smtClean="0">
                <a:solidFill>
                  <a:schemeClr val="tx1"/>
                </a:solidFill>
                <a:effectLst/>
                <a:latin typeface="+mn-lt"/>
                <a:ea typeface="+mn-ea"/>
                <a:cs typeface="+mn-cs"/>
              </a:rPr>
              <a:t>scikit</a:t>
            </a:r>
            <a:r>
              <a:rPr lang="en-US" sz="1200" b="0" i="0" kern="1200" dirty="0" smtClean="0">
                <a:solidFill>
                  <a:schemeClr val="tx1"/>
                </a:solidFill>
                <a:effectLst/>
                <a:latin typeface="+mn-lt"/>
                <a:ea typeface="+mn-ea"/>
                <a:cs typeface="+mn-cs"/>
              </a:rPr>
              <a:t>-learn, ggplot2,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etc.</a:t>
            </a:r>
          </a:p>
          <a:p>
            <a:r>
              <a:rPr lang="en-US" dirty="0" smtClean="0"/>
              <a:t>Use</a:t>
            </a:r>
            <a:r>
              <a:rPr lang="en-US" baseline="0" dirty="0" smtClean="0"/>
              <a:t> of </a:t>
            </a:r>
            <a:r>
              <a:rPr lang="en-US" baseline="0" dirty="0" err="1" smtClean="0"/>
              <a:t>Jupyter</a:t>
            </a:r>
            <a:r>
              <a:rPr lang="en-US" baseline="0" dirty="0" smtClean="0"/>
              <a:t> notebook?</a:t>
            </a:r>
          </a:p>
          <a:p>
            <a:r>
              <a:rPr lang="en-US" dirty="0" smtClean="0"/>
              <a:t>We have installed</a:t>
            </a:r>
            <a:r>
              <a:rPr lang="en-US" baseline="0" dirty="0" smtClean="0"/>
              <a:t> </a:t>
            </a:r>
            <a:r>
              <a:rPr lang="en-US" baseline="0" dirty="0" err="1" smtClean="0"/>
              <a:t>Jupyter</a:t>
            </a:r>
            <a:r>
              <a:rPr lang="en-US" baseline="0" dirty="0" smtClean="0"/>
              <a:t> notebook on stampede and set the port for remote access via our local machine (local host) for performing big data analysis (text mining) and the reason to use this to do large data analysis</a:t>
            </a:r>
            <a:endParaRPr lang="en-US" dirty="0" smtClean="0"/>
          </a:p>
        </p:txBody>
      </p:sp>
      <p:sp>
        <p:nvSpPr>
          <p:cNvPr id="4" name="Slide Number Placeholder 3"/>
          <p:cNvSpPr>
            <a:spLocks noGrp="1"/>
          </p:cNvSpPr>
          <p:nvPr>
            <p:ph type="sldNum" sz="quarter" idx="10"/>
          </p:nvPr>
        </p:nvSpPr>
        <p:spPr/>
        <p:txBody>
          <a:bodyPr/>
          <a:lstStyle/>
          <a:p>
            <a:fld id="{EEB4CFBB-4459-4AC8-922B-EFE121B4F4F0}" type="slidenum">
              <a:rPr lang="en-US" smtClean="0"/>
              <a:t>3</a:t>
            </a:fld>
            <a:endParaRPr lang="en-US"/>
          </a:p>
        </p:txBody>
      </p:sp>
    </p:spTree>
    <p:extLst>
      <p:ext uri="{BB962C8B-B14F-4D97-AF65-F5344CB8AC3E}">
        <p14:creationId xmlns:p14="http://schemas.microsoft.com/office/powerpoint/2010/main" val="174919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hyperlink" Target="https://github.com/jupyterhub/jupyterhub/wiki/Installation-of-Jupyterhub-on-remote-ser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DSC520%20ppt.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691295"/>
            <a:ext cx="9144000" cy="1641490"/>
          </a:xfrm>
        </p:spPr>
        <p:txBody>
          <a:bodyPr>
            <a:normAutofit/>
          </a:bodyPr>
          <a:lstStyle/>
          <a:p>
            <a:pPr algn="l"/>
            <a:r>
              <a:rPr lang="en-IN" sz="3200" dirty="0" smtClean="0">
                <a:effectLst/>
                <a:latin typeface="Calibri" panose="020F0502020204030204" pitchFamily="34" charset="0"/>
              </a:rPr>
              <a:t>Text  </a:t>
            </a:r>
            <a:r>
              <a:rPr lang="en-IN" sz="3200" dirty="0">
                <a:effectLst/>
                <a:latin typeface="Calibri" panose="020F0502020204030204" pitchFamily="34" charset="0"/>
              </a:rPr>
              <a:t>M</a:t>
            </a:r>
            <a:r>
              <a:rPr lang="en-IN" sz="3200" dirty="0" smtClean="0">
                <a:effectLst/>
                <a:latin typeface="Calibri" panose="020F0502020204030204" pitchFamily="34" charset="0"/>
              </a:rPr>
              <a:t>ining  and  Processing  </a:t>
            </a:r>
            <a:r>
              <a:rPr lang="en-IN" sz="3200" dirty="0" smtClean="0">
                <a:effectLst/>
                <a:latin typeface="Calibri" panose="020F0502020204030204" pitchFamily="34" charset="0"/>
              </a:rPr>
              <a:t>using</a:t>
            </a:r>
            <a:r>
              <a:rPr lang="en-IN" sz="3200" dirty="0" smtClean="0">
                <a:effectLst/>
                <a:latin typeface="Calibri" panose="020F0502020204030204" pitchFamily="34" charset="0"/>
              </a:rPr>
              <a:t>  </a:t>
            </a:r>
            <a:r>
              <a:rPr lang="en-IN" sz="3200" dirty="0" err="1" smtClean="0">
                <a:effectLst/>
                <a:latin typeface="Calibri" panose="020F0502020204030204" pitchFamily="34" charset="0"/>
              </a:rPr>
              <a:t>Jupyter</a:t>
            </a:r>
            <a:r>
              <a:rPr lang="en-IN" sz="3200" dirty="0" smtClean="0">
                <a:effectLst/>
                <a:latin typeface="Calibri" panose="020F0502020204030204" pitchFamily="34" charset="0"/>
              </a:rPr>
              <a:t>  Notebook on Stampede</a:t>
            </a:r>
            <a:endParaRPr lang="en-US" sz="3200" dirty="0">
              <a:latin typeface="Calibri" panose="020F0502020204030204" pitchFamily="34" charset="0"/>
            </a:endParaRPr>
          </a:p>
        </p:txBody>
      </p:sp>
      <p:sp>
        <p:nvSpPr>
          <p:cNvPr id="3" name="Subtitle 2"/>
          <p:cNvSpPr>
            <a:spLocks noGrp="1"/>
          </p:cNvSpPr>
          <p:nvPr>
            <p:ph type="subTitle" idx="1"/>
          </p:nvPr>
        </p:nvSpPr>
        <p:spPr>
          <a:xfrm>
            <a:off x="2209799" y="5342873"/>
            <a:ext cx="9144000" cy="754025"/>
          </a:xfrm>
        </p:spPr>
        <p:txBody>
          <a:bodyPr>
            <a:normAutofit fontScale="77500" lnSpcReduction="20000"/>
          </a:bodyPr>
          <a:lstStyle/>
          <a:p>
            <a:r>
              <a:rPr lang="en-US" dirty="0" smtClean="0"/>
              <a:t>Abhishek, Chetan &amp; Deepak</a:t>
            </a:r>
          </a:p>
          <a:p>
            <a:r>
              <a:rPr lang="en-US" dirty="0" smtClean="0"/>
              <a:t>Prof. Scott Field</a:t>
            </a:r>
            <a:endParaRPr lang="en-US" dirty="0"/>
          </a:p>
        </p:txBody>
      </p:sp>
    </p:spTree>
    <p:extLst>
      <p:ext uri="{BB962C8B-B14F-4D97-AF65-F5344CB8AC3E}">
        <p14:creationId xmlns:p14="http://schemas.microsoft.com/office/powerpoint/2010/main" val="14803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Summarization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067" y="1375200"/>
            <a:ext cx="9084038" cy="4956251"/>
          </a:xfrm>
        </p:spPr>
      </p:pic>
    </p:spTree>
    <p:extLst>
      <p:ext uri="{BB962C8B-B14F-4D97-AF65-F5344CB8AC3E}">
        <p14:creationId xmlns:p14="http://schemas.microsoft.com/office/powerpoint/2010/main" val="4252678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Natural Language Processing </a:t>
            </a:r>
            <a:r>
              <a:rPr lang="en-US" dirty="0"/>
              <a:t>with python by </a:t>
            </a:r>
            <a:r>
              <a:rPr lang="en-US" dirty="0" smtClean="0"/>
              <a:t>“Steven bird”</a:t>
            </a:r>
          </a:p>
          <a:p>
            <a:endParaRPr lang="en-US" dirty="0"/>
          </a:p>
          <a:p>
            <a:r>
              <a:rPr lang="en-US" dirty="0" smtClean="0"/>
              <a:t>Python 3 Text Processing with NLTK Cookbook by Jacob </a:t>
            </a:r>
            <a:r>
              <a:rPr lang="en-US" dirty="0" err="1" smtClean="0"/>
              <a:t>perkins</a:t>
            </a:r>
            <a:endParaRPr lang="en-US" dirty="0" smtClean="0"/>
          </a:p>
          <a:p>
            <a:endParaRPr lang="en-US" dirty="0"/>
          </a:p>
          <a:p>
            <a:r>
              <a:rPr lang="en-US" dirty="0" smtClean="0"/>
              <a:t>Mining the Social Web by Matthew Russell</a:t>
            </a:r>
          </a:p>
          <a:p>
            <a:endParaRPr lang="en-US" dirty="0"/>
          </a:p>
        </p:txBody>
      </p:sp>
    </p:spTree>
    <p:extLst>
      <p:ext uri="{BB962C8B-B14F-4D97-AF65-F5344CB8AC3E}">
        <p14:creationId xmlns:p14="http://schemas.microsoft.com/office/powerpoint/2010/main" val="3668591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7863"/>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64188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1928" y="1555168"/>
            <a:ext cx="8066177" cy="4351338"/>
          </a:xfrm>
        </p:spPr>
      </p:pic>
      <p:sp>
        <p:nvSpPr>
          <p:cNvPr id="5" name="TextBox 4"/>
          <p:cNvSpPr txBox="1"/>
          <p:nvPr/>
        </p:nvSpPr>
        <p:spPr>
          <a:xfrm>
            <a:off x="4687910" y="6130344"/>
            <a:ext cx="4752304" cy="369332"/>
          </a:xfrm>
          <a:prstGeom prst="rect">
            <a:avLst/>
          </a:prstGeom>
          <a:noFill/>
        </p:spPr>
        <p:txBody>
          <a:bodyPr wrap="square" rtlCol="0">
            <a:spAutoFit/>
          </a:bodyPr>
          <a:lstStyle/>
          <a:p>
            <a:r>
              <a:rPr lang="en-US" dirty="0" smtClean="0"/>
              <a:t>Sample Interface of </a:t>
            </a:r>
            <a:r>
              <a:rPr lang="en-US" dirty="0" err="1" smtClean="0"/>
              <a:t>Jupyter</a:t>
            </a:r>
            <a:r>
              <a:rPr lang="en-US" dirty="0" smtClean="0"/>
              <a:t> Notebook</a:t>
            </a:r>
            <a:endParaRPr lang="en-US" dirty="0"/>
          </a:p>
        </p:txBody>
      </p:sp>
    </p:spTree>
    <p:extLst>
      <p:ext uri="{BB962C8B-B14F-4D97-AF65-F5344CB8AC3E}">
        <p14:creationId xmlns:p14="http://schemas.microsoft.com/office/powerpoint/2010/main" val="147637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t>
            </a:r>
            <a:r>
              <a:rPr lang="en-US" sz="4400" dirty="0" smtClean="0"/>
              <a:t>use </a:t>
            </a:r>
            <a:r>
              <a:rPr lang="en-US" sz="4400" dirty="0" err="1" smtClean="0"/>
              <a:t>Jupyter</a:t>
            </a:r>
            <a:r>
              <a:rPr lang="en-US" sz="4400" dirty="0" smtClean="0"/>
              <a:t> Notebook?</a:t>
            </a:r>
            <a:endParaRPr lang="en-US" sz="4400" dirty="0"/>
          </a:p>
        </p:txBody>
      </p:sp>
      <p:sp>
        <p:nvSpPr>
          <p:cNvPr id="3" name="Content Placeholder 2"/>
          <p:cNvSpPr>
            <a:spLocks noGrp="1"/>
          </p:cNvSpPr>
          <p:nvPr>
            <p:ph idx="1"/>
          </p:nvPr>
        </p:nvSpPr>
        <p:spPr/>
        <p:txBody>
          <a:bodyPr/>
          <a:lstStyle/>
          <a:p>
            <a:r>
              <a:rPr lang="en-US" dirty="0"/>
              <a:t>Language of choice</a:t>
            </a:r>
          </a:p>
          <a:p>
            <a:r>
              <a:rPr lang="en-US" dirty="0"/>
              <a:t>Share notebooks</a:t>
            </a:r>
          </a:p>
          <a:p>
            <a:r>
              <a:rPr lang="en-US" dirty="0"/>
              <a:t>Interactive widgets</a:t>
            </a:r>
          </a:p>
          <a:p>
            <a:r>
              <a:rPr lang="en-US" dirty="0"/>
              <a:t>Big data </a:t>
            </a:r>
            <a:r>
              <a:rPr lang="en-US" dirty="0" smtClean="0"/>
              <a:t>integration</a:t>
            </a:r>
          </a:p>
          <a:p>
            <a:endParaRPr lang="en-US" dirty="0"/>
          </a:p>
          <a:p>
            <a:r>
              <a:rPr lang="en-US" dirty="0" smtClean="0"/>
              <a:t>How are we making use of </a:t>
            </a:r>
            <a:r>
              <a:rPr lang="en-US" dirty="0" err="1" smtClean="0"/>
              <a:t>Jupyter</a:t>
            </a:r>
            <a:r>
              <a:rPr lang="en-US" dirty="0" smtClean="0"/>
              <a:t> notebook?</a:t>
            </a:r>
          </a:p>
          <a:p>
            <a:pPr lvl="1"/>
            <a:r>
              <a:rPr lang="en-US" dirty="0" smtClean="0"/>
              <a:t>Installed on Stampede</a:t>
            </a:r>
          </a:p>
          <a:p>
            <a:pPr lvl="1"/>
            <a:r>
              <a:rPr lang="en-US" dirty="0" smtClean="0"/>
              <a:t>Remote Access</a:t>
            </a:r>
          </a:p>
          <a:p>
            <a:pPr lvl="1"/>
            <a:r>
              <a:rPr lang="en-US" dirty="0" smtClean="0"/>
              <a:t>Big Data Analysis</a:t>
            </a:r>
            <a:endParaRPr lang="en-US" dirty="0"/>
          </a:p>
          <a:p>
            <a:pPr marL="0" indent="0">
              <a:buNone/>
            </a:pPr>
            <a:endParaRPr lang="en-US" dirty="0"/>
          </a:p>
        </p:txBody>
      </p:sp>
    </p:spTree>
    <p:extLst>
      <p:ext uri="{BB962C8B-B14F-4D97-AF65-F5344CB8AC3E}">
        <p14:creationId xmlns:p14="http://schemas.microsoft.com/office/powerpoint/2010/main" val="4046519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How to setup </a:t>
            </a:r>
            <a:r>
              <a:rPr lang="en-US" sz="4000" dirty="0" err="1" smtClean="0"/>
              <a:t>Jupyter</a:t>
            </a:r>
            <a:r>
              <a:rPr lang="en-US" sz="4000" dirty="0" smtClean="0"/>
              <a:t> Notebook on Stampede?</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Install Anaconda</a:t>
            </a:r>
          </a:p>
          <a:p>
            <a:r>
              <a:rPr lang="en-US" dirty="0"/>
              <a:t>Steps can be found below</a:t>
            </a:r>
            <a:endParaRPr lang="en-US" dirty="0">
              <a:hlinkClick r:id="rId2"/>
            </a:endParaRPr>
          </a:p>
          <a:p>
            <a:r>
              <a:rPr lang="en-US" dirty="0">
                <a:hlinkClick r:id="rId2"/>
              </a:rPr>
              <a:t>https://github.com/jupyterhub/jupyterhub/wiki/Installation-of-Jupyterhub-on-remote-server</a:t>
            </a:r>
            <a:endParaRPr lang="en-US" dirty="0"/>
          </a:p>
          <a:p>
            <a:r>
              <a:rPr lang="en-US" dirty="0"/>
              <a:t>S</a:t>
            </a:r>
            <a:r>
              <a:rPr lang="en-US" dirty="0" smtClean="0"/>
              <a:t>etup remote </a:t>
            </a:r>
            <a:r>
              <a:rPr lang="en-US" dirty="0" err="1"/>
              <a:t>J</a:t>
            </a:r>
            <a:r>
              <a:rPr lang="en-US" dirty="0" err="1" smtClean="0"/>
              <a:t>upyter</a:t>
            </a:r>
            <a:r>
              <a:rPr lang="en-US" dirty="0" smtClean="0"/>
              <a:t> </a:t>
            </a:r>
            <a:r>
              <a:rPr lang="en-US" dirty="0"/>
              <a:t>server </a:t>
            </a:r>
            <a:r>
              <a:rPr lang="en-US" dirty="0" smtClean="0"/>
              <a:t>on </a:t>
            </a:r>
            <a:r>
              <a:rPr lang="en-US" dirty="0"/>
              <a:t>stampede </a:t>
            </a:r>
            <a:r>
              <a:rPr lang="en-US" dirty="0" smtClean="0"/>
              <a:t>(specify </a:t>
            </a:r>
            <a:r>
              <a:rPr lang="en-US" dirty="0"/>
              <a:t>login1</a:t>
            </a:r>
            <a:r>
              <a:rPr lang="en-US" dirty="0" smtClean="0"/>
              <a:t>)</a:t>
            </a:r>
          </a:p>
          <a:p>
            <a:pPr marL="0" indent="0">
              <a:buNone/>
            </a:pPr>
            <a:r>
              <a:rPr lang="en-US" dirty="0" smtClean="0"/>
              <a:t>    &gt;&gt;&gt; </a:t>
            </a:r>
            <a:r>
              <a:rPr lang="en-US" dirty="0" err="1"/>
              <a:t>ssh</a:t>
            </a:r>
            <a:r>
              <a:rPr lang="en-US" dirty="0"/>
              <a:t> </a:t>
            </a:r>
            <a:r>
              <a:rPr lang="en-US" sz="2600" dirty="0" smtClean="0"/>
              <a:t>YOURNAME@login1.stampede.tacc.utexas.edu</a:t>
            </a:r>
          </a:p>
          <a:p>
            <a:pPr marL="0" indent="0">
              <a:buNone/>
            </a:pPr>
            <a:r>
              <a:rPr lang="en-US" sz="2600" dirty="0"/>
              <a:t>	</a:t>
            </a:r>
            <a:r>
              <a:rPr lang="en-US" sz="2600" dirty="0" smtClean="0"/>
              <a:t>(YOURNAME refers to TACC user name)</a:t>
            </a:r>
            <a:endParaRPr lang="en-US" dirty="0" smtClean="0"/>
          </a:p>
          <a:p>
            <a:pPr marL="0" indent="0">
              <a:buNone/>
            </a:pPr>
            <a:r>
              <a:rPr lang="en-US" dirty="0" smtClean="0"/>
              <a:t>    &gt;&gt;&gt; </a:t>
            </a:r>
            <a:r>
              <a:rPr lang="en-US" dirty="0"/>
              <a:t> </a:t>
            </a:r>
            <a:r>
              <a:rPr lang="en-US" dirty="0" err="1"/>
              <a:t>ipython</a:t>
            </a:r>
            <a:r>
              <a:rPr lang="en-US" dirty="0"/>
              <a:t> notebook --no-browser --</a:t>
            </a:r>
            <a:r>
              <a:rPr lang="en-US" dirty="0" smtClean="0"/>
              <a:t>port=7000</a:t>
            </a:r>
          </a:p>
          <a:p>
            <a:r>
              <a:rPr lang="en-US" dirty="0" smtClean="0"/>
              <a:t>In local machine create </a:t>
            </a:r>
            <a:r>
              <a:rPr lang="en-US" dirty="0" err="1" smtClean="0"/>
              <a:t>ssh</a:t>
            </a:r>
            <a:r>
              <a:rPr lang="en-US" dirty="0" smtClean="0"/>
              <a:t> tunnel</a:t>
            </a:r>
          </a:p>
          <a:p>
            <a:pPr marL="0" indent="0">
              <a:buNone/>
            </a:pPr>
            <a:r>
              <a:rPr lang="pt-BR" dirty="0" smtClean="0"/>
              <a:t>    &gt;&gt;&gt; </a:t>
            </a:r>
            <a:r>
              <a:rPr lang="pt-BR" sz="1900" dirty="0" smtClean="0"/>
              <a:t>ssh </a:t>
            </a:r>
            <a:r>
              <a:rPr lang="pt-BR" sz="1900" dirty="0"/>
              <a:t>-N -f -L localhost:8888:localhost:7000 </a:t>
            </a:r>
            <a:r>
              <a:rPr lang="pt-BR" sz="1900" dirty="0" smtClean="0"/>
              <a:t>YOURNAME@login1.stampede.tacc.utexas.edu</a:t>
            </a:r>
          </a:p>
          <a:p>
            <a:r>
              <a:rPr lang="pt-BR" dirty="0" smtClean="0"/>
              <a:t>In browser: </a:t>
            </a:r>
            <a:r>
              <a:rPr lang="en-US" dirty="0"/>
              <a:t> </a:t>
            </a:r>
            <a:r>
              <a:rPr lang="en-US" dirty="0">
                <a:hlinkClick r:id="rId3"/>
              </a:rPr>
              <a:t>http://localhost:8888</a:t>
            </a:r>
            <a:endParaRPr lang="en-US" dirty="0" smtClean="0"/>
          </a:p>
          <a:p>
            <a:endParaRPr lang="en-US" dirty="0" smtClean="0"/>
          </a:p>
        </p:txBody>
      </p:sp>
    </p:spTree>
    <p:extLst>
      <p:ext uri="{BB962C8B-B14F-4D97-AF65-F5344CB8AC3E}">
        <p14:creationId xmlns:p14="http://schemas.microsoft.com/office/powerpoint/2010/main" val="2863067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sp>
        <p:nvSpPr>
          <p:cNvPr id="3" name="Content Placeholder 2"/>
          <p:cNvSpPr>
            <a:spLocks noGrp="1"/>
          </p:cNvSpPr>
          <p:nvPr>
            <p:ph idx="1"/>
          </p:nvPr>
        </p:nvSpPr>
        <p:spPr>
          <a:xfrm>
            <a:off x="1120000" y="1825625"/>
            <a:ext cx="10407436" cy="4351338"/>
          </a:xfrm>
        </p:spPr>
        <p:txBody>
          <a:bodyPr/>
          <a:lstStyle/>
          <a:p>
            <a:pPr marL="0" indent="0">
              <a:buNone/>
            </a:pPr>
            <a:r>
              <a:rPr lang="en-US" dirty="0" smtClean="0"/>
              <a:t>We will be performing text analysis to extract information like</a:t>
            </a:r>
          </a:p>
          <a:p>
            <a:r>
              <a:rPr lang="en-US" dirty="0" smtClean="0"/>
              <a:t>Extract structured data from unstructured text</a:t>
            </a:r>
          </a:p>
          <a:p>
            <a:r>
              <a:rPr lang="en-US" dirty="0" smtClean="0"/>
              <a:t>Identifying the entities and relationship describing the </a:t>
            </a:r>
            <a:r>
              <a:rPr lang="en-US" dirty="0" smtClean="0"/>
              <a:t>text</a:t>
            </a:r>
          </a:p>
          <a:p>
            <a:r>
              <a:rPr lang="en-US" dirty="0" smtClean="0"/>
              <a:t>We are using Python NLTK package for Text Mining</a:t>
            </a:r>
            <a:endParaRPr lang="en-US" dirty="0" smtClean="0"/>
          </a:p>
          <a:p>
            <a:endParaRPr lang="en-US" dirty="0"/>
          </a:p>
        </p:txBody>
      </p:sp>
    </p:spTree>
    <p:extLst>
      <p:ext uri="{BB962C8B-B14F-4D97-AF65-F5344CB8AC3E}">
        <p14:creationId xmlns:p14="http://schemas.microsoft.com/office/powerpoint/2010/main" val="57336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smtClean="0"/>
              <a:t>Mining Steps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427" y="1624542"/>
            <a:ext cx="8139658" cy="4956997"/>
          </a:xfrm>
        </p:spPr>
      </p:pic>
    </p:spTree>
    <p:extLst>
      <p:ext uri="{BB962C8B-B14F-4D97-AF65-F5344CB8AC3E}">
        <p14:creationId xmlns:p14="http://schemas.microsoft.com/office/powerpoint/2010/main" val="3228342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Recognition </a:t>
            </a:r>
            <a:endParaRPr lang="en-US" dirty="0"/>
          </a:p>
        </p:txBody>
      </p:sp>
      <p:sp>
        <p:nvSpPr>
          <p:cNvPr id="3" name="TextBox 2"/>
          <p:cNvSpPr txBox="1"/>
          <p:nvPr/>
        </p:nvSpPr>
        <p:spPr>
          <a:xfrm>
            <a:off x="1001949" y="2003889"/>
            <a:ext cx="5476672"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Technique used for entity recognition  is chunking</a:t>
            </a:r>
          </a:p>
          <a:p>
            <a:pPr marL="285750" indent="-285750">
              <a:buFont typeface="Arial" panose="020B0604020202020204" pitchFamily="34" charset="0"/>
              <a:buChar char="•"/>
            </a:pPr>
            <a:r>
              <a:rPr lang="en-US" dirty="0" smtClean="0"/>
              <a:t>Segments and labels the multi token sequence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Goal of the Entity Recognition is identify the mention of  named Entities</a:t>
            </a:r>
          </a:p>
          <a:p>
            <a:pPr marL="742950" lvl="1" indent="-285750">
              <a:buFont typeface="Arial" panose="020B0604020202020204" pitchFamily="34" charset="0"/>
              <a:buChar char="•"/>
            </a:pPr>
            <a:r>
              <a:rPr lang="en-US" dirty="0" smtClean="0"/>
              <a:t>Broke down into two sub tasks</a:t>
            </a:r>
          </a:p>
          <a:p>
            <a:pPr marL="1200150" lvl="2" indent="-285750">
              <a:buFont typeface="Arial" panose="020B0604020202020204" pitchFamily="34" charset="0"/>
              <a:buChar char="•"/>
            </a:pPr>
            <a:r>
              <a:rPr lang="en-US" dirty="0" smtClean="0"/>
              <a:t>Identify the boundaries of Named Entities</a:t>
            </a:r>
          </a:p>
          <a:p>
            <a:pPr marL="1200150" lvl="2" indent="-285750">
              <a:buFont typeface="Arial" panose="020B0604020202020204" pitchFamily="34" charset="0"/>
              <a:buChar char="•"/>
            </a:pPr>
            <a:r>
              <a:rPr lang="en-US" dirty="0" smtClean="0"/>
              <a:t>Identifying its type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173" y="2272183"/>
            <a:ext cx="5068111" cy="1550777"/>
          </a:xfrm>
          <a:prstGeom prst="rect">
            <a:avLst/>
          </a:prstGeom>
        </p:spPr>
      </p:pic>
      <p:sp>
        <p:nvSpPr>
          <p:cNvPr id="8" name="TextBox 7"/>
          <p:cNvSpPr txBox="1"/>
          <p:nvPr/>
        </p:nvSpPr>
        <p:spPr>
          <a:xfrm>
            <a:off x="7221166" y="4513634"/>
            <a:ext cx="4970834" cy="1754326"/>
          </a:xfrm>
          <a:prstGeom prst="rect">
            <a:avLst/>
          </a:prstGeom>
          <a:noFill/>
        </p:spPr>
        <p:txBody>
          <a:bodyPr wrap="square" rtlCol="0">
            <a:spAutoFit/>
          </a:bodyPr>
          <a:lstStyle/>
          <a:p>
            <a:r>
              <a:rPr lang="en-US" dirty="0" smtClean="0"/>
              <a:t>Part of Speech Tags:</a:t>
            </a:r>
          </a:p>
          <a:p>
            <a:pPr marL="285750" indent="-285750">
              <a:buFont typeface="Arial" panose="020B0604020202020204" pitchFamily="34" charset="0"/>
              <a:buChar char="•"/>
            </a:pPr>
            <a:r>
              <a:rPr lang="en-US" dirty="0" smtClean="0"/>
              <a:t>PRP : Pronoun, Personal</a:t>
            </a:r>
          </a:p>
          <a:p>
            <a:pPr marL="285750" indent="-285750">
              <a:buFont typeface="Arial" panose="020B0604020202020204" pitchFamily="34" charset="0"/>
              <a:buChar char="•"/>
            </a:pPr>
            <a:r>
              <a:rPr lang="en-US" dirty="0" smtClean="0"/>
              <a:t>VBD : Verb, Past Tense</a:t>
            </a:r>
          </a:p>
          <a:p>
            <a:pPr marL="285750" indent="-285750">
              <a:buFont typeface="Arial" panose="020B0604020202020204" pitchFamily="34" charset="0"/>
              <a:buChar char="•"/>
            </a:pPr>
            <a:r>
              <a:rPr lang="en-US" dirty="0" smtClean="0"/>
              <a:t>DT: determiner</a:t>
            </a:r>
          </a:p>
          <a:p>
            <a:pPr marL="285750" indent="-285750">
              <a:buFont typeface="Arial" panose="020B0604020202020204" pitchFamily="34" charset="0"/>
              <a:buChar char="•"/>
            </a:pPr>
            <a:r>
              <a:rPr lang="en-US" dirty="0" smtClean="0"/>
              <a:t>JJ : adjective or numeral, ordinal</a:t>
            </a:r>
          </a:p>
          <a:p>
            <a:pPr marL="285750" indent="-285750">
              <a:buFont typeface="Arial" panose="020B0604020202020204" pitchFamily="34" charset="0"/>
              <a:buChar char="•"/>
            </a:pPr>
            <a:r>
              <a:rPr lang="en-US" dirty="0" smtClean="0"/>
              <a:t>NN: noun, common, singular or mass</a:t>
            </a:r>
            <a:endParaRPr lang="en-US" dirty="0"/>
          </a:p>
        </p:txBody>
      </p:sp>
    </p:spTree>
    <p:extLst>
      <p:ext uri="{BB962C8B-B14F-4D97-AF65-F5344CB8AC3E}">
        <p14:creationId xmlns:p14="http://schemas.microsoft.com/office/powerpoint/2010/main" val="1784416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Extraction</a:t>
            </a:r>
            <a:endParaRPr lang="en-US" dirty="0"/>
          </a:p>
        </p:txBody>
      </p:sp>
      <p:sp>
        <p:nvSpPr>
          <p:cNvPr id="3" name="Content Placeholder 2"/>
          <p:cNvSpPr>
            <a:spLocks noGrp="1"/>
          </p:cNvSpPr>
          <p:nvPr>
            <p:ph idx="1"/>
          </p:nvPr>
        </p:nvSpPr>
        <p:spPr>
          <a:xfrm>
            <a:off x="1120000" y="1825625"/>
            <a:ext cx="6555123" cy="4351338"/>
          </a:xfrm>
        </p:spPr>
        <p:txBody>
          <a:bodyPr/>
          <a:lstStyle/>
          <a:p>
            <a:r>
              <a:rPr lang="en-US" dirty="0" smtClean="0"/>
              <a:t>Entities identified into text</a:t>
            </a:r>
          </a:p>
          <a:p>
            <a:r>
              <a:rPr lang="en-US" dirty="0" smtClean="0"/>
              <a:t>Extract relation between them</a:t>
            </a:r>
          </a:p>
          <a:p>
            <a:r>
              <a:rPr lang="en-US" dirty="0" smtClean="0"/>
              <a:t>One Way approach this task is </a:t>
            </a:r>
          </a:p>
          <a:p>
            <a:pPr lvl="1"/>
            <a:r>
              <a:rPr lang="en-US" dirty="0" smtClean="0"/>
              <a:t>Look for the triples of the form of (X , </a:t>
            </a:r>
            <a:r>
              <a:rPr lang="el-GR" dirty="0" smtClean="0"/>
              <a:t>α</a:t>
            </a:r>
            <a:r>
              <a:rPr lang="en-US" dirty="0" smtClean="0"/>
              <a:t>, Y)</a:t>
            </a:r>
          </a:p>
          <a:p>
            <a:pPr lvl="1"/>
            <a:r>
              <a:rPr lang="en-US" dirty="0" smtClean="0"/>
              <a:t>X and Y are the entities with type</a:t>
            </a:r>
          </a:p>
          <a:p>
            <a:pPr lvl="1"/>
            <a:r>
              <a:rPr lang="en-US" dirty="0" smtClean="0"/>
              <a:t>“</a:t>
            </a:r>
            <a:r>
              <a:rPr lang="el-GR" dirty="0"/>
              <a:t>α</a:t>
            </a:r>
            <a:r>
              <a:rPr lang="en-US" dirty="0" smtClean="0"/>
              <a:t>” is the string of words</a:t>
            </a:r>
          </a:p>
          <a:p>
            <a:pPr lvl="2"/>
            <a:r>
              <a:rPr lang="en-US" dirty="0" smtClean="0"/>
              <a:t>Intervenes between them</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111" y="1337655"/>
            <a:ext cx="4677929" cy="4736550"/>
          </a:xfrm>
          <a:prstGeom prst="rect">
            <a:avLst/>
          </a:prstGeom>
        </p:spPr>
      </p:pic>
    </p:spTree>
    <p:extLst>
      <p:ext uri="{BB962C8B-B14F-4D97-AF65-F5344CB8AC3E}">
        <p14:creationId xmlns:p14="http://schemas.microsoft.com/office/powerpoint/2010/main" val="711506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t>
            </a:r>
            <a:r>
              <a:rPr lang="en-US" dirty="0" smtClean="0"/>
              <a:t>Text</a:t>
            </a:r>
            <a:endParaRPr lang="en-US" dirty="0"/>
          </a:p>
        </p:txBody>
      </p:sp>
      <p:sp>
        <p:nvSpPr>
          <p:cNvPr id="3" name="Content Placeholder 2"/>
          <p:cNvSpPr>
            <a:spLocks noGrp="1"/>
          </p:cNvSpPr>
          <p:nvPr>
            <p:ph idx="1"/>
          </p:nvPr>
        </p:nvSpPr>
        <p:spPr/>
        <p:txBody>
          <a:bodyPr/>
          <a:lstStyle/>
          <a:p>
            <a:endParaRPr lang="en-US" dirty="0" smtClean="0"/>
          </a:p>
          <a:p>
            <a:r>
              <a:rPr lang="en-US" dirty="0">
                <a:hlinkClick r:id="rId2"/>
              </a:rPr>
              <a:t>http://</a:t>
            </a:r>
            <a:r>
              <a:rPr lang="en-US" dirty="0" smtClean="0">
                <a:hlinkClick r:id="rId2"/>
              </a:rPr>
              <a:t>localhost:8888/notebooks/DSC520%20ppt.ipynb</a:t>
            </a:r>
            <a:endParaRPr lang="en-US" dirty="0" smtClean="0"/>
          </a:p>
          <a:p>
            <a:endParaRPr lang="en-US" dirty="0"/>
          </a:p>
        </p:txBody>
      </p:sp>
    </p:spTree>
    <p:extLst>
      <p:ext uri="{BB962C8B-B14F-4D97-AF65-F5344CB8AC3E}">
        <p14:creationId xmlns:p14="http://schemas.microsoft.com/office/powerpoint/2010/main" val="3465471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793</TotalTime>
  <Words>386</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Depth</vt:lpstr>
      <vt:lpstr>Text  Mining  and  Processing  using  Jupyter  Notebook on Stampede</vt:lpstr>
      <vt:lpstr>Jupyter Notebook</vt:lpstr>
      <vt:lpstr>Why use Jupyter Notebook?</vt:lpstr>
      <vt:lpstr>How to setup Jupyter Notebook on Stampede?</vt:lpstr>
      <vt:lpstr>Text Mining</vt:lpstr>
      <vt:lpstr>Text Mining Steps</vt:lpstr>
      <vt:lpstr>Entity Recognition </vt:lpstr>
      <vt:lpstr>Relation Extraction</vt:lpstr>
      <vt:lpstr>Analysis of Text</vt:lpstr>
      <vt:lpstr>Document Summarization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and  processing  on Jupyter  notebook  using   NLTK</dc:title>
  <dc:creator>chetan kumar</dc:creator>
  <cp:lastModifiedBy>deepak kumar</cp:lastModifiedBy>
  <cp:revision>29</cp:revision>
  <dcterms:created xsi:type="dcterms:W3CDTF">2016-12-06T02:40:11Z</dcterms:created>
  <dcterms:modified xsi:type="dcterms:W3CDTF">2016-12-07T20:52:47Z</dcterms:modified>
</cp:coreProperties>
</file>