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39CD-F191-4AE8-BE15-3811045FBF8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539552" y="614007"/>
            <a:ext cx="8026516" cy="5059898"/>
            <a:chOff x="539552" y="614007"/>
            <a:chExt cx="8026516" cy="505989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39552" y="980728"/>
              <a:ext cx="8026516" cy="4693177"/>
              <a:chOff x="539552" y="980728"/>
              <a:chExt cx="8026516" cy="4693177"/>
            </a:xfrm>
          </p:grpSpPr>
          <p:cxnSp>
            <p:nvCxnSpPr>
              <p:cNvPr id="35" name="Gerade Verbindung mit Pfeil 34"/>
              <p:cNvCxnSpPr>
                <a:stCxn id="36" idx="1"/>
              </p:cNvCxnSpPr>
              <p:nvPr/>
            </p:nvCxnSpPr>
            <p:spPr>
              <a:xfrm flipH="1" flipV="1">
                <a:off x="5559562" y="2914556"/>
                <a:ext cx="843264" cy="70725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29" idx="1"/>
                <a:endCxn id="10" idx="4"/>
              </p:cNvCxnSpPr>
              <p:nvPr/>
            </p:nvCxnSpPr>
            <p:spPr>
              <a:xfrm flipH="1">
                <a:off x="5531962" y="2575243"/>
                <a:ext cx="870864" cy="5105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endCxn id="30" idx="1"/>
              </p:cNvCxnSpPr>
              <p:nvPr/>
            </p:nvCxnSpPr>
            <p:spPr>
              <a:xfrm flipV="1">
                <a:off x="5562496" y="1461657"/>
                <a:ext cx="840330" cy="91641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feld 4"/>
              <p:cNvSpPr txBox="1"/>
              <p:nvPr/>
            </p:nvSpPr>
            <p:spPr>
              <a:xfrm>
                <a:off x="539552" y="980728"/>
                <a:ext cx="2268000" cy="79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SHELXL res-file </a:t>
                </a:r>
                <a:r>
                  <a:rPr lang="en-US" sz="2000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with </a:t>
                </a:r>
                <a:r>
                  <a:rPr lang="en-US" sz="2000" b="1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DSR command</a:t>
                </a:r>
                <a:endParaRPr lang="de-DE" sz="2000" b="1" dirty="0">
                  <a:effectLst/>
                  <a:ea typeface="Times New Roman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Gerade Verbindung mit Pfeil 4"/>
              <p:cNvCxnSpPr>
                <a:stCxn id="4" idx="2"/>
                <a:endCxn id="13" idx="0"/>
              </p:cNvCxnSpPr>
              <p:nvPr/>
            </p:nvCxnSpPr>
            <p:spPr>
              <a:xfrm>
                <a:off x="1673552" y="1772728"/>
                <a:ext cx="4549" cy="152500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/>
              <p:cNvCxnSpPr>
                <a:endCxn id="10" idx="2"/>
              </p:cNvCxnSpPr>
              <p:nvPr/>
            </p:nvCxnSpPr>
            <p:spPr>
              <a:xfrm>
                <a:off x="1673552" y="2625631"/>
                <a:ext cx="1924196" cy="662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lussdiagramm: Magnetplattenspeicher 9"/>
              <p:cNvSpPr/>
              <p:nvPr/>
            </p:nvSpPr>
            <p:spPr>
              <a:xfrm>
                <a:off x="3603563" y="1556784"/>
                <a:ext cx="1934214" cy="2139018"/>
              </a:xfrm>
              <a:prstGeom prst="flowChartMagneticDisk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>
                    <a:effectLst/>
                    <a:ea typeface="Times New Roman"/>
                    <a:cs typeface="Arial" panose="020B0604020202020204" pitchFamily="34" charset="0"/>
                  </a:rPr>
                  <a:t> </a:t>
                </a:r>
                <a:endParaRPr lang="de-DE" sz="2000">
                  <a:effectLst/>
                  <a:ea typeface="Times New Roman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feld 10"/>
              <p:cNvSpPr txBox="1"/>
              <p:nvPr/>
            </p:nvSpPr>
            <p:spPr>
              <a:xfrm>
                <a:off x="3649253" y="1429786"/>
                <a:ext cx="1842834" cy="948283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fragment database</a:t>
                </a:r>
                <a:endParaRPr lang="de-DE" sz="2000" b="1" dirty="0">
                  <a:effectLst/>
                  <a:ea typeface="Times New Roman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feld 15"/>
              <p:cNvSpPr txBox="1"/>
              <p:nvPr/>
            </p:nvSpPr>
            <p:spPr>
              <a:xfrm>
                <a:off x="4370512" y="4881905"/>
                <a:ext cx="2985086" cy="79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new SHELXL res file </a:t>
                </a:r>
                <a:r>
                  <a:rPr lang="en-US" sz="2000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with </a:t>
                </a: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/>
                </a:r>
                <a:b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</a:br>
                <a:r>
                  <a:rPr lang="en-US" sz="2000" b="1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fragment</a:t>
                </a: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 </a:t>
                </a:r>
                <a:r>
                  <a:rPr lang="en-US" sz="2000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and </a:t>
                </a:r>
                <a:r>
                  <a:rPr lang="en-US" sz="2000" b="1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restraints</a:t>
                </a:r>
                <a:endParaRPr lang="de-DE" sz="2000" b="1" dirty="0">
                  <a:effectLst/>
                  <a:ea typeface="Times New Roman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feld 16"/>
              <p:cNvSpPr txBox="1"/>
              <p:nvPr/>
            </p:nvSpPr>
            <p:spPr>
              <a:xfrm>
                <a:off x="544101" y="3297729"/>
                <a:ext cx="2268000" cy="792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apply </a:t>
                </a:r>
                <a:r>
                  <a:rPr lang="en-US" sz="2000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new </a:t>
                </a: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naming </a:t>
                </a: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scheme</a:t>
                </a:r>
                <a:endParaRPr lang="de-DE" sz="2000" dirty="0">
                  <a:effectLst/>
                  <a:ea typeface="Times New Roman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feld 27"/>
              <p:cNvSpPr txBox="1"/>
              <p:nvPr/>
            </p:nvSpPr>
            <p:spPr>
              <a:xfrm>
                <a:off x="544101" y="4881905"/>
                <a:ext cx="2268000" cy="792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ea typeface="Arial Unicode MS"/>
                    <a:cs typeface="Arial" panose="020B0604020202020204" pitchFamily="34" charset="0"/>
                  </a:rPr>
                  <a:t>transfer fragment to structure</a:t>
                </a:r>
                <a:endParaRPr lang="de-DE" sz="2000" dirty="0">
                  <a:ea typeface="Times New Roman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Gerade Verbindung mit Pfeil 23"/>
              <p:cNvCxnSpPr>
                <a:stCxn id="23" idx="3"/>
                <a:endCxn id="12" idx="1"/>
              </p:cNvCxnSpPr>
              <p:nvPr/>
            </p:nvCxnSpPr>
            <p:spPr>
              <a:xfrm>
                <a:off x="2812101" y="5277905"/>
                <a:ext cx="155841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13" idx="2"/>
                <a:endCxn id="23" idx="0"/>
              </p:cNvCxnSpPr>
              <p:nvPr/>
            </p:nvCxnSpPr>
            <p:spPr>
              <a:xfrm>
                <a:off x="1678101" y="4089729"/>
                <a:ext cx="0" cy="79217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feld 28"/>
              <p:cNvSpPr txBox="1"/>
              <p:nvPr/>
            </p:nvSpPr>
            <p:spPr>
              <a:xfrm>
                <a:off x="6406068" y="2179243"/>
                <a:ext cx="2160000" cy="79200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import from </a:t>
                </a: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GRADE server</a:t>
                </a:r>
                <a:endParaRPr lang="de-DE" sz="2000" dirty="0">
                  <a:effectLst/>
                  <a:ea typeface="Times New Roman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feld 28"/>
              <p:cNvSpPr txBox="1"/>
              <p:nvPr/>
            </p:nvSpPr>
            <p:spPr>
              <a:xfrm>
                <a:off x="6406068" y="1065657"/>
                <a:ext cx="2160000" cy="79200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Export to </a:t>
                </a: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res, eps, </a:t>
                </a:r>
                <a:r>
                  <a:rPr lang="en-US" sz="2000" kern="1200" dirty="0" err="1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png</a:t>
                </a: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 </a:t>
                </a:r>
                <a:r>
                  <a:rPr lang="en-US" sz="2000" kern="1200" dirty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and </a:t>
                </a: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clip board</a:t>
                </a:r>
                <a:endParaRPr lang="de-DE" sz="2000" dirty="0">
                  <a:effectLst/>
                  <a:ea typeface="Times New Roman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6406068" y="3225809"/>
                <a:ext cx="2160000" cy="79200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kern="1200" dirty="0" smtClean="0">
                    <a:solidFill>
                      <a:srgbClr val="000000"/>
                    </a:solidFill>
                    <a:effectLst/>
                    <a:ea typeface="Arial Unicode MS"/>
                    <a:cs typeface="Arial" panose="020B0604020202020204" pitchFamily="34" charset="0"/>
                  </a:rPr>
                  <a:t>insert fragment manually</a:t>
                </a:r>
                <a:endParaRPr lang="de-DE" sz="2000" dirty="0">
                  <a:effectLst/>
                  <a:ea typeface="Times New Roman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2" name="Objek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4848841"/>
                  </p:ext>
                </p:extLst>
              </p:nvPr>
            </p:nvGraphicFramePr>
            <p:xfrm>
              <a:off x="3738384" y="2357472"/>
              <a:ext cx="804863" cy="638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" name="CS ChemDraw Drawing" r:id="rId3" imgW="804534" imgH="637932" progId="ChemDraw.Document.6.0">
                      <p:embed/>
                    </p:oleObj>
                  </mc:Choice>
                  <mc:Fallback>
                    <p:oleObj name="CS ChemDraw Drawing" r:id="rId3" imgW="804534" imgH="637932" progId="ChemDraw.Document.6.0">
                      <p:embed/>
                      <p:pic>
                        <p:nvPicPr>
                          <p:cNvPr id="2" name="Objekt 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38384" y="2357472"/>
                            <a:ext cx="804863" cy="6381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Objek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6276167"/>
                  </p:ext>
                </p:extLst>
              </p:nvPr>
            </p:nvGraphicFramePr>
            <p:xfrm>
              <a:off x="3958176" y="3343426"/>
              <a:ext cx="1298575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" name="CS ChemDraw Drawing" r:id="rId5" imgW="1298069" imgH="207121" progId="ChemDraw.Document.6.0">
                      <p:embed/>
                    </p:oleObj>
                  </mc:Choice>
                  <mc:Fallback>
                    <p:oleObj name="CS ChemDraw Drawing" r:id="rId5" imgW="1298069" imgH="207121" progId="ChemDraw.Document.6.0">
                      <p:embed/>
                      <p:pic>
                        <p:nvPicPr>
                          <p:cNvPr id="3" name="Objekt 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8176" y="3343426"/>
                            <a:ext cx="1298575" cy="206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k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5507633"/>
                  </p:ext>
                </p:extLst>
              </p:nvPr>
            </p:nvGraphicFramePr>
            <p:xfrm>
              <a:off x="4934132" y="2336706"/>
              <a:ext cx="508000" cy="577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" name="CS ChemDraw Drawing" r:id="rId7" imgW="507311" imgH="577177" progId="ChemDraw.Document.6.0">
                      <p:embed/>
                    </p:oleObj>
                  </mc:Choice>
                  <mc:Fallback>
                    <p:oleObj name="CS ChemDraw Drawing" r:id="rId7" imgW="507311" imgH="577177" progId="ChemDraw.Document.6.0">
                      <p:embed/>
                      <p:pic>
                        <p:nvPicPr>
                          <p:cNvPr id="7" name="Objekt 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34132" y="2336706"/>
                            <a:ext cx="508000" cy="577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Textfeld 7"/>
              <p:cNvSpPr txBox="1"/>
              <p:nvPr/>
            </p:nvSpPr>
            <p:spPr>
              <a:xfrm>
                <a:off x="4112283" y="2894003"/>
                <a:ext cx="1235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+ </a:t>
                </a:r>
                <a:r>
                  <a:rPr lang="de-DE" noProof="1" smtClean="0"/>
                  <a:t>restraints</a:t>
                </a:r>
                <a:endParaRPr lang="de-DE" noProof="1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1331150" y="61400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Input</a:t>
              </a:r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434892" y="452479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Output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340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539552" y="980728"/>
            <a:ext cx="8023274" cy="4693177"/>
            <a:chOff x="273893" y="751959"/>
            <a:chExt cx="8023274" cy="4693177"/>
          </a:xfrm>
        </p:grpSpPr>
        <p:cxnSp>
          <p:nvCxnSpPr>
            <p:cNvPr id="35" name="Gerade Verbindung mit Pfeil 34"/>
            <p:cNvCxnSpPr>
              <a:stCxn id="36" idx="1"/>
            </p:cNvCxnSpPr>
            <p:nvPr/>
          </p:nvCxnSpPr>
          <p:spPr>
            <a:xfrm flipH="1" flipV="1">
              <a:off x="5293903" y="2685787"/>
              <a:ext cx="843264" cy="70725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9" idx="1"/>
              <a:endCxn id="10" idx="4"/>
            </p:cNvCxnSpPr>
            <p:nvPr/>
          </p:nvCxnSpPr>
          <p:spPr>
            <a:xfrm flipH="1">
              <a:off x="5266303" y="2346474"/>
              <a:ext cx="870864" cy="5105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endCxn id="30" idx="1"/>
            </p:cNvCxnSpPr>
            <p:nvPr/>
          </p:nvCxnSpPr>
          <p:spPr>
            <a:xfrm flipV="1">
              <a:off x="5296837" y="1232888"/>
              <a:ext cx="840330" cy="916412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feld 4"/>
            <p:cNvSpPr txBox="1"/>
            <p:nvPr/>
          </p:nvSpPr>
          <p:spPr>
            <a:xfrm>
              <a:off x="273893" y="751959"/>
              <a:ext cx="2268000" cy="79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SHELXL res-file </a:t>
              </a:r>
              <a:r>
                <a:rPr lang="en-US" sz="2000" kern="1200" dirty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with DSR command</a:t>
              </a:r>
              <a:endParaRPr lang="de-DE" sz="2000" dirty="0">
                <a:effectLst/>
                <a:ea typeface="Times New Roman"/>
                <a:cs typeface="Arial" panose="020B0604020202020204" pitchFamily="34" charset="0"/>
              </a:endParaRPr>
            </a:p>
          </p:txBody>
        </p:sp>
        <p:cxnSp>
          <p:nvCxnSpPr>
            <p:cNvPr id="5" name="Gerade Verbindung mit Pfeil 4"/>
            <p:cNvCxnSpPr>
              <a:stCxn id="4" idx="2"/>
              <a:endCxn id="13" idx="0"/>
            </p:cNvCxnSpPr>
            <p:nvPr/>
          </p:nvCxnSpPr>
          <p:spPr>
            <a:xfrm>
              <a:off x="1407893" y="1543959"/>
              <a:ext cx="4549" cy="15250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/>
            <p:cNvCxnSpPr>
              <a:endCxn id="10" idx="2"/>
            </p:cNvCxnSpPr>
            <p:nvPr/>
          </p:nvCxnSpPr>
          <p:spPr>
            <a:xfrm>
              <a:off x="1407893" y="2396862"/>
              <a:ext cx="1924196" cy="662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ssdiagramm: Magnetplattenspeicher 9"/>
            <p:cNvSpPr/>
            <p:nvPr/>
          </p:nvSpPr>
          <p:spPr>
            <a:xfrm>
              <a:off x="3332089" y="1328015"/>
              <a:ext cx="1934214" cy="2139018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>
                  <a:effectLst/>
                  <a:ea typeface="Times New Roman"/>
                  <a:cs typeface="Arial" panose="020B0604020202020204" pitchFamily="34" charset="0"/>
                </a:rPr>
                <a:t> </a:t>
              </a:r>
              <a:endParaRPr lang="de-DE" sz="2000">
                <a:effectLst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9" name="Textfeld 10"/>
            <p:cNvSpPr txBox="1"/>
            <p:nvPr/>
          </p:nvSpPr>
          <p:spPr>
            <a:xfrm>
              <a:off x="3377779" y="1201017"/>
              <a:ext cx="1842834" cy="948283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kern="1200" dirty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fragment database</a:t>
              </a:r>
              <a:endParaRPr lang="de-DE" sz="2000" dirty="0">
                <a:effectLst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2" name="Textfeld 15"/>
            <p:cNvSpPr txBox="1"/>
            <p:nvPr/>
          </p:nvSpPr>
          <p:spPr>
            <a:xfrm>
              <a:off x="4104853" y="4653136"/>
              <a:ext cx="2985086" cy="79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new SHELXL res file </a:t>
              </a:r>
              <a:r>
                <a:rPr lang="en-US" sz="2000" kern="1200" dirty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with </a:t>
              </a: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/>
              </a:r>
              <a:b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</a:br>
              <a:r>
                <a:rPr lang="en-US" sz="2000" b="1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fragment</a:t>
              </a: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 </a:t>
              </a:r>
              <a:r>
                <a:rPr lang="en-US" sz="2000" kern="1200" dirty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and </a:t>
              </a:r>
              <a:r>
                <a:rPr lang="en-US" sz="2000" b="1" kern="1200" dirty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restraints</a:t>
              </a:r>
              <a:endParaRPr lang="de-DE" sz="2000" b="1" dirty="0">
                <a:effectLst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3" name="Textfeld 16"/>
            <p:cNvSpPr txBox="1"/>
            <p:nvPr/>
          </p:nvSpPr>
          <p:spPr>
            <a:xfrm>
              <a:off x="278442" y="3068960"/>
              <a:ext cx="2268000" cy="792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apply </a:t>
              </a:r>
              <a:r>
                <a:rPr lang="en-US" sz="2000" kern="1200" dirty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new </a:t>
              </a: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naming scheme</a:t>
              </a:r>
              <a:endParaRPr lang="de-DE" sz="2000" dirty="0">
                <a:effectLst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3" name="Textfeld 27"/>
            <p:cNvSpPr txBox="1"/>
            <p:nvPr/>
          </p:nvSpPr>
          <p:spPr>
            <a:xfrm>
              <a:off x="278442" y="4653136"/>
              <a:ext cx="2268000" cy="7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dirty="0" smtClean="0">
                  <a:solidFill>
                    <a:srgbClr val="000000"/>
                  </a:solidFill>
                  <a:ea typeface="Arial Unicode MS"/>
                  <a:cs typeface="Arial" panose="020B0604020202020204" pitchFamily="34" charset="0"/>
                </a:rPr>
                <a:t>transfer fragment to structure</a:t>
              </a:r>
              <a:endParaRPr lang="de-DE" sz="2000" dirty="0">
                <a:ea typeface="Times New Roman"/>
                <a:cs typeface="Arial" panose="020B0604020202020204" pitchFamily="34" charset="0"/>
              </a:endParaRPr>
            </a:p>
          </p:txBody>
        </p:sp>
        <p:cxnSp>
          <p:nvCxnSpPr>
            <p:cNvPr id="24" name="Gerade Verbindung mit Pfeil 23"/>
            <p:cNvCxnSpPr>
              <a:stCxn id="23" idx="3"/>
              <a:endCxn id="12" idx="1"/>
            </p:cNvCxnSpPr>
            <p:nvPr/>
          </p:nvCxnSpPr>
          <p:spPr>
            <a:xfrm>
              <a:off x="2546442" y="5049136"/>
              <a:ext cx="155841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13" idx="2"/>
              <a:endCxn id="23" idx="0"/>
            </p:cNvCxnSpPr>
            <p:nvPr/>
          </p:nvCxnSpPr>
          <p:spPr>
            <a:xfrm>
              <a:off x="1412442" y="3860960"/>
              <a:ext cx="0" cy="7921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6137167" y="1950474"/>
              <a:ext cx="2160000" cy="79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kern="1200" dirty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import from </a:t>
              </a: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GRADE server</a:t>
              </a:r>
              <a:endParaRPr lang="de-DE" sz="2000" dirty="0">
                <a:effectLst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30" name="Textfeld 28"/>
            <p:cNvSpPr txBox="1"/>
            <p:nvPr/>
          </p:nvSpPr>
          <p:spPr>
            <a:xfrm>
              <a:off x="6137167" y="836888"/>
              <a:ext cx="2160000" cy="79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kern="1200" dirty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Export to </a:t>
              </a: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res, eps, </a:t>
              </a:r>
              <a:r>
                <a:rPr lang="en-US" sz="2000" kern="1200" dirty="0" err="1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png</a:t>
              </a: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 </a:t>
              </a:r>
              <a:r>
                <a:rPr lang="en-US" sz="2000" kern="1200" dirty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and </a:t>
              </a: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clip board</a:t>
              </a:r>
              <a:endParaRPr lang="de-DE" sz="2000" dirty="0">
                <a:effectLst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6137167" y="2997040"/>
              <a:ext cx="2160000" cy="79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kern="1200" dirty="0" smtClean="0">
                  <a:solidFill>
                    <a:srgbClr val="000000"/>
                  </a:solidFill>
                  <a:effectLst/>
                  <a:ea typeface="Arial Unicode MS"/>
                  <a:cs typeface="Arial" panose="020B0604020202020204" pitchFamily="34" charset="0"/>
                </a:rPr>
                <a:t>insert fragment manually</a:t>
              </a:r>
              <a:endParaRPr lang="de-DE" sz="2000" dirty="0">
                <a:effectLst/>
                <a:ea typeface="Times New Roman"/>
                <a:cs typeface="Arial" panose="020B0604020202020204" pitchFamily="34" charset="0"/>
              </a:endParaRPr>
            </a:p>
          </p:txBody>
        </p:sp>
        <p:graphicFrame>
          <p:nvGraphicFramePr>
            <p:cNvPr id="2" name="Objek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8571020"/>
                </p:ext>
              </p:extLst>
            </p:nvPr>
          </p:nvGraphicFramePr>
          <p:xfrm>
            <a:off x="3472725" y="2128703"/>
            <a:ext cx="804863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CS ChemDraw Drawing" r:id="rId3" imgW="804534" imgH="637932" progId="ChemDraw.Document.6.0">
                    <p:embed/>
                  </p:oleObj>
                </mc:Choice>
                <mc:Fallback>
                  <p:oleObj name="CS ChemDraw Drawing" r:id="rId3" imgW="804534" imgH="637932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72725" y="2128703"/>
                          <a:ext cx="804863" cy="638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k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413664"/>
                </p:ext>
              </p:extLst>
            </p:nvPr>
          </p:nvGraphicFramePr>
          <p:xfrm>
            <a:off x="3692517" y="3114657"/>
            <a:ext cx="1298575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CS ChemDraw Drawing" r:id="rId5" imgW="1298069" imgH="207121" progId="ChemDraw.Document.6.0">
                    <p:embed/>
                  </p:oleObj>
                </mc:Choice>
                <mc:Fallback>
                  <p:oleObj name="CS ChemDraw Drawing" r:id="rId5" imgW="1298069" imgH="207121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92517" y="3114657"/>
                          <a:ext cx="1298575" cy="206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k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5164607"/>
                </p:ext>
              </p:extLst>
            </p:nvPr>
          </p:nvGraphicFramePr>
          <p:xfrm>
            <a:off x="4668473" y="2107937"/>
            <a:ext cx="50800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CS ChemDraw Drawing" r:id="rId7" imgW="507311" imgH="577177" progId="ChemDraw.Document.6.0">
                    <p:embed/>
                  </p:oleObj>
                </mc:Choice>
                <mc:Fallback>
                  <p:oleObj name="CS ChemDraw Drawing" r:id="rId7" imgW="507311" imgH="577177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68473" y="2107937"/>
                          <a:ext cx="508000" cy="577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feld 7"/>
            <p:cNvSpPr txBox="1"/>
            <p:nvPr/>
          </p:nvSpPr>
          <p:spPr>
            <a:xfrm>
              <a:off x="3846624" y="2665234"/>
              <a:ext cx="1235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 </a:t>
              </a:r>
              <a:r>
                <a:rPr lang="de-DE" noProof="1" smtClean="0"/>
                <a:t>restraints</a:t>
              </a:r>
              <a:endParaRPr lang="de-DE" noProof="1"/>
            </a:p>
          </p:txBody>
        </p:sp>
      </p:grpSp>
    </p:spTree>
    <p:extLst>
      <p:ext uri="{BB962C8B-B14F-4D97-AF65-F5344CB8AC3E}">
        <p14:creationId xmlns:p14="http://schemas.microsoft.com/office/powerpoint/2010/main" val="33696962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Bildschirmpräsentation (4:3)</PresentationFormat>
  <Paragraphs>22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 Unicode MS</vt:lpstr>
      <vt:lpstr>Arial</vt:lpstr>
      <vt:lpstr>Calibri</vt:lpstr>
      <vt:lpstr>Times New Roman</vt:lpstr>
      <vt:lpstr>Larissa</vt:lpstr>
      <vt:lpstr>CS ChemDraw Drawing</vt:lpstr>
      <vt:lpstr>PowerPoint-Präsentation</vt:lpstr>
      <vt:lpstr>PowerPoint-Präsentation</vt:lpstr>
    </vt:vector>
  </TitlesOfParts>
  <Company>Uni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dkratzert</dc:creator>
  <cp:lastModifiedBy>daniel</cp:lastModifiedBy>
  <cp:revision>16</cp:revision>
  <dcterms:created xsi:type="dcterms:W3CDTF">2014-01-02T13:37:46Z</dcterms:created>
  <dcterms:modified xsi:type="dcterms:W3CDTF">2016-10-18T08:37:05Z</dcterms:modified>
</cp:coreProperties>
</file>