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7" r:id="rId2"/>
    <p:sldId id="266" r:id="rId3"/>
    <p:sldId id="260" r:id="rId4"/>
    <p:sldId id="261" r:id="rId5"/>
    <p:sldId id="263" r:id="rId6"/>
    <p:sldId id="264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8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A02B5-C4C5-4962-A157-44659C805161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E0286-2EE4-4CD1-A4EF-91B1F6E17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4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103632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00600"/>
            <a:ext cx="9144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NextGen - School of Applied Technology -  Illinois Institute of Technology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88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NextGen - School of Applied Technology -  Illinois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4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NextGen - School of Applied Technology -  Illinois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5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NextGen - School of Applied Technology -  Illinois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4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1"/>
            <a:ext cx="103632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8601"/>
            <a:ext cx="103632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NextGen - School of Applied Technology - 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2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NextGen - School of Applied Technology -  Illinois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6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176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176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0944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NextGen - School of Applied Technology -  Illinois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7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NextGen - School of Applied Technology -  Illinois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2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NextGen - School of Applied Technology -  Illinois Institute of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6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0"/>
            <a:ext cx="6815667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00200"/>
            <a:ext cx="4011084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NextGen - School of Applied Technology -  Illinois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27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001169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5715000"/>
            <a:ext cx="108712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NextGen - School of Applied Technology -  Illinois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4953000"/>
            <a:ext cx="108712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31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Spring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77002"/>
            <a:ext cx="10160000" cy="29971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NextGen - School of Applied Technology -  Illinois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189124" y="5824644"/>
            <a:ext cx="131572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001499" y="0"/>
            <a:ext cx="19050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2001499" y="1371600"/>
            <a:ext cx="190501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5343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mozilla.org/en-U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dev.w3.org/html5/html-author/charre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athiasbynens.be/notes/html5-id-clas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HTML/Inline_elements" TargetMode="External"/><Relationship Id="rId2" Type="http://schemas.openxmlformats.org/officeDocument/2006/relationships/hyperlink" Target="https://developer.mozilla.org/en-US/docs/HTML/Block-level_elemen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mpressivewebs.com/difference-block-inline-cs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HTML/Block-level_elemen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HTML/Inline_elemen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HTML5 Skeleton Page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=“</a:t>
            </a:r>
            <a:r>
              <a:rPr lang="en-US" dirty="0" err="1"/>
              <a:t>en</a:t>
            </a:r>
            <a:r>
              <a:rPr lang="en-US" dirty="0"/>
              <a:t>”&gt;</a:t>
            </a:r>
          </a:p>
          <a:p>
            <a:endParaRPr lang="en-US" dirty="0"/>
          </a:p>
          <a:p>
            <a:r>
              <a:rPr lang="en-US" dirty="0"/>
              <a:t>    &lt;head&gt;</a:t>
            </a:r>
          </a:p>
          <a:p>
            <a:r>
              <a:rPr lang="en-US" dirty="0"/>
              <a:t>        &lt;meta charset="utf-8"&gt;</a:t>
            </a:r>
          </a:p>
          <a:p>
            <a:r>
              <a:rPr lang="en-US" dirty="0"/>
              <a:t>        &lt;title&gt;Title Here&lt;/title&gt;</a:t>
            </a:r>
          </a:p>
          <a:p>
            <a:r>
              <a:rPr lang="en-US" dirty="0"/>
              <a:t>    &lt;/head&gt;</a:t>
            </a:r>
          </a:p>
          <a:p>
            <a:endParaRPr lang="en-US" dirty="0"/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Page content here</a:t>
            </a:r>
          </a:p>
          <a:p>
            <a:r>
              <a:rPr lang="en-US" dirty="0"/>
              <a:t>    &lt;/body&gt;</a:t>
            </a:r>
          </a:p>
          <a:p>
            <a:endParaRPr lang="en-US" dirty="0"/>
          </a:p>
          <a:p>
            <a:r>
              <a:rPr lang="en-US" dirty="0"/>
              <a:t>&lt;/html&gt;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/>
              </a:rPr>
              <a:t>NextGen - School of Applied Technology -  Illinois Institute of Technology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>
                <a:solidFill>
                  <a:srgbClr val="D1282E"/>
                </a:solidFill>
                <a:latin typeface="Arial"/>
              </a:rPr>
              <a:pPr/>
              <a:t>1</a:t>
            </a:fld>
            <a:endParaRPr lang="en-US">
              <a:solidFill>
                <a:srgbClr val="D1282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201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Text markup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ITMD-361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>
                <a:solidFill>
                  <a:srgbClr val="D1282E"/>
                </a:solidFill>
                <a:latin typeface="Arial"/>
              </a:rPr>
              <a:pPr/>
              <a:t>10</a:t>
            </a:fld>
            <a:endParaRPr lang="en-US" dirty="0">
              <a:solidFill>
                <a:srgbClr val="D1282E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/>
              </a:rPr>
              <a:t>NextGen - School of Applied Technology -  Illinois Institute of Technology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29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686" y="323295"/>
            <a:ext cx="7857666" cy="5464946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/>
              </a:rPr>
              <a:t>NextGen - School of Applied Technology -  Illinois Institute of Technology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>
                <a:solidFill>
                  <a:srgbClr val="D1282E"/>
                </a:solidFill>
                <a:latin typeface="Arial"/>
              </a:rPr>
              <a:pPr/>
              <a:t>11</a:t>
            </a:fld>
            <a:endParaRPr lang="en-US">
              <a:solidFill>
                <a:srgbClr val="D1282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03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70029"/>
            <a:ext cx="7620000" cy="605272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/>
              </a:rPr>
              <a:t>NextGen - School of Applied Technology -  Illinois Institute of Technology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>
                <a:solidFill>
                  <a:srgbClr val="D1282E"/>
                </a:solidFill>
                <a:latin typeface="Arial"/>
              </a:rPr>
              <a:pPr/>
              <a:t>12</a:t>
            </a:fld>
            <a:endParaRPr lang="en-US">
              <a:solidFill>
                <a:srgbClr val="D1282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9501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6"/>
          <a:stretch/>
        </p:blipFill>
        <p:spPr>
          <a:xfrm>
            <a:off x="2224783" y="145742"/>
            <a:ext cx="7005034" cy="6104139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/>
              </a:rPr>
              <a:t>NextGen - School of Applied Technology -  Illinois Institute of Technology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>
                <a:solidFill>
                  <a:srgbClr val="D1282E"/>
                </a:solidFill>
                <a:latin typeface="Arial"/>
              </a:rPr>
              <a:pPr/>
              <a:t>13</a:t>
            </a:fld>
            <a:endParaRPr lang="en-US">
              <a:solidFill>
                <a:srgbClr val="D1282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3753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41487"/>
            <a:ext cx="8136384" cy="5618656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/>
              </a:rPr>
              <a:t>NextGen - School of Applied Technology -  Illinois Institute of Technology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>
                <a:solidFill>
                  <a:srgbClr val="D1282E"/>
                </a:solidFill>
                <a:latin typeface="Arial"/>
              </a:rPr>
              <a:pPr/>
              <a:t>14</a:t>
            </a:fld>
            <a:endParaRPr lang="en-US">
              <a:solidFill>
                <a:srgbClr val="D1282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308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066" y="1115535"/>
            <a:ext cx="7972872" cy="4294665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/>
              </a:rPr>
              <a:t>NextGen - School of Applied Technology -  Illinois Institute of Technology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>
                <a:solidFill>
                  <a:srgbClr val="D1282E"/>
                </a:solidFill>
                <a:latin typeface="Arial"/>
              </a:rPr>
              <a:pPr/>
              <a:t>15</a:t>
            </a:fld>
            <a:endParaRPr lang="en-US">
              <a:solidFill>
                <a:srgbClr val="D1282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027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531395"/>
            <a:ext cx="7617232" cy="3980715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/>
              </a:rPr>
              <a:t>NextGen - School of Applied Technology -  Illinois Institute of Technology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>
                <a:solidFill>
                  <a:srgbClr val="D1282E"/>
                </a:solidFill>
                <a:latin typeface="Arial"/>
              </a:rPr>
              <a:pPr/>
              <a:t>16</a:t>
            </a:fld>
            <a:endParaRPr lang="en-US">
              <a:solidFill>
                <a:srgbClr val="D1282E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7381" y="468216"/>
            <a:ext cx="3265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Arial"/>
              </a:rPr>
              <a:t>Ordered Lists</a:t>
            </a:r>
          </a:p>
        </p:txBody>
      </p:sp>
    </p:spTree>
    <p:extLst>
      <p:ext uri="{BB962C8B-B14F-4D97-AF65-F5344CB8AC3E}">
        <p14:creationId xmlns:p14="http://schemas.microsoft.com/office/powerpoint/2010/main" val="2341460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85" y="66516"/>
            <a:ext cx="6609156" cy="6258228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/>
              </a:rPr>
              <a:t>NextGen - School of Applied Technology -  Illinois Institute of Technology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>
                <a:solidFill>
                  <a:srgbClr val="D1282E"/>
                </a:solidFill>
                <a:latin typeface="Arial"/>
              </a:rPr>
              <a:pPr/>
              <a:t>17</a:t>
            </a:fld>
            <a:endParaRPr lang="en-US">
              <a:solidFill>
                <a:srgbClr val="D1282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539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030" y="181253"/>
            <a:ext cx="7774170" cy="5974315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/>
              </a:rPr>
              <a:t>NextGen - School of Applied Technology -  Illinois Institute of Technology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>
                <a:solidFill>
                  <a:srgbClr val="D1282E"/>
                </a:solidFill>
                <a:latin typeface="Arial"/>
              </a:rPr>
              <a:pPr/>
              <a:t>18</a:t>
            </a:fld>
            <a:endParaRPr lang="en-US">
              <a:solidFill>
                <a:srgbClr val="D1282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3013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981" y="559351"/>
            <a:ext cx="8081397" cy="4714147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/>
              </a:rPr>
              <a:t>NextGen - School of Applied Technology -  Illinois Institute of Technology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>
                <a:solidFill>
                  <a:srgbClr val="D1282E"/>
                </a:solidFill>
                <a:latin typeface="Arial"/>
              </a:rPr>
              <a:pPr/>
              <a:t>19</a:t>
            </a:fld>
            <a:endParaRPr lang="en-US">
              <a:solidFill>
                <a:srgbClr val="D1282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932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253D9-2BF3-4C5F-BE2F-BC1192493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52718"/>
            <a:ext cx="9763845" cy="876943"/>
          </a:xfrm>
        </p:spPr>
        <p:txBody>
          <a:bodyPr/>
          <a:lstStyle/>
          <a:p>
            <a:r>
              <a:rPr lang="en-US" dirty="0"/>
              <a:t>Mozilla Development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A786A-CB5C-4FA9-90BB-FD7EA98E2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52602"/>
            <a:ext cx="10160000" cy="1236488"/>
          </a:xfrm>
        </p:spPr>
        <p:txBody>
          <a:bodyPr/>
          <a:lstStyle/>
          <a:p>
            <a:r>
              <a:rPr lang="en-US" dirty="0"/>
              <a:t>Add MDN to any “how to” search and it will bring up the </a:t>
            </a:r>
            <a:r>
              <a:rPr lang="en-US" dirty="0">
                <a:hlinkClick r:id="rId2"/>
              </a:rPr>
              <a:t>Mozilla Development Network’s </a:t>
            </a:r>
            <a:r>
              <a:rPr lang="en-US" dirty="0"/>
              <a:t>answer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7DF5-5FE4-43CC-8ED6-3472000B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NextGen - School of Applied Technology -  Illinois Institute of Technology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830DE-5321-49B3-AB8C-24DBD75E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D81D5E-85A1-44D8-8C76-80F17C43F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89090"/>
            <a:ext cx="11942695" cy="298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61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934" y="145743"/>
            <a:ext cx="5909671" cy="6133241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/>
              </a:rPr>
              <a:t>NextGen - School of Applied Technology -  Illinois Institute of Technology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>
                <a:solidFill>
                  <a:srgbClr val="D1282E"/>
                </a:solidFill>
                <a:latin typeface="Arial"/>
              </a:rPr>
              <a:pPr/>
              <a:t>20</a:t>
            </a:fld>
            <a:endParaRPr lang="en-US">
              <a:solidFill>
                <a:srgbClr val="D1282E"/>
              </a:solid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97891" y="1254211"/>
            <a:ext cx="5511114" cy="17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97891" y="2452265"/>
            <a:ext cx="5511114" cy="17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7891" y="4476713"/>
            <a:ext cx="5511114" cy="17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6493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43" y="1005650"/>
            <a:ext cx="7800632" cy="4252149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/>
              </a:rPr>
              <a:t>NextGen - School of Applied Technology -  Illinois Institute of Technology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>
                <a:solidFill>
                  <a:srgbClr val="D1282E"/>
                </a:solidFill>
                <a:latin typeface="Arial"/>
              </a:rPr>
              <a:pPr/>
              <a:t>21</a:t>
            </a:fld>
            <a:endParaRPr lang="en-US">
              <a:solidFill>
                <a:srgbClr val="D1282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5886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special characters need to be escaped or encoded in your HTML.</a:t>
            </a:r>
          </a:p>
          <a:p>
            <a:r>
              <a:rPr lang="en-US" dirty="0"/>
              <a:t>They are either escaped by their entity number or entity name.</a:t>
            </a:r>
          </a:p>
          <a:p>
            <a:r>
              <a:rPr lang="en-US" dirty="0"/>
              <a:t>All character references begin with a &amp; and end with a ;</a:t>
            </a:r>
          </a:p>
          <a:p>
            <a:r>
              <a:rPr lang="en-US" dirty="0"/>
              <a:t>Must always escape the ampersand (&amp;) since it signifies the start of a character reference</a:t>
            </a:r>
          </a:p>
          <a:p>
            <a:r>
              <a:rPr lang="en-US" dirty="0"/>
              <a:t>Example, Copyright symbol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&amp;copy;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&amp;#169;</a:t>
            </a:r>
          </a:p>
          <a:p>
            <a:r>
              <a:rPr lang="en-US" dirty="0">
                <a:hlinkClick r:id="rId2"/>
              </a:rPr>
              <a:t>http://dev.w3.org/html5/html-author/</a:t>
            </a:r>
            <a:r>
              <a:rPr lang="en-US" dirty="0" err="1">
                <a:hlinkClick r:id="rId2"/>
              </a:rPr>
              <a:t>charref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/>
              </a:rPr>
              <a:t>NextGen - School of Applied Technology -  Illinois Institute of Technology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>
                <a:solidFill>
                  <a:srgbClr val="D1282E"/>
                </a:solidFill>
                <a:latin typeface="Arial"/>
              </a:rPr>
              <a:pPr/>
              <a:t>22</a:t>
            </a:fld>
            <a:endParaRPr lang="en-US">
              <a:solidFill>
                <a:srgbClr val="D1282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7284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2261"/>
            <a:ext cx="8077200" cy="6434741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/>
              </a:rPr>
              <a:t>NextGen - School of Applied Technology -  Illinois Institute of Technology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>
                <a:solidFill>
                  <a:srgbClr val="D1282E"/>
                </a:solidFill>
                <a:latin typeface="Arial"/>
              </a:rPr>
              <a:pPr/>
              <a:t>23</a:t>
            </a:fld>
            <a:endParaRPr lang="en-US">
              <a:solidFill>
                <a:srgbClr val="D1282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8898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HTML Links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ITMD-361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>
                <a:solidFill>
                  <a:srgbClr val="D1282E"/>
                </a:solidFill>
                <a:latin typeface="Arial"/>
              </a:rPr>
              <a:pPr/>
              <a:t>24</a:t>
            </a:fld>
            <a:endParaRPr lang="en-US" dirty="0">
              <a:solidFill>
                <a:srgbClr val="D1282E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/>
              </a:rPr>
              <a:t>NextGen - School of Applied Technology -  Illinois Institute of Technology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0071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Anchor element "a" is used to create links to internal or external pages.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Attribute "</a:t>
            </a:r>
            <a:r>
              <a:rPr lang="en-US" dirty="0" err="1"/>
              <a:t>href</a:t>
            </a:r>
            <a:r>
              <a:rPr lang="en-US" dirty="0"/>
              <a:t>" determines where the link goes when clicked.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Attribute "title" is the link title. Used for tooltip and assistive devices.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Can add attribute target="_blank" to have link open in new tab/window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href</a:t>
            </a:r>
            <a:r>
              <a:rPr lang="en-US" dirty="0"/>
              <a:t> can be fully qualified domain and protocol or relative to current page on your server.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/>
              </a:rPr>
              <a:t>NextGen - School of Applied Technology -  Illinois Institute of Technology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>
                <a:solidFill>
                  <a:srgbClr val="D1282E"/>
                </a:solidFill>
                <a:latin typeface="Arial"/>
              </a:rPr>
              <a:pPr/>
              <a:t>25</a:t>
            </a:fld>
            <a:endParaRPr lang="en-US">
              <a:solidFill>
                <a:srgbClr val="D1282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2749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A fully qualified </a:t>
            </a:r>
            <a:r>
              <a:rPr lang="en-US" dirty="0" err="1"/>
              <a:t>href</a:t>
            </a:r>
            <a:r>
              <a:rPr lang="en-US" dirty="0"/>
              <a:t> would have protocol and domain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Example, </a:t>
            </a:r>
            <a:r>
              <a:rPr lang="en-US" dirty="0" err="1"/>
              <a:t>href</a:t>
            </a:r>
            <a:r>
              <a:rPr lang="en-US" dirty="0"/>
              <a:t>="http://</a:t>
            </a:r>
            <a:r>
              <a:rPr lang="en-US" dirty="0" err="1"/>
              <a:t>www.iit.edu</a:t>
            </a:r>
            <a:r>
              <a:rPr lang="en-US" dirty="0"/>
              <a:t>/"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 Little about pathing for relative links.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If the document exists in the same folder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 err="1"/>
              <a:t>href</a:t>
            </a:r>
            <a:r>
              <a:rPr lang="en-US" dirty="0"/>
              <a:t>="page2.html"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Document exists in subfolder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 err="1"/>
              <a:t>href</a:t>
            </a:r>
            <a:r>
              <a:rPr lang="en-US" dirty="0"/>
              <a:t>="folder/page2.html"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Document exists in folder one level above file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 err="1"/>
              <a:t>href</a:t>
            </a:r>
            <a:r>
              <a:rPr lang="en-US" dirty="0"/>
              <a:t>="../page2.html"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Link to a document and folder structure relative to root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 err="1"/>
              <a:t>href</a:t>
            </a:r>
            <a:r>
              <a:rPr lang="en-US" dirty="0"/>
              <a:t>="/folder1/folder2/</a:t>
            </a:r>
            <a:r>
              <a:rPr lang="en-US" dirty="0" err="1"/>
              <a:t>page.html</a:t>
            </a:r>
            <a:r>
              <a:rPr lang="en-US" dirty="0"/>
              <a:t>"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Pathing</a:t>
            </a:r>
            <a:r>
              <a:rPr lang="en-US" dirty="0"/>
              <a:t> explained in the book starting on page 108 please read and make sure you understand. This is a common error.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/>
              </a:rPr>
              <a:t>NextGen - School of Applied Technology -  Illinois Institute of Technology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>
                <a:solidFill>
                  <a:srgbClr val="D1282E"/>
                </a:solidFill>
                <a:latin typeface="Arial"/>
              </a:rPr>
              <a:pPr/>
              <a:t>26</a:t>
            </a:fld>
            <a:endParaRPr lang="en-US">
              <a:solidFill>
                <a:srgbClr val="D1282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8237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HTML </a:t>
            </a:r>
            <a:r>
              <a:rPr lang="en-US" sz="4000" dirty="0" err="1"/>
              <a:t>Img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ITMD-361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>
                <a:solidFill>
                  <a:srgbClr val="D1282E"/>
                </a:solidFill>
                <a:latin typeface="Arial"/>
              </a:rPr>
              <a:pPr/>
              <a:t>27</a:t>
            </a:fld>
            <a:endParaRPr lang="en-US" dirty="0">
              <a:solidFill>
                <a:srgbClr val="D1282E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/>
              </a:rPr>
              <a:t>NextGen - School of Applied Technology -  Illinois Institute of Technology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918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Images should be .</a:t>
            </a:r>
            <a:r>
              <a:rPr lang="en-US" dirty="0" err="1"/>
              <a:t>png</a:t>
            </a:r>
            <a:r>
              <a:rPr lang="en-US" dirty="0"/>
              <a:t>, .jpg or .jpeg, .gif format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We will discuss image formats in more detail in a later class.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.</a:t>
            </a:r>
            <a:r>
              <a:rPr lang="en-US" dirty="0" err="1"/>
              <a:t>png</a:t>
            </a:r>
            <a:r>
              <a:rPr lang="en-US" dirty="0"/>
              <a:t> and .gif support transparency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.jpg no transparency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.jpg should be 24bit RGB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.</a:t>
            </a:r>
            <a:r>
              <a:rPr lang="en-US" dirty="0" err="1"/>
              <a:t>png</a:t>
            </a:r>
            <a:r>
              <a:rPr lang="en-US" dirty="0"/>
              <a:t> can be 8bit index or 24bit RGB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.gif will be 8bit index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Typically .jpg is better for photos and .</a:t>
            </a:r>
            <a:r>
              <a:rPr lang="en-US" dirty="0" err="1"/>
              <a:t>png</a:t>
            </a:r>
            <a:r>
              <a:rPr lang="en-US" dirty="0"/>
              <a:t> is better for logos and graphics. Try to not use .gif unless necessary.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/>
              </a:rPr>
              <a:t>NextGen - School of Applied Technology -  Illinois Institute of Technology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>
                <a:solidFill>
                  <a:srgbClr val="D1282E"/>
                </a:solidFill>
                <a:latin typeface="Arial"/>
              </a:rPr>
              <a:pPr/>
              <a:t>28</a:t>
            </a:fld>
            <a:endParaRPr lang="en-US">
              <a:solidFill>
                <a:srgbClr val="D1282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8134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IMG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Image Tag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Element is </a:t>
            </a:r>
            <a:r>
              <a:rPr lang="en-US" dirty="0" err="1"/>
              <a:t>img</a:t>
            </a:r>
            <a:r>
              <a:rPr lang="en-US" dirty="0"/>
              <a:t>, 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Empty element. No inner text node.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Needs to have a </a:t>
            </a:r>
            <a:r>
              <a:rPr lang="en-US" dirty="0" err="1"/>
              <a:t>src</a:t>
            </a:r>
            <a:r>
              <a:rPr lang="en-US" dirty="0"/>
              <a:t> attribute,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 "&gt;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Needs alt attribute to validate and for accessibility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Used to provide a textual description of the image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 " alt="red car"&gt;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Can provide a width and height attribute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Value is in pixels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 " width="200” height="100"&gt;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Providing the dimensions has some benefits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Image reserves the proper space as it loads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Allows you to scale an image although not ideal solution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/>
              </a:rPr>
              <a:t>NextGen - School of Applied Technology -  Illinois Institute of Technology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>
                <a:solidFill>
                  <a:srgbClr val="D1282E"/>
                </a:solidFill>
                <a:latin typeface="Arial"/>
              </a:rPr>
              <a:pPr/>
              <a:t>29</a:t>
            </a:fld>
            <a:endParaRPr lang="en-US">
              <a:solidFill>
                <a:srgbClr val="D1282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220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 HTML 5 standard compliance: 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All tags and attributes lowercase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All attribute values quoted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All tags properly nested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All tags properly opened and closed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img</a:t>
            </a:r>
            <a:r>
              <a:rPr lang="en-US" dirty="0"/>
              <a:t> tag is only empty tags: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 "&gt; or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 " /&gt;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DO NOT USE &lt;</a:t>
            </a:r>
            <a:r>
              <a:rPr lang="en-US" dirty="0" err="1"/>
              <a:t>br</a:t>
            </a:r>
            <a:r>
              <a:rPr lang="en-US" dirty="0"/>
              <a:t>&gt; or 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/>
              </a:rPr>
              <a:t>NextGen - School of Applied Technology -  Illinois Institute of Technology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>
                <a:solidFill>
                  <a:srgbClr val="D1282E"/>
                </a:solidFill>
                <a:latin typeface="Arial"/>
              </a:rPr>
              <a:pPr/>
              <a:t>3</a:t>
            </a:fld>
            <a:endParaRPr lang="en-US">
              <a:solidFill>
                <a:srgbClr val="D1282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1015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IFRAMe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An </a:t>
            </a:r>
            <a:r>
              <a:rPr lang="en-US" dirty="0" err="1"/>
              <a:t>iframe</a:t>
            </a:r>
            <a:r>
              <a:rPr lang="en-US" dirty="0"/>
              <a:t> element is a embedded window to other content.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This other content can exist on another server or the same server.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It is treated like a whole html page embedded in the part of the page the </a:t>
            </a:r>
            <a:r>
              <a:rPr lang="en-US" dirty="0" err="1"/>
              <a:t>iframe</a:t>
            </a:r>
            <a:r>
              <a:rPr lang="en-US" dirty="0"/>
              <a:t> defines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All the content in the </a:t>
            </a:r>
            <a:r>
              <a:rPr lang="en-US" dirty="0" err="1"/>
              <a:t>iframe</a:t>
            </a:r>
            <a:r>
              <a:rPr lang="en-US" dirty="0"/>
              <a:t> is completely separated from your page content. You can not style or interact with JavaScript any of the content of an </a:t>
            </a:r>
            <a:r>
              <a:rPr lang="en-US" dirty="0" err="1"/>
              <a:t>iframe</a:t>
            </a:r>
            <a:r>
              <a:rPr lang="en-US" dirty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Typically used for embedding content, like </a:t>
            </a:r>
            <a:r>
              <a:rPr lang="en-US" dirty="0" err="1"/>
              <a:t>youtube</a:t>
            </a:r>
            <a:r>
              <a:rPr lang="en-US" dirty="0"/>
              <a:t> videos.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&lt;</a:t>
            </a:r>
            <a:r>
              <a:rPr lang="en-US" dirty="0" err="1"/>
              <a:t>iframe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="path to content" width="600" height="400"&gt;&lt;/</a:t>
            </a:r>
            <a:r>
              <a:rPr lang="en-US" dirty="0" err="1"/>
              <a:t>iframe</a:t>
            </a:r>
            <a:r>
              <a:rPr lang="en-US" dirty="0"/>
              <a:t>&gt;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/>
              </a:rPr>
              <a:t>NextGen - School of Applied Technology -  Illinois Institute of Technology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>
                <a:solidFill>
                  <a:srgbClr val="D1282E"/>
                </a:solidFill>
                <a:latin typeface="Arial"/>
              </a:rPr>
              <a:pPr/>
              <a:t>30</a:t>
            </a:fld>
            <a:endParaRPr lang="en-US">
              <a:solidFill>
                <a:srgbClr val="D1282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0684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HTML Tables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ITMD-361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>
                <a:solidFill>
                  <a:srgbClr val="D1282E"/>
                </a:solidFill>
                <a:latin typeface="Arial"/>
              </a:rPr>
              <a:pPr/>
              <a:t>31</a:t>
            </a:fld>
            <a:endParaRPr lang="en-US" dirty="0">
              <a:solidFill>
                <a:srgbClr val="D1282E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/>
              </a:rPr>
              <a:t>NextGen - School of Applied Technology -  Illinois Institute of Technology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8980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tables have historically been used for reasons other than their intended purpose.</a:t>
            </a:r>
          </a:p>
          <a:p>
            <a:r>
              <a:rPr lang="en-US" dirty="0"/>
              <a:t>Tables should be used to display tabular data</a:t>
            </a:r>
          </a:p>
          <a:p>
            <a:r>
              <a:rPr lang="en-US" dirty="0"/>
              <a:t>Tables should not be used to structure layout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In the past many web sites were built using tables to structure the layout.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This involved many nested tables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This is considered a bad practice these days and would be looked at poorly by most web design companies.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Page layout should be done all in CSS in modern web pages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/>
              </a:rPr>
              <a:t>NextGen - School of Applied Technology -  Illinois Institute of Technology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>
                <a:solidFill>
                  <a:srgbClr val="D1282E"/>
                </a:solidFill>
                <a:latin typeface="Arial"/>
              </a:rPr>
              <a:pPr/>
              <a:t>32</a:t>
            </a:fld>
            <a:endParaRPr lang="en-US">
              <a:solidFill>
                <a:srgbClr val="D1282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5900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Main table defined and wrapped with &lt;table&gt; tag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Table rows are defined and wrapped with &lt;</a:t>
            </a:r>
            <a:r>
              <a:rPr lang="en-US" dirty="0" err="1"/>
              <a:t>tr</a:t>
            </a:r>
            <a:r>
              <a:rPr lang="en-US" dirty="0"/>
              <a:t>&gt; tag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Columns or cells are defined by &lt;td&gt; tags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Basic structure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Should be styled and sized with </a:t>
            </a:r>
            <a:r>
              <a:rPr lang="en-US" dirty="0" err="1"/>
              <a:t>css</a:t>
            </a:r>
            <a:r>
              <a:rPr lang="en-US" dirty="0"/>
              <a:t> – no style by default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/>
              </a:rPr>
              <a:t>NextGen - School of Applied Technology -  Illinois Institute of Technology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>
                <a:solidFill>
                  <a:srgbClr val="D1282E"/>
                </a:solidFill>
                <a:latin typeface="Arial"/>
              </a:rPr>
              <a:pPr/>
              <a:t>33</a:t>
            </a:fld>
            <a:endParaRPr lang="en-US">
              <a:solidFill>
                <a:srgbClr val="D1282E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5381" y="3977432"/>
            <a:ext cx="176157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/>
              </a:rPr>
              <a:t>&lt;table&gt;</a:t>
            </a:r>
          </a:p>
          <a:p>
            <a:r>
              <a:rPr lang="en-US" sz="1400" dirty="0">
                <a:solidFill>
                  <a:srgbClr val="000000"/>
                </a:solidFill>
                <a:latin typeface="Arial"/>
              </a:rPr>
              <a:t>   &lt;</a:t>
            </a:r>
            <a:r>
              <a:rPr lang="en-US" sz="1400" dirty="0" err="1">
                <a:solidFill>
                  <a:srgbClr val="000000"/>
                </a:solidFill>
                <a:latin typeface="Arial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Arial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Arial"/>
              </a:rPr>
              <a:t>      &lt;td&gt;R1 C1&lt;/td&gt;</a:t>
            </a:r>
          </a:p>
          <a:p>
            <a:r>
              <a:rPr lang="en-US" sz="1400" dirty="0">
                <a:solidFill>
                  <a:srgbClr val="000000"/>
                </a:solidFill>
                <a:latin typeface="Arial"/>
              </a:rPr>
              <a:t>      &lt;td&gt;R1 C2&lt;/td&gt;</a:t>
            </a:r>
          </a:p>
          <a:p>
            <a:r>
              <a:rPr lang="en-US" sz="1400" dirty="0">
                <a:solidFill>
                  <a:srgbClr val="000000"/>
                </a:solidFill>
                <a:latin typeface="Arial"/>
              </a:rPr>
              <a:t>   &lt;/</a:t>
            </a:r>
            <a:r>
              <a:rPr lang="en-US" sz="1400" dirty="0" err="1">
                <a:solidFill>
                  <a:srgbClr val="000000"/>
                </a:solidFill>
                <a:latin typeface="Arial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Arial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Arial"/>
              </a:rPr>
              <a:t>   &lt;</a:t>
            </a:r>
            <a:r>
              <a:rPr lang="en-US" sz="1400" dirty="0" err="1">
                <a:solidFill>
                  <a:srgbClr val="000000"/>
                </a:solidFill>
                <a:latin typeface="Arial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Arial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Arial"/>
              </a:rPr>
              <a:t>      &lt;td&gt;R2 C1&lt;/td&gt;</a:t>
            </a:r>
          </a:p>
          <a:p>
            <a:r>
              <a:rPr lang="en-US" sz="1400" dirty="0">
                <a:solidFill>
                  <a:srgbClr val="000000"/>
                </a:solidFill>
                <a:latin typeface="Arial"/>
              </a:rPr>
              <a:t>      &lt;td&gt;R2 C2&lt;/td&gt;</a:t>
            </a:r>
          </a:p>
          <a:p>
            <a:r>
              <a:rPr lang="en-US" sz="1400" dirty="0">
                <a:solidFill>
                  <a:srgbClr val="000000"/>
                </a:solidFill>
                <a:latin typeface="Arial"/>
              </a:rPr>
              <a:t>   &lt;/</a:t>
            </a:r>
            <a:r>
              <a:rPr lang="en-US" sz="1400" dirty="0" err="1">
                <a:solidFill>
                  <a:srgbClr val="000000"/>
                </a:solidFill>
                <a:latin typeface="Arial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Arial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Arial"/>
              </a:rPr>
              <a:t>&lt;/table&gt;</a:t>
            </a:r>
          </a:p>
          <a:p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832185" y="4581656"/>
          <a:ext cx="32744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7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R1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C1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R1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R2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C1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R2 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93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two very important HTML attributes that every tag supports. Both of these attributes are used as hooks to select elements for styling and scripting. 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ID Attribute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Class Attribute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In HTML 5 the values for these attributes can contain almost any character. I would suggest you start the value with a letter [A-</a:t>
            </a:r>
            <a:r>
              <a:rPr lang="en-US" dirty="0" err="1"/>
              <a:t>Za</a:t>
            </a:r>
            <a:r>
              <a:rPr lang="en-US" dirty="0"/>
              <a:t>-z] and follow it by any number of letters, digits [0-9], hyphens (-), or underscores (_).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This will make your life a lot easier when it comes to using them for CSS or JavaScript hooks.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hlinkClick r:id="rId2"/>
              </a:rPr>
              <a:t>https://mathiasbynens.be/notes/html5-id-class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NextGen - School of Applied Technology -  Illinois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3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 </a:t>
            </a:r>
            <a:br>
              <a:rPr lang="en-US" dirty="0"/>
            </a:br>
            <a:r>
              <a:rPr lang="en-US" dirty="0"/>
              <a:t>ID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&lt;div id=“</a:t>
            </a:r>
            <a:r>
              <a:rPr lang="en-US" dirty="0" err="1"/>
              <a:t>use_me</a:t>
            </a:r>
            <a:r>
              <a:rPr lang="en-US" dirty="0"/>
              <a:t>-once"&gt;&lt;/div&gt;</a:t>
            </a:r>
          </a:p>
          <a:p>
            <a:r>
              <a:rPr lang="en-US" dirty="0"/>
              <a:t>The “id” attribute on an HTML tag is available for use on any HTML tag. It is a general attribute that works the same for all tags.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The “id” attribute is used to identify an element on the page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It is used as a hook to select an element for styling or scripting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 single value for an “id” attribute can only be used once per page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 individual HTML element can only have one value for an “id” attribute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/>
              </a:rPr>
              <a:t>NextGen - School of Applied Technology -  Illinois Institute of Technology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>
                <a:solidFill>
                  <a:srgbClr val="D1282E"/>
                </a:solidFill>
                <a:latin typeface="Arial"/>
              </a:rPr>
              <a:pPr/>
              <a:t>5</a:t>
            </a:fld>
            <a:endParaRPr lang="en-US">
              <a:solidFill>
                <a:srgbClr val="D1282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7722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 </a:t>
            </a:r>
            <a:br>
              <a:rPr lang="en-US" dirty="0"/>
            </a:br>
            <a:r>
              <a:rPr lang="en-US" dirty="0"/>
              <a:t>Class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&lt;div class=“</a:t>
            </a:r>
            <a:r>
              <a:rPr lang="en-US" dirty="0" err="1"/>
              <a:t>sharedstyle</a:t>
            </a:r>
            <a:r>
              <a:rPr lang="en-US" dirty="0"/>
              <a:t>"&gt;&lt;/div&gt;</a:t>
            </a:r>
          </a:p>
          <a:p>
            <a:r>
              <a:rPr lang="en-US" dirty="0"/>
              <a:t>The “class” attribute on an HTML tag is available for use on any HTML tag. It is a general attribute that works the same for all tags.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The “class” attribute is used to classify an element on the page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It is used as a hook to select an element for styling or scripting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 single value for a “class” element can be used many time on a page. This is a way to group elements for styling or scripting.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 individual HTML element can have multiple values for an “class” attribute. Multiple values would be space separated inside the quotes.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&lt;div class="</a:t>
            </a:r>
            <a:r>
              <a:rPr lang="en-US" dirty="0" err="1"/>
              <a:t>tipsbox</a:t>
            </a:r>
            <a:r>
              <a:rPr lang="en-US" dirty="0"/>
              <a:t> </a:t>
            </a:r>
            <a:r>
              <a:rPr lang="en-US" dirty="0" err="1"/>
              <a:t>greentext</a:t>
            </a:r>
            <a:r>
              <a:rPr lang="en-US" dirty="0"/>
              <a:t>"&gt;&lt;/div&gt;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/>
              </a:rPr>
              <a:t>NextGen - School of Applied Technology -  Illinois Institute of Technology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>
                <a:solidFill>
                  <a:srgbClr val="D1282E"/>
                </a:solidFill>
                <a:latin typeface="Arial"/>
              </a:rPr>
              <a:pPr/>
              <a:t>6</a:t>
            </a:fld>
            <a:endParaRPr lang="en-US">
              <a:solidFill>
                <a:srgbClr val="D1282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2000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 </a:t>
            </a:r>
            <a:br>
              <a:rPr lang="en-US" dirty="0"/>
            </a:br>
            <a:r>
              <a:rPr lang="en-US" dirty="0"/>
              <a:t>Inline or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 Tags are either block elements or inline elements by default. The standard behavior can be changed with CSS.</a:t>
            </a:r>
          </a:p>
          <a:p>
            <a:r>
              <a:rPr lang="en-US" dirty="0"/>
              <a:t>Block Tags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Fill width of window unless floated or positioned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Can contain other blocks (except &lt;p&gt;) and inline elements</a:t>
            </a:r>
          </a:p>
          <a:p>
            <a:pPr marL="342900" indent="-342900">
              <a:buFont typeface="Arial"/>
              <a:buChar char="•"/>
            </a:pPr>
            <a:r>
              <a:rPr lang="en-US" sz="1500" dirty="0">
                <a:hlinkClick r:id="rId2"/>
              </a:rPr>
              <a:t>https://developer.mozilla.org/en-US/docs/HTML/Block-level_elements</a:t>
            </a:r>
            <a:endParaRPr lang="en-US" sz="1500" dirty="0"/>
          </a:p>
          <a:p>
            <a:r>
              <a:rPr lang="en-US" dirty="0"/>
              <a:t>Inline Tags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Flows along with text content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Contains no block level elements, only other inline or text data</a:t>
            </a:r>
          </a:p>
          <a:p>
            <a:pPr marL="342900" indent="-342900">
              <a:buFont typeface="Arial"/>
              <a:buChar char="•"/>
            </a:pPr>
            <a:r>
              <a:rPr lang="en-US" sz="1500" dirty="0">
                <a:hlinkClick r:id="rId3"/>
              </a:rPr>
              <a:t>https://developer.mozilla.org/en-US/docs/HTML/Inline_elements</a:t>
            </a:r>
            <a:endParaRPr lang="en-US" sz="1500" dirty="0"/>
          </a:p>
          <a:p>
            <a:r>
              <a:rPr lang="en-US" sz="2100" dirty="0">
                <a:hlinkClick r:id="rId4"/>
              </a:rPr>
              <a:t>http://www.impressivewebs.com/difference-block-inline-css/</a:t>
            </a:r>
            <a:endParaRPr lang="en-US" sz="2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/>
              </a:rPr>
              <a:t>NextGen - School of Applied Technology -  Illinois Institute of Technology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>
                <a:solidFill>
                  <a:srgbClr val="D1282E"/>
                </a:solidFill>
                <a:latin typeface="Arial"/>
              </a:rPr>
              <a:pPr/>
              <a:t>7</a:t>
            </a:fld>
            <a:endParaRPr lang="en-US">
              <a:solidFill>
                <a:srgbClr val="D1282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8038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Block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If no width is set, will expand naturally to fill its parent container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Can have margins and/or padding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If no height is set, will expand naturally to fit its child elements (assuming they are not floated or positioned)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By default, will be placed below previous elements in the markup (assuming no floats or positioning on surrounding elements)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Ignores the vertical-align property</a:t>
            </a:r>
          </a:p>
          <a:p>
            <a:r>
              <a:rPr lang="en-US" dirty="0">
                <a:hlinkClick r:id="rId2"/>
              </a:rPr>
              <a:t>https://developer.mozilla.org/en-US/docs/HTML/Block-level_elements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/>
              </a:rPr>
              <a:t>NextGen - School of Applied Technology -  Illinois Institute of Technology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>
                <a:solidFill>
                  <a:srgbClr val="D1282E"/>
                </a:solidFill>
                <a:latin typeface="Arial"/>
              </a:rPr>
              <a:pPr/>
              <a:t>8</a:t>
            </a:fld>
            <a:endParaRPr lang="en-US">
              <a:solidFill>
                <a:srgbClr val="D1282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9752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Inline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Flows along with text content, thus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Will not clear previous content to drop to the next line like block elements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Is subject to white-space settings in CSS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Will ignore top and bottom margin settings, but will apply left and right margins, and any padding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Will ignore the width and height properties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If floated left or right, will automatically become a block-level element, subject to all block characteristics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Is subject to the vertical-align property</a:t>
            </a:r>
          </a:p>
          <a:p>
            <a:r>
              <a:rPr lang="en-US" dirty="0">
                <a:hlinkClick r:id="rId2"/>
              </a:rPr>
              <a:t>https://developer.mozilla.org/en-US/docs/HTML/Inline_elements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/>
              </a:rPr>
              <a:t>NextGen - School of Applied Technology -  Illinois Institute of Technology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>
                <a:solidFill>
                  <a:srgbClr val="D1282E"/>
                </a:solidFill>
                <a:latin typeface="Arial"/>
              </a:rPr>
              <a:pPr/>
              <a:t>9</a:t>
            </a:fld>
            <a:endParaRPr lang="en-US">
              <a:solidFill>
                <a:srgbClr val="D1282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9120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1944</Words>
  <Application>Microsoft Office PowerPoint</Application>
  <PresentationFormat>Widescreen</PresentationFormat>
  <Paragraphs>239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Arial Black</vt:lpstr>
      <vt:lpstr>Calibri</vt:lpstr>
      <vt:lpstr>Essential</vt:lpstr>
      <vt:lpstr>HTML5 Skeleton Page Structure</vt:lpstr>
      <vt:lpstr>Mozilla Development Network</vt:lpstr>
      <vt:lpstr>HTML Tags</vt:lpstr>
      <vt:lpstr>HTML Tag Attributes</vt:lpstr>
      <vt:lpstr>HTML tag  ID Attribute</vt:lpstr>
      <vt:lpstr>HTML Tag  Class Attribute</vt:lpstr>
      <vt:lpstr>HTML Tags  Inline or Block</vt:lpstr>
      <vt:lpstr>HTML Block Elements</vt:lpstr>
      <vt:lpstr>HTML Inline Elements</vt:lpstr>
      <vt:lpstr>Text markup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Special Characters</vt:lpstr>
      <vt:lpstr>PowerPoint Presentation</vt:lpstr>
      <vt:lpstr>HTML Links</vt:lpstr>
      <vt:lpstr>HTML Links</vt:lpstr>
      <vt:lpstr>HTML Links</vt:lpstr>
      <vt:lpstr>HTML Img</vt:lpstr>
      <vt:lpstr>HTML Img</vt:lpstr>
      <vt:lpstr>HTML IMG</vt:lpstr>
      <vt:lpstr>HTML IFRAMe</vt:lpstr>
      <vt:lpstr>HTML Tables</vt:lpstr>
      <vt:lpstr>HTML Tables</vt:lpstr>
      <vt:lpstr>HTML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Skeleton Page Structure</dc:title>
  <dc:creator>Daniel Krieglstein</dc:creator>
  <cp:lastModifiedBy>Daniel Krieglstein</cp:lastModifiedBy>
  <cp:revision>1</cp:revision>
  <dcterms:created xsi:type="dcterms:W3CDTF">2017-07-11T03:12:19Z</dcterms:created>
  <dcterms:modified xsi:type="dcterms:W3CDTF">2017-07-12T02:44:10Z</dcterms:modified>
</cp:coreProperties>
</file>