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560" autoAdjust="0"/>
  </p:normalViewPr>
  <p:slideViewPr>
    <p:cSldViewPr>
      <p:cViewPr>
        <p:scale>
          <a:sx n="22" d="100"/>
          <a:sy n="22" d="100"/>
        </p:scale>
        <p:origin x="1268" y="7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2957</c:v>
                </c:pt>
                <c:pt idx="1">
                  <c:v>4678</c:v>
                </c:pt>
                <c:pt idx="2">
                  <c:v>10156</c:v>
                </c:pt>
                <c:pt idx="3">
                  <c:v>19070</c:v>
                </c:pt>
                <c:pt idx="4">
                  <c:v>37988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2932</c:v>
                </c:pt>
                <c:pt idx="1">
                  <c:v>4955</c:v>
                </c:pt>
                <c:pt idx="2">
                  <c:v>11405</c:v>
                </c:pt>
                <c:pt idx="3">
                  <c:v>25119</c:v>
                </c:pt>
                <c:pt idx="4">
                  <c:v>50564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2890</c:v>
                </c:pt>
                <c:pt idx="1">
                  <c:v>4777</c:v>
                </c:pt>
                <c:pt idx="2">
                  <c:v>10630</c:v>
                </c:pt>
                <c:pt idx="3">
                  <c:v>21280</c:v>
                </c:pt>
                <c:pt idx="4">
                  <c:v>40179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2926</c:v>
                </c:pt>
                <c:pt idx="1">
                  <c:v>4766</c:v>
                </c:pt>
                <c:pt idx="2">
                  <c:v>10648</c:v>
                </c:pt>
                <c:pt idx="3">
                  <c:v>21091</c:v>
                </c:pt>
                <c:pt idx="4">
                  <c:v>36595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73040"/>
        <c:axId val="114073584"/>
      </c:lineChart>
      <c:catAx>
        <c:axId val="114073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073584"/>
        <c:crosses val="autoZero"/>
        <c:auto val="1"/>
        <c:lblAlgn val="ctr"/>
        <c:lblOffset val="100"/>
        <c:noMultiLvlLbl val="0"/>
      </c:catAx>
      <c:valAx>
        <c:axId val="114073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073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0.34</c:v>
                </c:pt>
                <c:pt idx="1">
                  <c:v>0.6</c:v>
                </c:pt>
                <c:pt idx="2">
                  <c:v>0.62</c:v>
                </c:pt>
                <c:pt idx="3">
                  <c:v>0.63</c:v>
                </c:pt>
                <c:pt idx="4">
                  <c:v>0.45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0.34</c:v>
                </c:pt>
                <c:pt idx="1">
                  <c:v>0.62</c:v>
                </c:pt>
                <c:pt idx="2">
                  <c:v>0.79</c:v>
                </c:pt>
                <c:pt idx="3">
                  <c:v>0.91</c:v>
                </c:pt>
                <c:pt idx="4">
                  <c:v>0.36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0.35</c:v>
                </c:pt>
                <c:pt idx="1">
                  <c:v>0.79</c:v>
                </c:pt>
                <c:pt idx="2">
                  <c:v>0.92</c:v>
                </c:pt>
                <c:pt idx="3">
                  <c:v>0.48</c:v>
                </c:pt>
                <c:pt idx="4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0.34</c:v>
                </c:pt>
                <c:pt idx="1">
                  <c:v>0.67</c:v>
                </c:pt>
                <c:pt idx="2">
                  <c:v>0.77</c:v>
                </c:pt>
                <c:pt idx="3">
                  <c:v>0.86</c:v>
                </c:pt>
                <c:pt idx="4">
                  <c:v>0.55000000000000004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67056"/>
        <c:axId val="114063248"/>
      </c:lineChart>
      <c:catAx>
        <c:axId val="114067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063248"/>
        <c:crosses val="autoZero"/>
        <c:auto val="1"/>
        <c:lblAlgn val="ctr"/>
        <c:lblOffset val="100"/>
        <c:noMultiLvlLbl val="0"/>
      </c:catAx>
      <c:valAx>
        <c:axId val="114063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067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627</c:v>
                </c:pt>
                <c:pt idx="1">
                  <c:v>1369</c:v>
                </c:pt>
                <c:pt idx="2">
                  <c:v>2787</c:v>
                </c:pt>
                <c:pt idx="3">
                  <c:v>4822</c:v>
                </c:pt>
                <c:pt idx="4">
                  <c:v>7241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508</c:v>
                </c:pt>
                <c:pt idx="1">
                  <c:v>1159</c:v>
                </c:pt>
                <c:pt idx="2">
                  <c:v>2606</c:v>
                </c:pt>
                <c:pt idx="3">
                  <c:v>5227</c:v>
                </c:pt>
                <c:pt idx="4">
                  <c:v>7553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209</c:v>
                </c:pt>
                <c:pt idx="1">
                  <c:v>1992</c:v>
                </c:pt>
                <c:pt idx="2">
                  <c:v>4067</c:v>
                </c:pt>
                <c:pt idx="3">
                  <c:v>9063</c:v>
                </c:pt>
                <c:pt idx="4">
                  <c:v>16287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625</c:v>
                </c:pt>
                <c:pt idx="1">
                  <c:v>1426</c:v>
                </c:pt>
                <c:pt idx="2">
                  <c:v>3086</c:v>
                </c:pt>
                <c:pt idx="3">
                  <c:v>5885</c:v>
                </c:pt>
                <c:pt idx="4">
                  <c:v>9164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59984"/>
        <c:axId val="114060528"/>
      </c:lineChart>
      <c:catAx>
        <c:axId val="114059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060528"/>
        <c:crosses val="autoZero"/>
        <c:auto val="1"/>
        <c:lblAlgn val="ctr"/>
        <c:lblOffset val="100"/>
        <c:noMultiLvlLbl val="0"/>
      </c:catAx>
      <c:valAx>
        <c:axId val="114060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059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  <c:pt idx="4">
                  <c:v>2.4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1.9</c:v>
                </c:pt>
                <c:pt idx="2">
                  <c:v>1.5</c:v>
                </c:pt>
                <c:pt idx="3">
                  <c:v>1.7</c:v>
                </c:pt>
                <c:pt idx="4">
                  <c:v>2.1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1.2</c:v>
                </c:pt>
                <c:pt idx="1">
                  <c:v>1.4</c:v>
                </c:pt>
                <c:pt idx="2">
                  <c:v>1.3</c:v>
                </c:pt>
                <c:pt idx="3">
                  <c:v>1.8</c:v>
                </c:pt>
                <c:pt idx="4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1.54</c:v>
                </c:pt>
                <c:pt idx="3">
                  <c:v>1.7</c:v>
                </c:pt>
                <c:pt idx="4">
                  <c:v>1.7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63792"/>
        <c:axId val="114064336"/>
      </c:lineChart>
      <c:catAx>
        <c:axId val="114063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064336"/>
        <c:crosses val="autoZero"/>
        <c:auto val="1"/>
        <c:lblAlgn val="ctr"/>
        <c:lblOffset val="100"/>
        <c:noMultiLvlLbl val="0"/>
      </c:catAx>
      <c:valAx>
        <c:axId val="11406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063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872</c:v>
                </c:pt>
                <c:pt idx="1">
                  <c:v>1698</c:v>
                </c:pt>
                <c:pt idx="2">
                  <c:v>2901</c:v>
                </c:pt>
                <c:pt idx="3">
                  <c:v>4898</c:v>
                </c:pt>
                <c:pt idx="4">
                  <c:v>8264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777</c:v>
                </c:pt>
                <c:pt idx="1">
                  <c:v>1726</c:v>
                </c:pt>
                <c:pt idx="2">
                  <c:v>1735</c:v>
                </c:pt>
                <c:pt idx="3">
                  <c:v>961</c:v>
                </c:pt>
                <c:pt idx="4">
                  <c:v>501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543</c:v>
                </c:pt>
                <c:pt idx="1">
                  <c:v>1240</c:v>
                </c:pt>
                <c:pt idx="2">
                  <c:v>1702</c:v>
                </c:pt>
                <c:pt idx="3">
                  <c:v>1609</c:v>
                </c:pt>
                <c:pt idx="4">
                  <c:v>976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701</c:v>
                </c:pt>
                <c:pt idx="1">
                  <c:v>1516</c:v>
                </c:pt>
                <c:pt idx="2">
                  <c:v>1813</c:v>
                </c:pt>
                <c:pt idx="3">
                  <c:v>1588</c:v>
                </c:pt>
                <c:pt idx="4">
                  <c:v>962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69232"/>
        <c:axId val="2003278512"/>
      </c:lineChart>
      <c:catAx>
        <c:axId val="11406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03278512"/>
        <c:crosses val="autoZero"/>
        <c:auto val="1"/>
        <c:lblAlgn val="ctr"/>
        <c:lblOffset val="100"/>
        <c:noMultiLvlLbl val="0"/>
      </c:catAx>
      <c:valAx>
        <c:axId val="2003278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069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1.1000000000000001</c:v>
                </c:pt>
                <c:pt idx="1">
                  <c:v>1.2</c:v>
                </c:pt>
                <c:pt idx="2">
                  <c:v>1.6</c:v>
                </c:pt>
                <c:pt idx="3">
                  <c:v>2.2000000000000002</c:v>
                </c:pt>
                <c:pt idx="4">
                  <c:v>2.4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1.3</c:v>
                </c:pt>
                <c:pt idx="1">
                  <c:v>1.2</c:v>
                </c:pt>
                <c:pt idx="2">
                  <c:v>3</c:v>
                </c:pt>
                <c:pt idx="3">
                  <c:v>8.4</c:v>
                </c:pt>
                <c:pt idx="4">
                  <c:v>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1.8</c:v>
                </c:pt>
                <c:pt idx="1">
                  <c:v>1.7</c:v>
                </c:pt>
                <c:pt idx="2">
                  <c:v>2.8</c:v>
                </c:pt>
                <c:pt idx="3">
                  <c:v>5.7</c:v>
                </c:pt>
                <c:pt idx="4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1.42</c:v>
                </c:pt>
                <c:pt idx="1">
                  <c:v>1.33</c:v>
                </c:pt>
                <c:pt idx="2">
                  <c:v>2.2799999999999998</c:v>
                </c:pt>
                <c:pt idx="3">
                  <c:v>5.15</c:v>
                </c:pt>
                <c:pt idx="4">
                  <c:v>16.54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24080"/>
        <c:axId val="179737136"/>
      </c:lineChart>
      <c:catAx>
        <c:axId val="17972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9737136"/>
        <c:crosses val="autoZero"/>
        <c:auto val="1"/>
        <c:lblAlgn val="ctr"/>
        <c:lblOffset val="100"/>
        <c:noMultiLvlLbl val="0"/>
      </c:catAx>
      <c:valAx>
        <c:axId val="17973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724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29674.50980392157</c:v>
                </c:pt>
                <c:pt idx="1">
                  <c:v>36033.333333333336</c:v>
                </c:pt>
                <c:pt idx="2">
                  <c:v>34395.454545454551</c:v>
                </c:pt>
                <c:pt idx="3">
                  <c:v>28025.925925925927</c:v>
                </c:pt>
                <c:pt idx="4">
                  <c:v>22930.303030303028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7418.6274509803925</c:v>
                </c:pt>
                <c:pt idx="1">
                  <c:v>8598.8636363636379</c:v>
                </c:pt>
                <c:pt idx="2">
                  <c:v>9008.3333333333339</c:v>
                </c:pt>
                <c:pt idx="3">
                  <c:v>7071.9626168224304</c:v>
                </c:pt>
                <c:pt idx="4">
                  <c:v>6305.8333333333339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15569.958847736627</c:v>
                </c:pt>
                <c:pt idx="1">
                  <c:v>21019.444444444449</c:v>
                </c:pt>
                <c:pt idx="2">
                  <c:v>19108.585858585859</c:v>
                </c:pt>
                <c:pt idx="3">
                  <c:v>15013.888888888889</c:v>
                </c:pt>
                <c:pt idx="4">
                  <c:v>14012.962962962964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(oper/sec)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4296.9903463940936</c:v>
                </c:pt>
                <c:pt idx="1">
                  <c:v>5218.620689655173</c:v>
                </c:pt>
                <c:pt idx="2">
                  <c:v>5197.1153846153848</c:v>
                </c:pt>
                <c:pt idx="3">
                  <c:v>4103.5791757049892</c:v>
                </c:pt>
                <c:pt idx="4">
                  <c:v>3655.5555555555561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26256"/>
        <c:axId val="179736592"/>
      </c:lineChart>
      <c:catAx>
        <c:axId val="179726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9736592"/>
        <c:crosses val="autoZero"/>
        <c:auto val="1"/>
        <c:lblAlgn val="ctr"/>
        <c:lblOffset val="100"/>
        <c:noMultiLvlLbl val="0"/>
      </c:catAx>
      <c:valAx>
        <c:axId val="179736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726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2.5499999999999998E-2</c:v>
                </c:pt>
                <c:pt idx="1">
                  <c:v>2.1000000000000001E-2</c:v>
                </c:pt>
                <c:pt idx="2">
                  <c:v>2.1999999999999999E-2</c:v>
                </c:pt>
                <c:pt idx="3">
                  <c:v>2.7E-2</c:v>
                </c:pt>
                <c:pt idx="4">
                  <c:v>3.3000000000000002E-2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GET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0.10199999999999999</c:v>
                </c:pt>
                <c:pt idx="1">
                  <c:v>8.7999999999999995E-2</c:v>
                </c:pt>
                <c:pt idx="2">
                  <c:v>8.4000000000000005E-2</c:v>
                </c:pt>
                <c:pt idx="3">
                  <c:v>0.107</c:v>
                </c:pt>
                <c:pt idx="4">
                  <c:v>0.12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DELETE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4.8599999999999997E-2</c:v>
                </c:pt>
                <c:pt idx="1">
                  <c:v>3.5999999999999997E-2</c:v>
                </c:pt>
                <c:pt idx="2">
                  <c:v>3.9600000000000003E-2</c:v>
                </c:pt>
                <c:pt idx="3">
                  <c:v>5.04E-2</c:v>
                </c:pt>
                <c:pt idx="4">
                  <c:v>5.3999999999999999E-2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(msec/oper)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clients</c:v>
                </c:pt>
                <c:pt idx="2">
                  <c:v>4 clients</c:v>
                </c:pt>
                <c:pt idx="3">
                  <c:v>8 clients</c:v>
                </c:pt>
                <c:pt idx="4">
                  <c:v>16 clients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0.17610000000000001</c:v>
                </c:pt>
                <c:pt idx="1">
                  <c:v>0.14499999999999999</c:v>
                </c:pt>
                <c:pt idx="2">
                  <c:v>0.14560000000000001</c:v>
                </c:pt>
                <c:pt idx="3">
                  <c:v>0.18440000000000001</c:v>
                </c:pt>
                <c:pt idx="4">
                  <c:v>0.20699999999999999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31696"/>
        <c:axId val="179732240"/>
      </c:lineChart>
      <c:catAx>
        <c:axId val="179731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9732240"/>
        <c:crosses val="autoZero"/>
        <c:auto val="1"/>
        <c:lblAlgn val="ctr"/>
        <c:lblOffset val="100"/>
        <c:noMultiLvlLbl val="0"/>
      </c:catAx>
      <c:valAx>
        <c:axId val="17973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731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72" y="16939257"/>
            <a:ext cx="32918735" cy="461772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>
              <a:lnSpc>
                <a:spcPct val="100000"/>
              </a:lnSpc>
            </a:pPr>
            <a:endParaRPr lang="en-US" sz="62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72" y="16939257"/>
            <a:ext cx="32918735" cy="461772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>
              <a:lnSpc>
                <a:spcPct val="100000"/>
              </a:lnSpc>
            </a:pPr>
            <a:endParaRPr lang="en-US" sz="62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" y="17746984"/>
            <a:ext cx="32926979" cy="4206237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0" y="5364480"/>
            <a:ext cx="13990320" cy="48768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0" y="10251438"/>
            <a:ext cx="13990320" cy="5842000"/>
          </a:xfrm>
        </p:spPr>
        <p:txBody>
          <a:bodyPr>
            <a:normAutofit/>
          </a:bodyPr>
          <a:lstStyle>
            <a:lvl1pPr marL="0" indent="0" algn="l">
              <a:buNone/>
              <a:defRPr sz="6900">
                <a:solidFill>
                  <a:schemeClr val="tx2"/>
                </a:solidFill>
                <a:latin typeface="+mj-lt"/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6839890"/>
            <a:ext cx="32918400" cy="2388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68" y="17608544"/>
            <a:ext cx="32918638" cy="406768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17465042"/>
            <a:ext cx="26060400" cy="448056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06602" y="19673738"/>
            <a:ext cx="26420368" cy="2278387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706" y="17319478"/>
            <a:ext cx="27380045" cy="2969312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50610" y="19572824"/>
            <a:ext cx="26876362" cy="2372778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17465042"/>
            <a:ext cx="26060400" cy="448056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06602" y="19673738"/>
            <a:ext cx="26420368" cy="2278387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706" y="17319478"/>
            <a:ext cx="27380045" cy="2969312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50610" y="19572824"/>
            <a:ext cx="26876362" cy="2372778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17465042"/>
            <a:ext cx="26060400" cy="448056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06602" y="19673738"/>
            <a:ext cx="26420368" cy="2278387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0" y="5120643"/>
            <a:ext cx="27980640" cy="11948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706" y="17319478"/>
            <a:ext cx="27380045" cy="2969312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50610" y="19572824"/>
            <a:ext cx="26876362" cy="2372778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" y="17746984"/>
            <a:ext cx="32926979" cy="4206237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>
              <a:lnSpc>
                <a:spcPct val="100000"/>
              </a:lnSpc>
            </a:pPr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72" y="16939257"/>
            <a:ext cx="32918735" cy="461772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>
              <a:lnSpc>
                <a:spcPct val="100000"/>
              </a:lnSpc>
            </a:pPr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272" y="16939257"/>
            <a:ext cx="32918735" cy="461772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>
              <a:lnSpc>
                <a:spcPct val="100000"/>
              </a:lnSpc>
            </a:pPr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1628120"/>
            <a:ext cx="27980640" cy="4358640"/>
          </a:xfrm>
        </p:spPr>
        <p:txBody>
          <a:bodyPr anchor="t"/>
          <a:lstStyle>
            <a:lvl1pPr algn="l">
              <a:defRPr sz="137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6827522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2"/>
                </a:solidFill>
                <a:latin typeface="+mj-lt"/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6839890"/>
            <a:ext cx="32918400" cy="2388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68" y="17608544"/>
            <a:ext cx="32918638" cy="406768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6506602" y="19673738"/>
            <a:ext cx="26420368" cy="2278387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17465042"/>
            <a:ext cx="26060400" cy="448056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706" y="17319478"/>
            <a:ext cx="27380045" cy="2969312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050610" y="19572824"/>
            <a:ext cx="26876362" cy="2372778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2468880" y="4915815"/>
            <a:ext cx="13167360" cy="12406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17282160" y="4915815"/>
            <a:ext cx="13167360" cy="12406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6506602" y="19673738"/>
            <a:ext cx="26420368" cy="2278387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7465042"/>
            <a:ext cx="26060400" cy="448056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4912362"/>
            <a:ext cx="13167360" cy="2047238"/>
          </a:xfrm>
        </p:spPr>
        <p:txBody>
          <a:bodyPr anchor="b">
            <a:normAutofit/>
          </a:bodyPr>
          <a:lstStyle>
            <a:lvl1pPr marL="0" indent="0">
              <a:buNone/>
              <a:defRPr sz="6900" b="0" baseline="0">
                <a:solidFill>
                  <a:schemeClr val="tx2"/>
                </a:solidFill>
                <a:latin typeface="+mj-lt"/>
              </a:defRPr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282160" y="4912362"/>
            <a:ext cx="13167360" cy="2047238"/>
          </a:xfrm>
        </p:spPr>
        <p:txBody>
          <a:bodyPr anchor="b">
            <a:normAutofit/>
          </a:bodyPr>
          <a:lstStyle>
            <a:lvl1pPr marL="0" indent="0">
              <a:buNone/>
              <a:defRPr sz="6900" b="0">
                <a:solidFill>
                  <a:schemeClr val="tx2"/>
                </a:solidFill>
                <a:latin typeface="+mj-lt"/>
              </a:defRPr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706" y="17319478"/>
            <a:ext cx="27380045" cy="2969312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050610" y="19572824"/>
            <a:ext cx="26876362" cy="2372778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468880" y="7071360"/>
            <a:ext cx="13167360" cy="10241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17282160" y="7071360"/>
            <a:ext cx="13167360" cy="10241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" y="16032485"/>
            <a:ext cx="26780490" cy="502920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18341336"/>
            <a:ext cx="32929841" cy="360426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" y="15914914"/>
            <a:ext cx="27629521" cy="2970557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8575" y="18227974"/>
            <a:ext cx="32926975" cy="2976941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18341336"/>
            <a:ext cx="32929841" cy="360426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17221206"/>
            <a:ext cx="11830046" cy="3863341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8575" y="18227974"/>
            <a:ext cx="32926975" cy="2976941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04" y="17110466"/>
            <a:ext cx="12334432" cy="302312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" y="16032485"/>
            <a:ext cx="26780490" cy="502920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18341336"/>
            <a:ext cx="32929841" cy="360426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962" y="1950720"/>
            <a:ext cx="12179808" cy="2926080"/>
          </a:xfrm>
        </p:spPr>
        <p:txBody>
          <a:bodyPr anchor="b">
            <a:noAutofit/>
          </a:bodyPr>
          <a:lstStyle>
            <a:lvl1pPr algn="l">
              <a:defRPr sz="75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" y="15914914"/>
            <a:ext cx="27629521" cy="2970557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8575" y="18227974"/>
            <a:ext cx="32926975" cy="2976941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6459200" y="1950720"/>
            <a:ext cx="13990320" cy="1341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434586" y="4886554"/>
            <a:ext cx="12179808" cy="105338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5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6506602" y="19673738"/>
            <a:ext cx="26420368" cy="2278387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17465042"/>
            <a:ext cx="26060400" cy="4480560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59200" y="1950722"/>
            <a:ext cx="13990320" cy="13411197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86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706" y="17319478"/>
            <a:ext cx="27380045" cy="2969312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050610" y="19572824"/>
            <a:ext cx="26876362" cy="2372778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35962" y="1950720"/>
            <a:ext cx="12179808" cy="2926080"/>
          </a:xfrm>
        </p:spPr>
        <p:txBody>
          <a:bodyPr anchor="b">
            <a:noAutofit/>
          </a:bodyPr>
          <a:lstStyle>
            <a:lvl1pPr algn="l">
              <a:defRPr sz="75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435963" y="4876800"/>
            <a:ext cx="12172950" cy="105460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5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878842"/>
            <a:ext cx="27980640" cy="3657600"/>
          </a:xfrm>
          <a:prstGeom prst="rect">
            <a:avLst/>
          </a:prstGeom>
        </p:spPr>
        <p:txBody>
          <a:bodyPr vert="horz" lIns="0" tIns="156751" rIns="0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5120641"/>
            <a:ext cx="27980640" cy="14483082"/>
          </a:xfrm>
          <a:prstGeom prst="rect">
            <a:avLst/>
          </a:prstGeom>
        </p:spPr>
        <p:txBody>
          <a:bodyPr vert="horz" lIns="0" tIns="156751" rIns="0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42880" y="20533362"/>
            <a:ext cx="7132320" cy="1168400"/>
          </a:xfrm>
          <a:prstGeom prst="rect">
            <a:avLst/>
          </a:prstGeom>
        </p:spPr>
        <p:txBody>
          <a:bodyPr vert="horz" lIns="0" tIns="156751" rIns="0" bIns="0" rtlCol="0" anchor="b" anchorCtr="0"/>
          <a:lstStyle>
            <a:lvl1pPr algn="r">
              <a:defRPr lang="en-US" sz="3100" kern="1200" cap="all" spc="377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ECBDF70-7112-4420-B531-48B879B3173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20533362"/>
            <a:ext cx="10424160" cy="1168400"/>
          </a:xfrm>
          <a:prstGeom prst="rect">
            <a:avLst/>
          </a:prstGeom>
        </p:spPr>
        <p:txBody>
          <a:bodyPr vert="horz" lIns="0" tIns="156751" rIns="0" bIns="0" rtlCol="0" anchor="b" anchorCtr="0"/>
          <a:lstStyle>
            <a:lvl1pPr algn="l">
              <a:defRPr sz="3100" cap="all" spc="377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49520" y="20533362"/>
            <a:ext cx="1645920" cy="1168400"/>
          </a:xfrm>
          <a:prstGeom prst="rect">
            <a:avLst/>
          </a:prstGeom>
        </p:spPr>
        <p:txBody>
          <a:bodyPr vert="horz" lIns="0" tIns="156751" rIns="0" bIns="0" rtlCol="0" anchor="b" anchorCtr="0"/>
          <a:lstStyle>
            <a:lvl1pPr algn="r">
              <a:defRPr sz="3800" b="1" baseline="0">
                <a:solidFill>
                  <a:srgbClr val="4D4D4D"/>
                </a:solidFill>
              </a:defRPr>
            </a:lvl1pPr>
          </a:lstStyle>
          <a:p>
            <a:fld id="{B3B9CE43-3A47-43B9-B444-CC36E24676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5020" rtl="0" eaLnBrk="1" latinLnBrk="0" hangingPunct="1">
        <a:spcBef>
          <a:spcPct val="0"/>
        </a:spcBef>
        <a:buNone/>
        <a:defRPr sz="12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75633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6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5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4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4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4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940506" algn="l" defTabSz="3135020" rtl="0" eaLnBrk="1" latinLnBrk="0" hangingPunct="1">
        <a:lnSpc>
          <a:spcPct val="100000"/>
        </a:lnSpc>
        <a:spcBef>
          <a:spcPts val="2400"/>
        </a:spcBef>
        <a:buClr>
          <a:schemeClr val="accent1"/>
        </a:buClr>
        <a:buSzPct val="85000"/>
        <a:buFont typeface="Wingdings 3" pitchFamily="18" charset="2"/>
        <a:buChar char="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hyperlink" Target="https://www.mongodb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idx="1"/>
          </p:nvPr>
        </p:nvSpPr>
        <p:spPr>
          <a:xfrm>
            <a:off x="21945600" y="1981200"/>
            <a:ext cx="10210800" cy="19431000"/>
          </a:xfrm>
          <a:gradFill>
            <a:gsLst>
              <a:gs pos="82900">
                <a:schemeClr val="bg1"/>
              </a:gs>
              <a:gs pos="0">
                <a:schemeClr val="bg1">
                  <a:lumMod val="75000"/>
                  <a:alpha val="61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5600000" scaled="0"/>
          </a:gradFill>
          <a:ln>
            <a:solidFill>
              <a:schemeClr val="tx1">
                <a:alpha val="58000"/>
              </a:schemeClr>
            </a:solidFill>
          </a:ln>
        </p:spPr>
        <p:txBody>
          <a:bodyPr vert="horz" lIns="0" tIns="182880" rIns="274320" bIns="156751" numCol="1" rtlCol="0" anchor="t">
            <a:normAutofit/>
          </a:bodyPr>
          <a:lstStyle/>
          <a:p>
            <a:pPr marL="346075" algn="ctr">
              <a:buClr>
                <a:schemeClr val="tx1"/>
              </a:buClr>
            </a:pPr>
            <a:r>
              <a:rPr lang="en-US" sz="2800" b="1" dirty="0">
                <a:solidFill>
                  <a:schemeClr val="tx1"/>
                </a:solidFill>
              </a:rPr>
              <a:t>CONCLUSIONS</a:t>
            </a:r>
          </a:p>
          <a:p>
            <a:pPr marL="346075" algn="just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From the above evaluations we can notice that: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the DHT performs relatively better than the chosen systems on cloud </a:t>
            </a:r>
            <a:r>
              <a:rPr lang="en-US" sz="2400" dirty="0" smtClean="0">
                <a:solidFill>
                  <a:schemeClr val="tx1"/>
                </a:solidFill>
              </a:rPr>
              <a:t>environment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In the chosen </a:t>
            </a:r>
            <a:r>
              <a:rPr lang="en-US" sz="2400" dirty="0" err="1" smtClean="0">
                <a:solidFill>
                  <a:schemeClr val="tx1"/>
                </a:solidFill>
              </a:rPr>
              <a:t>Nosql</a:t>
            </a:r>
            <a:r>
              <a:rPr lang="en-US" sz="2400" dirty="0" smtClean="0">
                <a:solidFill>
                  <a:schemeClr val="tx1"/>
                </a:solidFill>
              </a:rPr>
              <a:t> storages </a:t>
            </a:r>
            <a:r>
              <a:rPr lang="en-US" sz="2400" dirty="0" err="1" smtClean="0">
                <a:solidFill>
                  <a:schemeClr val="tx1"/>
                </a:solidFill>
              </a:rPr>
              <a:t>Redis</a:t>
            </a:r>
            <a:r>
              <a:rPr lang="en-US" sz="2400" dirty="0" smtClean="0">
                <a:solidFill>
                  <a:schemeClr val="tx1"/>
                </a:solidFill>
              </a:rPr>
              <a:t> is found to scale better when compared to Cassandra and MongoDB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MongoDB with increased number of nodes there was a steep increase in latency and decrease n throughput.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6075" algn="just">
              <a:buClr>
                <a:schemeClr val="tx1"/>
              </a:buClr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6075" algn="ctr">
              <a:buClr>
                <a:schemeClr val="tx1"/>
              </a:buClr>
            </a:pPr>
            <a:r>
              <a:rPr lang="en-US" sz="2800" b="1" dirty="0" smtClean="0">
                <a:solidFill>
                  <a:schemeClr val="tx1"/>
                </a:solidFill>
              </a:rPr>
              <a:t>REFERENCES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https</a:t>
            </a:r>
            <a:r>
              <a:rPr lang="en-US" sz="2400" dirty="0">
                <a:solidFill>
                  <a:schemeClr val="tx1"/>
                </a:solidFill>
              </a:rPr>
              <a:t>://aws.amazon.com/documentation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endParaRPr lang="en-US" sz="2400" dirty="0" smtClean="0">
              <a:solidFill>
                <a:schemeClr val="tx1"/>
              </a:solidFill>
              <a:hlinkClick r:id="rId2"/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https</a:t>
            </a:r>
            <a:r>
              <a:rPr lang="en-US" sz="2400" dirty="0">
                <a:solidFill>
                  <a:schemeClr val="tx1"/>
                </a:solidFill>
              </a:rPr>
              <a:t>://www.mongodb.org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</a:rPr>
              <a:t>cassandra.apache.org/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http://redis.io/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http</a:t>
            </a:r>
            <a:r>
              <a:rPr lang="en-US" sz="2400" dirty="0">
                <a:solidFill>
                  <a:schemeClr val="tx1"/>
                </a:solidFill>
              </a:rPr>
              <a:t>://datasys.cs.iit.edu/publications/2015_CCPE-zht.pdf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125200" y="1981200"/>
            <a:ext cx="10591800" cy="19431000"/>
          </a:xfrm>
          <a:gradFill>
            <a:gsLst>
              <a:gs pos="82900">
                <a:schemeClr val="bg1"/>
              </a:gs>
              <a:gs pos="0">
                <a:schemeClr val="bg1">
                  <a:lumMod val="75000"/>
                  <a:alpha val="61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5600000" scaled="0"/>
          </a:gradFill>
          <a:ln>
            <a:noFill/>
          </a:ln>
        </p:spPr>
        <p:txBody>
          <a:bodyPr vert="horz" lIns="0" tIns="182880" rIns="274320" bIns="156751" numCol="1" rtlCol="0" anchor="t">
            <a:normAutofit/>
          </a:bodyPr>
          <a:lstStyle/>
          <a:p>
            <a:pPr marL="346075" algn="ctr">
              <a:buClr>
                <a:schemeClr val="tx1"/>
              </a:buClr>
            </a:pPr>
            <a:r>
              <a:rPr lang="en-US" sz="3200" b="1" dirty="0">
                <a:solidFill>
                  <a:schemeClr val="tx1"/>
                </a:solidFill>
              </a:rPr>
              <a:t>EVALUATION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</a:rPr>
              <a:t>Redis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Cassandra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MongoDB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10287000" cy="19583400"/>
          </a:xfrm>
          <a:gradFill>
            <a:gsLst>
              <a:gs pos="82900">
                <a:schemeClr val="bg1"/>
              </a:gs>
              <a:gs pos="0">
                <a:schemeClr val="bg1">
                  <a:lumMod val="75000"/>
                  <a:alpha val="61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5600000" scaled="0"/>
          </a:gradFill>
          <a:ln>
            <a:solidFill>
              <a:schemeClr val="tx1">
                <a:alpha val="58000"/>
              </a:schemeClr>
            </a:solidFill>
          </a:ln>
        </p:spPr>
        <p:txBody>
          <a:bodyPr vert="horz" lIns="0" tIns="182880" rIns="274320" bIns="156751" numCol="1" rtlCol="0" anchor="t">
            <a:normAutofit/>
          </a:bodyPr>
          <a:lstStyle/>
          <a:p>
            <a:pPr marL="346075" algn="ctr">
              <a:buClr>
                <a:schemeClr val="tx1"/>
              </a:buClr>
            </a:pPr>
            <a:r>
              <a:rPr lang="en-US" sz="2800" b="1" dirty="0" smtClean="0">
                <a:solidFill>
                  <a:schemeClr val="tx1"/>
                </a:solidFill>
              </a:rPr>
              <a:t>ABSTRACT</a:t>
            </a:r>
          </a:p>
          <a:p>
            <a:pPr marL="346075" algn="just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From the previous programming assignments for the course CS550, we developed a Distributed Hash Table (DHT) structure and recorded the performance of the system with varying number of nodes. In this project we compare the performance of DHT to distributed key/value store systems setup on Amazon Web Service (cloud based) architecture. The systems considered for comparison are </a:t>
            </a:r>
            <a:r>
              <a:rPr lang="en-US" sz="2400" dirty="0" err="1" smtClean="0">
                <a:solidFill>
                  <a:schemeClr val="tx1"/>
                </a:solidFill>
              </a:rPr>
              <a:t>MongoDB</a:t>
            </a:r>
            <a:r>
              <a:rPr lang="en-US" sz="2400" dirty="0" smtClean="0">
                <a:solidFill>
                  <a:schemeClr val="tx1"/>
                </a:solidFill>
              </a:rPr>
              <a:t>, Cassandra, and </a:t>
            </a:r>
            <a:r>
              <a:rPr lang="en-US" sz="2400" dirty="0" err="1" smtClean="0">
                <a:solidFill>
                  <a:schemeClr val="tx1"/>
                </a:solidFill>
              </a:rPr>
              <a:t>Redis</a:t>
            </a:r>
            <a:r>
              <a:rPr lang="en-US" sz="2400" dirty="0" smtClean="0">
                <a:solidFill>
                  <a:schemeClr val="tx1"/>
                </a:solidFill>
              </a:rPr>
              <a:t>.  All these systems boast of high-availability and scalability. However, they vary in the way data </a:t>
            </a:r>
            <a:r>
              <a:rPr lang="en-US" sz="2400" dirty="0">
                <a:solidFill>
                  <a:schemeClr val="tx1"/>
                </a:solidFill>
              </a:rPr>
              <a:t>is stored. </a:t>
            </a:r>
            <a:r>
              <a:rPr lang="en-US" sz="2400" dirty="0" err="1">
                <a:solidFill>
                  <a:schemeClr val="tx1"/>
                </a:solidFill>
              </a:rPr>
              <a:t>MongoDB</a:t>
            </a:r>
            <a:r>
              <a:rPr lang="en-US" sz="2400" dirty="0">
                <a:solidFill>
                  <a:schemeClr val="tx1"/>
                </a:solidFill>
              </a:rPr>
              <a:t> is an open-source, document database store. Cassandra's data model offers the convenience of column indexes with strong support for </a:t>
            </a:r>
            <a:r>
              <a:rPr lang="en-US" sz="2400" dirty="0" err="1">
                <a:solidFill>
                  <a:schemeClr val="tx1"/>
                </a:solidFill>
              </a:rPr>
              <a:t>denormalization</a:t>
            </a:r>
            <a:r>
              <a:rPr lang="en-US" sz="2400" dirty="0">
                <a:solidFill>
                  <a:schemeClr val="tx1"/>
                </a:solidFill>
              </a:rPr>
              <a:t> and materialized views. </a:t>
            </a:r>
            <a:r>
              <a:rPr lang="en-US" sz="2400" dirty="0" err="1">
                <a:solidFill>
                  <a:schemeClr val="tx1"/>
                </a:solidFill>
              </a:rPr>
              <a:t>Redis</a:t>
            </a:r>
            <a:r>
              <a:rPr lang="en-US" sz="2400" dirty="0">
                <a:solidFill>
                  <a:schemeClr val="tx1"/>
                </a:solidFill>
              </a:rPr>
              <a:t> supports data structures such as strings, hashes, lists, sets, sorted sets with range queries, bitmaps, </a:t>
            </a:r>
            <a:r>
              <a:rPr lang="en-US" sz="2400" dirty="0" err="1" smtClean="0">
                <a:solidFill>
                  <a:schemeClr val="tx1"/>
                </a:solidFill>
              </a:rPr>
              <a:t>hyperloglogs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geospatial indexes with radius queries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6075" algn="just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The distributed key/value systems were configured to work on AmazonEC2 instances (m3.medium configuration). A total of 16 servers hosting the databases was used in combination with an incremental client setup (1 node, 2 nodes, 4 nodes, 8 nodes, and 16 nodes). Each setup was evaluated for a total of 25,000 operations.</a:t>
            </a:r>
          </a:p>
          <a:p>
            <a:pPr marL="346075" algn="ctr">
              <a:buClr>
                <a:schemeClr val="tx1"/>
              </a:buClr>
            </a:pPr>
            <a:r>
              <a:rPr lang="en-US" sz="2800" b="1" dirty="0" smtClean="0">
                <a:solidFill>
                  <a:schemeClr val="tx1"/>
                </a:solidFill>
              </a:rPr>
              <a:t>MOTIVATION</a:t>
            </a:r>
            <a:endParaRPr lang="en-US" sz="2800" b="1" dirty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DHT system appeared to have an increasing through-put, proportional to the increasing number of distributed components (in JARVIS)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Compare DHT with NoSQL storage systems (Key-value pair, Document based storage)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To validate the performance of DHT to enhance and use it as a deployable jar for other applications.</a:t>
            </a:r>
          </a:p>
          <a:p>
            <a:pPr marL="346075" algn="ctr">
              <a:buClr>
                <a:schemeClr val="tx1"/>
              </a:buClr>
            </a:pPr>
            <a:r>
              <a:rPr lang="en-US" sz="2800" b="1" dirty="0" smtClean="0">
                <a:solidFill>
                  <a:schemeClr val="tx1"/>
                </a:solidFill>
              </a:rPr>
              <a:t>PROPOSED </a:t>
            </a:r>
            <a:r>
              <a:rPr lang="en-US" sz="2800" b="1" dirty="0">
                <a:solidFill>
                  <a:schemeClr val="tx1"/>
                </a:solidFill>
              </a:rPr>
              <a:t>WORK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The effort involves finding the Throughput and Latency per operation, per setup, and per store type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The number of operations (per type: PUT/GET/DEL) is decided based on the average response time of a given data store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After multiple iterations it was decided that 25,000 operations per operation type is most accurate as the average response time was close to ONE minute per data store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The entire operations were coded in JAVA and the resulting throughput and latency values were logged using log4j</a:t>
            </a: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688975" indent="-342900" algn="just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57200"/>
            <a:ext cx="31927800" cy="1415772"/>
          </a:xfrm>
          <a:prstGeom prst="rect">
            <a:avLst/>
          </a:prstGeom>
          <a:gradFill>
            <a:gsLst>
              <a:gs pos="82900">
                <a:schemeClr val="bg1">
                  <a:lumMod val="85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5600000" scaled="0"/>
          </a:gra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Evaluation of Distributed Key/Value Storage Systems</a:t>
            </a:r>
            <a:endParaRPr lang="en-US" dirty="0" smtClean="0"/>
          </a:p>
          <a:p>
            <a:pPr algn="ctr"/>
            <a:r>
              <a:rPr lang="en-US" sz="2400" dirty="0" err="1" smtClean="0"/>
              <a:t>Divya</a:t>
            </a:r>
            <a:r>
              <a:rPr lang="en-US" sz="2400" dirty="0" smtClean="0"/>
              <a:t> </a:t>
            </a:r>
            <a:r>
              <a:rPr lang="en-US" sz="2400" dirty="0" err="1" smtClean="0"/>
              <a:t>Krishnamoorthy</a:t>
            </a:r>
            <a:r>
              <a:rPr lang="en-US" sz="2400" dirty="0"/>
              <a:t> </a:t>
            </a:r>
            <a:r>
              <a:rPr lang="en-US" sz="2400" dirty="0" smtClean="0"/>
              <a:t> CWID: A20356333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671870"/>
            <a:ext cx="4495800" cy="1004530"/>
          </a:xfrm>
        </p:spPr>
      </p:pic>
      <p:sp>
        <p:nvSpPr>
          <p:cNvPr id="2" name="TextBox 1"/>
          <p:cNvSpPr txBox="1"/>
          <p:nvPr/>
        </p:nvSpPr>
        <p:spPr>
          <a:xfrm>
            <a:off x="742950" y="583049"/>
            <a:ext cx="1082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/>
              <a:t>46</a:t>
            </a:r>
            <a:endParaRPr lang="en-US" sz="7000" dirty="0"/>
          </a:p>
        </p:txBody>
      </p:sp>
      <p:sp>
        <p:nvSpPr>
          <p:cNvPr id="7" name="Oval 6"/>
          <p:cNvSpPr/>
          <p:nvPr/>
        </p:nvSpPr>
        <p:spPr>
          <a:xfrm>
            <a:off x="685800" y="583049"/>
            <a:ext cx="1238250" cy="1169551"/>
          </a:xfrm>
          <a:prstGeom prst="ellips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17788"/>
              </p:ext>
            </p:extLst>
          </p:nvPr>
        </p:nvGraphicFramePr>
        <p:xfrm>
          <a:off x="742950" y="19328602"/>
          <a:ext cx="10001250" cy="185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2641183"/>
                <a:gridCol w="2943459"/>
                <a:gridCol w="2644958"/>
              </a:tblGrid>
              <a:tr h="4833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IMPLEMENTATION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NUM. SERVERS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NUM. NODES</a:t>
                      </a:r>
                      <a:endParaRPr lang="en-US" sz="2000" dirty="0"/>
                    </a:p>
                  </a:txBody>
                  <a:tcPr anchor="ctr"/>
                </a:tc>
              </a:tr>
              <a:tr h="397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Redis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 (EC2/m3.med)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1/2/4/8/16</a:t>
                      </a:r>
                      <a:endParaRPr lang="en-US" sz="2400" dirty="0"/>
                    </a:p>
                  </a:txBody>
                  <a:tcPr anchor="ctr"/>
                </a:tc>
              </a:tr>
              <a:tr h="397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Cassandra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 (EC2/m3.med)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1/2/4/8/16</a:t>
                      </a:r>
                      <a:endParaRPr lang="en-US" sz="2400" dirty="0"/>
                    </a:p>
                  </a:txBody>
                  <a:tcPr anchor="ctr"/>
                </a:tc>
              </a:tr>
              <a:tr h="397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MongoDB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 (EC2/m3.med)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1/2/4/8/16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829726"/>
              </p:ext>
            </p:extLst>
          </p:nvPr>
        </p:nvGraphicFramePr>
        <p:xfrm>
          <a:off x="11391900" y="35814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566167"/>
              </p:ext>
            </p:extLst>
          </p:nvPr>
        </p:nvGraphicFramePr>
        <p:xfrm>
          <a:off x="16497300" y="35814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123799"/>
              </p:ext>
            </p:extLst>
          </p:nvPr>
        </p:nvGraphicFramePr>
        <p:xfrm>
          <a:off x="11430000" y="82296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287683"/>
              </p:ext>
            </p:extLst>
          </p:nvPr>
        </p:nvGraphicFramePr>
        <p:xfrm>
          <a:off x="16535400" y="82296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224766"/>
              </p:ext>
            </p:extLst>
          </p:nvPr>
        </p:nvGraphicFramePr>
        <p:xfrm>
          <a:off x="11430000" y="131064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293951"/>
              </p:ext>
            </p:extLst>
          </p:nvPr>
        </p:nvGraphicFramePr>
        <p:xfrm>
          <a:off x="16535400" y="131064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2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322490"/>
              </p:ext>
            </p:extLst>
          </p:nvPr>
        </p:nvGraphicFramePr>
        <p:xfrm>
          <a:off x="11430000" y="176022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3" name="Content Placeholder 2" title="Throughpu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114258"/>
              </p:ext>
            </p:extLst>
          </p:nvPr>
        </p:nvGraphicFramePr>
        <p:xfrm>
          <a:off x="16535400" y="17602200"/>
          <a:ext cx="49149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859000" y="7848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Throughput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4859000" y="12725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Throughput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4859000" y="1722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Throughput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859000" y="3200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Throughput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421600" y="3200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Latency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0421600" y="7848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Latency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0421600" y="12725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Latency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0421600" y="17221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Latency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5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C0504D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496</TotalTime>
  <Words>485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Wingdings</vt:lpstr>
      <vt:lpstr>Wingdings 3</vt:lpstr>
      <vt:lpstr>Urban Pop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Koushik Subbrahmanian</dc:creator>
  <cp:lastModifiedBy>Divya</cp:lastModifiedBy>
  <cp:revision>36</cp:revision>
  <dcterms:created xsi:type="dcterms:W3CDTF">2015-11-30T00:17:58Z</dcterms:created>
  <dcterms:modified xsi:type="dcterms:W3CDTF">2015-11-30T11:24:59Z</dcterms:modified>
</cp:coreProperties>
</file>