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qASJ4z6apoWiDDxqJZ84VQwCr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FF2E41-2201-4EF0-AD40-C605E84981A2}">
  <a:tblStyle styleId="{53FF2E41-2201-4EF0-AD40-C605E84981A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68b1a51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68b1a5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def1b00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6def1b00a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apps.bea.gov/iTable/index_MNC.cfm" TargetMode="External"/><Relationship Id="rId4" Type="http://schemas.openxmlformats.org/officeDocument/2006/relationships/image" Target="../media/image8.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321564" y="320040"/>
            <a:ext cx="11548872" cy="6217920"/>
          </a:xfrm>
          <a:prstGeom prst="rect">
            <a:avLst/>
          </a:pr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ph type="ctrTitle"/>
          </p:nvPr>
        </p:nvSpPr>
        <p:spPr>
          <a:xfrm>
            <a:off x="838200" y="963877"/>
            <a:ext cx="3494362" cy="493024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1"/>
              </a:buClr>
              <a:buSzPts val="4400"/>
              <a:buFont typeface="Calibri"/>
              <a:buNone/>
            </a:pPr>
            <a:r>
              <a:rPr b="1" lang="en-US" sz="4400">
                <a:solidFill>
                  <a:schemeClr val="accent1"/>
                </a:solidFill>
                <a:latin typeface="Calibri"/>
                <a:ea typeface="Calibri"/>
                <a:cs typeface="Calibri"/>
                <a:sym typeface="Calibri"/>
              </a:rPr>
              <a:t>To what extent can U.S. private investment solve poverty in Africa?</a:t>
            </a:r>
            <a:endParaRPr sz="4400">
              <a:solidFill>
                <a:schemeClr val="accent1"/>
              </a:solidFill>
              <a:latin typeface="Calibri"/>
              <a:ea typeface="Calibri"/>
              <a:cs typeface="Calibri"/>
              <a:sym typeface="Calibri"/>
            </a:endParaRPr>
          </a:p>
        </p:txBody>
      </p:sp>
      <p:cxnSp>
        <p:nvCxnSpPr>
          <p:cNvPr id="98" name="Google Shape;98;p1"/>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99" name="Google Shape;99;p1"/>
          <p:cNvSpPr txBox="1"/>
          <p:nvPr>
            <p:ph idx="1" type="subTitle"/>
          </p:nvPr>
        </p:nvSpPr>
        <p:spPr>
          <a:xfrm>
            <a:off x="4976031" y="963877"/>
            <a:ext cx="6377769" cy="4930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Dr. Michael Nicholson, US Agency for International Development</a:t>
            </a:r>
            <a:endParaRPr/>
          </a:p>
          <a:p>
            <a:pPr indent="0" lvl="0" marL="0" rtl="0" algn="l">
              <a:lnSpc>
                <a:spcPct val="90000"/>
              </a:lnSpc>
              <a:spcBef>
                <a:spcPts val="1000"/>
              </a:spcBef>
              <a:spcAft>
                <a:spcPts val="0"/>
              </a:spcAft>
              <a:buClr>
                <a:schemeClr val="dk1"/>
              </a:buClr>
              <a:buSzPts val="2400"/>
              <a:buNone/>
            </a:pPr>
            <a:r>
              <a:rPr lang="en-US"/>
              <a:t>and</a:t>
            </a:r>
            <a:endParaRPr/>
          </a:p>
          <a:p>
            <a:pPr indent="0" lvl="0" marL="0" rtl="0" algn="l">
              <a:lnSpc>
                <a:spcPct val="90000"/>
              </a:lnSpc>
              <a:spcBef>
                <a:spcPts val="1000"/>
              </a:spcBef>
              <a:spcAft>
                <a:spcPts val="0"/>
              </a:spcAft>
              <a:buClr>
                <a:schemeClr val="dk1"/>
              </a:buClr>
              <a:buSzPts val="2400"/>
              <a:buNone/>
            </a:pPr>
            <a:r>
              <a:rPr lang="en-US"/>
              <a:t>Dr. David Kritzberg, Appian Data Services</a:t>
            </a:r>
            <a:endParaRPr/>
          </a:p>
          <a:p>
            <a:pPr indent="152400" lvl="0" marL="0" rtl="0" algn="l">
              <a:lnSpc>
                <a:spcPct val="90000"/>
              </a:lnSpc>
              <a:spcBef>
                <a:spcPts val="1000"/>
              </a:spcBef>
              <a:spcAft>
                <a:spcPts val="0"/>
              </a:spcAft>
              <a:buClr>
                <a:schemeClr val="dk1"/>
              </a:buClr>
              <a:buSzPts val="2400"/>
              <a:buFont typeface="Arial"/>
              <a:buNone/>
            </a:pPr>
            <a:r>
              <a:t/>
            </a:r>
            <a:endParaRPr/>
          </a:p>
          <a:p>
            <a:pPr indent="0" lvl="0" marL="0" rtl="0" algn="l">
              <a:lnSpc>
                <a:spcPct val="90000"/>
              </a:lnSpc>
              <a:spcBef>
                <a:spcPts val="1000"/>
              </a:spcBef>
              <a:spcAft>
                <a:spcPts val="0"/>
              </a:spcAft>
              <a:buClr>
                <a:schemeClr val="dk1"/>
              </a:buClr>
              <a:buSzPts val="2400"/>
              <a:buNone/>
            </a:pPr>
            <a:r>
              <a:rPr lang="en-US"/>
              <a:t>January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p9"/>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Summary Statistics</a:t>
            </a:r>
            <a:endParaRPr/>
          </a:p>
        </p:txBody>
      </p:sp>
      <p:cxnSp>
        <p:nvCxnSpPr>
          <p:cNvPr id="171" name="Google Shape;171;p9"/>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172" name="Google Shape;172;p9"/>
          <p:cNvPicPr preferRelativeResize="0"/>
          <p:nvPr/>
        </p:nvPicPr>
        <p:blipFill rotWithShape="1">
          <a:blip r:embed="rId3">
            <a:alphaModFix/>
          </a:blip>
          <a:srcRect b="0" l="0" r="0" t="0"/>
          <a:stretch/>
        </p:blipFill>
        <p:spPr>
          <a:xfrm>
            <a:off x="5153822" y="2155030"/>
            <a:ext cx="6553545" cy="2555881"/>
          </a:xfrm>
          <a:prstGeom prst="rect">
            <a:avLst/>
          </a:prstGeom>
          <a:noFill/>
          <a:ln>
            <a:noFill/>
          </a:ln>
        </p:spPr>
      </p:pic>
      <p:sp>
        <p:nvSpPr>
          <p:cNvPr id="173" name="Google Shape;173;p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Google Shape;178;p10"/>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0"/>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b="1" lang="en-US" sz="4800">
                <a:solidFill>
                  <a:srgbClr val="FFFFFF"/>
                </a:solidFill>
                <a:latin typeface="Calibri"/>
                <a:ea typeface="Calibri"/>
                <a:cs typeface="Calibri"/>
                <a:sym typeface="Calibri"/>
              </a:rPr>
              <a:t>Poverty Gap Results</a:t>
            </a:r>
            <a:endParaRPr sz="4800">
              <a:solidFill>
                <a:srgbClr val="FFFFFF"/>
              </a:solidFill>
              <a:latin typeface="Calibri"/>
              <a:ea typeface="Calibri"/>
              <a:cs typeface="Calibri"/>
              <a:sym typeface="Calibri"/>
            </a:endParaRPr>
          </a:p>
        </p:txBody>
      </p:sp>
      <p:cxnSp>
        <p:nvCxnSpPr>
          <p:cNvPr id="180" name="Google Shape;180;p10"/>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181" name="Google Shape;181;p10"/>
          <p:cNvPicPr preferRelativeResize="0"/>
          <p:nvPr/>
        </p:nvPicPr>
        <p:blipFill rotWithShape="1">
          <a:blip r:embed="rId3">
            <a:alphaModFix/>
          </a:blip>
          <a:srcRect b="0" l="0" r="0" t="0"/>
          <a:stretch/>
        </p:blipFill>
        <p:spPr>
          <a:xfrm>
            <a:off x="5153822" y="1024543"/>
            <a:ext cx="6553545" cy="4816855"/>
          </a:xfrm>
          <a:prstGeom prst="rect">
            <a:avLst/>
          </a:prstGeom>
          <a:noFill/>
          <a:ln>
            <a:noFill/>
          </a:ln>
        </p:spPr>
      </p:pic>
      <p:sp>
        <p:nvSpPr>
          <p:cNvPr id="182" name="Google Shape;182;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11"/>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1"/>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Poverty Headcount Results</a:t>
            </a:r>
            <a:endParaRPr/>
          </a:p>
        </p:txBody>
      </p:sp>
      <p:cxnSp>
        <p:nvCxnSpPr>
          <p:cNvPr id="189" name="Google Shape;189;p11"/>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190" name="Google Shape;190;p11"/>
          <p:cNvPicPr preferRelativeResize="0"/>
          <p:nvPr/>
        </p:nvPicPr>
        <p:blipFill rotWithShape="1">
          <a:blip r:embed="rId3">
            <a:alphaModFix/>
          </a:blip>
          <a:srcRect b="0" l="0" r="0" t="0"/>
          <a:stretch/>
        </p:blipFill>
        <p:spPr>
          <a:xfrm>
            <a:off x="5153822" y="885281"/>
            <a:ext cx="6553545" cy="5095380"/>
          </a:xfrm>
          <a:prstGeom prst="rect">
            <a:avLst/>
          </a:prstGeom>
          <a:noFill/>
          <a:ln>
            <a:noFill/>
          </a:ln>
        </p:spPr>
      </p:pic>
      <p:sp>
        <p:nvSpPr>
          <p:cNvPr id="191" name="Google Shape;191;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12"/>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7" name="Google Shape;197;p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8" name="Google Shape;198;p12"/>
          <p:cNvSpPr txBox="1"/>
          <p:nvPr>
            <p:ph type="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sz="6000">
                <a:solidFill>
                  <a:srgbClr val="FFFFFF"/>
                </a:solidFill>
                <a:latin typeface="Calibri"/>
                <a:ea typeface="Calibri"/>
                <a:cs typeface="Calibri"/>
                <a:sym typeface="Calibri"/>
              </a:rPr>
              <a:t>Conclusions</a:t>
            </a:r>
            <a:endParaRPr/>
          </a:p>
        </p:txBody>
      </p:sp>
      <p:sp>
        <p:nvSpPr>
          <p:cNvPr id="199" name="Google Shape;199;p12"/>
          <p:cNvSpPr txBox="1"/>
          <p:nvPr>
            <p:ph idx="1" type="body"/>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t/>
            </a:r>
            <a:endParaRPr/>
          </a:p>
        </p:txBody>
      </p:sp>
      <p:sp>
        <p:nvSpPr>
          <p:cNvPr id="200" name="Google Shape;200;p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05" name="Google Shape;10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2380"/>
              <a:t>To what extent does two-way trade and investment between the United States and Africa help achieve the Sustainable Development Goals?</a:t>
            </a:r>
            <a:endParaRPr/>
          </a:p>
          <a:p>
            <a:pPr indent="0" lvl="0" marL="228600" rtl="0" algn="l">
              <a:lnSpc>
                <a:spcPct val="80000"/>
              </a:lnSpc>
              <a:spcBef>
                <a:spcPts val="1000"/>
              </a:spcBef>
              <a:spcAft>
                <a:spcPts val="0"/>
              </a:spcAft>
              <a:buNone/>
            </a:pPr>
            <a:r>
              <a:t/>
            </a:r>
            <a:endParaRPr/>
          </a:p>
          <a:p>
            <a:pPr indent="-228600" lvl="0" marL="228600" rtl="0" algn="l">
              <a:lnSpc>
                <a:spcPct val="80000"/>
              </a:lnSpc>
              <a:spcBef>
                <a:spcPts val="1000"/>
              </a:spcBef>
              <a:spcAft>
                <a:spcPts val="0"/>
              </a:spcAft>
              <a:buClr>
                <a:schemeClr val="dk1"/>
              </a:buClr>
              <a:buSzPts val="2380"/>
              <a:buChar char="•"/>
            </a:pPr>
            <a:r>
              <a:rPr lang="en-US" sz="2380"/>
              <a:t>Despite the debate about the extent trade openness benefits poor people in developing countries, the literature has been slow to address the impact of Foreign Direct Investment (FDI) and associated changes in relative factor prices. </a:t>
            </a:r>
            <a:endParaRPr sz="2380"/>
          </a:p>
          <a:p>
            <a:pPr indent="0" lvl="0" marL="228600" rtl="0" algn="l">
              <a:lnSpc>
                <a:spcPct val="80000"/>
              </a:lnSpc>
              <a:spcBef>
                <a:spcPts val="1000"/>
              </a:spcBef>
              <a:spcAft>
                <a:spcPts val="0"/>
              </a:spcAft>
              <a:buNone/>
            </a:pPr>
            <a:r>
              <a:t/>
            </a:r>
            <a:endParaRPr sz="2380"/>
          </a:p>
          <a:p>
            <a:pPr indent="-228600" lvl="0" marL="228600" rtl="0" algn="l">
              <a:lnSpc>
                <a:spcPct val="80000"/>
              </a:lnSpc>
              <a:spcBef>
                <a:spcPts val="1000"/>
              </a:spcBef>
              <a:spcAft>
                <a:spcPts val="0"/>
              </a:spcAft>
              <a:buClr>
                <a:schemeClr val="dk1"/>
              </a:buClr>
              <a:buSzPts val="2380"/>
              <a:buChar char="•"/>
            </a:pPr>
            <a:r>
              <a:rPr lang="en-US" sz="2380"/>
              <a:t>Using a panel of trade, investment, and poverty data, this paper will identify the extent to which FDI flows from the United States to Africa, as well as the reverse, impact key SDG targets.</a:t>
            </a:r>
            <a:endParaRPr sz="2380"/>
          </a:p>
        </p:txBody>
      </p:sp>
      <p:sp>
        <p:nvSpPr>
          <p:cNvPr id="106" name="Google Shape;106;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Background</a:t>
            </a:r>
            <a:endParaRPr/>
          </a:p>
        </p:txBody>
      </p:sp>
      <p:sp>
        <p:nvSpPr>
          <p:cNvPr id="112" name="Google Shape;11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Africa’s population is expected to grow from 1.2 billion in 2015 to 1.7 billion by 2030, with expended spending increasing from $4 trillion to $6.6 trillion. </a:t>
            </a:r>
            <a:endParaRPr/>
          </a:p>
          <a:p>
            <a:pPr indent="-228600" lvl="1" marL="685800" rtl="0" algn="l">
              <a:lnSpc>
                <a:spcPct val="70000"/>
              </a:lnSpc>
              <a:spcBef>
                <a:spcPts val="500"/>
              </a:spcBef>
              <a:spcAft>
                <a:spcPts val="0"/>
              </a:spcAft>
              <a:buClr>
                <a:schemeClr val="dk1"/>
              </a:buClr>
              <a:buSzPts val="2220"/>
              <a:buChar char="•"/>
            </a:pPr>
            <a:r>
              <a:rPr lang="en-US" sz="2220"/>
              <a:t>Over 80 percent of this population growth is expected in cities. </a:t>
            </a:r>
            <a:endParaRPr sz="2220"/>
          </a:p>
          <a:p>
            <a:pPr indent="0" lvl="0" marL="685800" rtl="0" algn="l">
              <a:lnSpc>
                <a:spcPct val="70000"/>
              </a:lnSpc>
              <a:spcBef>
                <a:spcPts val="500"/>
              </a:spcBef>
              <a:spcAft>
                <a:spcPts val="0"/>
              </a:spcAft>
              <a:buNone/>
            </a:pPr>
            <a:r>
              <a:t/>
            </a:r>
            <a:endParaRPr sz="2220"/>
          </a:p>
          <a:p>
            <a:pPr indent="-228600" lvl="0" marL="228600" rtl="0" algn="l">
              <a:lnSpc>
                <a:spcPct val="70000"/>
              </a:lnSpc>
              <a:spcBef>
                <a:spcPts val="1000"/>
              </a:spcBef>
              <a:spcAft>
                <a:spcPts val="0"/>
              </a:spcAft>
              <a:buClr>
                <a:schemeClr val="dk1"/>
              </a:buClr>
              <a:buSzPts val="2590"/>
              <a:buChar char="•"/>
            </a:pPr>
            <a:r>
              <a:rPr lang="en-US" sz="2590"/>
              <a:t>Economic growth across the sub-continent averaged 5.8 percent from 2004 to 2004, but has not created quality jobs. </a:t>
            </a:r>
            <a:endParaRPr sz="2590"/>
          </a:p>
          <a:p>
            <a:pPr indent="-278765" lvl="1" marL="685800" rtl="0" algn="l">
              <a:lnSpc>
                <a:spcPct val="70000"/>
              </a:lnSpc>
              <a:spcBef>
                <a:spcPts val="1000"/>
              </a:spcBef>
              <a:spcAft>
                <a:spcPts val="0"/>
              </a:spcAft>
              <a:buClr>
                <a:schemeClr val="dk1"/>
              </a:buClr>
              <a:buSzPts val="2590"/>
              <a:buChar char="•"/>
            </a:pPr>
            <a:r>
              <a:rPr lang="en-US" sz="2590"/>
              <a:t>Per OECD (2018), vulnerable employment will remain at 66 percent of the population through 2022. </a:t>
            </a:r>
            <a:endParaRPr/>
          </a:p>
          <a:p>
            <a:pPr indent="0" lvl="0" marL="228600" rtl="0" algn="l">
              <a:lnSpc>
                <a:spcPct val="70000"/>
              </a:lnSpc>
              <a:spcBef>
                <a:spcPts val="1000"/>
              </a:spcBef>
              <a:spcAft>
                <a:spcPts val="0"/>
              </a:spcAft>
              <a:buNone/>
            </a:pPr>
            <a:r>
              <a:t/>
            </a:r>
            <a:endParaRPr/>
          </a:p>
        </p:txBody>
      </p:sp>
      <p:sp>
        <p:nvSpPr>
          <p:cNvPr id="113" name="Google Shape;113;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768b1a51bd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Prosper Africa</a:t>
            </a:r>
            <a:endParaRPr/>
          </a:p>
        </p:txBody>
      </p:sp>
      <p:sp>
        <p:nvSpPr>
          <p:cNvPr id="119" name="Google Shape;119;g768b1a51bd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lnSpc>
                <a:spcPct val="70000"/>
              </a:lnSpc>
              <a:spcBef>
                <a:spcPts val="1000"/>
              </a:spcBef>
              <a:spcAft>
                <a:spcPts val="0"/>
              </a:spcAft>
              <a:buSzPts val="2590"/>
              <a:buChar char="•"/>
            </a:pPr>
            <a:r>
              <a:rPr lang="en-US" sz="2590"/>
              <a:t>The U.S. government is making the bet that increasing trade and investment will help break this vulnerability.</a:t>
            </a:r>
            <a:endParaRPr sz="2590"/>
          </a:p>
          <a:p>
            <a:pPr indent="-278765" lvl="1" marL="685800" rtl="0" algn="l">
              <a:lnSpc>
                <a:spcPct val="80000"/>
              </a:lnSpc>
              <a:spcBef>
                <a:spcPts val="1000"/>
              </a:spcBef>
              <a:spcAft>
                <a:spcPts val="0"/>
              </a:spcAft>
              <a:buSzPts val="2590"/>
              <a:buChar char="•"/>
            </a:pPr>
            <a:r>
              <a:rPr lang="en-US" sz="2380"/>
              <a:t>The US government announced the “Prosper Africa” initiative in June 2018 to advance mutually beneficial trade and commercial ties between the United States and countries across the African continent, with the bold goal to double trade and investment. </a:t>
            </a:r>
            <a:endParaRPr sz="2590"/>
          </a:p>
          <a:p>
            <a:pPr indent="-228600" lvl="1" marL="685800" rtl="0" algn="l">
              <a:lnSpc>
                <a:spcPct val="70000"/>
              </a:lnSpc>
              <a:spcBef>
                <a:spcPts val="500"/>
              </a:spcBef>
              <a:spcAft>
                <a:spcPts val="0"/>
              </a:spcAft>
              <a:buSzPts val="2220"/>
              <a:buChar char="•"/>
            </a:pPr>
            <a:r>
              <a:rPr lang="en-US" sz="2220"/>
              <a:t>The U.S. government has initiated this work because its trade relationship with sub-Saharan Africa has been declining. </a:t>
            </a:r>
            <a:endParaRPr/>
          </a:p>
          <a:p>
            <a:pPr indent="-228600" lvl="1" marL="685800" rtl="0" algn="l">
              <a:lnSpc>
                <a:spcPct val="70000"/>
              </a:lnSpc>
              <a:spcBef>
                <a:spcPts val="500"/>
              </a:spcBef>
              <a:spcAft>
                <a:spcPts val="0"/>
              </a:spcAft>
              <a:buSzPts val="2220"/>
              <a:buChar char="•"/>
            </a:pPr>
            <a:r>
              <a:rPr lang="en-US" sz="2220"/>
              <a:t>China’s trade now surpasses the United State in trading with Africa and may soon surpass it in foreign direct investment with its public and private investment falling behind China.</a:t>
            </a:r>
            <a:endParaRPr/>
          </a:p>
          <a:p>
            <a:pPr indent="0" lvl="0" marL="0" rtl="0" algn="l">
              <a:spcBef>
                <a:spcPts val="1000"/>
              </a:spcBef>
              <a:spcAft>
                <a:spcPts val="0"/>
              </a:spcAft>
              <a:buNone/>
            </a:pPr>
            <a:r>
              <a:t/>
            </a:r>
            <a:endParaRPr/>
          </a:p>
        </p:txBody>
      </p:sp>
      <p:sp>
        <p:nvSpPr>
          <p:cNvPr id="120" name="Google Shape;120;g768b1a51bd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Econometric specification</a:t>
            </a:r>
            <a:endParaRPr/>
          </a:p>
        </p:txBody>
      </p:sp>
      <p:sp>
        <p:nvSpPr>
          <p:cNvPr id="126" name="Google Shape;1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Replication of Maelan Le Goff and Raju Jan Singh (2014) “Does trade reduce poverty? A view from Africa”</a:t>
            </a:r>
            <a:endParaRPr/>
          </a:p>
          <a:p>
            <a:pPr indent="0" lvl="0" marL="0" rtl="0" algn="ctr">
              <a:lnSpc>
                <a:spcPct val="107916"/>
              </a:lnSpc>
              <a:spcBef>
                <a:spcPts val="0"/>
              </a:spcBef>
              <a:spcAft>
                <a:spcPts val="0"/>
              </a:spcAft>
              <a:buClr>
                <a:schemeClr val="dk1"/>
              </a:buClr>
              <a:buSzPts val="1100"/>
              <a:buFont typeface="Arial"/>
              <a:buNone/>
            </a:pPr>
            <a:r>
              <a:t/>
            </a:r>
            <a:endParaRPr/>
          </a:p>
          <a:p>
            <a:pPr indent="0" lvl="0" marL="0" rtl="0" algn="ctr">
              <a:lnSpc>
                <a:spcPct val="107916"/>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7" name="Google Shape;127;p5"/>
          <p:cNvPicPr preferRelativeResize="0"/>
          <p:nvPr/>
        </p:nvPicPr>
        <p:blipFill>
          <a:blip r:embed="rId3">
            <a:alphaModFix/>
          </a:blip>
          <a:stretch>
            <a:fillRect/>
          </a:stretch>
        </p:blipFill>
        <p:spPr>
          <a:xfrm>
            <a:off x="2103780" y="2985780"/>
            <a:ext cx="8931075" cy="1661900"/>
          </a:xfrm>
          <a:prstGeom prst="rect">
            <a:avLst/>
          </a:prstGeom>
          <a:noFill/>
          <a:ln>
            <a:noFill/>
          </a:ln>
        </p:spPr>
      </p:pic>
      <p:sp>
        <p:nvSpPr>
          <p:cNvPr id="128" name="Google Shape;128;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 name="Shape 132"/>
        <p:cNvGrpSpPr/>
        <p:nvPr/>
      </p:nvGrpSpPr>
      <p:grpSpPr>
        <a:xfrm>
          <a:off x="0" y="0"/>
          <a:ext cx="0" cy="0"/>
          <a:chOff x="0" y="0"/>
          <a:chExt cx="0" cy="0"/>
        </a:xfrm>
      </p:grpSpPr>
      <p:sp>
        <p:nvSpPr>
          <p:cNvPr id="133" name="Google Shape;133;p6"/>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6"/>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t>Trends in development aid and FDI in Africa</a:t>
            </a:r>
            <a:endParaRPr/>
          </a:p>
        </p:txBody>
      </p:sp>
      <p:sp>
        <p:nvSpPr>
          <p:cNvPr id="135" name="Google Shape;135;p6"/>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t>Nicholson (2012):</a:t>
            </a:r>
            <a:endParaRPr sz="2000"/>
          </a:p>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rPr lang="en-US" sz="2000"/>
              <a:t>Africa can be categorized as an “AID-oriented region” throughout the latter half of the twentieth century, relying on its primary source of external capital in the form of concessionary loans</a:t>
            </a:r>
            <a:endParaRPr/>
          </a:p>
        </p:txBody>
      </p:sp>
      <p:pic>
        <p:nvPicPr>
          <p:cNvPr id="136" name="Google Shape;136;p6"/>
          <p:cNvPicPr preferRelativeResize="0"/>
          <p:nvPr/>
        </p:nvPicPr>
        <p:blipFill rotWithShape="1">
          <a:blip r:embed="rId3">
            <a:alphaModFix/>
          </a:blip>
          <a:srcRect b="0" l="0" r="0" t="0"/>
          <a:stretch/>
        </p:blipFill>
        <p:spPr>
          <a:xfrm>
            <a:off x="5297763" y="1465523"/>
            <a:ext cx="6250769" cy="3766087"/>
          </a:xfrm>
          <a:prstGeom prst="rect">
            <a:avLst/>
          </a:prstGeom>
          <a:noFill/>
          <a:ln>
            <a:noFill/>
          </a:ln>
        </p:spPr>
      </p:pic>
      <p:sp>
        <p:nvSpPr>
          <p:cNvPr id="137" name="Google Shape;137;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sp>
        <p:nvSpPr>
          <p:cNvPr id="142" name="Google Shape;142;p7"/>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7"/>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t>Trends in development aid and FDI in Africa</a:t>
            </a:r>
            <a:endParaRPr/>
          </a:p>
        </p:txBody>
      </p:sp>
      <p:sp>
        <p:nvSpPr>
          <p:cNvPr id="144" name="Google Shape;144;p7"/>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t>But the trend for LMIs is not as obvious in Africa</a:t>
            </a:r>
            <a:endParaRPr/>
          </a:p>
        </p:txBody>
      </p:sp>
      <p:pic>
        <p:nvPicPr>
          <p:cNvPr id="145" name="Google Shape;145;p7"/>
          <p:cNvPicPr preferRelativeResize="0"/>
          <p:nvPr/>
        </p:nvPicPr>
        <p:blipFill rotWithShape="1">
          <a:blip r:embed="rId3">
            <a:alphaModFix/>
          </a:blip>
          <a:srcRect b="0" l="0" r="0" t="0"/>
          <a:stretch/>
        </p:blipFill>
        <p:spPr>
          <a:xfrm>
            <a:off x="5297763" y="1692113"/>
            <a:ext cx="6250769" cy="3312907"/>
          </a:xfrm>
          <a:prstGeom prst="rect">
            <a:avLst/>
          </a:prstGeom>
          <a:noFill/>
          <a:ln>
            <a:noFill/>
          </a:ln>
        </p:spPr>
      </p:pic>
      <p:sp>
        <p:nvSpPr>
          <p:cNvPr id="146" name="Google Shape;146;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sp>
        <p:nvSpPr>
          <p:cNvPr id="151" name="Google Shape;151;g6def1b00a4_0_5"/>
          <p:cNvSpPr/>
          <p:nvPr/>
        </p:nvSpPr>
        <p:spPr>
          <a:xfrm>
            <a:off x="0" y="0"/>
            <a:ext cx="46542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g6def1b00a4_0_5"/>
          <p:cNvSpPr txBox="1"/>
          <p:nvPr>
            <p:ph type="title"/>
          </p:nvPr>
        </p:nvSpPr>
        <p:spPr>
          <a:xfrm>
            <a:off x="643468" y="623392"/>
            <a:ext cx="3363900" cy="16071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US" sz="2800"/>
              <a:t>US FDI into Africa dwarfs Africa investment in USA</a:t>
            </a:r>
            <a:endParaRPr/>
          </a:p>
        </p:txBody>
      </p:sp>
      <p:sp>
        <p:nvSpPr>
          <p:cNvPr id="153" name="Google Shape;153;g6def1b00a4_0_5"/>
          <p:cNvSpPr txBox="1"/>
          <p:nvPr>
            <p:ph idx="1" type="body"/>
          </p:nvPr>
        </p:nvSpPr>
        <p:spPr>
          <a:xfrm>
            <a:off x="643468" y="2638043"/>
            <a:ext cx="3363900" cy="341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rPr lang="en-US" sz="2000"/>
              <a:t>US Foreign Direct Investment tends to be located in South Africa, Nigeria, and Egypt</a:t>
            </a:r>
            <a:endParaRPr sz="2000"/>
          </a:p>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0"/>
              </a:spcBef>
              <a:spcAft>
                <a:spcPts val="0"/>
              </a:spcAft>
              <a:buClr>
                <a:schemeClr val="lt1"/>
              </a:buClr>
              <a:buSzPts val="2000"/>
              <a:buNone/>
            </a:pPr>
            <a:r>
              <a:rPr lang="en-US" sz="1400"/>
              <a:t>source: </a:t>
            </a:r>
            <a:r>
              <a:rPr lang="en-US" sz="1100" u="sng">
                <a:solidFill>
                  <a:schemeClr val="hlink"/>
                </a:solidFill>
                <a:latin typeface="Arial"/>
                <a:ea typeface="Arial"/>
                <a:cs typeface="Arial"/>
                <a:sym typeface="Arial"/>
                <a:hlinkClick r:id="rId3"/>
              </a:rPr>
              <a:t>https://apps.bea.gov/iTable/index_MNC.cfm</a:t>
            </a:r>
            <a:endParaRPr sz="2000"/>
          </a:p>
        </p:txBody>
      </p:sp>
      <p:pic>
        <p:nvPicPr>
          <p:cNvPr id="154" name="Google Shape;154;g6def1b00a4_0_5"/>
          <p:cNvPicPr preferRelativeResize="0"/>
          <p:nvPr/>
        </p:nvPicPr>
        <p:blipFill>
          <a:blip r:embed="rId4">
            <a:alphaModFix/>
          </a:blip>
          <a:stretch>
            <a:fillRect/>
          </a:stretch>
        </p:blipFill>
        <p:spPr>
          <a:xfrm>
            <a:off x="5968475" y="527375"/>
            <a:ext cx="4654200" cy="2792524"/>
          </a:xfrm>
          <a:prstGeom prst="rect">
            <a:avLst/>
          </a:prstGeom>
          <a:noFill/>
          <a:ln>
            <a:noFill/>
          </a:ln>
        </p:spPr>
      </p:pic>
      <p:pic>
        <p:nvPicPr>
          <p:cNvPr id="155" name="Google Shape;155;g6def1b00a4_0_5"/>
          <p:cNvPicPr preferRelativeResize="0"/>
          <p:nvPr/>
        </p:nvPicPr>
        <p:blipFill>
          <a:blip r:embed="rId5">
            <a:alphaModFix/>
          </a:blip>
          <a:stretch>
            <a:fillRect/>
          </a:stretch>
        </p:blipFill>
        <p:spPr>
          <a:xfrm>
            <a:off x="5968475" y="3590700"/>
            <a:ext cx="4654200" cy="2786715"/>
          </a:xfrm>
          <a:prstGeom prst="rect">
            <a:avLst/>
          </a:prstGeom>
          <a:noFill/>
          <a:ln>
            <a:noFill/>
          </a:ln>
        </p:spPr>
      </p:pic>
      <p:sp>
        <p:nvSpPr>
          <p:cNvPr id="156" name="Google Shape;156;g6def1b00a4_0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8"/>
          <p:cNvSpPr txBox="1"/>
          <p:nvPr>
            <p:ph type="title"/>
          </p:nvPr>
        </p:nvSpPr>
        <p:spPr>
          <a:xfrm>
            <a:off x="687574" y="306065"/>
            <a:ext cx="10515600" cy="932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lang="en-US" sz="4800"/>
              <a:t>Data source: World Bank WDI</a:t>
            </a:r>
            <a:endParaRPr/>
          </a:p>
        </p:txBody>
      </p:sp>
      <p:sp>
        <p:nvSpPr>
          <p:cNvPr id="162" name="Google Shape;162;p8"/>
          <p:cNvSpPr/>
          <p:nvPr/>
        </p:nvSpPr>
        <p:spPr>
          <a:xfrm>
            <a:off x="3124200" y="2116063"/>
            <a:ext cx="184731" cy="100027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163" name="Google Shape;163;p8"/>
          <p:cNvGraphicFramePr/>
          <p:nvPr/>
        </p:nvGraphicFramePr>
        <p:xfrm>
          <a:off x="989053" y="1400601"/>
          <a:ext cx="3000000" cy="3000000"/>
        </p:xfrm>
        <a:graphic>
          <a:graphicData uri="http://schemas.openxmlformats.org/drawingml/2006/table">
            <a:tbl>
              <a:tblPr>
                <a:noFill/>
                <a:tableStyleId>{53FF2E41-2201-4EF0-AD40-C605E84981A2}</a:tableStyleId>
              </a:tblPr>
              <a:tblGrid>
                <a:gridCol w="2880900"/>
                <a:gridCol w="7333225"/>
              </a:tblGrid>
              <a:tr h="437575">
                <a:tc gridSpan="2">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Indicator Name</a:t>
                      </a:r>
                      <a:endParaRPr b="0" i="0" sz="2700" u="none" cap="none" strike="noStrike">
                        <a:latin typeface="Arial"/>
                        <a:ea typeface="Arial"/>
                        <a:cs typeface="Arial"/>
                        <a:sym typeface="Arial"/>
                      </a:endParaRPr>
                    </a:p>
                  </a:txBody>
                  <a:tcPr marT="68325" marB="68325" marR="136650" marL="136650">
                    <a:lnL cap="flat" cmpd="sng" w="12700">
                      <a:solidFill>
                        <a:srgbClr val="4472C4"/>
                      </a:solidFill>
                      <a:prstDash val="solid"/>
                      <a:round/>
                      <a:headEnd len="sm" w="sm" type="none"/>
                      <a:tailEnd len="sm" w="sm" type="none"/>
                    </a:lnL>
                    <a:lnR cap="flat" cmpd="sng" w="12700">
                      <a:solidFill>
                        <a:srgbClr val="4472C4"/>
                      </a:solidFill>
                      <a:prstDash val="solid"/>
                      <a:round/>
                      <a:headEnd len="sm" w="sm" type="none"/>
                      <a:tailEnd len="sm" w="sm" type="none"/>
                    </a:lnR>
                    <a:lnT cap="flat" cmpd="sng" w="12700">
                      <a:solidFill>
                        <a:srgbClr val="4472C4"/>
                      </a:solidFill>
                      <a:prstDash val="solid"/>
                      <a:round/>
                      <a:headEnd len="sm" w="sm" type="none"/>
                      <a:tailEnd len="sm" w="sm" type="none"/>
                    </a:lnT>
                    <a:lnB cap="flat" cmpd="sng" w="12700">
                      <a:solidFill>
                        <a:srgbClr val="4472C4"/>
                      </a:solidFill>
                      <a:prstDash val="solid"/>
                      <a:round/>
                      <a:headEnd len="sm" w="sm" type="none"/>
                      <a:tailEnd len="sm" w="sm" type="none"/>
                    </a:lnB>
                    <a:solidFill>
                      <a:srgbClr val="4472C4"/>
                    </a:solidFill>
                  </a:tcPr>
                </a:tc>
                <a:tc hMerge="1"/>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Poverty Headcount</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4472C4"/>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Poverty headcount ratio at $1.90 a day (2011 PPP) (% of population)</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4472C4"/>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Poverty Gap</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Poverty gap at $1.90 a day (2011 PPP) (%)</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ODA</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Net official development assistance and official aid received (current US$)</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FDI</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Foreign direct investment, net inflows (</a:t>
                      </a:r>
                      <a:r>
                        <a:rPr lang="en-US" sz="1300">
                          <a:latin typeface="Times New Roman"/>
                          <a:ea typeface="Times New Roman"/>
                          <a:cs typeface="Times New Roman"/>
                          <a:sym typeface="Times New Roman"/>
                        </a:rPr>
                        <a:t>current US$)</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GDP</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Adjusted net national income (current US$)</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Inflation</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Inflation, GDP deflator (annual %)</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Credit</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Domestic credit provided by financial sector (% of GDP)</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Education</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Gross intake ratio in first grade of primary education, total (% of relevant age group)</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tcPr>
                </a:tc>
              </a:tr>
              <a:tr h="496275">
                <a:tc>
                  <a:txBody>
                    <a:bodyPr/>
                    <a:lstStyle/>
                    <a:p>
                      <a:pPr indent="0" lvl="0" marL="0" marR="0" rtl="0" algn="just">
                        <a:spcBef>
                          <a:spcPts val="0"/>
                        </a:spcBef>
                        <a:spcAft>
                          <a:spcPts val="0"/>
                        </a:spcAft>
                        <a:buNone/>
                      </a:pPr>
                      <a:r>
                        <a:rPr b="1" i="0" lang="en-US" sz="1300" u="none" cap="none" strike="noStrike">
                          <a:solidFill>
                            <a:srgbClr val="000000"/>
                          </a:solidFill>
                          <a:latin typeface="Times New Roman"/>
                          <a:ea typeface="Times New Roman"/>
                          <a:cs typeface="Times New Roman"/>
                          <a:sym typeface="Times New Roman"/>
                        </a:rPr>
                        <a:t>Institutions</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c>
                  <a:txBody>
                    <a:bodyPr/>
                    <a:lstStyle/>
                    <a:p>
                      <a:pPr indent="0" lvl="0" marL="0" marR="0" rtl="0" algn="just">
                        <a:spcBef>
                          <a:spcPts val="0"/>
                        </a:spcBef>
                        <a:spcAft>
                          <a:spcPts val="0"/>
                        </a:spcAft>
                        <a:buNone/>
                      </a:pPr>
                      <a:r>
                        <a:rPr b="0" i="0" lang="en-US" sz="1300" u="none" cap="none" strike="noStrike">
                          <a:solidFill>
                            <a:srgbClr val="000000"/>
                          </a:solidFill>
                          <a:latin typeface="Times New Roman"/>
                          <a:ea typeface="Times New Roman"/>
                          <a:cs typeface="Times New Roman"/>
                          <a:sym typeface="Times New Roman"/>
                        </a:rPr>
                        <a:t>CPIA public sector management and institutions cluster average (1=low to 6=high)</a:t>
                      </a:r>
                      <a:endParaRPr b="0" i="0" sz="2700" u="none" cap="none" strike="noStrike">
                        <a:latin typeface="Arial"/>
                        <a:ea typeface="Arial"/>
                        <a:cs typeface="Arial"/>
                        <a:sym typeface="Arial"/>
                      </a:endParaRPr>
                    </a:p>
                  </a:txBody>
                  <a:tcPr marT="94900" marB="94900" marR="94900" marL="94900">
                    <a:lnL cap="flat" cmpd="sng" w="12700">
                      <a:solidFill>
                        <a:srgbClr val="8EAADB"/>
                      </a:solidFill>
                      <a:prstDash val="solid"/>
                      <a:round/>
                      <a:headEnd len="sm" w="sm" type="none"/>
                      <a:tailEnd len="sm" w="sm" type="none"/>
                    </a:lnL>
                    <a:lnR cap="flat" cmpd="sng" w="12700">
                      <a:solidFill>
                        <a:srgbClr val="8EAADB"/>
                      </a:solidFill>
                      <a:prstDash val="solid"/>
                      <a:round/>
                      <a:headEnd len="sm" w="sm" type="none"/>
                      <a:tailEnd len="sm" w="sm" type="none"/>
                    </a:lnR>
                    <a:lnT cap="flat" cmpd="sng" w="12700">
                      <a:solidFill>
                        <a:srgbClr val="8EAADB"/>
                      </a:solidFill>
                      <a:prstDash val="solid"/>
                      <a:round/>
                      <a:headEnd len="sm" w="sm" type="none"/>
                      <a:tailEnd len="sm" w="sm" type="none"/>
                    </a:lnT>
                    <a:lnB cap="flat" cmpd="sng" w="12700">
                      <a:solidFill>
                        <a:srgbClr val="8EAADB"/>
                      </a:solidFill>
                      <a:prstDash val="solid"/>
                      <a:round/>
                      <a:headEnd len="sm" w="sm" type="none"/>
                      <a:tailEnd len="sm" w="sm" type="none"/>
                    </a:lnB>
                    <a:solidFill>
                      <a:srgbClr val="D9E2F3"/>
                    </a:solidFill>
                  </a:tcPr>
                </a:tc>
              </a:tr>
            </a:tbl>
          </a:graphicData>
        </a:graphic>
      </p:graphicFrame>
      <p:sp>
        <p:nvSpPr>
          <p:cNvPr id="164" name="Google Shape;164;p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2020-01-06T11:38:14Z</dcterms:created>
  <dc:creator>Nicholson, Michael (KEA/OEG)</dc:creator>
</cp:coreProperties>
</file>