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60"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1" r:id="rId15"/>
    <p:sldId id="272" r:id="rId16"/>
    <p:sldId id="268"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qASJ4z6apoWiDDxqJZ84VQwCr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FF2E41-2201-4EF0-AD40-C605E84981A2}">
  <a:tblStyle styleId="{53FF2E41-2201-4EF0-AD40-C605E84981A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6331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0346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68b1a51b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68b1a51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def1b0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6def1b00a4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apps.bea.gov/iTable/index_MNC.cfm"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
          <p:cNvSpPr txBox="1">
            <a:spLocks noGrp="1"/>
          </p:cNvSpPr>
          <p:nvPr>
            <p:ph type="ctrTitle"/>
          </p:nvPr>
        </p:nvSpPr>
        <p:spPr>
          <a:xfrm>
            <a:off x="838200" y="963877"/>
            <a:ext cx="3494362" cy="493024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accent1"/>
              </a:buClr>
              <a:buSzPts val="4400"/>
              <a:buFont typeface="Calibri"/>
              <a:buNone/>
            </a:pPr>
            <a:r>
              <a:rPr lang="en-US" sz="4400" b="1">
                <a:solidFill>
                  <a:schemeClr val="accent1"/>
                </a:solidFill>
                <a:latin typeface="Calibri"/>
                <a:ea typeface="Calibri"/>
                <a:cs typeface="Calibri"/>
                <a:sym typeface="Calibri"/>
              </a:rPr>
              <a:t>To what extent can U.S. private investment solve poverty in Africa?</a:t>
            </a:r>
            <a:endParaRPr sz="4400">
              <a:solidFill>
                <a:schemeClr val="accent1"/>
              </a:solidFill>
              <a:latin typeface="Calibri"/>
              <a:ea typeface="Calibri"/>
              <a:cs typeface="Calibri"/>
              <a:sym typeface="Calibri"/>
            </a:endParaRPr>
          </a:p>
        </p:txBody>
      </p:sp>
      <p:cxnSp>
        <p:nvCxnSpPr>
          <p:cNvPr id="98" name="Google Shape;98;p1"/>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99" name="Google Shape;99;p1"/>
          <p:cNvSpPr txBox="1">
            <a:spLocks noGrp="1"/>
          </p:cNvSpPr>
          <p:nvPr>
            <p:ph type="subTitle" idx="1"/>
          </p:nvPr>
        </p:nvSpPr>
        <p:spPr>
          <a:xfrm>
            <a:off x="4976031" y="963877"/>
            <a:ext cx="6377769" cy="49302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n-US"/>
              <a:t>Dr. Michael Nicholson, US Agency for International Development</a:t>
            </a:r>
            <a:endParaRPr/>
          </a:p>
          <a:p>
            <a:pPr marL="0" lvl="0" indent="0" algn="l" rtl="0">
              <a:lnSpc>
                <a:spcPct val="90000"/>
              </a:lnSpc>
              <a:spcBef>
                <a:spcPts val="1000"/>
              </a:spcBef>
              <a:spcAft>
                <a:spcPts val="0"/>
              </a:spcAft>
              <a:buClr>
                <a:schemeClr val="dk1"/>
              </a:buClr>
              <a:buSzPts val="2400"/>
              <a:buNone/>
            </a:pPr>
            <a:r>
              <a:rPr lang="en-US"/>
              <a:t>and</a:t>
            </a:r>
            <a:endParaRPr/>
          </a:p>
          <a:p>
            <a:pPr marL="0" lvl="0" indent="0" algn="l" rtl="0">
              <a:lnSpc>
                <a:spcPct val="90000"/>
              </a:lnSpc>
              <a:spcBef>
                <a:spcPts val="1000"/>
              </a:spcBef>
              <a:spcAft>
                <a:spcPts val="0"/>
              </a:spcAft>
              <a:buClr>
                <a:schemeClr val="dk1"/>
              </a:buClr>
              <a:buSzPts val="2400"/>
              <a:buNone/>
            </a:pPr>
            <a:r>
              <a:rPr lang="en-US"/>
              <a:t>Dr. David Kritzberg, Appian Data Services</a:t>
            </a:r>
            <a:endParaRPr/>
          </a:p>
          <a:p>
            <a:pPr marL="0" lvl="0" indent="152400" algn="l" rtl="0">
              <a:lnSpc>
                <a:spcPct val="90000"/>
              </a:lnSpc>
              <a:spcBef>
                <a:spcPts val="1000"/>
              </a:spcBef>
              <a:spcAft>
                <a:spcPts val="0"/>
              </a:spcAft>
              <a:buClr>
                <a:schemeClr val="dk1"/>
              </a:buClr>
              <a:buSzPts val="2400"/>
              <a:buFont typeface="Arial"/>
              <a:buNone/>
            </a:pPr>
            <a:endParaRPr/>
          </a:p>
          <a:p>
            <a:pPr marL="0" lvl="0" indent="0" algn="l" rtl="0">
              <a:lnSpc>
                <a:spcPct val="90000"/>
              </a:lnSpc>
              <a:spcBef>
                <a:spcPts val="1000"/>
              </a:spcBef>
              <a:spcAft>
                <a:spcPts val="0"/>
              </a:spcAft>
              <a:buClr>
                <a:schemeClr val="dk1"/>
              </a:buClr>
              <a:buSzPts val="2400"/>
              <a:buNone/>
            </a:pPr>
            <a:r>
              <a:rPr lang="en-US"/>
              <a:t>January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9"/>
          <p:cNvSpPr/>
          <p:nvPr/>
        </p:nvSpPr>
        <p:spPr>
          <a:xfrm>
            <a:off x="336884" y="321177"/>
            <a:ext cx="4332307" cy="6179552"/>
          </a:xfrm>
          <a:prstGeom prst="rect">
            <a:avLst/>
          </a:prstGeom>
          <a:solidFill>
            <a:srgbClr val="404040">
              <a:alpha val="89803"/>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9"/>
          <p:cNvSpPr txBox="1">
            <a:spLocks noGrp="1"/>
          </p:cNvSpPr>
          <p:nvPr>
            <p:ph type="title"/>
          </p:nvPr>
        </p:nvSpPr>
        <p:spPr>
          <a:xfrm>
            <a:off x="674237" y="914400"/>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a:solidFill>
                  <a:srgbClr val="FFFFFF"/>
                </a:solidFill>
                <a:latin typeface="Calibri"/>
                <a:ea typeface="Calibri"/>
                <a:cs typeface="Calibri"/>
                <a:sym typeface="Calibri"/>
              </a:rPr>
              <a:t>Summary Statistics</a:t>
            </a:r>
            <a:endParaRPr/>
          </a:p>
        </p:txBody>
      </p:sp>
      <p:cxnSp>
        <p:nvCxnSpPr>
          <p:cNvPr id="171" name="Google Shape;171;p9"/>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pic>
        <p:nvPicPr>
          <p:cNvPr id="172" name="Google Shape;172;p9"/>
          <p:cNvPicPr preferRelativeResize="0"/>
          <p:nvPr/>
        </p:nvPicPr>
        <p:blipFill rotWithShape="1">
          <a:blip r:embed="rId3">
            <a:alphaModFix/>
          </a:blip>
          <a:srcRect/>
          <a:stretch/>
        </p:blipFill>
        <p:spPr>
          <a:xfrm>
            <a:off x="5153822" y="2155030"/>
            <a:ext cx="6553545" cy="2555881"/>
          </a:xfrm>
          <a:prstGeom prst="rect">
            <a:avLst/>
          </a:prstGeom>
          <a:noFill/>
          <a:ln>
            <a:noFill/>
          </a:ln>
        </p:spPr>
      </p:pic>
      <p:sp>
        <p:nvSpPr>
          <p:cNvPr id="173" name="Google Shape;173;p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10"/>
          <p:cNvSpPr/>
          <p:nvPr/>
        </p:nvSpPr>
        <p:spPr>
          <a:xfrm>
            <a:off x="336884" y="321177"/>
            <a:ext cx="4332307" cy="6179552"/>
          </a:xfrm>
          <a:prstGeom prst="rect">
            <a:avLst/>
          </a:prstGeom>
          <a:solidFill>
            <a:srgbClr val="404040">
              <a:alpha val="89803"/>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0"/>
          <p:cNvSpPr txBox="1">
            <a:spLocks noGrp="1"/>
          </p:cNvSpPr>
          <p:nvPr>
            <p:ph type="title"/>
          </p:nvPr>
        </p:nvSpPr>
        <p:spPr>
          <a:xfrm>
            <a:off x="674237" y="914400"/>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b="1">
                <a:solidFill>
                  <a:srgbClr val="FFFFFF"/>
                </a:solidFill>
                <a:latin typeface="Calibri"/>
                <a:ea typeface="Calibri"/>
                <a:cs typeface="Calibri"/>
                <a:sym typeface="Calibri"/>
              </a:rPr>
              <a:t>Poverty Gap Results</a:t>
            </a:r>
            <a:endParaRPr sz="4800">
              <a:solidFill>
                <a:srgbClr val="FFFFFF"/>
              </a:solidFill>
              <a:latin typeface="Calibri"/>
              <a:ea typeface="Calibri"/>
              <a:cs typeface="Calibri"/>
              <a:sym typeface="Calibri"/>
            </a:endParaRPr>
          </a:p>
        </p:txBody>
      </p:sp>
      <p:cxnSp>
        <p:nvCxnSpPr>
          <p:cNvPr id="180" name="Google Shape;180;p10"/>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pic>
        <p:nvPicPr>
          <p:cNvPr id="181" name="Google Shape;181;p10"/>
          <p:cNvPicPr preferRelativeResize="0"/>
          <p:nvPr/>
        </p:nvPicPr>
        <p:blipFill rotWithShape="1">
          <a:blip r:embed="rId3">
            <a:alphaModFix/>
          </a:blip>
          <a:srcRect/>
          <a:stretch/>
        </p:blipFill>
        <p:spPr>
          <a:xfrm>
            <a:off x="5153822" y="1024543"/>
            <a:ext cx="6553545" cy="4816855"/>
          </a:xfrm>
          <a:prstGeom prst="rect">
            <a:avLst/>
          </a:prstGeom>
          <a:noFill/>
          <a:ln>
            <a:noFill/>
          </a:ln>
        </p:spPr>
      </p:pic>
      <p:sp>
        <p:nvSpPr>
          <p:cNvPr id="182" name="Google Shape;182;p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11"/>
          <p:cNvSpPr/>
          <p:nvPr/>
        </p:nvSpPr>
        <p:spPr>
          <a:xfrm>
            <a:off x="336884" y="321177"/>
            <a:ext cx="4332307" cy="6179552"/>
          </a:xfrm>
          <a:prstGeom prst="rect">
            <a:avLst/>
          </a:prstGeom>
          <a:solidFill>
            <a:srgbClr val="404040">
              <a:alpha val="89803"/>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1"/>
          <p:cNvSpPr txBox="1">
            <a:spLocks noGrp="1"/>
          </p:cNvSpPr>
          <p:nvPr>
            <p:ph type="title"/>
          </p:nvPr>
        </p:nvSpPr>
        <p:spPr>
          <a:xfrm>
            <a:off x="674237" y="914400"/>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a:solidFill>
                  <a:srgbClr val="FFFFFF"/>
                </a:solidFill>
                <a:latin typeface="Calibri"/>
                <a:ea typeface="Calibri"/>
                <a:cs typeface="Calibri"/>
                <a:sym typeface="Calibri"/>
              </a:rPr>
              <a:t>Poverty Headcount Results</a:t>
            </a:r>
            <a:endParaRPr/>
          </a:p>
        </p:txBody>
      </p:sp>
      <p:cxnSp>
        <p:nvCxnSpPr>
          <p:cNvPr id="189" name="Google Shape;189;p11"/>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pic>
        <p:nvPicPr>
          <p:cNvPr id="190" name="Google Shape;190;p11"/>
          <p:cNvPicPr preferRelativeResize="0"/>
          <p:nvPr/>
        </p:nvPicPr>
        <p:blipFill rotWithShape="1">
          <a:blip r:embed="rId3">
            <a:alphaModFix/>
          </a:blip>
          <a:srcRect/>
          <a:stretch/>
        </p:blipFill>
        <p:spPr>
          <a:xfrm>
            <a:off x="5153822" y="885281"/>
            <a:ext cx="6553545" cy="5095380"/>
          </a:xfrm>
          <a:prstGeom prst="rect">
            <a:avLst/>
          </a:prstGeom>
          <a:noFill/>
          <a:ln>
            <a:noFill/>
          </a:ln>
        </p:spPr>
      </p:pic>
      <p:sp>
        <p:nvSpPr>
          <p:cNvPr id="191" name="Google Shape;191;p1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11"/>
          <p:cNvSpPr/>
          <p:nvPr/>
        </p:nvSpPr>
        <p:spPr>
          <a:xfrm>
            <a:off x="336884" y="321177"/>
            <a:ext cx="3244517" cy="6179552"/>
          </a:xfrm>
          <a:prstGeom prst="rect">
            <a:avLst/>
          </a:prstGeom>
          <a:solidFill>
            <a:srgbClr val="404040">
              <a:alpha val="89803"/>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1"/>
          <p:cNvSpPr txBox="1">
            <a:spLocks noGrp="1"/>
          </p:cNvSpPr>
          <p:nvPr>
            <p:ph type="title"/>
          </p:nvPr>
        </p:nvSpPr>
        <p:spPr>
          <a:xfrm>
            <a:off x="152401" y="819986"/>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dirty="0">
                <a:solidFill>
                  <a:srgbClr val="FFFFFF"/>
                </a:solidFill>
                <a:latin typeface="Calibri"/>
                <a:ea typeface="Calibri"/>
                <a:cs typeface="Calibri"/>
                <a:sym typeface="Calibri"/>
              </a:rPr>
              <a:t>Results</a:t>
            </a:r>
            <a:endParaRPr dirty="0"/>
          </a:p>
        </p:txBody>
      </p:sp>
      <p:cxnSp>
        <p:nvCxnSpPr>
          <p:cNvPr id="189" name="Google Shape;189;p11"/>
          <p:cNvCxnSpPr/>
          <p:nvPr/>
        </p:nvCxnSpPr>
        <p:spPr>
          <a:xfrm>
            <a:off x="674237" y="3801979"/>
            <a:ext cx="2586790" cy="0"/>
          </a:xfrm>
          <a:prstGeom prst="straightConnector1">
            <a:avLst/>
          </a:prstGeom>
          <a:noFill/>
          <a:ln w="22225" cap="flat" cmpd="sng">
            <a:solidFill>
              <a:srgbClr val="D9D9D9"/>
            </a:solidFill>
            <a:prstDash val="solid"/>
            <a:miter lim="800000"/>
            <a:headEnd type="none" w="sm" len="sm"/>
            <a:tailEnd type="none" w="sm" len="sm"/>
          </a:ln>
        </p:spPr>
      </p:cxnSp>
      <p:sp>
        <p:nvSpPr>
          <p:cNvPr id="191" name="Google Shape;191;p1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7" name="Picture 6" descr="A close up of text on a white background&#10;&#10;Description automatically generated">
            <a:extLst>
              <a:ext uri="{FF2B5EF4-FFF2-40B4-BE49-F238E27FC236}">
                <a16:creationId xmlns:a16="http://schemas.microsoft.com/office/drawing/2014/main" id="{01BF86E4-FA2C-4545-A841-AD84F33E6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093544"/>
            <a:ext cx="7188199" cy="4667523"/>
          </a:xfrm>
          <a:prstGeom prst="rect">
            <a:avLst/>
          </a:prstGeom>
        </p:spPr>
      </p:pic>
    </p:spTree>
    <p:extLst>
      <p:ext uri="{BB962C8B-B14F-4D97-AF65-F5344CB8AC3E}">
        <p14:creationId xmlns:p14="http://schemas.microsoft.com/office/powerpoint/2010/main" val="117358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11"/>
          <p:cNvSpPr/>
          <p:nvPr/>
        </p:nvSpPr>
        <p:spPr>
          <a:xfrm>
            <a:off x="336884" y="321177"/>
            <a:ext cx="3244517" cy="6179552"/>
          </a:xfrm>
          <a:prstGeom prst="rect">
            <a:avLst/>
          </a:prstGeom>
          <a:solidFill>
            <a:srgbClr val="404040">
              <a:alpha val="89803"/>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1"/>
          <p:cNvSpPr txBox="1">
            <a:spLocks noGrp="1"/>
          </p:cNvSpPr>
          <p:nvPr>
            <p:ph type="title"/>
          </p:nvPr>
        </p:nvSpPr>
        <p:spPr>
          <a:xfrm>
            <a:off x="152401" y="819986"/>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dirty="0">
                <a:solidFill>
                  <a:srgbClr val="FFFFFF"/>
                </a:solidFill>
                <a:latin typeface="Calibri"/>
                <a:ea typeface="Calibri"/>
                <a:cs typeface="Calibri"/>
                <a:sym typeface="Calibri"/>
              </a:rPr>
              <a:t>Stylized Example</a:t>
            </a:r>
            <a:endParaRPr dirty="0"/>
          </a:p>
        </p:txBody>
      </p:sp>
      <p:cxnSp>
        <p:nvCxnSpPr>
          <p:cNvPr id="189" name="Google Shape;189;p11"/>
          <p:cNvCxnSpPr/>
          <p:nvPr/>
        </p:nvCxnSpPr>
        <p:spPr>
          <a:xfrm>
            <a:off x="674237" y="3801979"/>
            <a:ext cx="2586790" cy="0"/>
          </a:xfrm>
          <a:prstGeom prst="straightConnector1">
            <a:avLst/>
          </a:prstGeom>
          <a:noFill/>
          <a:ln w="22225" cap="flat" cmpd="sng">
            <a:solidFill>
              <a:srgbClr val="D9D9D9"/>
            </a:solidFill>
            <a:prstDash val="solid"/>
            <a:miter lim="800000"/>
            <a:headEnd type="none" w="sm" len="sm"/>
            <a:tailEnd type="none" w="sm" len="sm"/>
          </a:ln>
        </p:spPr>
      </p:cxnSp>
      <p:sp>
        <p:nvSpPr>
          <p:cNvPr id="191" name="Google Shape;191;p1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8" name="Picture 7" descr="A screenshot of a cell phone&#10;&#10;Description automatically generated">
            <a:extLst>
              <a:ext uri="{FF2B5EF4-FFF2-40B4-BE49-F238E27FC236}">
                <a16:creationId xmlns:a16="http://schemas.microsoft.com/office/drawing/2014/main" id="{AAD5D3FF-ECB6-4761-BC2C-A830561F9C99}"/>
              </a:ext>
            </a:extLst>
          </p:cNvPr>
          <p:cNvPicPr>
            <a:picLocks noChangeAspect="1"/>
          </p:cNvPicPr>
          <p:nvPr/>
        </p:nvPicPr>
        <p:blipFill>
          <a:blip r:embed="rId3"/>
          <a:stretch>
            <a:fillRect/>
          </a:stretch>
        </p:blipFill>
        <p:spPr>
          <a:xfrm>
            <a:off x="4038600" y="2654574"/>
            <a:ext cx="7188199" cy="1545462"/>
          </a:xfrm>
          <a:prstGeom prst="rect">
            <a:avLst/>
          </a:prstGeom>
        </p:spPr>
      </p:pic>
    </p:spTree>
    <p:extLst>
      <p:ext uri="{BB962C8B-B14F-4D97-AF65-F5344CB8AC3E}">
        <p14:creationId xmlns:p14="http://schemas.microsoft.com/office/powerpoint/2010/main" val="1330664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2"/>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97" name="Google Shape;197;p1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98" name="Google Shape;198;p12"/>
          <p:cNvSpPr txBox="1">
            <a:spLocks noGrp="1"/>
          </p:cNvSpPr>
          <p:nvPr>
            <p:ph type="title"/>
          </p:nvPr>
        </p:nvSpPr>
        <p:spPr>
          <a:xfrm>
            <a:off x="3045368" y="2043663"/>
            <a:ext cx="6105194" cy="203105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000"/>
              <a:buFont typeface="Calibri"/>
              <a:buNone/>
            </a:pPr>
            <a:r>
              <a:rPr lang="en-US" sz="6000">
                <a:solidFill>
                  <a:srgbClr val="FFFFFF"/>
                </a:solidFill>
                <a:latin typeface="Calibri"/>
                <a:ea typeface="Calibri"/>
                <a:cs typeface="Calibri"/>
                <a:sym typeface="Calibri"/>
              </a:rPr>
              <a:t>Conclusions</a:t>
            </a:r>
            <a:endParaRPr/>
          </a:p>
        </p:txBody>
      </p:sp>
      <p:sp>
        <p:nvSpPr>
          <p:cNvPr id="199" name="Google Shape;199;p12"/>
          <p:cNvSpPr txBox="1">
            <a:spLocks noGrp="1"/>
          </p:cNvSpPr>
          <p:nvPr>
            <p:ph type="body" idx="1"/>
          </p:nvPr>
        </p:nvSpPr>
        <p:spPr>
          <a:xfrm>
            <a:off x="3045368" y="4074718"/>
            <a:ext cx="6105194" cy="68207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FFFF"/>
              </a:buClr>
              <a:buSzPts val="2400"/>
              <a:buNone/>
            </a:pPr>
            <a:endParaRPr/>
          </a:p>
        </p:txBody>
      </p:sp>
      <p:sp>
        <p:nvSpPr>
          <p:cNvPr id="200" name="Google Shape;200;p1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Overview</a:t>
            </a:r>
            <a:endParaRPr/>
          </a:p>
        </p:txBody>
      </p:sp>
      <p:sp>
        <p:nvSpPr>
          <p:cNvPr id="105" name="Google Shape;10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None/>
            </a:pPr>
            <a:r>
              <a:rPr lang="en-US" sz="2380"/>
              <a:t>To what extent does two-way trade and investment between the United States and Africa help achieve the Sustainable Development Goals?</a:t>
            </a:r>
            <a:endParaRPr/>
          </a:p>
          <a:p>
            <a:pPr marL="228600" lvl="0" indent="0" algn="l" rtl="0">
              <a:lnSpc>
                <a:spcPct val="80000"/>
              </a:lnSpc>
              <a:spcBef>
                <a:spcPts val="1000"/>
              </a:spcBef>
              <a:spcAft>
                <a:spcPts val="0"/>
              </a:spcAft>
              <a:buNone/>
            </a:pPr>
            <a:endParaRPr/>
          </a:p>
          <a:p>
            <a:pPr marL="228600" lvl="0" indent="-228600" algn="l" rtl="0">
              <a:lnSpc>
                <a:spcPct val="80000"/>
              </a:lnSpc>
              <a:spcBef>
                <a:spcPts val="1000"/>
              </a:spcBef>
              <a:spcAft>
                <a:spcPts val="0"/>
              </a:spcAft>
              <a:buClr>
                <a:schemeClr val="dk1"/>
              </a:buClr>
              <a:buSzPts val="2380"/>
              <a:buChar char="•"/>
            </a:pPr>
            <a:r>
              <a:rPr lang="en-US" sz="2380"/>
              <a:t>Despite the debate about the extent trade openness benefits poor people in developing countries, the literature has been slow to address the impact of Foreign Direct Investment (FDI) and associated changes in relative factor prices. </a:t>
            </a:r>
            <a:endParaRPr sz="2380"/>
          </a:p>
          <a:p>
            <a:pPr marL="228600" lvl="0" indent="0" algn="l" rtl="0">
              <a:lnSpc>
                <a:spcPct val="80000"/>
              </a:lnSpc>
              <a:spcBef>
                <a:spcPts val="1000"/>
              </a:spcBef>
              <a:spcAft>
                <a:spcPts val="0"/>
              </a:spcAft>
              <a:buNone/>
            </a:pPr>
            <a:endParaRPr sz="2380"/>
          </a:p>
          <a:p>
            <a:pPr marL="228600" lvl="0" indent="-228600" algn="l" rtl="0">
              <a:lnSpc>
                <a:spcPct val="80000"/>
              </a:lnSpc>
              <a:spcBef>
                <a:spcPts val="1000"/>
              </a:spcBef>
              <a:spcAft>
                <a:spcPts val="0"/>
              </a:spcAft>
              <a:buClr>
                <a:schemeClr val="dk1"/>
              </a:buClr>
              <a:buSzPts val="2380"/>
              <a:buChar char="•"/>
            </a:pPr>
            <a:r>
              <a:rPr lang="en-US" sz="2380"/>
              <a:t>Using a panel of trade, investment, and poverty data, this paper will identify the extent to which FDI flows from the United States to Africa, as well as the reverse, impact key SDG targets.</a:t>
            </a:r>
            <a:endParaRPr sz="2380"/>
          </a:p>
        </p:txBody>
      </p:sp>
      <p:sp>
        <p:nvSpPr>
          <p:cNvPr id="106" name="Google Shape;106;p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Background</a:t>
            </a:r>
            <a:endParaRPr/>
          </a:p>
        </p:txBody>
      </p:sp>
      <p:sp>
        <p:nvSpPr>
          <p:cNvPr id="112" name="Google Shape;112;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590"/>
              <a:buChar char="•"/>
            </a:pPr>
            <a:r>
              <a:rPr lang="en-US" sz="2590"/>
              <a:t>Africa’s population is expected to grow from 1.2 billion in 2015 to 1.7 billion by 2030, with expended spending increasing from $4 trillion to $6.6 trillion. </a:t>
            </a:r>
            <a:endParaRPr/>
          </a:p>
          <a:p>
            <a:pPr marL="685800" lvl="1" indent="-228600" algn="l" rtl="0">
              <a:lnSpc>
                <a:spcPct val="70000"/>
              </a:lnSpc>
              <a:spcBef>
                <a:spcPts val="500"/>
              </a:spcBef>
              <a:spcAft>
                <a:spcPts val="0"/>
              </a:spcAft>
              <a:buClr>
                <a:schemeClr val="dk1"/>
              </a:buClr>
              <a:buSzPts val="2220"/>
              <a:buChar char="•"/>
            </a:pPr>
            <a:r>
              <a:rPr lang="en-US" sz="2220"/>
              <a:t>Over 80 percent of this population growth is expected in cities. </a:t>
            </a:r>
            <a:endParaRPr sz="2220"/>
          </a:p>
          <a:p>
            <a:pPr marL="685800" lvl="0" indent="0" algn="l" rtl="0">
              <a:lnSpc>
                <a:spcPct val="70000"/>
              </a:lnSpc>
              <a:spcBef>
                <a:spcPts val="500"/>
              </a:spcBef>
              <a:spcAft>
                <a:spcPts val="0"/>
              </a:spcAft>
              <a:buNone/>
            </a:pPr>
            <a:endParaRPr sz="2220"/>
          </a:p>
          <a:p>
            <a:pPr marL="228600" lvl="0" indent="-228600" algn="l" rtl="0">
              <a:lnSpc>
                <a:spcPct val="70000"/>
              </a:lnSpc>
              <a:spcBef>
                <a:spcPts val="1000"/>
              </a:spcBef>
              <a:spcAft>
                <a:spcPts val="0"/>
              </a:spcAft>
              <a:buClr>
                <a:schemeClr val="dk1"/>
              </a:buClr>
              <a:buSzPts val="2590"/>
              <a:buChar char="•"/>
            </a:pPr>
            <a:r>
              <a:rPr lang="en-US" sz="2590"/>
              <a:t>Economic growth across the sub-continent averaged 5.8 percent from 2004 to 2004, but has not created quality jobs. </a:t>
            </a:r>
            <a:endParaRPr sz="2590"/>
          </a:p>
          <a:p>
            <a:pPr marL="685800" lvl="1" indent="-278765" algn="l" rtl="0">
              <a:lnSpc>
                <a:spcPct val="70000"/>
              </a:lnSpc>
              <a:spcBef>
                <a:spcPts val="1000"/>
              </a:spcBef>
              <a:spcAft>
                <a:spcPts val="0"/>
              </a:spcAft>
              <a:buClr>
                <a:schemeClr val="dk1"/>
              </a:buClr>
              <a:buSzPts val="2590"/>
              <a:buChar char="•"/>
            </a:pPr>
            <a:r>
              <a:rPr lang="en-US" sz="2590"/>
              <a:t>Per OECD (2018), vulnerable employment will remain at 66 percent of the population through 2022. </a:t>
            </a:r>
            <a:endParaRPr/>
          </a:p>
          <a:p>
            <a:pPr marL="228600" lvl="0" indent="0" algn="l" rtl="0">
              <a:lnSpc>
                <a:spcPct val="70000"/>
              </a:lnSpc>
              <a:spcBef>
                <a:spcPts val="1000"/>
              </a:spcBef>
              <a:spcAft>
                <a:spcPts val="0"/>
              </a:spcAft>
              <a:buNone/>
            </a:pPr>
            <a:endParaRPr/>
          </a:p>
        </p:txBody>
      </p:sp>
      <p:sp>
        <p:nvSpPr>
          <p:cNvPr id="113" name="Google Shape;113;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768b1a51bd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Prosper Africa</a:t>
            </a:r>
            <a:endParaRPr/>
          </a:p>
        </p:txBody>
      </p:sp>
      <p:sp>
        <p:nvSpPr>
          <p:cNvPr id="119" name="Google Shape;119;g768b1a51bd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228600" lvl="0" indent="-228600" algn="l" rtl="0">
              <a:lnSpc>
                <a:spcPct val="70000"/>
              </a:lnSpc>
              <a:spcBef>
                <a:spcPts val="1000"/>
              </a:spcBef>
              <a:spcAft>
                <a:spcPts val="0"/>
              </a:spcAft>
              <a:buSzPts val="2590"/>
              <a:buChar char="•"/>
            </a:pPr>
            <a:r>
              <a:rPr lang="en-US" sz="2590"/>
              <a:t>The U.S. government is making the bet that increasing trade and investment will help break this vulnerability.</a:t>
            </a:r>
            <a:endParaRPr sz="2590"/>
          </a:p>
          <a:p>
            <a:pPr marL="685800" lvl="1" indent="-278765" algn="l" rtl="0">
              <a:lnSpc>
                <a:spcPct val="80000"/>
              </a:lnSpc>
              <a:spcBef>
                <a:spcPts val="1000"/>
              </a:spcBef>
              <a:spcAft>
                <a:spcPts val="0"/>
              </a:spcAft>
              <a:buSzPts val="2590"/>
              <a:buChar char="•"/>
            </a:pPr>
            <a:r>
              <a:rPr lang="en-US" sz="2380"/>
              <a:t>The US government announced the “Prosper Africa” initiative in June 2018 to advance mutually beneficial trade and commercial ties between the United States and countries across the African continent, with the bold goal to double trade and investment. </a:t>
            </a:r>
            <a:endParaRPr sz="2590"/>
          </a:p>
          <a:p>
            <a:pPr marL="685800" lvl="1" indent="-228600" algn="l" rtl="0">
              <a:lnSpc>
                <a:spcPct val="70000"/>
              </a:lnSpc>
              <a:spcBef>
                <a:spcPts val="500"/>
              </a:spcBef>
              <a:spcAft>
                <a:spcPts val="0"/>
              </a:spcAft>
              <a:buSzPts val="2220"/>
              <a:buChar char="•"/>
            </a:pPr>
            <a:r>
              <a:rPr lang="en-US" sz="2220"/>
              <a:t>The U.S. government has initiated this work because its trade relationship with sub-Saharan Africa has been declining. </a:t>
            </a:r>
            <a:endParaRPr/>
          </a:p>
          <a:p>
            <a:pPr marL="685800" lvl="1" indent="-228600" algn="l" rtl="0">
              <a:lnSpc>
                <a:spcPct val="70000"/>
              </a:lnSpc>
              <a:spcBef>
                <a:spcPts val="500"/>
              </a:spcBef>
              <a:spcAft>
                <a:spcPts val="0"/>
              </a:spcAft>
              <a:buSzPts val="2220"/>
              <a:buChar char="•"/>
            </a:pPr>
            <a:r>
              <a:rPr lang="en-US" sz="2220"/>
              <a:t>China’s trade now surpasses the United State in trading with Africa and may soon surpass it in foreign direct investment with its public and private investment falling behind China.</a:t>
            </a:r>
            <a:endParaRPr/>
          </a:p>
          <a:p>
            <a:pPr marL="0" lvl="0" indent="0" algn="l" rtl="0">
              <a:spcBef>
                <a:spcPts val="1000"/>
              </a:spcBef>
              <a:spcAft>
                <a:spcPts val="0"/>
              </a:spcAft>
              <a:buNone/>
            </a:pPr>
            <a:endParaRPr/>
          </a:p>
        </p:txBody>
      </p:sp>
      <p:sp>
        <p:nvSpPr>
          <p:cNvPr id="120" name="Google Shape;120;g768b1a51bd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Econometric specification</a:t>
            </a:r>
            <a:endParaRPr/>
          </a:p>
        </p:txBody>
      </p:sp>
      <p:sp>
        <p:nvSpPr>
          <p:cNvPr id="126" name="Google Shape;126;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Replication of Maelan Le Goff and Raju Jan Singh (2014) “Does trade reduce poverty? A view from Africa”</a:t>
            </a:r>
            <a:endParaRPr/>
          </a:p>
          <a:p>
            <a:pPr marL="0" lvl="0" indent="0" algn="ctr" rtl="0">
              <a:lnSpc>
                <a:spcPct val="107916"/>
              </a:lnSpc>
              <a:spcBef>
                <a:spcPts val="0"/>
              </a:spcBef>
              <a:spcAft>
                <a:spcPts val="0"/>
              </a:spcAft>
              <a:buClr>
                <a:schemeClr val="dk1"/>
              </a:buClr>
              <a:buSzPts val="1100"/>
              <a:buFont typeface="Arial"/>
              <a:buNone/>
            </a:pPr>
            <a:endParaRPr/>
          </a:p>
          <a:p>
            <a:pPr marL="0" lvl="0" indent="0" algn="ctr" rtl="0">
              <a:lnSpc>
                <a:spcPct val="107916"/>
              </a:lnSpc>
              <a:spcBef>
                <a:spcPts val="800"/>
              </a:spcBef>
              <a:spcAft>
                <a:spcPts val="0"/>
              </a:spcAft>
              <a:buClr>
                <a:schemeClr val="dk1"/>
              </a:buClr>
              <a:buSzPts val="1100"/>
              <a:buFont typeface="Arial"/>
              <a:buNone/>
            </a:pPr>
            <a:endParaRPr/>
          </a:p>
          <a:p>
            <a:pPr marL="0" lvl="0" indent="0" algn="l" rtl="0">
              <a:lnSpc>
                <a:spcPct val="90000"/>
              </a:lnSpc>
              <a:spcBef>
                <a:spcPts val="800"/>
              </a:spcBef>
              <a:spcAft>
                <a:spcPts val="0"/>
              </a:spcAft>
              <a:buNone/>
            </a:pPr>
            <a:endParaRPr/>
          </a:p>
          <a:p>
            <a:pPr marL="0" lvl="0" indent="0" algn="l" rtl="0">
              <a:lnSpc>
                <a:spcPct val="90000"/>
              </a:lnSpc>
              <a:spcBef>
                <a:spcPts val="0"/>
              </a:spcBef>
              <a:spcAft>
                <a:spcPts val="0"/>
              </a:spcAft>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127" name="Google Shape;127;p5"/>
          <p:cNvPicPr preferRelativeResize="0"/>
          <p:nvPr/>
        </p:nvPicPr>
        <p:blipFill>
          <a:blip r:embed="rId3">
            <a:alphaModFix/>
          </a:blip>
          <a:stretch>
            <a:fillRect/>
          </a:stretch>
        </p:blipFill>
        <p:spPr>
          <a:xfrm>
            <a:off x="2103780" y="2985780"/>
            <a:ext cx="8931075" cy="1661900"/>
          </a:xfrm>
          <a:prstGeom prst="rect">
            <a:avLst/>
          </a:prstGeom>
          <a:noFill/>
          <a:ln>
            <a:noFill/>
          </a:ln>
        </p:spPr>
      </p:pic>
      <p:sp>
        <p:nvSpPr>
          <p:cNvPr id="128" name="Google Shape;128;p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6"/>
          <p:cNvSpPr/>
          <p:nvPr/>
        </p:nvSpPr>
        <p:spPr>
          <a:xfrm>
            <a:off x="0" y="0"/>
            <a:ext cx="4654296"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6"/>
          <p:cNvSpPr txBox="1">
            <a:spLocks noGrp="1"/>
          </p:cNvSpPr>
          <p:nvPr>
            <p:ph type="title"/>
          </p:nvPr>
        </p:nvSpPr>
        <p:spPr>
          <a:xfrm>
            <a:off x="643468" y="623392"/>
            <a:ext cx="3363974" cy="160706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800"/>
              <a:buFont typeface="Calibri"/>
              <a:buNone/>
            </a:pPr>
            <a:r>
              <a:rPr lang="en-US" sz="2800"/>
              <a:t>Trends in development aid and FDI in Africa</a:t>
            </a:r>
            <a:endParaRPr/>
          </a:p>
        </p:txBody>
      </p:sp>
      <p:sp>
        <p:nvSpPr>
          <p:cNvPr id="135" name="Google Shape;135;p6"/>
          <p:cNvSpPr txBox="1">
            <a:spLocks noGrp="1"/>
          </p:cNvSpPr>
          <p:nvPr>
            <p:ph type="body" idx="1"/>
          </p:nvPr>
        </p:nvSpPr>
        <p:spPr>
          <a:xfrm>
            <a:off x="643468" y="2638043"/>
            <a:ext cx="3363974" cy="34156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a:t>Nicholson (2012):</a:t>
            </a:r>
            <a:endParaRPr sz="2000"/>
          </a:p>
          <a:p>
            <a:pPr marL="0" lvl="0" indent="0" algn="l" rtl="0">
              <a:lnSpc>
                <a:spcPct val="90000"/>
              </a:lnSpc>
              <a:spcBef>
                <a:spcPts val="0"/>
              </a:spcBef>
              <a:spcAft>
                <a:spcPts val="0"/>
              </a:spcAft>
              <a:buClr>
                <a:schemeClr val="lt1"/>
              </a:buClr>
              <a:buSzPts val="2000"/>
              <a:buNone/>
            </a:pPr>
            <a:endParaRPr sz="2000"/>
          </a:p>
          <a:p>
            <a:pPr marL="0" lvl="0" indent="0" algn="l" rtl="0">
              <a:lnSpc>
                <a:spcPct val="90000"/>
              </a:lnSpc>
              <a:spcBef>
                <a:spcPts val="0"/>
              </a:spcBef>
              <a:spcAft>
                <a:spcPts val="0"/>
              </a:spcAft>
              <a:buClr>
                <a:schemeClr val="lt1"/>
              </a:buClr>
              <a:buSzPts val="2000"/>
              <a:buNone/>
            </a:pPr>
            <a:r>
              <a:rPr lang="en-US" sz="2000"/>
              <a:t>Africa can be categorized as an “AID-oriented region” throughout the latter half of the twentieth century, relying on its primary source of external capital in the form of concessionary loans</a:t>
            </a:r>
            <a:endParaRPr/>
          </a:p>
        </p:txBody>
      </p:sp>
      <p:pic>
        <p:nvPicPr>
          <p:cNvPr id="136" name="Google Shape;136;p6"/>
          <p:cNvPicPr preferRelativeResize="0"/>
          <p:nvPr/>
        </p:nvPicPr>
        <p:blipFill rotWithShape="1">
          <a:blip r:embed="rId3">
            <a:alphaModFix/>
          </a:blip>
          <a:srcRect/>
          <a:stretch/>
        </p:blipFill>
        <p:spPr>
          <a:xfrm>
            <a:off x="5297763" y="1465523"/>
            <a:ext cx="6250769" cy="3766087"/>
          </a:xfrm>
          <a:prstGeom prst="rect">
            <a:avLst/>
          </a:prstGeom>
          <a:noFill/>
          <a:ln>
            <a:noFill/>
          </a:ln>
        </p:spPr>
      </p:pic>
      <p:sp>
        <p:nvSpPr>
          <p:cNvPr id="137" name="Google Shape;137;p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7"/>
          <p:cNvSpPr/>
          <p:nvPr/>
        </p:nvSpPr>
        <p:spPr>
          <a:xfrm>
            <a:off x="0" y="0"/>
            <a:ext cx="4654296"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3" name="Google Shape;143;p7"/>
          <p:cNvSpPr txBox="1">
            <a:spLocks noGrp="1"/>
          </p:cNvSpPr>
          <p:nvPr>
            <p:ph type="title"/>
          </p:nvPr>
        </p:nvSpPr>
        <p:spPr>
          <a:xfrm>
            <a:off x="643468" y="623392"/>
            <a:ext cx="3363974" cy="160706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800"/>
              <a:buFont typeface="Calibri"/>
              <a:buNone/>
            </a:pPr>
            <a:r>
              <a:rPr lang="en-US" sz="2800"/>
              <a:t>Trends in development aid and FDI in Africa</a:t>
            </a:r>
            <a:endParaRPr/>
          </a:p>
        </p:txBody>
      </p:sp>
      <p:sp>
        <p:nvSpPr>
          <p:cNvPr id="144" name="Google Shape;144;p7"/>
          <p:cNvSpPr txBox="1">
            <a:spLocks noGrp="1"/>
          </p:cNvSpPr>
          <p:nvPr>
            <p:ph type="body" idx="1"/>
          </p:nvPr>
        </p:nvSpPr>
        <p:spPr>
          <a:xfrm>
            <a:off x="643468" y="2638043"/>
            <a:ext cx="3363974" cy="34156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a:t>But the trend for LMIs is not as obvious in Africa</a:t>
            </a:r>
            <a:endParaRPr/>
          </a:p>
        </p:txBody>
      </p:sp>
      <p:pic>
        <p:nvPicPr>
          <p:cNvPr id="145" name="Google Shape;145;p7"/>
          <p:cNvPicPr preferRelativeResize="0"/>
          <p:nvPr/>
        </p:nvPicPr>
        <p:blipFill rotWithShape="1">
          <a:blip r:embed="rId3">
            <a:alphaModFix/>
          </a:blip>
          <a:srcRect/>
          <a:stretch/>
        </p:blipFill>
        <p:spPr>
          <a:xfrm>
            <a:off x="5297763" y="1692113"/>
            <a:ext cx="6250769" cy="3312907"/>
          </a:xfrm>
          <a:prstGeom prst="rect">
            <a:avLst/>
          </a:prstGeom>
          <a:noFill/>
          <a:ln>
            <a:noFill/>
          </a:ln>
        </p:spPr>
      </p:pic>
      <p:sp>
        <p:nvSpPr>
          <p:cNvPr id="146" name="Google Shape;146;p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g6def1b00a4_0_5"/>
          <p:cNvSpPr/>
          <p:nvPr/>
        </p:nvSpPr>
        <p:spPr>
          <a:xfrm>
            <a:off x="0" y="0"/>
            <a:ext cx="46542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 name="Google Shape;152;g6def1b00a4_0_5"/>
          <p:cNvSpPr txBox="1">
            <a:spLocks noGrp="1"/>
          </p:cNvSpPr>
          <p:nvPr>
            <p:ph type="title"/>
          </p:nvPr>
        </p:nvSpPr>
        <p:spPr>
          <a:xfrm>
            <a:off x="643468" y="623392"/>
            <a:ext cx="3363900" cy="160710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Calibri"/>
              <a:buNone/>
            </a:pPr>
            <a:r>
              <a:rPr lang="en-US" sz="2800"/>
              <a:t>US FDI into Africa dwarfs Africa investment in USA</a:t>
            </a:r>
            <a:endParaRPr/>
          </a:p>
        </p:txBody>
      </p:sp>
      <p:sp>
        <p:nvSpPr>
          <p:cNvPr id="153" name="Google Shape;153;g6def1b00a4_0_5"/>
          <p:cNvSpPr txBox="1">
            <a:spLocks noGrp="1"/>
          </p:cNvSpPr>
          <p:nvPr>
            <p:ph type="body" idx="1"/>
          </p:nvPr>
        </p:nvSpPr>
        <p:spPr>
          <a:xfrm>
            <a:off x="643468" y="2638043"/>
            <a:ext cx="3363900" cy="3415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000"/>
              <a:buNone/>
            </a:pPr>
            <a:endParaRPr sz="2000"/>
          </a:p>
          <a:p>
            <a:pPr marL="0" lvl="0" indent="0" algn="l" rtl="0">
              <a:lnSpc>
                <a:spcPct val="90000"/>
              </a:lnSpc>
              <a:spcBef>
                <a:spcPts val="0"/>
              </a:spcBef>
              <a:spcAft>
                <a:spcPts val="0"/>
              </a:spcAft>
              <a:buClr>
                <a:schemeClr val="lt1"/>
              </a:buClr>
              <a:buSzPts val="2000"/>
              <a:buNone/>
            </a:pPr>
            <a:endParaRPr sz="2000"/>
          </a:p>
          <a:p>
            <a:pPr marL="0" lvl="0" indent="0" algn="l" rtl="0">
              <a:lnSpc>
                <a:spcPct val="90000"/>
              </a:lnSpc>
              <a:spcBef>
                <a:spcPts val="0"/>
              </a:spcBef>
              <a:spcAft>
                <a:spcPts val="0"/>
              </a:spcAft>
              <a:buClr>
                <a:schemeClr val="lt1"/>
              </a:buClr>
              <a:buSzPts val="2000"/>
              <a:buNone/>
            </a:pPr>
            <a:endParaRPr sz="2000"/>
          </a:p>
          <a:p>
            <a:pPr marL="0" lvl="0" indent="0" algn="l" rtl="0">
              <a:lnSpc>
                <a:spcPct val="90000"/>
              </a:lnSpc>
              <a:spcBef>
                <a:spcPts val="0"/>
              </a:spcBef>
              <a:spcAft>
                <a:spcPts val="0"/>
              </a:spcAft>
              <a:buClr>
                <a:schemeClr val="lt1"/>
              </a:buClr>
              <a:buSzPts val="2000"/>
              <a:buNone/>
            </a:pPr>
            <a:endParaRPr sz="2000"/>
          </a:p>
          <a:p>
            <a:pPr marL="0" lvl="0" indent="0" algn="l" rtl="0">
              <a:lnSpc>
                <a:spcPct val="90000"/>
              </a:lnSpc>
              <a:spcBef>
                <a:spcPts val="0"/>
              </a:spcBef>
              <a:spcAft>
                <a:spcPts val="0"/>
              </a:spcAft>
              <a:buClr>
                <a:schemeClr val="lt1"/>
              </a:buClr>
              <a:buSzPts val="2000"/>
              <a:buNone/>
            </a:pPr>
            <a:r>
              <a:rPr lang="en-US" sz="2000"/>
              <a:t>US Foreign Direct Investment tends to be located in South Africa, Nigeria, and Egypt</a:t>
            </a:r>
            <a:endParaRPr sz="2000"/>
          </a:p>
          <a:p>
            <a:pPr marL="0" lvl="0" indent="0" algn="l" rtl="0">
              <a:lnSpc>
                <a:spcPct val="90000"/>
              </a:lnSpc>
              <a:spcBef>
                <a:spcPts val="0"/>
              </a:spcBef>
              <a:spcAft>
                <a:spcPts val="0"/>
              </a:spcAft>
              <a:buClr>
                <a:schemeClr val="lt1"/>
              </a:buClr>
              <a:buSzPts val="2000"/>
              <a:buNone/>
            </a:pPr>
            <a:endParaRPr sz="2000"/>
          </a:p>
          <a:p>
            <a:pPr marL="0" lvl="0" indent="0" algn="l" rtl="0">
              <a:lnSpc>
                <a:spcPct val="90000"/>
              </a:lnSpc>
              <a:spcBef>
                <a:spcPts val="0"/>
              </a:spcBef>
              <a:spcAft>
                <a:spcPts val="0"/>
              </a:spcAft>
              <a:buClr>
                <a:schemeClr val="lt1"/>
              </a:buClr>
              <a:buSzPts val="2000"/>
              <a:buNone/>
            </a:pPr>
            <a:r>
              <a:rPr lang="en-US" sz="1400"/>
              <a:t>source: </a:t>
            </a:r>
            <a:r>
              <a:rPr lang="en-US" sz="1100" u="sng">
                <a:solidFill>
                  <a:schemeClr val="hlink"/>
                </a:solidFill>
                <a:latin typeface="Arial"/>
                <a:ea typeface="Arial"/>
                <a:cs typeface="Arial"/>
                <a:sym typeface="Arial"/>
                <a:hlinkClick r:id="rId3"/>
              </a:rPr>
              <a:t>https://apps.bea.gov/iTable/index_MNC.cfm</a:t>
            </a:r>
            <a:endParaRPr sz="2000"/>
          </a:p>
        </p:txBody>
      </p:sp>
      <p:pic>
        <p:nvPicPr>
          <p:cNvPr id="154" name="Google Shape;154;g6def1b00a4_0_5"/>
          <p:cNvPicPr preferRelativeResize="0"/>
          <p:nvPr/>
        </p:nvPicPr>
        <p:blipFill>
          <a:blip r:embed="rId4">
            <a:alphaModFix/>
          </a:blip>
          <a:stretch>
            <a:fillRect/>
          </a:stretch>
        </p:blipFill>
        <p:spPr>
          <a:xfrm>
            <a:off x="5968475" y="527375"/>
            <a:ext cx="4654200" cy="2792524"/>
          </a:xfrm>
          <a:prstGeom prst="rect">
            <a:avLst/>
          </a:prstGeom>
          <a:noFill/>
          <a:ln>
            <a:noFill/>
          </a:ln>
        </p:spPr>
      </p:pic>
      <p:pic>
        <p:nvPicPr>
          <p:cNvPr id="155" name="Google Shape;155;g6def1b00a4_0_5"/>
          <p:cNvPicPr preferRelativeResize="0"/>
          <p:nvPr/>
        </p:nvPicPr>
        <p:blipFill>
          <a:blip r:embed="rId5">
            <a:alphaModFix/>
          </a:blip>
          <a:stretch>
            <a:fillRect/>
          </a:stretch>
        </p:blipFill>
        <p:spPr>
          <a:xfrm>
            <a:off x="5968475" y="3590700"/>
            <a:ext cx="4654200" cy="2786715"/>
          </a:xfrm>
          <a:prstGeom prst="rect">
            <a:avLst/>
          </a:prstGeom>
          <a:noFill/>
          <a:ln>
            <a:noFill/>
          </a:ln>
        </p:spPr>
      </p:pic>
      <p:sp>
        <p:nvSpPr>
          <p:cNvPr id="156" name="Google Shape;156;g6def1b00a4_0_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687574" y="306065"/>
            <a:ext cx="10515600" cy="932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800"/>
              <a:buFont typeface="Calibri"/>
              <a:buNone/>
            </a:pPr>
            <a:r>
              <a:rPr lang="en-US" sz="4800"/>
              <a:t>Data source: World Bank WDI</a:t>
            </a:r>
            <a:endParaRPr/>
          </a:p>
        </p:txBody>
      </p:sp>
      <p:sp>
        <p:nvSpPr>
          <p:cNvPr id="162" name="Google Shape;162;p8"/>
          <p:cNvSpPr/>
          <p:nvPr/>
        </p:nvSpPr>
        <p:spPr>
          <a:xfrm>
            <a:off x="3124200" y="2116063"/>
            <a:ext cx="184731" cy="100027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spcBef>
                <a:spcPts val="60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graphicFrame>
        <p:nvGraphicFramePr>
          <p:cNvPr id="163" name="Google Shape;163;p8"/>
          <p:cNvGraphicFramePr/>
          <p:nvPr/>
        </p:nvGraphicFramePr>
        <p:xfrm>
          <a:off x="989053" y="1400601"/>
          <a:ext cx="3000000" cy="3000000"/>
        </p:xfrm>
        <a:graphic>
          <a:graphicData uri="http://schemas.openxmlformats.org/drawingml/2006/table">
            <a:tbl>
              <a:tblPr>
                <a:noFill/>
                <a:tableStyleId>{53FF2E41-2201-4EF0-AD40-C605E84981A2}</a:tableStyleId>
              </a:tblPr>
              <a:tblGrid>
                <a:gridCol w="2880900">
                  <a:extLst>
                    <a:ext uri="{9D8B030D-6E8A-4147-A177-3AD203B41FA5}">
                      <a16:colId xmlns:a16="http://schemas.microsoft.com/office/drawing/2014/main" val="20000"/>
                    </a:ext>
                  </a:extLst>
                </a:gridCol>
                <a:gridCol w="7333225">
                  <a:extLst>
                    <a:ext uri="{9D8B030D-6E8A-4147-A177-3AD203B41FA5}">
                      <a16:colId xmlns:a16="http://schemas.microsoft.com/office/drawing/2014/main" val="20001"/>
                    </a:ext>
                  </a:extLst>
                </a:gridCol>
              </a:tblGrid>
              <a:tr h="437575">
                <a:tc gridSpan="2">
                  <a:txBody>
                    <a:bodyPr/>
                    <a:lstStyle/>
                    <a:p>
                      <a:pPr marL="0" marR="0" lvl="0" indent="0" algn="just"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Indicator Name</a:t>
                      </a:r>
                      <a:endParaRPr sz="2700" b="0" i="0" u="none" strike="noStrike" cap="none">
                        <a:latin typeface="Arial"/>
                        <a:ea typeface="Arial"/>
                        <a:cs typeface="Arial"/>
                        <a:sym typeface="Arial"/>
                      </a:endParaRPr>
                    </a:p>
                  </a:txBody>
                  <a:tcPr marL="136650" marR="136650" marT="68325" marB="68325">
                    <a:lnL w="12700" cap="flat" cmpd="sng">
                      <a:solidFill>
                        <a:srgbClr val="4472C4"/>
                      </a:solidFill>
                      <a:prstDash val="solid"/>
                      <a:round/>
                      <a:headEnd type="none" w="sm" len="sm"/>
                      <a:tailEnd type="none" w="sm" len="sm"/>
                    </a:lnL>
                    <a:lnR w="12700" cap="flat" cmpd="sng">
                      <a:solidFill>
                        <a:srgbClr val="4472C4"/>
                      </a:solidFill>
                      <a:prstDash val="solid"/>
                      <a:round/>
                      <a:headEnd type="none" w="sm" len="sm"/>
                      <a:tailEnd type="none" w="sm" len="sm"/>
                    </a:lnR>
                    <a:lnT w="12700" cap="flat" cmpd="sng">
                      <a:solidFill>
                        <a:srgbClr val="4472C4"/>
                      </a:solidFill>
                      <a:prstDash val="solid"/>
                      <a:round/>
                      <a:headEnd type="none" w="sm" len="sm"/>
                      <a:tailEnd type="none" w="sm" len="sm"/>
                    </a:lnT>
                    <a:lnB w="12700" cap="flat" cmpd="sng">
                      <a:solidFill>
                        <a:srgbClr val="4472C4"/>
                      </a:solidFill>
                      <a:prstDash val="solid"/>
                      <a:round/>
                      <a:headEnd type="none" w="sm" len="sm"/>
                      <a:tailEnd type="none" w="sm" len="sm"/>
                    </a:lnB>
                    <a:solidFill>
                      <a:srgbClr val="4472C4"/>
                    </a:solidFill>
                  </a:tcPr>
                </a:tc>
                <a:tc hMerge="1">
                  <a:txBody>
                    <a:bodyPr/>
                    <a:lstStyle/>
                    <a:p>
                      <a:endParaRPr lang="en-US"/>
                    </a:p>
                  </a:txBody>
                  <a:tcPr/>
                </a:tc>
                <a:extLst>
                  <a:ext uri="{0D108BD9-81ED-4DB2-BD59-A6C34878D82A}">
                    <a16:rowId xmlns:a16="http://schemas.microsoft.com/office/drawing/2014/main" val="10000"/>
                  </a:ext>
                </a:extLst>
              </a:tr>
              <a:tr h="496275">
                <a:tc>
                  <a:txBody>
                    <a:bodyPr/>
                    <a:lstStyle/>
                    <a:p>
                      <a:pPr marL="0" marR="0" lvl="0" indent="0" algn="just" rtl="0">
                        <a:spcBef>
                          <a:spcPts val="0"/>
                        </a:spcBef>
                        <a:spcAft>
                          <a:spcPts val="0"/>
                        </a:spcAft>
                        <a:buNone/>
                      </a:pPr>
                      <a:r>
                        <a:rPr lang="en-US" sz="1300" b="1" i="0" u="none" strike="noStrike" cap="none">
                          <a:solidFill>
                            <a:srgbClr val="000000"/>
                          </a:solidFill>
                          <a:latin typeface="Times New Roman"/>
                          <a:ea typeface="Times New Roman"/>
                          <a:cs typeface="Times New Roman"/>
                          <a:sym typeface="Times New Roman"/>
                        </a:rPr>
                        <a:t>Poverty Headcount</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4472C4"/>
                      </a:solidFill>
                      <a:prstDash val="solid"/>
                      <a:round/>
                      <a:headEnd type="none" w="sm" len="sm"/>
                      <a:tailEnd type="none" w="sm" len="sm"/>
                    </a:lnT>
                    <a:lnB w="12700" cap="flat" cmpd="sng">
                      <a:solidFill>
                        <a:srgbClr val="8EAADB"/>
                      </a:solidFill>
                      <a:prstDash val="solid"/>
                      <a:round/>
                      <a:headEnd type="none" w="sm" len="sm"/>
                      <a:tailEnd type="none" w="sm" len="sm"/>
                    </a:lnB>
                    <a:solidFill>
                      <a:srgbClr val="D9E2F3"/>
                    </a:solidFill>
                  </a:tcPr>
                </a:tc>
                <a:tc>
                  <a:txBody>
                    <a:bodyPr/>
                    <a:lstStyle/>
                    <a:p>
                      <a:pPr marL="0" marR="0" lvl="0" indent="0" algn="just"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Poverty headcount ratio at $1.90 a day (2011 PPP) (% of population)</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4472C4"/>
                      </a:solidFill>
                      <a:prstDash val="solid"/>
                      <a:round/>
                      <a:headEnd type="none" w="sm" len="sm"/>
                      <a:tailEnd type="none" w="sm" len="sm"/>
                    </a:lnT>
                    <a:lnB w="12700" cap="flat" cmpd="sng">
                      <a:solidFill>
                        <a:srgbClr val="8EAADB"/>
                      </a:solidFill>
                      <a:prstDash val="solid"/>
                      <a:round/>
                      <a:headEnd type="none" w="sm" len="sm"/>
                      <a:tailEnd type="none" w="sm" len="sm"/>
                    </a:lnB>
                    <a:solidFill>
                      <a:srgbClr val="D9E2F3"/>
                    </a:solidFill>
                  </a:tcPr>
                </a:tc>
                <a:extLst>
                  <a:ext uri="{0D108BD9-81ED-4DB2-BD59-A6C34878D82A}">
                    <a16:rowId xmlns:a16="http://schemas.microsoft.com/office/drawing/2014/main" val="10001"/>
                  </a:ext>
                </a:extLst>
              </a:tr>
              <a:tr h="496275">
                <a:tc>
                  <a:txBody>
                    <a:bodyPr/>
                    <a:lstStyle/>
                    <a:p>
                      <a:pPr marL="0" marR="0" lvl="0" indent="0" algn="just" rtl="0">
                        <a:spcBef>
                          <a:spcPts val="0"/>
                        </a:spcBef>
                        <a:spcAft>
                          <a:spcPts val="0"/>
                        </a:spcAft>
                        <a:buNone/>
                      </a:pPr>
                      <a:r>
                        <a:rPr lang="en-US" sz="1300" b="1" i="0" u="none" strike="noStrike" cap="none">
                          <a:solidFill>
                            <a:srgbClr val="000000"/>
                          </a:solidFill>
                          <a:latin typeface="Times New Roman"/>
                          <a:ea typeface="Times New Roman"/>
                          <a:cs typeface="Times New Roman"/>
                          <a:sym typeface="Times New Roman"/>
                        </a:rPr>
                        <a:t>Poverty Gap</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tcPr>
                </a:tc>
                <a:tc>
                  <a:txBody>
                    <a:bodyPr/>
                    <a:lstStyle/>
                    <a:p>
                      <a:pPr marL="0" marR="0" lvl="0" indent="0" algn="just"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Poverty gap at $1.90 a day (2011 PPP) (%)</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tcPr>
                </a:tc>
                <a:extLst>
                  <a:ext uri="{0D108BD9-81ED-4DB2-BD59-A6C34878D82A}">
                    <a16:rowId xmlns:a16="http://schemas.microsoft.com/office/drawing/2014/main" val="10002"/>
                  </a:ext>
                </a:extLst>
              </a:tr>
              <a:tr h="496275">
                <a:tc>
                  <a:txBody>
                    <a:bodyPr/>
                    <a:lstStyle/>
                    <a:p>
                      <a:pPr marL="0" marR="0" lvl="0" indent="0" algn="just" rtl="0">
                        <a:spcBef>
                          <a:spcPts val="0"/>
                        </a:spcBef>
                        <a:spcAft>
                          <a:spcPts val="0"/>
                        </a:spcAft>
                        <a:buNone/>
                      </a:pPr>
                      <a:r>
                        <a:rPr lang="en-US" sz="1300" b="1" i="0" u="none" strike="noStrike" cap="none">
                          <a:solidFill>
                            <a:srgbClr val="000000"/>
                          </a:solidFill>
                          <a:latin typeface="Times New Roman"/>
                          <a:ea typeface="Times New Roman"/>
                          <a:cs typeface="Times New Roman"/>
                          <a:sym typeface="Times New Roman"/>
                        </a:rPr>
                        <a:t>ODA</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solidFill>
                      <a:srgbClr val="D9E2F3"/>
                    </a:solidFill>
                  </a:tcPr>
                </a:tc>
                <a:tc>
                  <a:txBody>
                    <a:bodyPr/>
                    <a:lstStyle/>
                    <a:p>
                      <a:pPr marL="0" marR="0" lvl="0" indent="0" algn="just"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Net official development assistance and official aid received (current US$)</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solidFill>
                      <a:srgbClr val="D9E2F3"/>
                    </a:solidFill>
                  </a:tcPr>
                </a:tc>
                <a:extLst>
                  <a:ext uri="{0D108BD9-81ED-4DB2-BD59-A6C34878D82A}">
                    <a16:rowId xmlns:a16="http://schemas.microsoft.com/office/drawing/2014/main" val="10003"/>
                  </a:ext>
                </a:extLst>
              </a:tr>
              <a:tr h="496275">
                <a:tc>
                  <a:txBody>
                    <a:bodyPr/>
                    <a:lstStyle/>
                    <a:p>
                      <a:pPr marL="0" marR="0" lvl="0" indent="0" algn="just" rtl="0">
                        <a:spcBef>
                          <a:spcPts val="0"/>
                        </a:spcBef>
                        <a:spcAft>
                          <a:spcPts val="0"/>
                        </a:spcAft>
                        <a:buNone/>
                      </a:pPr>
                      <a:r>
                        <a:rPr lang="en-US" sz="1300" b="1" i="0" u="none" strike="noStrike" cap="none">
                          <a:solidFill>
                            <a:srgbClr val="000000"/>
                          </a:solidFill>
                          <a:latin typeface="Times New Roman"/>
                          <a:ea typeface="Times New Roman"/>
                          <a:cs typeface="Times New Roman"/>
                          <a:sym typeface="Times New Roman"/>
                        </a:rPr>
                        <a:t>FDI</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tcPr>
                </a:tc>
                <a:tc>
                  <a:txBody>
                    <a:bodyPr/>
                    <a:lstStyle/>
                    <a:p>
                      <a:pPr marL="0" marR="0" lvl="0" indent="0" algn="just"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Foreign direct investment, net inflows (</a:t>
                      </a:r>
                      <a:r>
                        <a:rPr lang="en-US" sz="1300">
                          <a:latin typeface="Times New Roman"/>
                          <a:ea typeface="Times New Roman"/>
                          <a:cs typeface="Times New Roman"/>
                          <a:sym typeface="Times New Roman"/>
                        </a:rPr>
                        <a:t>current US$)</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tcPr>
                </a:tc>
                <a:extLst>
                  <a:ext uri="{0D108BD9-81ED-4DB2-BD59-A6C34878D82A}">
                    <a16:rowId xmlns:a16="http://schemas.microsoft.com/office/drawing/2014/main" val="10004"/>
                  </a:ext>
                </a:extLst>
              </a:tr>
              <a:tr h="496275">
                <a:tc>
                  <a:txBody>
                    <a:bodyPr/>
                    <a:lstStyle/>
                    <a:p>
                      <a:pPr marL="0" marR="0" lvl="0" indent="0" algn="just" rtl="0">
                        <a:spcBef>
                          <a:spcPts val="0"/>
                        </a:spcBef>
                        <a:spcAft>
                          <a:spcPts val="0"/>
                        </a:spcAft>
                        <a:buNone/>
                      </a:pPr>
                      <a:r>
                        <a:rPr lang="en-US" sz="1300" b="1" i="0" u="none" strike="noStrike" cap="none">
                          <a:solidFill>
                            <a:srgbClr val="000000"/>
                          </a:solidFill>
                          <a:latin typeface="Times New Roman"/>
                          <a:ea typeface="Times New Roman"/>
                          <a:cs typeface="Times New Roman"/>
                          <a:sym typeface="Times New Roman"/>
                        </a:rPr>
                        <a:t>GDP</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solidFill>
                      <a:srgbClr val="D9E2F3"/>
                    </a:solidFill>
                  </a:tcPr>
                </a:tc>
                <a:tc>
                  <a:txBody>
                    <a:bodyPr/>
                    <a:lstStyle/>
                    <a:p>
                      <a:pPr marL="0" marR="0" lvl="0" indent="0" algn="just"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Adjusted net national income (current US$)</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solidFill>
                      <a:srgbClr val="D9E2F3"/>
                    </a:solidFill>
                  </a:tcPr>
                </a:tc>
                <a:extLst>
                  <a:ext uri="{0D108BD9-81ED-4DB2-BD59-A6C34878D82A}">
                    <a16:rowId xmlns:a16="http://schemas.microsoft.com/office/drawing/2014/main" val="10005"/>
                  </a:ext>
                </a:extLst>
              </a:tr>
              <a:tr h="496275">
                <a:tc>
                  <a:txBody>
                    <a:bodyPr/>
                    <a:lstStyle/>
                    <a:p>
                      <a:pPr marL="0" marR="0" lvl="0" indent="0" algn="just" rtl="0">
                        <a:spcBef>
                          <a:spcPts val="0"/>
                        </a:spcBef>
                        <a:spcAft>
                          <a:spcPts val="0"/>
                        </a:spcAft>
                        <a:buNone/>
                      </a:pPr>
                      <a:r>
                        <a:rPr lang="en-US" sz="1300" b="1" i="0" u="none" strike="noStrike" cap="none">
                          <a:solidFill>
                            <a:srgbClr val="000000"/>
                          </a:solidFill>
                          <a:latin typeface="Times New Roman"/>
                          <a:ea typeface="Times New Roman"/>
                          <a:cs typeface="Times New Roman"/>
                          <a:sym typeface="Times New Roman"/>
                        </a:rPr>
                        <a:t>Inflation</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tcPr>
                </a:tc>
                <a:tc>
                  <a:txBody>
                    <a:bodyPr/>
                    <a:lstStyle/>
                    <a:p>
                      <a:pPr marL="0" marR="0" lvl="0" indent="0" algn="just"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Inflation, GDP deflator (annual %)</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tcPr>
                </a:tc>
                <a:extLst>
                  <a:ext uri="{0D108BD9-81ED-4DB2-BD59-A6C34878D82A}">
                    <a16:rowId xmlns:a16="http://schemas.microsoft.com/office/drawing/2014/main" val="10006"/>
                  </a:ext>
                </a:extLst>
              </a:tr>
              <a:tr h="496275">
                <a:tc>
                  <a:txBody>
                    <a:bodyPr/>
                    <a:lstStyle/>
                    <a:p>
                      <a:pPr marL="0" marR="0" lvl="0" indent="0" algn="just" rtl="0">
                        <a:spcBef>
                          <a:spcPts val="0"/>
                        </a:spcBef>
                        <a:spcAft>
                          <a:spcPts val="0"/>
                        </a:spcAft>
                        <a:buNone/>
                      </a:pPr>
                      <a:r>
                        <a:rPr lang="en-US" sz="1300" b="1" i="0" u="none" strike="noStrike" cap="none">
                          <a:solidFill>
                            <a:srgbClr val="000000"/>
                          </a:solidFill>
                          <a:latin typeface="Times New Roman"/>
                          <a:ea typeface="Times New Roman"/>
                          <a:cs typeface="Times New Roman"/>
                          <a:sym typeface="Times New Roman"/>
                        </a:rPr>
                        <a:t>Credit</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solidFill>
                      <a:srgbClr val="D9E2F3"/>
                    </a:solidFill>
                  </a:tcPr>
                </a:tc>
                <a:tc>
                  <a:txBody>
                    <a:bodyPr/>
                    <a:lstStyle/>
                    <a:p>
                      <a:pPr marL="0" marR="0" lvl="0" indent="0" algn="just"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Domestic credit provided by financial sector (% of GDP)</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solidFill>
                      <a:srgbClr val="D9E2F3"/>
                    </a:solidFill>
                  </a:tcPr>
                </a:tc>
                <a:extLst>
                  <a:ext uri="{0D108BD9-81ED-4DB2-BD59-A6C34878D82A}">
                    <a16:rowId xmlns:a16="http://schemas.microsoft.com/office/drawing/2014/main" val="10007"/>
                  </a:ext>
                </a:extLst>
              </a:tr>
              <a:tr h="496275">
                <a:tc>
                  <a:txBody>
                    <a:bodyPr/>
                    <a:lstStyle/>
                    <a:p>
                      <a:pPr marL="0" marR="0" lvl="0" indent="0" algn="just" rtl="0">
                        <a:spcBef>
                          <a:spcPts val="0"/>
                        </a:spcBef>
                        <a:spcAft>
                          <a:spcPts val="0"/>
                        </a:spcAft>
                        <a:buNone/>
                      </a:pPr>
                      <a:r>
                        <a:rPr lang="en-US" sz="1300" b="1" i="0" u="none" strike="noStrike" cap="none">
                          <a:solidFill>
                            <a:srgbClr val="000000"/>
                          </a:solidFill>
                          <a:latin typeface="Times New Roman"/>
                          <a:ea typeface="Times New Roman"/>
                          <a:cs typeface="Times New Roman"/>
                          <a:sym typeface="Times New Roman"/>
                        </a:rPr>
                        <a:t>Education</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tcPr>
                </a:tc>
                <a:tc>
                  <a:txBody>
                    <a:bodyPr/>
                    <a:lstStyle/>
                    <a:p>
                      <a:pPr marL="0" marR="0" lvl="0" indent="0" algn="just"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Gross intake ratio in first grade of primary education, total (% of relevant age group)</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tcPr>
                </a:tc>
                <a:extLst>
                  <a:ext uri="{0D108BD9-81ED-4DB2-BD59-A6C34878D82A}">
                    <a16:rowId xmlns:a16="http://schemas.microsoft.com/office/drawing/2014/main" val="10008"/>
                  </a:ext>
                </a:extLst>
              </a:tr>
              <a:tr h="496275">
                <a:tc>
                  <a:txBody>
                    <a:bodyPr/>
                    <a:lstStyle/>
                    <a:p>
                      <a:pPr marL="0" marR="0" lvl="0" indent="0" algn="just" rtl="0">
                        <a:spcBef>
                          <a:spcPts val="0"/>
                        </a:spcBef>
                        <a:spcAft>
                          <a:spcPts val="0"/>
                        </a:spcAft>
                        <a:buNone/>
                      </a:pPr>
                      <a:r>
                        <a:rPr lang="en-US" sz="1300" b="1" i="0" u="none" strike="noStrike" cap="none">
                          <a:solidFill>
                            <a:srgbClr val="000000"/>
                          </a:solidFill>
                          <a:latin typeface="Times New Roman"/>
                          <a:ea typeface="Times New Roman"/>
                          <a:cs typeface="Times New Roman"/>
                          <a:sym typeface="Times New Roman"/>
                        </a:rPr>
                        <a:t>Institutions</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solidFill>
                      <a:srgbClr val="D9E2F3"/>
                    </a:solidFill>
                  </a:tcPr>
                </a:tc>
                <a:tc>
                  <a:txBody>
                    <a:bodyPr/>
                    <a:lstStyle/>
                    <a:p>
                      <a:pPr marL="0" marR="0" lvl="0" indent="0" algn="just"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CPIA public sector management and institutions cluster average (1=low to 6=high)</a:t>
                      </a:r>
                      <a:endParaRPr sz="2700" b="0" i="0" u="none" strike="noStrike" cap="none">
                        <a:latin typeface="Arial"/>
                        <a:ea typeface="Arial"/>
                        <a:cs typeface="Arial"/>
                        <a:sym typeface="Arial"/>
                      </a:endParaRPr>
                    </a:p>
                  </a:txBody>
                  <a:tcPr marL="94900" marR="94900" marT="94900" marB="94900">
                    <a:lnL w="12700" cap="flat" cmpd="sng">
                      <a:solidFill>
                        <a:srgbClr val="8EAADB"/>
                      </a:solidFill>
                      <a:prstDash val="solid"/>
                      <a:round/>
                      <a:headEnd type="none" w="sm" len="sm"/>
                      <a:tailEnd type="none" w="sm" len="sm"/>
                    </a:lnL>
                    <a:lnR w="12700" cap="flat" cmpd="sng">
                      <a:solidFill>
                        <a:srgbClr val="8EAADB"/>
                      </a:solidFill>
                      <a:prstDash val="solid"/>
                      <a:round/>
                      <a:headEnd type="none" w="sm" len="sm"/>
                      <a:tailEnd type="none" w="sm" len="sm"/>
                    </a:lnR>
                    <a:lnT w="12700" cap="flat" cmpd="sng">
                      <a:solidFill>
                        <a:srgbClr val="8EAADB"/>
                      </a:solidFill>
                      <a:prstDash val="solid"/>
                      <a:round/>
                      <a:headEnd type="none" w="sm" len="sm"/>
                      <a:tailEnd type="none" w="sm" len="sm"/>
                    </a:lnT>
                    <a:lnB w="12700" cap="flat" cmpd="sng">
                      <a:solidFill>
                        <a:srgbClr val="8EAADB"/>
                      </a:solidFill>
                      <a:prstDash val="solid"/>
                      <a:round/>
                      <a:headEnd type="none" w="sm" len="sm"/>
                      <a:tailEnd type="none" w="sm" len="sm"/>
                    </a:lnB>
                    <a:solidFill>
                      <a:srgbClr val="D9E2F3"/>
                    </a:solidFill>
                  </a:tcPr>
                </a:tc>
                <a:extLst>
                  <a:ext uri="{0D108BD9-81ED-4DB2-BD59-A6C34878D82A}">
                    <a16:rowId xmlns:a16="http://schemas.microsoft.com/office/drawing/2014/main" val="10009"/>
                  </a:ext>
                </a:extLst>
              </a:tr>
            </a:tbl>
          </a:graphicData>
        </a:graphic>
      </p:graphicFrame>
      <p:sp>
        <p:nvSpPr>
          <p:cNvPr id="164" name="Google Shape;164;p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620</Words>
  <Application>Microsoft Office PowerPoint</Application>
  <PresentationFormat>Widescreen</PresentationFormat>
  <Paragraphs>83</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Times New Roman</vt:lpstr>
      <vt:lpstr>Office Theme</vt:lpstr>
      <vt:lpstr>Office Theme</vt:lpstr>
      <vt:lpstr>To what extent can U.S. private investment solve poverty in Africa?</vt:lpstr>
      <vt:lpstr>Overview</vt:lpstr>
      <vt:lpstr>Background</vt:lpstr>
      <vt:lpstr>Prosper Africa</vt:lpstr>
      <vt:lpstr>Econometric specification</vt:lpstr>
      <vt:lpstr>Trends in development aid and FDI in Africa</vt:lpstr>
      <vt:lpstr>Trends in development aid and FDI in Africa</vt:lpstr>
      <vt:lpstr>US FDI into Africa dwarfs Africa investment in USA</vt:lpstr>
      <vt:lpstr>Data source: World Bank WDI</vt:lpstr>
      <vt:lpstr>Summary Statistics</vt:lpstr>
      <vt:lpstr>Poverty Gap Results</vt:lpstr>
      <vt:lpstr>Poverty Headcount Results</vt:lpstr>
      <vt:lpstr>Results</vt:lpstr>
      <vt:lpstr>Stylized Example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what extent can U.S. private investment solve poverty in Africa?</dc:title>
  <dc:creator>Nicholson, Michael (KEA/OEG)</dc:creator>
  <cp:lastModifiedBy>David Kritzberg</cp:lastModifiedBy>
  <cp:revision>2</cp:revision>
  <dcterms:created xsi:type="dcterms:W3CDTF">2020-01-06T11:38:14Z</dcterms:created>
  <dcterms:modified xsi:type="dcterms:W3CDTF">2020-01-23T10:22:39Z</dcterms:modified>
</cp:coreProperties>
</file>