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2" r:id="rId8"/>
    <p:sldId id="261"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4660"/>
  </p:normalViewPr>
  <p:slideViewPr>
    <p:cSldViewPr snapToGrid="0">
      <p:cViewPr varScale="1">
        <p:scale>
          <a:sx n="110" d="100"/>
          <a:sy n="110" d="100"/>
        </p:scale>
        <p:origin x="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9BA3-2C20-42DA-80E5-11DFAFB2FC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188057-9643-4C5A-AB07-39FD6DFD8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31D107-02EF-4C2F-8412-5C5B7D8E3701}"/>
              </a:ext>
            </a:extLst>
          </p:cNvPr>
          <p:cNvSpPr>
            <a:spLocks noGrp="1"/>
          </p:cNvSpPr>
          <p:nvPr>
            <p:ph type="dt" sz="half" idx="10"/>
          </p:nvPr>
        </p:nvSpPr>
        <p:spPr/>
        <p:txBody>
          <a:bodyPr/>
          <a:lstStyle/>
          <a:p>
            <a:fld id="{3FBCE215-8E96-4BBC-AF60-FAF3A561932A}" type="datetimeFigureOut">
              <a:rPr lang="en-US" smtClean="0"/>
              <a:t>1/6/2020</a:t>
            </a:fld>
            <a:endParaRPr lang="en-US"/>
          </a:p>
        </p:txBody>
      </p:sp>
      <p:sp>
        <p:nvSpPr>
          <p:cNvPr id="5" name="Footer Placeholder 4">
            <a:extLst>
              <a:ext uri="{FF2B5EF4-FFF2-40B4-BE49-F238E27FC236}">
                <a16:creationId xmlns:a16="http://schemas.microsoft.com/office/drawing/2014/main" id="{0A0BEABB-D9AC-4CBF-BB75-3077CB018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EBB59-31FE-4BE5-AD41-B13E7AE8E654}"/>
              </a:ext>
            </a:extLst>
          </p:cNvPr>
          <p:cNvSpPr>
            <a:spLocks noGrp="1"/>
          </p:cNvSpPr>
          <p:nvPr>
            <p:ph type="sldNum" sz="quarter" idx="12"/>
          </p:nvPr>
        </p:nvSpPr>
        <p:spPr/>
        <p:txBody>
          <a:bodyPr/>
          <a:lstStyle/>
          <a:p>
            <a:fld id="{74207522-69DF-4C42-AD42-068FE6160F8A}" type="slidenum">
              <a:rPr lang="en-US" smtClean="0"/>
              <a:t>‹#›</a:t>
            </a:fld>
            <a:endParaRPr lang="en-US"/>
          </a:p>
        </p:txBody>
      </p:sp>
    </p:spTree>
    <p:extLst>
      <p:ext uri="{BB962C8B-B14F-4D97-AF65-F5344CB8AC3E}">
        <p14:creationId xmlns:p14="http://schemas.microsoft.com/office/powerpoint/2010/main" val="313029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33BC-D970-474D-A8DA-85A3640B29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42E1E4-C6D9-4675-A6F7-2FAE739D97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944F5-3032-45AB-B288-E5A7299186AC}"/>
              </a:ext>
            </a:extLst>
          </p:cNvPr>
          <p:cNvSpPr>
            <a:spLocks noGrp="1"/>
          </p:cNvSpPr>
          <p:nvPr>
            <p:ph type="dt" sz="half" idx="10"/>
          </p:nvPr>
        </p:nvSpPr>
        <p:spPr/>
        <p:txBody>
          <a:bodyPr/>
          <a:lstStyle/>
          <a:p>
            <a:fld id="{3FBCE215-8E96-4BBC-AF60-FAF3A561932A}" type="datetimeFigureOut">
              <a:rPr lang="en-US" smtClean="0"/>
              <a:t>1/6/2020</a:t>
            </a:fld>
            <a:endParaRPr lang="en-US"/>
          </a:p>
        </p:txBody>
      </p:sp>
      <p:sp>
        <p:nvSpPr>
          <p:cNvPr id="5" name="Footer Placeholder 4">
            <a:extLst>
              <a:ext uri="{FF2B5EF4-FFF2-40B4-BE49-F238E27FC236}">
                <a16:creationId xmlns:a16="http://schemas.microsoft.com/office/drawing/2014/main" id="{E884C125-824F-4E5F-A2AB-9035C40E3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0566B-862F-425E-AF42-DBC13B0A141E}"/>
              </a:ext>
            </a:extLst>
          </p:cNvPr>
          <p:cNvSpPr>
            <a:spLocks noGrp="1"/>
          </p:cNvSpPr>
          <p:nvPr>
            <p:ph type="sldNum" sz="quarter" idx="12"/>
          </p:nvPr>
        </p:nvSpPr>
        <p:spPr/>
        <p:txBody>
          <a:bodyPr/>
          <a:lstStyle/>
          <a:p>
            <a:fld id="{74207522-69DF-4C42-AD42-068FE6160F8A}" type="slidenum">
              <a:rPr lang="en-US" smtClean="0"/>
              <a:t>‹#›</a:t>
            </a:fld>
            <a:endParaRPr lang="en-US"/>
          </a:p>
        </p:txBody>
      </p:sp>
    </p:spTree>
    <p:extLst>
      <p:ext uri="{BB962C8B-B14F-4D97-AF65-F5344CB8AC3E}">
        <p14:creationId xmlns:p14="http://schemas.microsoft.com/office/powerpoint/2010/main" val="285944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DAE81-DE09-4187-8B92-6A6FF4CAF8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B97232-704A-4E60-84AA-0CADBAF970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A5F96-D0A6-49EE-8923-5EB25022039B}"/>
              </a:ext>
            </a:extLst>
          </p:cNvPr>
          <p:cNvSpPr>
            <a:spLocks noGrp="1"/>
          </p:cNvSpPr>
          <p:nvPr>
            <p:ph type="dt" sz="half" idx="10"/>
          </p:nvPr>
        </p:nvSpPr>
        <p:spPr/>
        <p:txBody>
          <a:bodyPr/>
          <a:lstStyle/>
          <a:p>
            <a:fld id="{3FBCE215-8E96-4BBC-AF60-FAF3A561932A}" type="datetimeFigureOut">
              <a:rPr lang="en-US" smtClean="0"/>
              <a:t>1/6/2020</a:t>
            </a:fld>
            <a:endParaRPr lang="en-US"/>
          </a:p>
        </p:txBody>
      </p:sp>
      <p:sp>
        <p:nvSpPr>
          <p:cNvPr id="5" name="Footer Placeholder 4">
            <a:extLst>
              <a:ext uri="{FF2B5EF4-FFF2-40B4-BE49-F238E27FC236}">
                <a16:creationId xmlns:a16="http://schemas.microsoft.com/office/drawing/2014/main" id="{AD18B376-3CC1-4721-9172-0B1BA4C07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734E7-2002-41CB-8EC5-2C2C7AD8A904}"/>
              </a:ext>
            </a:extLst>
          </p:cNvPr>
          <p:cNvSpPr>
            <a:spLocks noGrp="1"/>
          </p:cNvSpPr>
          <p:nvPr>
            <p:ph type="sldNum" sz="quarter" idx="12"/>
          </p:nvPr>
        </p:nvSpPr>
        <p:spPr/>
        <p:txBody>
          <a:bodyPr/>
          <a:lstStyle/>
          <a:p>
            <a:fld id="{74207522-69DF-4C42-AD42-068FE6160F8A}" type="slidenum">
              <a:rPr lang="en-US" smtClean="0"/>
              <a:t>‹#›</a:t>
            </a:fld>
            <a:endParaRPr lang="en-US"/>
          </a:p>
        </p:txBody>
      </p:sp>
    </p:spTree>
    <p:extLst>
      <p:ext uri="{BB962C8B-B14F-4D97-AF65-F5344CB8AC3E}">
        <p14:creationId xmlns:p14="http://schemas.microsoft.com/office/powerpoint/2010/main" val="78512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FC47-44F7-426B-9013-B9BE291645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6A38A-FD9B-4BCB-B29F-065423D4F6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67FBD-7E1D-4A70-9B97-613CA4816B02}"/>
              </a:ext>
            </a:extLst>
          </p:cNvPr>
          <p:cNvSpPr>
            <a:spLocks noGrp="1"/>
          </p:cNvSpPr>
          <p:nvPr>
            <p:ph type="dt" sz="half" idx="10"/>
          </p:nvPr>
        </p:nvSpPr>
        <p:spPr/>
        <p:txBody>
          <a:bodyPr/>
          <a:lstStyle/>
          <a:p>
            <a:fld id="{3FBCE215-8E96-4BBC-AF60-FAF3A561932A}" type="datetimeFigureOut">
              <a:rPr lang="en-US" smtClean="0"/>
              <a:t>1/6/2020</a:t>
            </a:fld>
            <a:endParaRPr lang="en-US"/>
          </a:p>
        </p:txBody>
      </p:sp>
      <p:sp>
        <p:nvSpPr>
          <p:cNvPr id="5" name="Footer Placeholder 4">
            <a:extLst>
              <a:ext uri="{FF2B5EF4-FFF2-40B4-BE49-F238E27FC236}">
                <a16:creationId xmlns:a16="http://schemas.microsoft.com/office/drawing/2014/main" id="{E25E47EA-EC21-40A5-AE0E-E578D4401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960E5-6CA6-4F12-8200-CF08E56B8C8D}"/>
              </a:ext>
            </a:extLst>
          </p:cNvPr>
          <p:cNvSpPr>
            <a:spLocks noGrp="1"/>
          </p:cNvSpPr>
          <p:nvPr>
            <p:ph type="sldNum" sz="quarter" idx="12"/>
          </p:nvPr>
        </p:nvSpPr>
        <p:spPr/>
        <p:txBody>
          <a:bodyPr/>
          <a:lstStyle/>
          <a:p>
            <a:fld id="{74207522-69DF-4C42-AD42-068FE6160F8A}" type="slidenum">
              <a:rPr lang="en-US" smtClean="0"/>
              <a:t>‹#›</a:t>
            </a:fld>
            <a:endParaRPr lang="en-US"/>
          </a:p>
        </p:txBody>
      </p:sp>
    </p:spTree>
    <p:extLst>
      <p:ext uri="{BB962C8B-B14F-4D97-AF65-F5344CB8AC3E}">
        <p14:creationId xmlns:p14="http://schemas.microsoft.com/office/powerpoint/2010/main" val="20455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6ECA-E97B-486E-8992-6722C1E1D7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E2C5F7-035E-4FE4-A7DD-7AF885BB0B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CA670-8D62-46D4-8966-BCCE3D4B24B8}"/>
              </a:ext>
            </a:extLst>
          </p:cNvPr>
          <p:cNvSpPr>
            <a:spLocks noGrp="1"/>
          </p:cNvSpPr>
          <p:nvPr>
            <p:ph type="dt" sz="half" idx="10"/>
          </p:nvPr>
        </p:nvSpPr>
        <p:spPr/>
        <p:txBody>
          <a:bodyPr/>
          <a:lstStyle/>
          <a:p>
            <a:fld id="{3FBCE215-8E96-4BBC-AF60-FAF3A561932A}" type="datetimeFigureOut">
              <a:rPr lang="en-US" smtClean="0"/>
              <a:t>1/6/2020</a:t>
            </a:fld>
            <a:endParaRPr lang="en-US"/>
          </a:p>
        </p:txBody>
      </p:sp>
      <p:sp>
        <p:nvSpPr>
          <p:cNvPr id="5" name="Footer Placeholder 4">
            <a:extLst>
              <a:ext uri="{FF2B5EF4-FFF2-40B4-BE49-F238E27FC236}">
                <a16:creationId xmlns:a16="http://schemas.microsoft.com/office/drawing/2014/main" id="{6949C342-013F-43E0-B928-198DA380C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1ED28-64F3-46E4-99B4-24CB27603193}"/>
              </a:ext>
            </a:extLst>
          </p:cNvPr>
          <p:cNvSpPr>
            <a:spLocks noGrp="1"/>
          </p:cNvSpPr>
          <p:nvPr>
            <p:ph type="sldNum" sz="quarter" idx="12"/>
          </p:nvPr>
        </p:nvSpPr>
        <p:spPr/>
        <p:txBody>
          <a:bodyPr/>
          <a:lstStyle/>
          <a:p>
            <a:fld id="{74207522-69DF-4C42-AD42-068FE6160F8A}" type="slidenum">
              <a:rPr lang="en-US" smtClean="0"/>
              <a:t>‹#›</a:t>
            </a:fld>
            <a:endParaRPr lang="en-US"/>
          </a:p>
        </p:txBody>
      </p:sp>
    </p:spTree>
    <p:extLst>
      <p:ext uri="{BB962C8B-B14F-4D97-AF65-F5344CB8AC3E}">
        <p14:creationId xmlns:p14="http://schemas.microsoft.com/office/powerpoint/2010/main" val="288016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5ADC-1037-4E50-B2CF-71D7F148D8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35BFF2-D33E-4DCF-994B-571933AE8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75907C-3D73-4975-BB40-FA5EA7F831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446FF5-ED6C-4098-875A-3FD8B11EE8C9}"/>
              </a:ext>
            </a:extLst>
          </p:cNvPr>
          <p:cNvSpPr>
            <a:spLocks noGrp="1"/>
          </p:cNvSpPr>
          <p:nvPr>
            <p:ph type="dt" sz="half" idx="10"/>
          </p:nvPr>
        </p:nvSpPr>
        <p:spPr/>
        <p:txBody>
          <a:bodyPr/>
          <a:lstStyle/>
          <a:p>
            <a:fld id="{3FBCE215-8E96-4BBC-AF60-FAF3A561932A}" type="datetimeFigureOut">
              <a:rPr lang="en-US" smtClean="0"/>
              <a:t>1/6/2020</a:t>
            </a:fld>
            <a:endParaRPr lang="en-US"/>
          </a:p>
        </p:txBody>
      </p:sp>
      <p:sp>
        <p:nvSpPr>
          <p:cNvPr id="6" name="Footer Placeholder 5">
            <a:extLst>
              <a:ext uri="{FF2B5EF4-FFF2-40B4-BE49-F238E27FC236}">
                <a16:creationId xmlns:a16="http://schemas.microsoft.com/office/drawing/2014/main" id="{A55FD5CA-40B5-4CE7-839D-C4994D3C1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B5BBB-44A9-4387-89A9-F5D61000B314}"/>
              </a:ext>
            </a:extLst>
          </p:cNvPr>
          <p:cNvSpPr>
            <a:spLocks noGrp="1"/>
          </p:cNvSpPr>
          <p:nvPr>
            <p:ph type="sldNum" sz="quarter" idx="12"/>
          </p:nvPr>
        </p:nvSpPr>
        <p:spPr/>
        <p:txBody>
          <a:bodyPr/>
          <a:lstStyle/>
          <a:p>
            <a:fld id="{74207522-69DF-4C42-AD42-068FE6160F8A}" type="slidenum">
              <a:rPr lang="en-US" smtClean="0"/>
              <a:t>‹#›</a:t>
            </a:fld>
            <a:endParaRPr lang="en-US"/>
          </a:p>
        </p:txBody>
      </p:sp>
    </p:spTree>
    <p:extLst>
      <p:ext uri="{BB962C8B-B14F-4D97-AF65-F5344CB8AC3E}">
        <p14:creationId xmlns:p14="http://schemas.microsoft.com/office/powerpoint/2010/main" val="416333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74C5-D410-4FFE-AFE8-5DF23AA575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431FB6-31C0-4214-9E08-2A052E006A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E83E91-EA24-495D-BAF7-06864DFADC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058A67-B8E9-429A-83D6-BBD5701D3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E388E5-5192-4581-8022-7BAB679FE7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5B9E27-1E7B-4E1B-A4B9-A46D2BCC1A5A}"/>
              </a:ext>
            </a:extLst>
          </p:cNvPr>
          <p:cNvSpPr>
            <a:spLocks noGrp="1"/>
          </p:cNvSpPr>
          <p:nvPr>
            <p:ph type="dt" sz="half" idx="10"/>
          </p:nvPr>
        </p:nvSpPr>
        <p:spPr/>
        <p:txBody>
          <a:bodyPr/>
          <a:lstStyle/>
          <a:p>
            <a:fld id="{3FBCE215-8E96-4BBC-AF60-FAF3A561932A}" type="datetimeFigureOut">
              <a:rPr lang="en-US" smtClean="0"/>
              <a:t>1/6/2020</a:t>
            </a:fld>
            <a:endParaRPr lang="en-US"/>
          </a:p>
        </p:txBody>
      </p:sp>
      <p:sp>
        <p:nvSpPr>
          <p:cNvPr id="8" name="Footer Placeholder 7">
            <a:extLst>
              <a:ext uri="{FF2B5EF4-FFF2-40B4-BE49-F238E27FC236}">
                <a16:creationId xmlns:a16="http://schemas.microsoft.com/office/drawing/2014/main" id="{3AC575F8-64BB-4E3E-A9FE-F8774011C0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60C74E-A87A-45FD-A5C0-F3CF26018853}"/>
              </a:ext>
            </a:extLst>
          </p:cNvPr>
          <p:cNvSpPr>
            <a:spLocks noGrp="1"/>
          </p:cNvSpPr>
          <p:nvPr>
            <p:ph type="sldNum" sz="quarter" idx="12"/>
          </p:nvPr>
        </p:nvSpPr>
        <p:spPr/>
        <p:txBody>
          <a:bodyPr/>
          <a:lstStyle/>
          <a:p>
            <a:fld id="{74207522-69DF-4C42-AD42-068FE6160F8A}" type="slidenum">
              <a:rPr lang="en-US" smtClean="0"/>
              <a:t>‹#›</a:t>
            </a:fld>
            <a:endParaRPr lang="en-US"/>
          </a:p>
        </p:txBody>
      </p:sp>
    </p:spTree>
    <p:extLst>
      <p:ext uri="{BB962C8B-B14F-4D97-AF65-F5344CB8AC3E}">
        <p14:creationId xmlns:p14="http://schemas.microsoft.com/office/powerpoint/2010/main" val="341271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3F7C-5F86-49AC-91D9-DB8907AEC5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02F00E-C7E7-4DC4-8197-459EB23DD0D2}"/>
              </a:ext>
            </a:extLst>
          </p:cNvPr>
          <p:cNvSpPr>
            <a:spLocks noGrp="1"/>
          </p:cNvSpPr>
          <p:nvPr>
            <p:ph type="dt" sz="half" idx="10"/>
          </p:nvPr>
        </p:nvSpPr>
        <p:spPr/>
        <p:txBody>
          <a:bodyPr/>
          <a:lstStyle/>
          <a:p>
            <a:fld id="{3FBCE215-8E96-4BBC-AF60-FAF3A561932A}" type="datetimeFigureOut">
              <a:rPr lang="en-US" smtClean="0"/>
              <a:t>1/6/2020</a:t>
            </a:fld>
            <a:endParaRPr lang="en-US"/>
          </a:p>
        </p:txBody>
      </p:sp>
      <p:sp>
        <p:nvSpPr>
          <p:cNvPr id="4" name="Footer Placeholder 3">
            <a:extLst>
              <a:ext uri="{FF2B5EF4-FFF2-40B4-BE49-F238E27FC236}">
                <a16:creationId xmlns:a16="http://schemas.microsoft.com/office/drawing/2014/main" id="{ECFCCDA5-A147-4E22-94B4-B5F8F40B06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AFC3FD-89EE-43E6-9F21-09CFB40FDC5D}"/>
              </a:ext>
            </a:extLst>
          </p:cNvPr>
          <p:cNvSpPr>
            <a:spLocks noGrp="1"/>
          </p:cNvSpPr>
          <p:nvPr>
            <p:ph type="sldNum" sz="quarter" idx="12"/>
          </p:nvPr>
        </p:nvSpPr>
        <p:spPr/>
        <p:txBody>
          <a:bodyPr/>
          <a:lstStyle/>
          <a:p>
            <a:fld id="{74207522-69DF-4C42-AD42-068FE6160F8A}" type="slidenum">
              <a:rPr lang="en-US" smtClean="0"/>
              <a:t>‹#›</a:t>
            </a:fld>
            <a:endParaRPr lang="en-US"/>
          </a:p>
        </p:txBody>
      </p:sp>
    </p:spTree>
    <p:extLst>
      <p:ext uri="{BB962C8B-B14F-4D97-AF65-F5344CB8AC3E}">
        <p14:creationId xmlns:p14="http://schemas.microsoft.com/office/powerpoint/2010/main" val="417765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9AA764-B8F8-4C5F-AB84-58673469D8F7}"/>
              </a:ext>
            </a:extLst>
          </p:cNvPr>
          <p:cNvSpPr>
            <a:spLocks noGrp="1"/>
          </p:cNvSpPr>
          <p:nvPr>
            <p:ph type="dt" sz="half" idx="10"/>
          </p:nvPr>
        </p:nvSpPr>
        <p:spPr/>
        <p:txBody>
          <a:bodyPr/>
          <a:lstStyle/>
          <a:p>
            <a:fld id="{3FBCE215-8E96-4BBC-AF60-FAF3A561932A}" type="datetimeFigureOut">
              <a:rPr lang="en-US" smtClean="0"/>
              <a:t>1/6/2020</a:t>
            </a:fld>
            <a:endParaRPr lang="en-US"/>
          </a:p>
        </p:txBody>
      </p:sp>
      <p:sp>
        <p:nvSpPr>
          <p:cNvPr id="3" name="Footer Placeholder 2">
            <a:extLst>
              <a:ext uri="{FF2B5EF4-FFF2-40B4-BE49-F238E27FC236}">
                <a16:creationId xmlns:a16="http://schemas.microsoft.com/office/drawing/2014/main" id="{62F70965-8E7E-4FE6-9D64-4F575F15A9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82C563-55B4-43EC-A626-7DF096558327}"/>
              </a:ext>
            </a:extLst>
          </p:cNvPr>
          <p:cNvSpPr>
            <a:spLocks noGrp="1"/>
          </p:cNvSpPr>
          <p:nvPr>
            <p:ph type="sldNum" sz="quarter" idx="12"/>
          </p:nvPr>
        </p:nvSpPr>
        <p:spPr/>
        <p:txBody>
          <a:bodyPr/>
          <a:lstStyle/>
          <a:p>
            <a:fld id="{74207522-69DF-4C42-AD42-068FE6160F8A}" type="slidenum">
              <a:rPr lang="en-US" smtClean="0"/>
              <a:t>‹#›</a:t>
            </a:fld>
            <a:endParaRPr lang="en-US"/>
          </a:p>
        </p:txBody>
      </p:sp>
    </p:spTree>
    <p:extLst>
      <p:ext uri="{BB962C8B-B14F-4D97-AF65-F5344CB8AC3E}">
        <p14:creationId xmlns:p14="http://schemas.microsoft.com/office/powerpoint/2010/main" val="228230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BD91-E25F-4CC5-87D4-86CDACAEF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57BD77-33DC-415A-9288-FAF7A69F8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3D1ED4-3DFC-470C-8E6D-D19B87B80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654337-D40A-4FF1-A19E-206BF42A57D4}"/>
              </a:ext>
            </a:extLst>
          </p:cNvPr>
          <p:cNvSpPr>
            <a:spLocks noGrp="1"/>
          </p:cNvSpPr>
          <p:nvPr>
            <p:ph type="dt" sz="half" idx="10"/>
          </p:nvPr>
        </p:nvSpPr>
        <p:spPr/>
        <p:txBody>
          <a:bodyPr/>
          <a:lstStyle/>
          <a:p>
            <a:fld id="{3FBCE215-8E96-4BBC-AF60-FAF3A561932A}" type="datetimeFigureOut">
              <a:rPr lang="en-US" smtClean="0"/>
              <a:t>1/6/2020</a:t>
            </a:fld>
            <a:endParaRPr lang="en-US"/>
          </a:p>
        </p:txBody>
      </p:sp>
      <p:sp>
        <p:nvSpPr>
          <p:cNvPr id="6" name="Footer Placeholder 5">
            <a:extLst>
              <a:ext uri="{FF2B5EF4-FFF2-40B4-BE49-F238E27FC236}">
                <a16:creationId xmlns:a16="http://schemas.microsoft.com/office/drawing/2014/main" id="{D700DB2B-F0DA-4C49-BDFF-C42FCBF6F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50F86-084C-4F16-BC87-28C31A7092A9}"/>
              </a:ext>
            </a:extLst>
          </p:cNvPr>
          <p:cNvSpPr>
            <a:spLocks noGrp="1"/>
          </p:cNvSpPr>
          <p:nvPr>
            <p:ph type="sldNum" sz="quarter" idx="12"/>
          </p:nvPr>
        </p:nvSpPr>
        <p:spPr/>
        <p:txBody>
          <a:bodyPr/>
          <a:lstStyle/>
          <a:p>
            <a:fld id="{74207522-69DF-4C42-AD42-068FE6160F8A}" type="slidenum">
              <a:rPr lang="en-US" smtClean="0"/>
              <a:t>‹#›</a:t>
            </a:fld>
            <a:endParaRPr lang="en-US"/>
          </a:p>
        </p:txBody>
      </p:sp>
    </p:spTree>
    <p:extLst>
      <p:ext uri="{BB962C8B-B14F-4D97-AF65-F5344CB8AC3E}">
        <p14:creationId xmlns:p14="http://schemas.microsoft.com/office/powerpoint/2010/main" val="262636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E327A-CCFD-485F-A5A8-41B299F46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9B14E5-8C60-41A7-ABA1-4BB8BE78E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DA7801-03F6-41AA-95A7-7CB7E6E68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1B4B09-15B1-4E15-82AE-E7FC5E41592E}"/>
              </a:ext>
            </a:extLst>
          </p:cNvPr>
          <p:cNvSpPr>
            <a:spLocks noGrp="1"/>
          </p:cNvSpPr>
          <p:nvPr>
            <p:ph type="dt" sz="half" idx="10"/>
          </p:nvPr>
        </p:nvSpPr>
        <p:spPr/>
        <p:txBody>
          <a:bodyPr/>
          <a:lstStyle/>
          <a:p>
            <a:fld id="{3FBCE215-8E96-4BBC-AF60-FAF3A561932A}" type="datetimeFigureOut">
              <a:rPr lang="en-US" smtClean="0"/>
              <a:t>1/6/2020</a:t>
            </a:fld>
            <a:endParaRPr lang="en-US"/>
          </a:p>
        </p:txBody>
      </p:sp>
      <p:sp>
        <p:nvSpPr>
          <p:cNvPr id="6" name="Footer Placeholder 5">
            <a:extLst>
              <a:ext uri="{FF2B5EF4-FFF2-40B4-BE49-F238E27FC236}">
                <a16:creationId xmlns:a16="http://schemas.microsoft.com/office/drawing/2014/main" id="{5DB140CF-96BB-4A25-A9E9-0C96F71CF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1F21C-E361-451C-96F3-514F15D37D73}"/>
              </a:ext>
            </a:extLst>
          </p:cNvPr>
          <p:cNvSpPr>
            <a:spLocks noGrp="1"/>
          </p:cNvSpPr>
          <p:nvPr>
            <p:ph type="sldNum" sz="quarter" idx="12"/>
          </p:nvPr>
        </p:nvSpPr>
        <p:spPr/>
        <p:txBody>
          <a:bodyPr/>
          <a:lstStyle/>
          <a:p>
            <a:fld id="{74207522-69DF-4C42-AD42-068FE6160F8A}" type="slidenum">
              <a:rPr lang="en-US" smtClean="0"/>
              <a:t>‹#›</a:t>
            </a:fld>
            <a:endParaRPr lang="en-US"/>
          </a:p>
        </p:txBody>
      </p:sp>
    </p:spTree>
    <p:extLst>
      <p:ext uri="{BB962C8B-B14F-4D97-AF65-F5344CB8AC3E}">
        <p14:creationId xmlns:p14="http://schemas.microsoft.com/office/powerpoint/2010/main" val="361087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3E7E3A-15F5-4B34-83AA-EBC306E89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FE2136-6D39-4428-9855-A802F5F8C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0E922-9CB6-4DF5-8550-88327E93E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CE215-8E96-4BBC-AF60-FAF3A561932A}" type="datetimeFigureOut">
              <a:rPr lang="en-US" smtClean="0"/>
              <a:t>1/6/2020</a:t>
            </a:fld>
            <a:endParaRPr lang="en-US"/>
          </a:p>
        </p:txBody>
      </p:sp>
      <p:sp>
        <p:nvSpPr>
          <p:cNvPr id="5" name="Footer Placeholder 4">
            <a:extLst>
              <a:ext uri="{FF2B5EF4-FFF2-40B4-BE49-F238E27FC236}">
                <a16:creationId xmlns:a16="http://schemas.microsoft.com/office/drawing/2014/main" id="{379C3DA5-EBF4-439E-AEDD-8507E2754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62E0E0-E9BF-4422-8CB7-2BED107C2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07522-69DF-4C42-AD42-068FE6160F8A}" type="slidenum">
              <a:rPr lang="en-US" smtClean="0"/>
              <a:t>‹#›</a:t>
            </a:fld>
            <a:endParaRPr lang="en-US"/>
          </a:p>
        </p:txBody>
      </p:sp>
    </p:spTree>
    <p:extLst>
      <p:ext uri="{BB962C8B-B14F-4D97-AF65-F5344CB8AC3E}">
        <p14:creationId xmlns:p14="http://schemas.microsoft.com/office/powerpoint/2010/main" val="2854009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5546F-60C5-452C-BB91-4F48306EFE00}"/>
              </a:ext>
            </a:extLst>
          </p:cNvPr>
          <p:cNvSpPr>
            <a:spLocks noGrp="1"/>
          </p:cNvSpPr>
          <p:nvPr>
            <p:ph type="ctrTitle"/>
          </p:nvPr>
        </p:nvSpPr>
        <p:spPr>
          <a:xfrm>
            <a:off x="838200" y="963877"/>
            <a:ext cx="3494362" cy="4930246"/>
          </a:xfrm>
        </p:spPr>
        <p:txBody>
          <a:bodyPr vert="horz" lIns="91440" tIns="45720" rIns="91440" bIns="45720" rtlCol="0" anchor="ctr">
            <a:normAutofit/>
          </a:bodyPr>
          <a:lstStyle/>
          <a:p>
            <a:pPr algn="r"/>
            <a:r>
              <a:rPr lang="en-US" sz="4400" b="1" kern="1200" dirty="0">
                <a:solidFill>
                  <a:schemeClr val="accent1"/>
                </a:solidFill>
                <a:latin typeface="+mj-lt"/>
                <a:ea typeface="+mj-ea"/>
                <a:cs typeface="+mj-cs"/>
              </a:rPr>
              <a:t>To what extent can U.S. private investment solve poverty in Africa?</a:t>
            </a:r>
            <a:endParaRPr lang="en-US" sz="4400" kern="1200" dirty="0">
              <a:solidFill>
                <a:schemeClr val="accent1"/>
              </a:solidFill>
              <a:latin typeface="+mj-lt"/>
              <a:ea typeface="+mj-ea"/>
              <a:cs typeface="+mj-cs"/>
            </a:endParaRPr>
          </a:p>
        </p:txBody>
      </p:sp>
      <p:cxnSp>
        <p:nvCxnSpPr>
          <p:cNvPr id="25" name="Straight Connector 2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3EE5784-E35D-4A38-ADEF-ACF37196B793}"/>
              </a:ext>
            </a:extLst>
          </p:cNvPr>
          <p:cNvSpPr>
            <a:spLocks noGrp="1"/>
          </p:cNvSpPr>
          <p:nvPr>
            <p:ph type="subTitle" idx="1"/>
          </p:nvPr>
        </p:nvSpPr>
        <p:spPr>
          <a:xfrm>
            <a:off x="4976031" y="963877"/>
            <a:ext cx="6377769" cy="4930246"/>
          </a:xfrm>
        </p:spPr>
        <p:txBody>
          <a:bodyPr vert="horz" lIns="91440" tIns="45720" rIns="91440" bIns="45720" rtlCol="0" anchor="ctr">
            <a:normAutofit/>
          </a:bodyPr>
          <a:lstStyle/>
          <a:p>
            <a:pPr algn="l"/>
            <a:r>
              <a:rPr lang="en-US" dirty="0"/>
              <a:t>Dr. Michael Nicholson, US Agency for International Development</a:t>
            </a:r>
          </a:p>
          <a:p>
            <a:pPr algn="l"/>
            <a:r>
              <a:rPr lang="en-US" dirty="0"/>
              <a:t>and</a:t>
            </a:r>
          </a:p>
          <a:p>
            <a:pPr algn="l"/>
            <a:r>
              <a:rPr lang="en-US" dirty="0"/>
              <a:t>Dr. David </a:t>
            </a:r>
            <a:r>
              <a:rPr lang="en-US" dirty="0" err="1"/>
              <a:t>Kritzberg</a:t>
            </a:r>
            <a:r>
              <a:rPr lang="en-US" dirty="0"/>
              <a:t>, Appian Data Services</a:t>
            </a:r>
          </a:p>
          <a:p>
            <a:pPr indent="-228600" algn="l">
              <a:buFont typeface="Arial" panose="020B0604020202020204" pitchFamily="34" charset="0"/>
              <a:buChar char="•"/>
            </a:pPr>
            <a:endParaRPr lang="en-US" dirty="0"/>
          </a:p>
          <a:p>
            <a:pPr algn="l"/>
            <a:r>
              <a:rPr lang="en-US" dirty="0"/>
              <a:t>January 2020</a:t>
            </a:r>
          </a:p>
        </p:txBody>
      </p:sp>
    </p:spTree>
    <p:extLst>
      <p:ext uri="{BB962C8B-B14F-4D97-AF65-F5344CB8AC3E}">
        <p14:creationId xmlns:p14="http://schemas.microsoft.com/office/powerpoint/2010/main" val="46210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A160F1-E96D-42FC-85BE-270A02E3761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b="1" kern="1200" dirty="0">
                <a:solidFill>
                  <a:srgbClr val="FFFFFF"/>
                </a:solidFill>
                <a:latin typeface="+mj-lt"/>
                <a:ea typeface="+mj-ea"/>
                <a:cs typeface="+mj-cs"/>
              </a:rPr>
              <a:t>Poverty Gap Results</a:t>
            </a:r>
            <a:endParaRPr lang="en-US" sz="4800" kern="1200" dirty="0">
              <a:solidFill>
                <a:srgbClr val="FFFFFF"/>
              </a:solidFill>
              <a:latin typeface="+mj-lt"/>
              <a:ea typeface="+mj-ea"/>
              <a:cs typeface="+mj-cs"/>
            </a:endParaRP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083A4BD7-DFDD-4EE0-86B9-13CBB93D41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024543"/>
            <a:ext cx="6553545" cy="4816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98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8C215-A5D1-47E5-A3AE-087C409EE28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Poverty Headcount Results</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1FFE2165-4673-4327-B52C-FC66572425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885281"/>
            <a:ext cx="6553545" cy="509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891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077918-4D9A-4A20-894A-61C2BED0B182}"/>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Conclusions</a:t>
            </a:r>
          </a:p>
        </p:txBody>
      </p:sp>
      <p:sp>
        <p:nvSpPr>
          <p:cNvPr id="3" name="Content Placeholder 2">
            <a:extLst>
              <a:ext uri="{FF2B5EF4-FFF2-40B4-BE49-F238E27FC236}">
                <a16:creationId xmlns:a16="http://schemas.microsoft.com/office/drawing/2014/main" id="{E79355F2-B6C9-419E-81CC-6993EC16F524}"/>
              </a:ext>
            </a:extLst>
          </p:cNvPr>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r>
              <a:rPr lang="en-US" sz="2400" kern="1200" dirty="0">
                <a:solidFill>
                  <a:srgbClr val="FFFFFF"/>
                </a:solidFill>
                <a:latin typeface="+mn-lt"/>
                <a:ea typeface="+mn-ea"/>
                <a:cs typeface="+mn-cs"/>
              </a:rPr>
              <a:t>TBD</a:t>
            </a:r>
          </a:p>
        </p:txBody>
      </p:sp>
    </p:spTree>
    <p:extLst>
      <p:ext uri="{BB962C8B-B14F-4D97-AF65-F5344CB8AC3E}">
        <p14:creationId xmlns:p14="http://schemas.microsoft.com/office/powerpoint/2010/main" val="6614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63E2-72E0-4134-9815-535424EE3480}"/>
              </a:ext>
            </a:extLst>
          </p:cNvPr>
          <p:cNvSpPr>
            <a:spLocks noGrp="1"/>
          </p:cNvSpPr>
          <p:nvPr>
            <p:ph type="title"/>
          </p:nvPr>
        </p:nvSpPr>
        <p:spPr>
          <a:xfrm>
            <a:off x="838200" y="365125"/>
            <a:ext cx="10515600" cy="1325563"/>
          </a:xfrm>
        </p:spPr>
        <p:txBody>
          <a:bodyPr/>
          <a:lstStyle/>
          <a:p>
            <a:r>
              <a:rPr lang="en-US"/>
              <a:t>Overview</a:t>
            </a:r>
            <a:endParaRPr lang="en-US" dirty="0"/>
          </a:p>
        </p:txBody>
      </p:sp>
      <p:sp>
        <p:nvSpPr>
          <p:cNvPr id="3" name="Content Placeholder 2">
            <a:extLst>
              <a:ext uri="{FF2B5EF4-FFF2-40B4-BE49-F238E27FC236}">
                <a16:creationId xmlns:a16="http://schemas.microsoft.com/office/drawing/2014/main" id="{CA2B4C50-6C10-43B1-BF9E-52CDE8856D5A}"/>
              </a:ext>
            </a:extLst>
          </p:cNvPr>
          <p:cNvSpPr>
            <a:spLocks noGrp="1"/>
          </p:cNvSpPr>
          <p:nvPr>
            <p:ph idx="1"/>
          </p:nvPr>
        </p:nvSpPr>
        <p:spPr>
          <a:xfrm>
            <a:off x="838200" y="1825625"/>
            <a:ext cx="10515600" cy="4351338"/>
          </a:xfrm>
        </p:spPr>
        <p:txBody>
          <a:bodyPr>
            <a:normAutofit fontScale="85000" lnSpcReduction="10000"/>
          </a:bodyPr>
          <a:lstStyle/>
          <a:p>
            <a:r>
              <a:rPr lang="en-US"/>
              <a:t>This paper investigates the extent to which two-way trade and investment between the United States and Africa meet the Sustainable Development Goal. </a:t>
            </a:r>
          </a:p>
          <a:p>
            <a:r>
              <a:rPr lang="en-US"/>
              <a:t>The US government announced the “Prosper Africa” initiative in June 2018 to advance mutually beneficial trade and commercial ties between the United States and countries across the African continent, with the bold goal to double trade and investment. </a:t>
            </a:r>
          </a:p>
          <a:p>
            <a:r>
              <a:rPr lang="en-US"/>
              <a:t>Despite the debate about the extent trade openness benefits poor people in developing countries, the literature has been slow to address the impact of Foreign Direct Investment (FDI) and associated changes in relative factor prices. </a:t>
            </a:r>
          </a:p>
          <a:p>
            <a:r>
              <a:rPr lang="en-US"/>
              <a:t>Using a panel of trade, investment, and poverty data, this paper will identify the extent to which FDI flows from the United States to Africa, as well as the reverse, impact key SDG targets.</a:t>
            </a:r>
            <a:endParaRPr lang="en-US" dirty="0"/>
          </a:p>
        </p:txBody>
      </p:sp>
    </p:spTree>
    <p:extLst>
      <p:ext uri="{BB962C8B-B14F-4D97-AF65-F5344CB8AC3E}">
        <p14:creationId xmlns:p14="http://schemas.microsoft.com/office/powerpoint/2010/main" val="367229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0053-CE9F-4CB4-A0C1-88A4BC0C35B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7F29D48-76FD-4410-BDB5-6B838E3B9F9E}"/>
              </a:ext>
            </a:extLst>
          </p:cNvPr>
          <p:cNvSpPr>
            <a:spLocks noGrp="1"/>
          </p:cNvSpPr>
          <p:nvPr>
            <p:ph idx="1"/>
          </p:nvPr>
        </p:nvSpPr>
        <p:spPr/>
        <p:txBody>
          <a:bodyPr>
            <a:normAutofit fontScale="92500" lnSpcReduction="20000"/>
          </a:bodyPr>
          <a:lstStyle/>
          <a:p>
            <a:r>
              <a:rPr lang="en-US" dirty="0"/>
              <a:t>Africa’s population is expected to grow from 1.2 billion in 2015 to 1.7 billion by 2030, with expended spending increasing from $4 trillion to $6.6 trillion. </a:t>
            </a:r>
          </a:p>
          <a:p>
            <a:pPr lvl="1"/>
            <a:r>
              <a:rPr lang="en-US" dirty="0"/>
              <a:t>Over 80 percent of this population growth is expected in cities. </a:t>
            </a:r>
          </a:p>
          <a:p>
            <a:r>
              <a:rPr lang="en-US" dirty="0"/>
              <a:t>Economic growth across the sub-continent averaged 5.8 percent from 2004 to 2004, but has not created quality jobs. Per OECD (2018), vulnerable employment will not increase from 66% by 2022. </a:t>
            </a:r>
          </a:p>
          <a:p>
            <a:r>
              <a:rPr lang="en-US" dirty="0"/>
              <a:t>The U.S. government is making the bet that increasing trade and investment will help break this vulnerability.</a:t>
            </a:r>
          </a:p>
          <a:p>
            <a:pPr lvl="1"/>
            <a:r>
              <a:rPr lang="en-US" dirty="0"/>
              <a:t>The U.S. government has initiated this work because its trade relationship with sub-Saharan Africa has been declining. </a:t>
            </a:r>
          </a:p>
          <a:p>
            <a:pPr lvl="1"/>
            <a:r>
              <a:rPr lang="en-US" dirty="0"/>
              <a:t>China’s trade now surpasses the United State in trading with Africa and may soon surpass it in foreign direct investment with its public and private investment falling behind China.</a:t>
            </a:r>
          </a:p>
        </p:txBody>
      </p:sp>
    </p:spTree>
    <p:extLst>
      <p:ext uri="{BB962C8B-B14F-4D97-AF65-F5344CB8AC3E}">
        <p14:creationId xmlns:p14="http://schemas.microsoft.com/office/powerpoint/2010/main" val="237358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101F-E788-4E30-B755-D74361AE689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3889F0D7-7A7C-43E5-BB9C-95BA005D61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9099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B482-5044-4DF6-B62E-D2DF5D6E73D8}"/>
              </a:ext>
            </a:extLst>
          </p:cNvPr>
          <p:cNvSpPr>
            <a:spLocks noGrp="1"/>
          </p:cNvSpPr>
          <p:nvPr>
            <p:ph type="title"/>
          </p:nvPr>
        </p:nvSpPr>
        <p:spPr/>
        <p:txBody>
          <a:bodyPr/>
          <a:lstStyle/>
          <a:p>
            <a:r>
              <a:rPr lang="en-US" dirty="0"/>
              <a:t>Econometric specification</a:t>
            </a:r>
          </a:p>
        </p:txBody>
      </p:sp>
      <p:sp>
        <p:nvSpPr>
          <p:cNvPr id="3" name="Content Placeholder 2">
            <a:extLst>
              <a:ext uri="{FF2B5EF4-FFF2-40B4-BE49-F238E27FC236}">
                <a16:creationId xmlns:a16="http://schemas.microsoft.com/office/drawing/2014/main" id="{AD66BDCF-DFF2-44B2-A625-FDA0B5E0A41D}"/>
              </a:ext>
            </a:extLst>
          </p:cNvPr>
          <p:cNvSpPr>
            <a:spLocks noGrp="1"/>
          </p:cNvSpPr>
          <p:nvPr>
            <p:ph idx="1"/>
          </p:nvPr>
        </p:nvSpPr>
        <p:spPr/>
        <p:txBody>
          <a:bodyPr/>
          <a:lstStyle/>
          <a:p>
            <a:r>
              <a:rPr lang="en-US" dirty="0"/>
              <a:t>Replication of Le Goff and Singh (2014) “Does trade reduce poverty? A view from Africa”</a:t>
            </a:r>
          </a:p>
          <a:p>
            <a:endParaRPr lang="en-US" dirty="0"/>
          </a:p>
        </p:txBody>
      </p:sp>
    </p:spTree>
    <p:extLst>
      <p:ext uri="{BB962C8B-B14F-4D97-AF65-F5344CB8AC3E}">
        <p14:creationId xmlns:p14="http://schemas.microsoft.com/office/powerpoint/2010/main" val="273318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D8D845-C7A8-4DB8-A54D-B742D2269BD3}"/>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Trends in development aid and FDI in Africa</a:t>
            </a:r>
          </a:p>
        </p:txBody>
      </p:sp>
      <p:sp>
        <p:nvSpPr>
          <p:cNvPr id="3" name="Content Placeholder 2">
            <a:extLst>
              <a:ext uri="{FF2B5EF4-FFF2-40B4-BE49-F238E27FC236}">
                <a16:creationId xmlns:a16="http://schemas.microsoft.com/office/drawing/2014/main" id="{F89834AF-FAC3-4A05-B252-219D2EDC8822}"/>
              </a:ext>
            </a:extLst>
          </p:cNvPr>
          <p:cNvSpPr>
            <a:spLocks noGrp="1"/>
          </p:cNvSpPr>
          <p:nvPr>
            <p:ph idx="1"/>
          </p:nvPr>
        </p:nvSpPr>
        <p:spPr>
          <a:xfrm>
            <a:off x="643468" y="2638043"/>
            <a:ext cx="3363974" cy="3415623"/>
          </a:xfrm>
        </p:spPr>
        <p:txBody>
          <a:bodyPr>
            <a:normAutofit/>
          </a:bodyPr>
          <a:lstStyle/>
          <a:p>
            <a:pPr marL="0" indent="0">
              <a:buNone/>
            </a:pPr>
            <a:r>
              <a:rPr lang="en-US" sz="2000"/>
              <a:t>As shown in Nicholson (2012), Africa can be categorized as an “AID-oriented region” throughout the latter half of the twentieth century, relying on its primary source of external capital in the form of concessionary loans</a:t>
            </a:r>
          </a:p>
        </p:txBody>
      </p:sp>
      <p:pic>
        <p:nvPicPr>
          <p:cNvPr id="1026" name="Picture 2">
            <a:extLst>
              <a:ext uri="{FF2B5EF4-FFF2-40B4-BE49-F238E27FC236}">
                <a16:creationId xmlns:a16="http://schemas.microsoft.com/office/drawing/2014/main" id="{03CB8CB9-AC0E-40E4-A448-BA250ECE99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465523"/>
            <a:ext cx="6250769" cy="376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70481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D8D845-C7A8-4DB8-A54D-B742D2269BD3}"/>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Trends in development aid and FDI in Africa</a:t>
            </a:r>
          </a:p>
        </p:txBody>
      </p:sp>
      <p:sp>
        <p:nvSpPr>
          <p:cNvPr id="3" name="Content Placeholder 2">
            <a:extLst>
              <a:ext uri="{FF2B5EF4-FFF2-40B4-BE49-F238E27FC236}">
                <a16:creationId xmlns:a16="http://schemas.microsoft.com/office/drawing/2014/main" id="{F89834AF-FAC3-4A05-B252-219D2EDC8822}"/>
              </a:ext>
            </a:extLst>
          </p:cNvPr>
          <p:cNvSpPr>
            <a:spLocks noGrp="1"/>
          </p:cNvSpPr>
          <p:nvPr>
            <p:ph idx="1"/>
          </p:nvPr>
        </p:nvSpPr>
        <p:spPr>
          <a:xfrm>
            <a:off x="643468" y="2638043"/>
            <a:ext cx="3363974" cy="3415623"/>
          </a:xfrm>
        </p:spPr>
        <p:txBody>
          <a:bodyPr>
            <a:normAutofit/>
          </a:bodyPr>
          <a:lstStyle/>
          <a:p>
            <a:pPr marL="0" indent="0">
              <a:buNone/>
            </a:pPr>
            <a:r>
              <a:rPr lang="en-US" sz="2000" dirty="0"/>
              <a:t>But the trend for LMIs is not as obvious in Africa</a:t>
            </a:r>
          </a:p>
        </p:txBody>
      </p:sp>
      <p:pic>
        <p:nvPicPr>
          <p:cNvPr id="2050" name="Picture 2">
            <a:extLst>
              <a:ext uri="{FF2B5EF4-FFF2-40B4-BE49-F238E27FC236}">
                <a16:creationId xmlns:a16="http://schemas.microsoft.com/office/drawing/2014/main" id="{8DCDA1D7-D1F3-47F2-ADF3-0E8A5B9E74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692113"/>
            <a:ext cx="6250769" cy="331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60266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D61C-B36F-4DC6-BACD-A3E95FE95954}"/>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800" kern="1200">
                <a:solidFill>
                  <a:schemeClr val="tx1"/>
                </a:solidFill>
                <a:latin typeface="+mj-lt"/>
                <a:ea typeface="+mj-ea"/>
                <a:cs typeface="+mj-cs"/>
              </a:rPr>
              <a:t>Simple regression of FDI</a:t>
            </a:r>
          </a:p>
        </p:txBody>
      </p:sp>
      <p:sp>
        <p:nvSpPr>
          <p:cNvPr id="3" name="Content Placeholder 2">
            <a:extLst>
              <a:ext uri="{FF2B5EF4-FFF2-40B4-BE49-F238E27FC236}">
                <a16:creationId xmlns:a16="http://schemas.microsoft.com/office/drawing/2014/main" id="{590CFD50-0280-4A7C-B5C7-0D430FD938F2}"/>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lgn="ctr">
              <a:buNone/>
            </a:pPr>
            <a:r>
              <a:rPr lang="en-US" sz="2000" kern="1200">
                <a:solidFill>
                  <a:schemeClr val="tx1"/>
                </a:solidFill>
                <a:latin typeface="+mn-lt"/>
                <a:ea typeface="+mn-ea"/>
                <a:cs typeface="+mn-cs"/>
              </a:rPr>
              <a:t>ln (Poverty,it)=0FDI,it+1X,it+2ɸ,t+3µ,i+ln(i,t)</a:t>
            </a:r>
          </a:p>
        </p:txBody>
      </p:sp>
      <p:sp>
        <p:nvSpPr>
          <p:cNvPr id="6" name="Rectangle 1">
            <a:extLst>
              <a:ext uri="{FF2B5EF4-FFF2-40B4-BE49-F238E27FC236}">
                <a16:creationId xmlns:a16="http://schemas.microsoft.com/office/drawing/2014/main" id="{4D9DF049-98E4-45C7-BC5A-3007B2BAF6B3}"/>
              </a:ext>
            </a:extLst>
          </p:cNvPr>
          <p:cNvSpPr>
            <a:spLocks noChangeArrowheads="1"/>
          </p:cNvSpPr>
          <p:nvPr/>
        </p:nvSpPr>
        <p:spPr bwMode="auto">
          <a:xfrm>
            <a:off x="3124200" y="2116063"/>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BB2E53C6-1111-4441-9B6F-12BEADB3AF09}"/>
              </a:ext>
            </a:extLst>
          </p:cNvPr>
          <p:cNvGraphicFramePr>
            <a:graphicFrameLocks noGrp="1"/>
          </p:cNvGraphicFramePr>
          <p:nvPr>
            <p:extLst>
              <p:ext uri="{D42A27DB-BD31-4B8C-83A1-F6EECF244321}">
                <p14:modId xmlns:p14="http://schemas.microsoft.com/office/powerpoint/2010/main" val="2720264240"/>
              </p:ext>
            </p:extLst>
          </p:nvPr>
        </p:nvGraphicFramePr>
        <p:xfrm>
          <a:off x="1655253" y="1863801"/>
          <a:ext cx="8881493" cy="4440753"/>
        </p:xfrm>
        <a:graphic>
          <a:graphicData uri="http://schemas.openxmlformats.org/drawingml/2006/table">
            <a:tbl>
              <a:tblPr/>
              <a:tblGrid>
                <a:gridCol w="2505037">
                  <a:extLst>
                    <a:ext uri="{9D8B030D-6E8A-4147-A177-3AD203B41FA5}">
                      <a16:colId xmlns:a16="http://schemas.microsoft.com/office/drawing/2014/main" val="2996390926"/>
                    </a:ext>
                  </a:extLst>
                </a:gridCol>
                <a:gridCol w="6376456">
                  <a:extLst>
                    <a:ext uri="{9D8B030D-6E8A-4147-A177-3AD203B41FA5}">
                      <a16:colId xmlns:a16="http://schemas.microsoft.com/office/drawing/2014/main" val="3700669332"/>
                    </a:ext>
                  </a:extLst>
                </a:gridCol>
              </a:tblGrid>
              <a:tr h="396252">
                <a:tc gridSpan="2">
                  <a:txBody>
                    <a:bodyPr/>
                    <a:lstStyle/>
                    <a:p>
                      <a:pPr algn="just" rtl="0" fontAlgn="t">
                        <a:spcBef>
                          <a:spcPts val="1200"/>
                        </a:spcBef>
                        <a:spcAft>
                          <a:spcPts val="0"/>
                        </a:spcAft>
                      </a:pPr>
                      <a:r>
                        <a:rPr lang="en-US" sz="1300" b="0" i="0" u="none" strike="noStrike">
                          <a:solidFill>
                            <a:srgbClr val="000000"/>
                          </a:solidFill>
                          <a:effectLst/>
                          <a:latin typeface="Times New Roman" panose="02020603050405020304" pitchFamily="18" charset="0"/>
                        </a:rPr>
                        <a:t>Indicator Name</a:t>
                      </a:r>
                      <a:endParaRPr lang="en-US" sz="2700" b="0" i="0" u="none" strike="noStrike">
                        <a:effectLst/>
                        <a:latin typeface="Arial" panose="020B0604020202020204" pitchFamily="34" charset="0"/>
                      </a:endParaRPr>
                    </a:p>
                  </a:txBody>
                  <a:tcPr marL="136638" marR="136638" marT="68319" marB="68319">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hMerge="1">
                  <a:txBody>
                    <a:bodyPr/>
                    <a:lstStyle/>
                    <a:p>
                      <a:endParaRPr lang="en-US"/>
                    </a:p>
                  </a:txBody>
                  <a:tcPr/>
                </a:tc>
                <a:extLst>
                  <a:ext uri="{0D108BD9-81ED-4DB2-BD59-A6C34878D82A}">
                    <a16:rowId xmlns:a16="http://schemas.microsoft.com/office/drawing/2014/main" val="3633176288"/>
                  </a:ext>
                </a:extLst>
              </a:tr>
              <a:tr h="449389">
                <a:tc>
                  <a:txBody>
                    <a:bodyPr/>
                    <a:lstStyle/>
                    <a:p>
                      <a:pPr algn="just" rtl="0" fontAlgn="t">
                        <a:spcBef>
                          <a:spcPts val="1200"/>
                        </a:spcBef>
                        <a:spcAft>
                          <a:spcPts val="0"/>
                        </a:spcAft>
                      </a:pPr>
                      <a:r>
                        <a:rPr lang="en-US" sz="1300" b="1" i="0" u="none" strike="noStrike">
                          <a:solidFill>
                            <a:srgbClr val="000000"/>
                          </a:solidFill>
                          <a:effectLst/>
                          <a:latin typeface="Times New Roman" panose="02020603050405020304" pitchFamily="18" charset="0"/>
                        </a:rPr>
                        <a:t>Poverty Headcount</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just" rtl="0" fontAlgn="t">
                        <a:spcBef>
                          <a:spcPts val="1200"/>
                        </a:spcBef>
                        <a:spcAft>
                          <a:spcPts val="0"/>
                        </a:spcAft>
                      </a:pPr>
                      <a:r>
                        <a:rPr lang="en-US" sz="1300" b="0" i="0" u="none" strike="noStrike">
                          <a:solidFill>
                            <a:srgbClr val="000000"/>
                          </a:solidFill>
                          <a:effectLst/>
                          <a:latin typeface="Times New Roman" panose="02020603050405020304" pitchFamily="18" charset="0"/>
                        </a:rPr>
                        <a:t>Poverty headcount ratio at $1.90 a day (2011 PPP) (% of population)</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326362741"/>
                  </a:ext>
                </a:extLst>
              </a:tr>
              <a:tr h="449389">
                <a:tc>
                  <a:txBody>
                    <a:bodyPr/>
                    <a:lstStyle/>
                    <a:p>
                      <a:pPr algn="just" rtl="0" fontAlgn="t">
                        <a:spcBef>
                          <a:spcPts val="1200"/>
                        </a:spcBef>
                        <a:spcAft>
                          <a:spcPts val="0"/>
                        </a:spcAft>
                      </a:pPr>
                      <a:r>
                        <a:rPr lang="en-US" sz="1300" b="1" i="0" u="none" strike="noStrike">
                          <a:solidFill>
                            <a:srgbClr val="000000"/>
                          </a:solidFill>
                          <a:effectLst/>
                          <a:latin typeface="Times New Roman" panose="02020603050405020304" pitchFamily="18" charset="0"/>
                        </a:rPr>
                        <a:t>Poverty Gap</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just" rtl="0" fontAlgn="t">
                        <a:spcBef>
                          <a:spcPts val="1200"/>
                        </a:spcBef>
                        <a:spcAft>
                          <a:spcPts val="0"/>
                        </a:spcAft>
                      </a:pPr>
                      <a:r>
                        <a:rPr lang="en-US" sz="1300" b="0" i="0" u="none" strike="noStrike">
                          <a:solidFill>
                            <a:srgbClr val="000000"/>
                          </a:solidFill>
                          <a:effectLst/>
                          <a:latin typeface="Times New Roman" panose="02020603050405020304" pitchFamily="18" charset="0"/>
                        </a:rPr>
                        <a:t>Poverty gap at $1.90 a day (2011 PPP) (%)</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955339018"/>
                  </a:ext>
                </a:extLst>
              </a:tr>
              <a:tr h="449389">
                <a:tc>
                  <a:txBody>
                    <a:bodyPr/>
                    <a:lstStyle/>
                    <a:p>
                      <a:pPr algn="just" rtl="0" fontAlgn="t">
                        <a:spcBef>
                          <a:spcPts val="1200"/>
                        </a:spcBef>
                        <a:spcAft>
                          <a:spcPts val="0"/>
                        </a:spcAft>
                      </a:pPr>
                      <a:r>
                        <a:rPr lang="en-US" sz="1300" b="1" i="0" u="none" strike="noStrike">
                          <a:solidFill>
                            <a:srgbClr val="000000"/>
                          </a:solidFill>
                          <a:effectLst/>
                          <a:latin typeface="Times New Roman" panose="02020603050405020304" pitchFamily="18" charset="0"/>
                        </a:rPr>
                        <a:t>ODA</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just" rtl="0" fontAlgn="t">
                        <a:spcBef>
                          <a:spcPts val="1200"/>
                        </a:spcBef>
                        <a:spcAft>
                          <a:spcPts val="0"/>
                        </a:spcAft>
                      </a:pPr>
                      <a:r>
                        <a:rPr lang="en-US" sz="1300" b="0" i="0" u="none" strike="noStrike">
                          <a:solidFill>
                            <a:srgbClr val="000000"/>
                          </a:solidFill>
                          <a:effectLst/>
                          <a:latin typeface="Times New Roman" panose="02020603050405020304" pitchFamily="18" charset="0"/>
                        </a:rPr>
                        <a:t>Net official development assistance and official aid received (current US$)</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494166412"/>
                  </a:ext>
                </a:extLst>
              </a:tr>
              <a:tr h="449389">
                <a:tc>
                  <a:txBody>
                    <a:bodyPr/>
                    <a:lstStyle/>
                    <a:p>
                      <a:pPr algn="just" rtl="0" fontAlgn="t">
                        <a:spcBef>
                          <a:spcPts val="1200"/>
                        </a:spcBef>
                        <a:spcAft>
                          <a:spcPts val="0"/>
                        </a:spcAft>
                      </a:pPr>
                      <a:r>
                        <a:rPr lang="en-US" sz="1300" b="1" i="0" u="none" strike="noStrike">
                          <a:solidFill>
                            <a:srgbClr val="000000"/>
                          </a:solidFill>
                          <a:effectLst/>
                          <a:latin typeface="Times New Roman" panose="02020603050405020304" pitchFamily="18" charset="0"/>
                        </a:rPr>
                        <a:t>FDI</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just" rtl="0" fontAlgn="t">
                        <a:spcBef>
                          <a:spcPts val="1200"/>
                        </a:spcBef>
                        <a:spcAft>
                          <a:spcPts val="0"/>
                        </a:spcAft>
                      </a:pPr>
                      <a:r>
                        <a:rPr lang="en-US" sz="1300" b="0" i="0" u="none" strike="noStrike">
                          <a:solidFill>
                            <a:srgbClr val="000000"/>
                          </a:solidFill>
                          <a:effectLst/>
                          <a:latin typeface="Times New Roman" panose="02020603050405020304" pitchFamily="18" charset="0"/>
                        </a:rPr>
                        <a:t>Foreign direct investment, net inflows (% of GDP)</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282000286"/>
                  </a:ext>
                </a:extLst>
              </a:tr>
              <a:tr h="449389">
                <a:tc>
                  <a:txBody>
                    <a:bodyPr/>
                    <a:lstStyle/>
                    <a:p>
                      <a:pPr algn="just" rtl="0" fontAlgn="t">
                        <a:spcBef>
                          <a:spcPts val="1200"/>
                        </a:spcBef>
                        <a:spcAft>
                          <a:spcPts val="0"/>
                        </a:spcAft>
                      </a:pPr>
                      <a:r>
                        <a:rPr lang="en-US" sz="1300" b="1" i="0" u="none" strike="noStrike">
                          <a:solidFill>
                            <a:srgbClr val="000000"/>
                          </a:solidFill>
                          <a:effectLst/>
                          <a:latin typeface="Times New Roman" panose="02020603050405020304" pitchFamily="18" charset="0"/>
                        </a:rPr>
                        <a:t>GDP</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just" rtl="0" fontAlgn="t">
                        <a:spcBef>
                          <a:spcPts val="1200"/>
                        </a:spcBef>
                        <a:spcAft>
                          <a:spcPts val="0"/>
                        </a:spcAft>
                      </a:pPr>
                      <a:r>
                        <a:rPr lang="en-US" sz="1300" b="0" i="0" u="none" strike="noStrike">
                          <a:solidFill>
                            <a:srgbClr val="000000"/>
                          </a:solidFill>
                          <a:effectLst/>
                          <a:latin typeface="Times New Roman" panose="02020603050405020304" pitchFamily="18" charset="0"/>
                        </a:rPr>
                        <a:t>Adjusted net national income (current US$)</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975132532"/>
                  </a:ext>
                </a:extLst>
              </a:tr>
              <a:tr h="449389">
                <a:tc>
                  <a:txBody>
                    <a:bodyPr/>
                    <a:lstStyle/>
                    <a:p>
                      <a:pPr algn="just" rtl="0" fontAlgn="t">
                        <a:spcBef>
                          <a:spcPts val="1200"/>
                        </a:spcBef>
                        <a:spcAft>
                          <a:spcPts val="0"/>
                        </a:spcAft>
                      </a:pPr>
                      <a:r>
                        <a:rPr lang="en-US" sz="1300" b="1" i="0" u="none" strike="noStrike">
                          <a:solidFill>
                            <a:srgbClr val="000000"/>
                          </a:solidFill>
                          <a:effectLst/>
                          <a:latin typeface="Times New Roman" panose="02020603050405020304" pitchFamily="18" charset="0"/>
                        </a:rPr>
                        <a:t>Inflation</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just" rtl="0" fontAlgn="t">
                        <a:spcBef>
                          <a:spcPts val="1200"/>
                        </a:spcBef>
                        <a:spcAft>
                          <a:spcPts val="0"/>
                        </a:spcAft>
                      </a:pPr>
                      <a:r>
                        <a:rPr lang="en-US" sz="1300" b="0" i="0" u="none" strike="noStrike">
                          <a:solidFill>
                            <a:srgbClr val="000000"/>
                          </a:solidFill>
                          <a:effectLst/>
                          <a:latin typeface="Times New Roman" panose="02020603050405020304" pitchFamily="18" charset="0"/>
                        </a:rPr>
                        <a:t>Inflation, GDP deflator (annual %)</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265423115"/>
                  </a:ext>
                </a:extLst>
              </a:tr>
              <a:tr h="449389">
                <a:tc>
                  <a:txBody>
                    <a:bodyPr/>
                    <a:lstStyle/>
                    <a:p>
                      <a:pPr algn="just" rtl="0" fontAlgn="t">
                        <a:spcBef>
                          <a:spcPts val="1200"/>
                        </a:spcBef>
                        <a:spcAft>
                          <a:spcPts val="0"/>
                        </a:spcAft>
                      </a:pPr>
                      <a:r>
                        <a:rPr lang="en-US" sz="1300" b="1" i="0" u="none" strike="noStrike">
                          <a:solidFill>
                            <a:srgbClr val="000000"/>
                          </a:solidFill>
                          <a:effectLst/>
                          <a:latin typeface="Times New Roman" panose="02020603050405020304" pitchFamily="18" charset="0"/>
                        </a:rPr>
                        <a:t>Credit</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just" rtl="0" fontAlgn="t">
                        <a:spcBef>
                          <a:spcPts val="1200"/>
                        </a:spcBef>
                        <a:spcAft>
                          <a:spcPts val="0"/>
                        </a:spcAft>
                      </a:pPr>
                      <a:r>
                        <a:rPr lang="en-US" sz="1300" b="0" i="0" u="none" strike="noStrike">
                          <a:solidFill>
                            <a:srgbClr val="000000"/>
                          </a:solidFill>
                          <a:effectLst/>
                          <a:latin typeface="Times New Roman" panose="02020603050405020304" pitchFamily="18" charset="0"/>
                        </a:rPr>
                        <a:t>Domestic credit provided by financial sector (% of GDP)</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106588149"/>
                  </a:ext>
                </a:extLst>
              </a:tr>
              <a:tr h="449389">
                <a:tc>
                  <a:txBody>
                    <a:bodyPr/>
                    <a:lstStyle/>
                    <a:p>
                      <a:pPr algn="just" rtl="0" fontAlgn="t">
                        <a:spcBef>
                          <a:spcPts val="1200"/>
                        </a:spcBef>
                        <a:spcAft>
                          <a:spcPts val="0"/>
                        </a:spcAft>
                      </a:pPr>
                      <a:r>
                        <a:rPr lang="en-US" sz="1300" b="1" i="0" u="none" strike="noStrike">
                          <a:solidFill>
                            <a:srgbClr val="000000"/>
                          </a:solidFill>
                          <a:effectLst/>
                          <a:latin typeface="Times New Roman" panose="02020603050405020304" pitchFamily="18" charset="0"/>
                        </a:rPr>
                        <a:t>Education</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just" rtl="0" fontAlgn="t">
                        <a:spcBef>
                          <a:spcPts val="1200"/>
                        </a:spcBef>
                        <a:spcAft>
                          <a:spcPts val="0"/>
                        </a:spcAft>
                      </a:pPr>
                      <a:r>
                        <a:rPr lang="en-US" sz="1300" b="0" i="0" u="none" strike="noStrike">
                          <a:solidFill>
                            <a:srgbClr val="000000"/>
                          </a:solidFill>
                          <a:effectLst/>
                          <a:latin typeface="Times New Roman" panose="02020603050405020304" pitchFamily="18" charset="0"/>
                        </a:rPr>
                        <a:t>Gross intake ratio in first grade of primary education, total (% of relevant age group)</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222775750"/>
                  </a:ext>
                </a:extLst>
              </a:tr>
              <a:tr h="449389">
                <a:tc>
                  <a:txBody>
                    <a:bodyPr/>
                    <a:lstStyle/>
                    <a:p>
                      <a:pPr algn="just" rtl="0" fontAlgn="t">
                        <a:spcBef>
                          <a:spcPts val="1200"/>
                        </a:spcBef>
                        <a:spcAft>
                          <a:spcPts val="0"/>
                        </a:spcAft>
                      </a:pPr>
                      <a:r>
                        <a:rPr lang="en-US" sz="1300" b="1" i="0" u="none" strike="noStrike">
                          <a:solidFill>
                            <a:srgbClr val="000000"/>
                          </a:solidFill>
                          <a:effectLst/>
                          <a:latin typeface="Times New Roman" panose="02020603050405020304" pitchFamily="18" charset="0"/>
                        </a:rPr>
                        <a:t>Institutions</a:t>
                      </a:r>
                      <a:endParaRPr lang="en-US" sz="2700" b="0" i="0" u="none" strike="noStrike">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just" rtl="0" fontAlgn="t">
                        <a:spcBef>
                          <a:spcPts val="1200"/>
                        </a:spcBef>
                        <a:spcAft>
                          <a:spcPts val="0"/>
                        </a:spcAft>
                      </a:pPr>
                      <a:r>
                        <a:rPr lang="en-US" sz="1300" b="0" i="0" u="none" strike="noStrike" dirty="0">
                          <a:solidFill>
                            <a:srgbClr val="000000"/>
                          </a:solidFill>
                          <a:effectLst/>
                          <a:latin typeface="Times New Roman" panose="02020603050405020304" pitchFamily="18" charset="0"/>
                        </a:rPr>
                        <a:t>CPIA public sector management and institutions cluster average (1=low to 6=high)</a:t>
                      </a:r>
                      <a:endParaRPr lang="en-US" sz="2700" b="0" i="0" u="none" strike="noStrike" dirty="0">
                        <a:effectLst/>
                        <a:latin typeface="Arial" panose="020B0604020202020204" pitchFamily="34" charset="0"/>
                      </a:endParaRPr>
                    </a:p>
                  </a:txBody>
                  <a:tcPr marL="94888" marR="94888" marT="94888" marB="94888">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642142614"/>
                  </a:ext>
                </a:extLst>
              </a:tr>
            </a:tbl>
          </a:graphicData>
        </a:graphic>
      </p:graphicFrame>
    </p:spTree>
    <p:extLst>
      <p:ext uri="{BB962C8B-B14F-4D97-AF65-F5344CB8AC3E}">
        <p14:creationId xmlns:p14="http://schemas.microsoft.com/office/powerpoint/2010/main" val="1520470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AA985-C372-407C-A7A2-B58F9CD3799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Summary Statistics</a:t>
            </a:r>
          </a:p>
        </p:txBody>
      </p:sp>
      <p:cxnSp>
        <p:nvCxnSpPr>
          <p:cNvPr id="4101"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20E45D83-CF6B-4362-8FFD-3B7F22F76C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2155030"/>
            <a:ext cx="6553545" cy="255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387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588</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To what extent can U.S. private investment solve poverty in Africa?</vt:lpstr>
      <vt:lpstr>Overview</vt:lpstr>
      <vt:lpstr>Background</vt:lpstr>
      <vt:lpstr>Literature Review</vt:lpstr>
      <vt:lpstr>Econometric specification</vt:lpstr>
      <vt:lpstr>Trends in development aid and FDI in Africa</vt:lpstr>
      <vt:lpstr>Trends in development aid and FDI in Africa</vt:lpstr>
      <vt:lpstr>Simple regression of FDI</vt:lpstr>
      <vt:lpstr>Summary Statistics</vt:lpstr>
      <vt:lpstr>Poverty Gap Results</vt:lpstr>
      <vt:lpstr>Poverty Headcount 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what extent can U.S. private investment solve poverty in Africa?</dc:title>
  <dc:creator>Nicholson, Michael (KEA/OEG)</dc:creator>
  <cp:lastModifiedBy>Nicholson, Michael (KEA/OEG)</cp:lastModifiedBy>
  <cp:revision>3</cp:revision>
  <dcterms:created xsi:type="dcterms:W3CDTF">2020-01-06T11:38:14Z</dcterms:created>
  <dcterms:modified xsi:type="dcterms:W3CDTF">2020-01-06T11:40:38Z</dcterms:modified>
</cp:coreProperties>
</file>