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10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0.xlsx"/></Relationships>
</file>

<file path=ppt/charts/_rels/chart1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1.xlsx"/></Relationships>
</file>

<file path=ppt/charts/_rels/chart1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2.xlsx"/></Relationships>
</file>

<file path=ppt/charts/_rels/chart1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3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_rels/chart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6.xlsx"/></Relationships>
</file>

<file path=ppt/charts/_rels/chart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7.xlsx"/></Relationships>
</file>

<file path=ppt/charts/_rels/chart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8.xlsx"/></Relationships>
</file>

<file path=ppt/charts/_rels/chart9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Annual Gross Profit</a:t>
            </a:r>
          </a:p>
        </c:rich>
      </c:tx>
      <c:layout/>
      <c:overlay val="0"/>
    </c:title>
    <c:autoTitleDeleted val="0"/>
    <c:plotArea>
      <c:barChart>
        <c:barDir val="col"/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Gross Profit</c:v>
                </c:pt>
              </c:strCache>
            </c:strRef>
          </c:tx>
          <c:spPr>
            <a:solidFill>
              <a:srgbClr val="273F5C"/>
            </a:solidFill>
          </c:spPr>
          <c:cat>
            <c:strRef>
              <c:f>Sheet1!$A$2:$A$6</c:f>
              <c:strCache>
                <c:ptCount val="5"/>
                <c:pt idx="0">
                  <c:v>year1</c:v>
                </c:pt>
                <c:pt idx="1">
                  <c:v>year2</c:v>
                </c:pt>
                <c:pt idx="2">
                  <c:v>year3</c:v>
                </c:pt>
                <c:pt idx="3">
                  <c:v>year4</c:v>
                </c:pt>
                <c:pt idx="4">
                  <c:v>year5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-1995971.630000003</c:v>
                </c:pt>
                <c:pt idx="1">
                  <c:v>1303834.868000002</c:v>
                </c:pt>
                <c:pt idx="2">
                  <c:v>7378590.017999752</c:v>
                </c:pt>
                <c:pt idx="3">
                  <c:v>12196165.579999812</c:v>
                </c:pt>
                <c:pt idx="4">
                  <c:v>19139803.482000455</c:v>
                </c:pt>
              </c:numCache>
            </c:numRef>
          </c:val>
        </c:ser>
        <c:overlap val="10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00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numFmt formatCode="#,##0" sourceLinked="0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Customers By Type</a:t>
            </a:r>
          </a:p>
        </c:rich>
      </c:tx>
      <c:layout/>
      <c:overlay val="0"/>
    </c:title>
    <c:autoTitleDeleted val="0"/>
    <c:plotArea>
      <c:barChart>
        <c:barDir val="col"/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new</c:v>
                </c:pt>
              </c:strCache>
            </c:strRef>
          </c:tx>
          <c:spPr>
            <a:solidFill>
              <a:srgbClr val="97E464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Sheet1!$B$2:$B$61</c:f>
              <c:numCache>
                <c:formatCode>General</c:formatCode>
                <c:ptCount val="60"/>
                <c:pt idx="0">
                  <c:v>7</c:v>
                </c:pt>
                <c:pt idx="1">
                  <c:v>15</c:v>
                </c:pt>
                <c:pt idx="2">
                  <c:v>13</c:v>
                </c:pt>
                <c:pt idx="3">
                  <c:v>9</c:v>
                </c:pt>
                <c:pt idx="4">
                  <c:v>12</c:v>
                </c:pt>
                <c:pt idx="5">
                  <c:v>18</c:v>
                </c:pt>
                <c:pt idx="6">
                  <c:v>18</c:v>
                </c:pt>
                <c:pt idx="7">
                  <c:v>20</c:v>
                </c:pt>
                <c:pt idx="8">
                  <c:v>26</c:v>
                </c:pt>
                <c:pt idx="9">
                  <c:v>25</c:v>
                </c:pt>
                <c:pt idx="10">
                  <c:v>32</c:v>
                </c:pt>
                <c:pt idx="11">
                  <c:v>28</c:v>
                </c:pt>
                <c:pt idx="12">
                  <c:v>27</c:v>
                </c:pt>
                <c:pt idx="13">
                  <c:v>37</c:v>
                </c:pt>
                <c:pt idx="14">
                  <c:v>23</c:v>
                </c:pt>
                <c:pt idx="15">
                  <c:v>30</c:v>
                </c:pt>
                <c:pt idx="16">
                  <c:v>34</c:v>
                </c:pt>
                <c:pt idx="17">
                  <c:v>44</c:v>
                </c:pt>
                <c:pt idx="18">
                  <c:v>44</c:v>
                </c:pt>
                <c:pt idx="19">
                  <c:v>41</c:v>
                </c:pt>
                <c:pt idx="20">
                  <c:v>49</c:v>
                </c:pt>
                <c:pt idx="21">
                  <c:v>39</c:v>
                </c:pt>
                <c:pt idx="22">
                  <c:v>41</c:v>
                </c:pt>
                <c:pt idx="23">
                  <c:v>46</c:v>
                </c:pt>
                <c:pt idx="24">
                  <c:v>62</c:v>
                </c:pt>
                <c:pt idx="25">
                  <c:v>41</c:v>
                </c:pt>
                <c:pt idx="26">
                  <c:v>64</c:v>
                </c:pt>
                <c:pt idx="27">
                  <c:v>57</c:v>
                </c:pt>
                <c:pt idx="28">
                  <c:v>58</c:v>
                </c:pt>
                <c:pt idx="29">
                  <c:v>50</c:v>
                </c:pt>
                <c:pt idx="30">
                  <c:v>70</c:v>
                </c:pt>
                <c:pt idx="31">
                  <c:v>54</c:v>
                </c:pt>
                <c:pt idx="32">
                  <c:v>68</c:v>
                </c:pt>
                <c:pt idx="33">
                  <c:v>76</c:v>
                </c:pt>
                <c:pt idx="34">
                  <c:v>65</c:v>
                </c:pt>
                <c:pt idx="35">
                  <c:v>69</c:v>
                </c:pt>
                <c:pt idx="36">
                  <c:v>69</c:v>
                </c:pt>
                <c:pt idx="37">
                  <c:v>77</c:v>
                </c:pt>
                <c:pt idx="38">
                  <c:v>76</c:v>
                </c:pt>
                <c:pt idx="39">
                  <c:v>75</c:v>
                </c:pt>
                <c:pt idx="40">
                  <c:v>69</c:v>
                </c:pt>
                <c:pt idx="41">
                  <c:v>78</c:v>
                </c:pt>
                <c:pt idx="42">
                  <c:v>70</c:v>
                </c:pt>
                <c:pt idx="43">
                  <c:v>78</c:v>
                </c:pt>
                <c:pt idx="44">
                  <c:v>76</c:v>
                </c:pt>
                <c:pt idx="45">
                  <c:v>82</c:v>
                </c:pt>
                <c:pt idx="46">
                  <c:v>73</c:v>
                </c:pt>
                <c:pt idx="47">
                  <c:v>71</c:v>
                </c:pt>
                <c:pt idx="48">
                  <c:v>84</c:v>
                </c:pt>
                <c:pt idx="49">
                  <c:v>102</c:v>
                </c:pt>
                <c:pt idx="50">
                  <c:v>89</c:v>
                </c:pt>
                <c:pt idx="51">
                  <c:v>90</c:v>
                </c:pt>
                <c:pt idx="52">
                  <c:v>111</c:v>
                </c:pt>
                <c:pt idx="53">
                  <c:v>89</c:v>
                </c:pt>
                <c:pt idx="54">
                  <c:v>106</c:v>
                </c:pt>
                <c:pt idx="55">
                  <c:v>102</c:v>
                </c:pt>
                <c:pt idx="56">
                  <c:v>113</c:v>
                </c:pt>
                <c:pt idx="57">
                  <c:v>101</c:v>
                </c:pt>
                <c:pt idx="58">
                  <c:v>107</c:v>
                </c:pt>
                <c:pt idx="59">
                  <c:v>105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referred</c:v>
                </c:pt>
              </c:strCache>
            </c:strRef>
          </c:tx>
          <c:spPr>
            <a:solidFill>
              <a:srgbClr val="71AA4A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Sheet1!$C$2:$C$61</c:f>
              <c:numCache>
                <c:formatCode>General</c:formatCode>
                <c:ptCount val="60"/>
                <c:pt idx="0">
                  <c:v>40</c:v>
                </c:pt>
                <c:pt idx="1">
                  <c:v>50</c:v>
                </c:pt>
                <c:pt idx="2">
                  <c:v>45</c:v>
                </c:pt>
                <c:pt idx="3">
                  <c:v>54</c:v>
                </c:pt>
                <c:pt idx="4">
                  <c:v>68</c:v>
                </c:pt>
                <c:pt idx="5">
                  <c:v>74</c:v>
                </c:pt>
                <c:pt idx="6">
                  <c:v>72</c:v>
                </c:pt>
                <c:pt idx="7">
                  <c:v>73</c:v>
                </c:pt>
                <c:pt idx="8">
                  <c:v>90</c:v>
                </c:pt>
                <c:pt idx="9">
                  <c:v>85</c:v>
                </c:pt>
                <c:pt idx="10">
                  <c:v>108</c:v>
                </c:pt>
                <c:pt idx="11">
                  <c:v>114</c:v>
                </c:pt>
                <c:pt idx="12">
                  <c:v>122</c:v>
                </c:pt>
                <c:pt idx="13">
                  <c:v>124</c:v>
                </c:pt>
                <c:pt idx="14">
                  <c:v>154</c:v>
                </c:pt>
                <c:pt idx="15">
                  <c:v>152</c:v>
                </c:pt>
                <c:pt idx="16">
                  <c:v>151</c:v>
                </c:pt>
                <c:pt idx="17">
                  <c:v>161</c:v>
                </c:pt>
                <c:pt idx="18">
                  <c:v>147</c:v>
                </c:pt>
                <c:pt idx="19">
                  <c:v>170</c:v>
                </c:pt>
                <c:pt idx="20">
                  <c:v>158</c:v>
                </c:pt>
                <c:pt idx="21">
                  <c:v>176</c:v>
                </c:pt>
                <c:pt idx="22">
                  <c:v>176</c:v>
                </c:pt>
                <c:pt idx="23">
                  <c:v>194</c:v>
                </c:pt>
                <c:pt idx="24">
                  <c:v>179</c:v>
                </c:pt>
                <c:pt idx="25">
                  <c:v>222</c:v>
                </c:pt>
                <c:pt idx="26">
                  <c:v>195</c:v>
                </c:pt>
                <c:pt idx="27">
                  <c:v>238</c:v>
                </c:pt>
                <c:pt idx="28">
                  <c:v>226</c:v>
                </c:pt>
                <c:pt idx="29">
                  <c:v>232</c:v>
                </c:pt>
                <c:pt idx="30">
                  <c:v>226</c:v>
                </c:pt>
                <c:pt idx="31">
                  <c:v>259</c:v>
                </c:pt>
                <c:pt idx="32">
                  <c:v>243</c:v>
                </c:pt>
                <c:pt idx="33">
                  <c:v>265</c:v>
                </c:pt>
                <c:pt idx="34">
                  <c:v>264</c:v>
                </c:pt>
                <c:pt idx="35">
                  <c:v>281</c:v>
                </c:pt>
                <c:pt idx="36">
                  <c:v>286</c:v>
                </c:pt>
                <c:pt idx="37">
                  <c:v>294</c:v>
                </c:pt>
                <c:pt idx="38">
                  <c:v>285</c:v>
                </c:pt>
                <c:pt idx="39">
                  <c:v>295</c:v>
                </c:pt>
                <c:pt idx="40">
                  <c:v>338</c:v>
                </c:pt>
                <c:pt idx="41">
                  <c:v>316</c:v>
                </c:pt>
                <c:pt idx="42">
                  <c:v>319</c:v>
                </c:pt>
                <c:pt idx="43">
                  <c:v>323</c:v>
                </c:pt>
                <c:pt idx="44">
                  <c:v>336</c:v>
                </c:pt>
                <c:pt idx="45">
                  <c:v>339</c:v>
                </c:pt>
                <c:pt idx="46">
                  <c:v>369</c:v>
                </c:pt>
                <c:pt idx="47">
                  <c:v>365</c:v>
                </c:pt>
                <c:pt idx="48">
                  <c:v>366</c:v>
                </c:pt>
                <c:pt idx="49">
                  <c:v>341</c:v>
                </c:pt>
                <c:pt idx="50">
                  <c:v>381</c:v>
                </c:pt>
                <c:pt idx="51">
                  <c:v>410</c:v>
                </c:pt>
                <c:pt idx="52">
                  <c:v>365</c:v>
                </c:pt>
                <c:pt idx="53">
                  <c:v>416</c:v>
                </c:pt>
                <c:pt idx="54">
                  <c:v>384</c:v>
                </c:pt>
                <c:pt idx="55">
                  <c:v>391</c:v>
                </c:pt>
                <c:pt idx="56">
                  <c:v>412</c:v>
                </c:pt>
                <c:pt idx="57">
                  <c:v>409</c:v>
                </c:pt>
                <c:pt idx="58">
                  <c:v>412</c:v>
                </c:pt>
                <c:pt idx="59">
                  <c:v>410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lead</c:v>
                </c:pt>
              </c:strCache>
            </c:strRef>
          </c:tx>
          <c:spPr>
            <a:solidFill>
              <a:srgbClr val="4B7030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Sheet1!$D$2:$D$61</c:f>
              <c:numCache>
                <c:formatCode>General</c:formatCode>
                <c:ptCount val="60"/>
                <c:pt idx="0">
                  <c:v>53</c:v>
                </c:pt>
                <c:pt idx="1">
                  <c:v>46</c:v>
                </c:pt>
                <c:pt idx="2">
                  <c:v>62</c:v>
                </c:pt>
                <c:pt idx="3">
                  <c:v>70</c:v>
                </c:pt>
                <c:pt idx="4">
                  <c:v>67</c:v>
                </c:pt>
                <c:pt idx="5">
                  <c:v>69</c:v>
                </c:pt>
                <c:pt idx="6">
                  <c:v>87</c:v>
                </c:pt>
                <c:pt idx="7">
                  <c:v>102</c:v>
                </c:pt>
                <c:pt idx="8">
                  <c:v>98</c:v>
                </c:pt>
                <c:pt idx="9">
                  <c:v>126</c:v>
                </c:pt>
                <c:pt idx="10">
                  <c:v>119</c:v>
                </c:pt>
                <c:pt idx="11">
                  <c:v>143</c:v>
                </c:pt>
                <c:pt idx="12">
                  <c:v>165</c:v>
                </c:pt>
                <c:pt idx="13">
                  <c:v>166</c:v>
                </c:pt>
                <c:pt idx="14">
                  <c:v>162</c:v>
                </c:pt>
                <c:pt idx="15">
                  <c:v>171</c:v>
                </c:pt>
                <c:pt idx="16">
                  <c:v>182</c:v>
                </c:pt>
                <c:pt idx="17">
                  <c:v>177</c:v>
                </c:pt>
                <c:pt idx="18">
                  <c:v>206</c:v>
                </c:pt>
                <c:pt idx="19">
                  <c:v>202</c:v>
                </c:pt>
                <c:pt idx="20">
                  <c:v>223</c:v>
                </c:pt>
                <c:pt idx="21">
                  <c:v>231</c:v>
                </c:pt>
                <c:pt idx="22">
                  <c:v>248</c:v>
                </c:pt>
                <c:pt idx="23">
                  <c:v>243</c:v>
                </c:pt>
                <c:pt idx="24">
                  <c:v>261</c:v>
                </c:pt>
                <c:pt idx="25">
                  <c:v>255</c:v>
                </c:pt>
                <c:pt idx="26">
                  <c:v>274</c:v>
                </c:pt>
                <c:pt idx="27">
                  <c:v>254</c:v>
                </c:pt>
                <c:pt idx="28">
                  <c:v>282</c:v>
                </c:pt>
                <c:pt idx="29">
                  <c:v>300</c:v>
                </c:pt>
                <c:pt idx="30">
                  <c:v>304</c:v>
                </c:pt>
                <c:pt idx="31">
                  <c:v>305</c:v>
                </c:pt>
                <c:pt idx="32">
                  <c:v>326</c:v>
                </c:pt>
                <c:pt idx="33">
                  <c:v>314</c:v>
                </c:pt>
                <c:pt idx="34">
                  <c:v>346</c:v>
                </c:pt>
                <c:pt idx="35">
                  <c:v>346</c:v>
                </c:pt>
                <c:pt idx="36">
                  <c:v>361</c:v>
                </c:pt>
                <c:pt idx="37">
                  <c:v>360</c:v>
                </c:pt>
                <c:pt idx="38">
                  <c:v>384</c:v>
                </c:pt>
                <c:pt idx="39">
                  <c:v>391</c:v>
                </c:pt>
                <c:pt idx="40">
                  <c:v>368</c:v>
                </c:pt>
                <c:pt idx="41">
                  <c:v>397</c:v>
                </c:pt>
                <c:pt idx="42">
                  <c:v>418</c:v>
                </c:pt>
                <c:pt idx="43">
                  <c:v>422</c:v>
                </c:pt>
                <c:pt idx="44">
                  <c:v>427</c:v>
                </c:pt>
                <c:pt idx="45">
                  <c:v>435</c:v>
                </c:pt>
                <c:pt idx="46">
                  <c:v>432</c:v>
                </c:pt>
                <c:pt idx="47">
                  <c:v>454</c:v>
                </c:pt>
                <c:pt idx="48">
                  <c:v>459</c:v>
                </c:pt>
                <c:pt idx="49">
                  <c:v>474</c:v>
                </c:pt>
                <c:pt idx="50">
                  <c:v>457</c:v>
                </c:pt>
                <c:pt idx="51">
                  <c:v>436</c:v>
                </c:pt>
                <c:pt idx="52">
                  <c:v>470</c:v>
                </c:pt>
                <c:pt idx="53">
                  <c:v>450</c:v>
                </c:pt>
                <c:pt idx="54">
                  <c:v>474</c:v>
                </c:pt>
                <c:pt idx="55">
                  <c:v>481</c:v>
                </c:pt>
                <c:pt idx="56">
                  <c:v>459</c:v>
                </c:pt>
                <c:pt idx="57">
                  <c:v>484</c:v>
                </c:pt>
                <c:pt idx="58">
                  <c:v>485</c:v>
                </c:pt>
                <c:pt idx="59">
                  <c:v>498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existing</c:v>
                </c:pt>
              </c:strCache>
            </c:strRef>
          </c:tx>
          <c:spPr>
            <a:solidFill>
              <a:srgbClr val="253616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Sheet1!$E$2:$E$61</c:f>
              <c:numCache>
                <c:formatCode>General</c:formatCode>
                <c:ptCount val="6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31</c:v>
                </c:pt>
                <c:pt idx="13">
                  <c:v>33</c:v>
                </c:pt>
                <c:pt idx="14">
                  <c:v>42</c:v>
                </c:pt>
                <c:pt idx="15">
                  <c:v>64</c:v>
                </c:pt>
                <c:pt idx="16">
                  <c:v>59</c:v>
                </c:pt>
                <c:pt idx="17">
                  <c:v>64</c:v>
                </c:pt>
                <c:pt idx="18">
                  <c:v>62</c:v>
                </c:pt>
                <c:pt idx="19">
                  <c:v>69</c:v>
                </c:pt>
                <c:pt idx="20">
                  <c:v>72</c:v>
                </c:pt>
                <c:pt idx="21">
                  <c:v>95</c:v>
                </c:pt>
                <c:pt idx="22">
                  <c:v>114</c:v>
                </c:pt>
                <c:pt idx="23">
                  <c:v>119</c:v>
                </c:pt>
                <c:pt idx="24">
                  <c:v>151</c:v>
                </c:pt>
                <c:pt idx="25">
                  <c:v>139</c:v>
                </c:pt>
                <c:pt idx="26">
                  <c:v>152</c:v>
                </c:pt>
                <c:pt idx="27">
                  <c:v>182</c:v>
                </c:pt>
                <c:pt idx="28">
                  <c:v>178</c:v>
                </c:pt>
                <c:pt idx="29">
                  <c:v>181</c:v>
                </c:pt>
                <c:pt idx="30">
                  <c:v>185</c:v>
                </c:pt>
                <c:pt idx="31">
                  <c:v>190</c:v>
                </c:pt>
                <c:pt idx="32">
                  <c:v>202</c:v>
                </c:pt>
                <c:pt idx="33">
                  <c:v>246</c:v>
                </c:pt>
                <c:pt idx="34">
                  <c:v>274</c:v>
                </c:pt>
                <c:pt idx="35">
                  <c:v>252</c:v>
                </c:pt>
                <c:pt idx="36">
                  <c:v>301</c:v>
                </c:pt>
                <c:pt idx="37">
                  <c:v>298</c:v>
                </c:pt>
                <c:pt idx="38">
                  <c:v>299</c:v>
                </c:pt>
                <c:pt idx="39">
                  <c:v>308</c:v>
                </c:pt>
                <c:pt idx="40">
                  <c:v>340</c:v>
                </c:pt>
                <c:pt idx="41">
                  <c:v>334</c:v>
                </c:pt>
                <c:pt idx="42">
                  <c:v>315</c:v>
                </c:pt>
                <c:pt idx="43">
                  <c:v>349</c:v>
                </c:pt>
                <c:pt idx="44">
                  <c:v>356</c:v>
                </c:pt>
                <c:pt idx="45">
                  <c:v>368</c:v>
                </c:pt>
                <c:pt idx="46">
                  <c:v>387</c:v>
                </c:pt>
                <c:pt idx="47">
                  <c:v>397</c:v>
                </c:pt>
                <c:pt idx="48">
                  <c:v>414</c:v>
                </c:pt>
                <c:pt idx="49">
                  <c:v>418</c:v>
                </c:pt>
                <c:pt idx="50">
                  <c:v>423</c:v>
                </c:pt>
                <c:pt idx="51">
                  <c:v>461</c:v>
                </c:pt>
                <c:pt idx="52">
                  <c:v>465</c:v>
                </c:pt>
                <c:pt idx="53">
                  <c:v>477</c:v>
                </c:pt>
                <c:pt idx="54">
                  <c:v>439</c:v>
                </c:pt>
                <c:pt idx="55">
                  <c:v>462</c:v>
                </c:pt>
                <c:pt idx="56">
                  <c:v>483</c:v>
                </c:pt>
                <c:pt idx="57">
                  <c:v>497</c:v>
                </c:pt>
                <c:pt idx="58">
                  <c:v>525</c:v>
                </c:pt>
                <c:pt idx="59">
                  <c:v>560</c:v>
                </c:pt>
              </c:numCache>
            </c:numRef>
          </c:val>
        </c:ser>
        <c:overlap val="10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numFmt formatCode="#,##0" sourceLinked="0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068027336"/>
        <c:crosses val="autoZero"/>
      </c:valAx>
    </c:plotArea>
    <c:legend>
      <c:legendPos val="t"/>
      <c:overlay val="1"/>
      <c:txPr>
        <a:bodyPr/>
        <a:lstStyle/>
        <a:p>
          <a:pPr>
            <a:defRPr sz="1000"/>
          </a:pPr>
        </a:p>
      </c:txPr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Customers Buying Insurance Package By Type</a:t>
            </a:r>
          </a:p>
        </c:rich>
      </c:tx>
      <c:layout/>
      <c:overlay val="0"/>
    </c:title>
    <c:autoTitleDeleted val="0"/>
    <c:plotArea>
      <c:barChart>
        <c:barDir val="col"/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new</c:v>
                </c:pt>
              </c:strCache>
            </c:strRef>
          </c:tx>
          <c:spPr>
            <a:solidFill>
              <a:srgbClr val="97E464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Sheet1!$B$2:$B$61</c:f>
              <c:numCache>
                <c:formatCode>General</c:formatCode>
                <c:ptCount val="6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1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0</c:v>
                </c:pt>
                <c:pt idx="12">
                  <c:v>0</c:v>
                </c:pt>
                <c:pt idx="13">
                  <c:v>1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1</c:v>
                </c:pt>
                <c:pt idx="19">
                  <c:v>2</c:v>
                </c:pt>
                <c:pt idx="20">
                  <c:v>0</c:v>
                </c:pt>
                <c:pt idx="21">
                  <c:v>2</c:v>
                </c:pt>
                <c:pt idx="22">
                  <c:v>0</c:v>
                </c:pt>
                <c:pt idx="23">
                  <c:v>0</c:v>
                </c:pt>
                <c:pt idx="24">
                  <c:v>1</c:v>
                </c:pt>
                <c:pt idx="25">
                  <c:v>0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2</c:v>
                </c:pt>
                <c:pt idx="33">
                  <c:v>0</c:v>
                </c:pt>
                <c:pt idx="34">
                  <c:v>1</c:v>
                </c:pt>
                <c:pt idx="35">
                  <c:v>2</c:v>
                </c:pt>
                <c:pt idx="36">
                  <c:v>0</c:v>
                </c:pt>
                <c:pt idx="37">
                  <c:v>2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1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1</c:v>
                </c:pt>
                <c:pt idx="49">
                  <c:v>1</c:v>
                </c:pt>
                <c:pt idx="50">
                  <c:v>0</c:v>
                </c:pt>
                <c:pt idx="51">
                  <c:v>1</c:v>
                </c:pt>
                <c:pt idx="52">
                  <c:v>2</c:v>
                </c:pt>
                <c:pt idx="53">
                  <c:v>1</c:v>
                </c:pt>
                <c:pt idx="54">
                  <c:v>0</c:v>
                </c:pt>
                <c:pt idx="55">
                  <c:v>2</c:v>
                </c:pt>
                <c:pt idx="56">
                  <c:v>1</c:v>
                </c:pt>
                <c:pt idx="57">
                  <c:v>2</c:v>
                </c:pt>
                <c:pt idx="58">
                  <c:v>2</c:v>
                </c:pt>
                <c:pt idx="59">
                  <c:v>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referred</c:v>
                </c:pt>
              </c:strCache>
            </c:strRef>
          </c:tx>
          <c:spPr>
            <a:solidFill>
              <a:srgbClr val="71AA4A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Sheet1!$C$2:$C$61</c:f>
              <c:numCache>
                <c:formatCode>General</c:formatCode>
                <c:ptCount val="60"/>
                <c:pt idx="0">
                  <c:v>2</c:v>
                </c:pt>
                <c:pt idx="1">
                  <c:v>3</c:v>
                </c:pt>
                <c:pt idx="2">
                  <c:v>3</c:v>
                </c:pt>
                <c:pt idx="3">
                  <c:v>6</c:v>
                </c:pt>
                <c:pt idx="4">
                  <c:v>5</c:v>
                </c:pt>
                <c:pt idx="5">
                  <c:v>6</c:v>
                </c:pt>
                <c:pt idx="6">
                  <c:v>5</c:v>
                </c:pt>
                <c:pt idx="7">
                  <c:v>2</c:v>
                </c:pt>
                <c:pt idx="8">
                  <c:v>3</c:v>
                </c:pt>
                <c:pt idx="9">
                  <c:v>6</c:v>
                </c:pt>
                <c:pt idx="10">
                  <c:v>9</c:v>
                </c:pt>
                <c:pt idx="11">
                  <c:v>9</c:v>
                </c:pt>
                <c:pt idx="12">
                  <c:v>9</c:v>
                </c:pt>
                <c:pt idx="13">
                  <c:v>3</c:v>
                </c:pt>
                <c:pt idx="14">
                  <c:v>12</c:v>
                </c:pt>
                <c:pt idx="15">
                  <c:v>8</c:v>
                </c:pt>
                <c:pt idx="16">
                  <c:v>5</c:v>
                </c:pt>
                <c:pt idx="17">
                  <c:v>9</c:v>
                </c:pt>
                <c:pt idx="18">
                  <c:v>10</c:v>
                </c:pt>
                <c:pt idx="19">
                  <c:v>10</c:v>
                </c:pt>
                <c:pt idx="20">
                  <c:v>12</c:v>
                </c:pt>
                <c:pt idx="21">
                  <c:v>8</c:v>
                </c:pt>
                <c:pt idx="22">
                  <c:v>12</c:v>
                </c:pt>
                <c:pt idx="23">
                  <c:v>11</c:v>
                </c:pt>
                <c:pt idx="24">
                  <c:v>10</c:v>
                </c:pt>
                <c:pt idx="25">
                  <c:v>10</c:v>
                </c:pt>
                <c:pt idx="26">
                  <c:v>11</c:v>
                </c:pt>
                <c:pt idx="27">
                  <c:v>11</c:v>
                </c:pt>
                <c:pt idx="28">
                  <c:v>14</c:v>
                </c:pt>
                <c:pt idx="29">
                  <c:v>10</c:v>
                </c:pt>
                <c:pt idx="30">
                  <c:v>11</c:v>
                </c:pt>
                <c:pt idx="31">
                  <c:v>18</c:v>
                </c:pt>
                <c:pt idx="32">
                  <c:v>9</c:v>
                </c:pt>
                <c:pt idx="33">
                  <c:v>15</c:v>
                </c:pt>
                <c:pt idx="34">
                  <c:v>16</c:v>
                </c:pt>
                <c:pt idx="35">
                  <c:v>26</c:v>
                </c:pt>
                <c:pt idx="36">
                  <c:v>20</c:v>
                </c:pt>
                <c:pt idx="37">
                  <c:v>17</c:v>
                </c:pt>
                <c:pt idx="38">
                  <c:v>7</c:v>
                </c:pt>
                <c:pt idx="39">
                  <c:v>16</c:v>
                </c:pt>
                <c:pt idx="40">
                  <c:v>17</c:v>
                </c:pt>
                <c:pt idx="41">
                  <c:v>14</c:v>
                </c:pt>
                <c:pt idx="42">
                  <c:v>18</c:v>
                </c:pt>
                <c:pt idx="43">
                  <c:v>12</c:v>
                </c:pt>
                <c:pt idx="44">
                  <c:v>23</c:v>
                </c:pt>
                <c:pt idx="45">
                  <c:v>16</c:v>
                </c:pt>
                <c:pt idx="46">
                  <c:v>18</c:v>
                </c:pt>
                <c:pt idx="47">
                  <c:v>28</c:v>
                </c:pt>
                <c:pt idx="48">
                  <c:v>17</c:v>
                </c:pt>
                <c:pt idx="49">
                  <c:v>15</c:v>
                </c:pt>
                <c:pt idx="50">
                  <c:v>14</c:v>
                </c:pt>
                <c:pt idx="51">
                  <c:v>19</c:v>
                </c:pt>
                <c:pt idx="52">
                  <c:v>17</c:v>
                </c:pt>
                <c:pt idx="53">
                  <c:v>30</c:v>
                </c:pt>
                <c:pt idx="54">
                  <c:v>22</c:v>
                </c:pt>
                <c:pt idx="55">
                  <c:v>19</c:v>
                </c:pt>
                <c:pt idx="56">
                  <c:v>22</c:v>
                </c:pt>
                <c:pt idx="57">
                  <c:v>21</c:v>
                </c:pt>
                <c:pt idx="58">
                  <c:v>24</c:v>
                </c:pt>
                <c:pt idx="59">
                  <c:v>22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lead</c:v>
                </c:pt>
              </c:strCache>
            </c:strRef>
          </c:tx>
          <c:spPr>
            <a:solidFill>
              <a:srgbClr val="4B7030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Sheet1!$D$2:$D$61</c:f>
              <c:numCache>
                <c:formatCode>General</c:formatCode>
                <c:ptCount val="60"/>
                <c:pt idx="0">
                  <c:v>10</c:v>
                </c:pt>
                <c:pt idx="1">
                  <c:v>8</c:v>
                </c:pt>
                <c:pt idx="2">
                  <c:v>11</c:v>
                </c:pt>
                <c:pt idx="3">
                  <c:v>13</c:v>
                </c:pt>
                <c:pt idx="4">
                  <c:v>15</c:v>
                </c:pt>
                <c:pt idx="5">
                  <c:v>12</c:v>
                </c:pt>
                <c:pt idx="6">
                  <c:v>18</c:v>
                </c:pt>
                <c:pt idx="7">
                  <c:v>22</c:v>
                </c:pt>
                <c:pt idx="8">
                  <c:v>19</c:v>
                </c:pt>
                <c:pt idx="9">
                  <c:v>23</c:v>
                </c:pt>
                <c:pt idx="10">
                  <c:v>20</c:v>
                </c:pt>
                <c:pt idx="11">
                  <c:v>27</c:v>
                </c:pt>
                <c:pt idx="12">
                  <c:v>37</c:v>
                </c:pt>
                <c:pt idx="13">
                  <c:v>30</c:v>
                </c:pt>
                <c:pt idx="14">
                  <c:v>34</c:v>
                </c:pt>
                <c:pt idx="15">
                  <c:v>24</c:v>
                </c:pt>
                <c:pt idx="16">
                  <c:v>26</c:v>
                </c:pt>
                <c:pt idx="17">
                  <c:v>26</c:v>
                </c:pt>
                <c:pt idx="18">
                  <c:v>30</c:v>
                </c:pt>
                <c:pt idx="19">
                  <c:v>44</c:v>
                </c:pt>
                <c:pt idx="20">
                  <c:v>42</c:v>
                </c:pt>
                <c:pt idx="21">
                  <c:v>41</c:v>
                </c:pt>
                <c:pt idx="22">
                  <c:v>52</c:v>
                </c:pt>
                <c:pt idx="23">
                  <c:v>43</c:v>
                </c:pt>
                <c:pt idx="24">
                  <c:v>53</c:v>
                </c:pt>
                <c:pt idx="25">
                  <c:v>46</c:v>
                </c:pt>
                <c:pt idx="26">
                  <c:v>58</c:v>
                </c:pt>
                <c:pt idx="27">
                  <c:v>52</c:v>
                </c:pt>
                <c:pt idx="28">
                  <c:v>66</c:v>
                </c:pt>
                <c:pt idx="29">
                  <c:v>44</c:v>
                </c:pt>
                <c:pt idx="30">
                  <c:v>59</c:v>
                </c:pt>
                <c:pt idx="31">
                  <c:v>64</c:v>
                </c:pt>
                <c:pt idx="32">
                  <c:v>67</c:v>
                </c:pt>
                <c:pt idx="33">
                  <c:v>47</c:v>
                </c:pt>
                <c:pt idx="34">
                  <c:v>40</c:v>
                </c:pt>
                <c:pt idx="35">
                  <c:v>64</c:v>
                </c:pt>
                <c:pt idx="36">
                  <c:v>69</c:v>
                </c:pt>
                <c:pt idx="37">
                  <c:v>59</c:v>
                </c:pt>
                <c:pt idx="38">
                  <c:v>68</c:v>
                </c:pt>
                <c:pt idx="39">
                  <c:v>61</c:v>
                </c:pt>
                <c:pt idx="40">
                  <c:v>60</c:v>
                </c:pt>
                <c:pt idx="41">
                  <c:v>62</c:v>
                </c:pt>
                <c:pt idx="42">
                  <c:v>54</c:v>
                </c:pt>
                <c:pt idx="43">
                  <c:v>60</c:v>
                </c:pt>
                <c:pt idx="44">
                  <c:v>61</c:v>
                </c:pt>
                <c:pt idx="45">
                  <c:v>67</c:v>
                </c:pt>
                <c:pt idx="46">
                  <c:v>62</c:v>
                </c:pt>
                <c:pt idx="47">
                  <c:v>79</c:v>
                </c:pt>
                <c:pt idx="48">
                  <c:v>67</c:v>
                </c:pt>
                <c:pt idx="49">
                  <c:v>84</c:v>
                </c:pt>
                <c:pt idx="50">
                  <c:v>84</c:v>
                </c:pt>
                <c:pt idx="51">
                  <c:v>74</c:v>
                </c:pt>
                <c:pt idx="52">
                  <c:v>81</c:v>
                </c:pt>
                <c:pt idx="53">
                  <c:v>83</c:v>
                </c:pt>
                <c:pt idx="54">
                  <c:v>78</c:v>
                </c:pt>
                <c:pt idx="55">
                  <c:v>81</c:v>
                </c:pt>
                <c:pt idx="56">
                  <c:v>93</c:v>
                </c:pt>
                <c:pt idx="57">
                  <c:v>94</c:v>
                </c:pt>
                <c:pt idx="58">
                  <c:v>70</c:v>
                </c:pt>
                <c:pt idx="59">
                  <c:v>79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existing</c:v>
                </c:pt>
              </c:strCache>
            </c:strRef>
          </c:tx>
          <c:spPr>
            <a:solidFill>
              <a:srgbClr val="253616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Sheet1!$E$2:$E$61</c:f>
              <c:numCache>
                <c:formatCode>General</c:formatCode>
                <c:ptCount val="6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21</c:v>
                </c:pt>
                <c:pt idx="13">
                  <c:v>26</c:v>
                </c:pt>
                <c:pt idx="14">
                  <c:v>29</c:v>
                </c:pt>
                <c:pt idx="15">
                  <c:v>54</c:v>
                </c:pt>
                <c:pt idx="16">
                  <c:v>44</c:v>
                </c:pt>
                <c:pt idx="17">
                  <c:v>38</c:v>
                </c:pt>
                <c:pt idx="18">
                  <c:v>46</c:v>
                </c:pt>
                <c:pt idx="19">
                  <c:v>50</c:v>
                </c:pt>
                <c:pt idx="20">
                  <c:v>51</c:v>
                </c:pt>
                <c:pt idx="21">
                  <c:v>73</c:v>
                </c:pt>
                <c:pt idx="22">
                  <c:v>77</c:v>
                </c:pt>
                <c:pt idx="23">
                  <c:v>78</c:v>
                </c:pt>
                <c:pt idx="24">
                  <c:v>111</c:v>
                </c:pt>
                <c:pt idx="25">
                  <c:v>102</c:v>
                </c:pt>
                <c:pt idx="26">
                  <c:v>108</c:v>
                </c:pt>
                <c:pt idx="27">
                  <c:v>127</c:v>
                </c:pt>
                <c:pt idx="28">
                  <c:v>128</c:v>
                </c:pt>
                <c:pt idx="29">
                  <c:v>123</c:v>
                </c:pt>
                <c:pt idx="30">
                  <c:v>117</c:v>
                </c:pt>
                <c:pt idx="31">
                  <c:v>132</c:v>
                </c:pt>
                <c:pt idx="32">
                  <c:v>138</c:v>
                </c:pt>
                <c:pt idx="33">
                  <c:v>159</c:v>
                </c:pt>
                <c:pt idx="34">
                  <c:v>184</c:v>
                </c:pt>
                <c:pt idx="35">
                  <c:v>149</c:v>
                </c:pt>
                <c:pt idx="36">
                  <c:v>186</c:v>
                </c:pt>
                <c:pt idx="37">
                  <c:v>185</c:v>
                </c:pt>
                <c:pt idx="38">
                  <c:v>203</c:v>
                </c:pt>
                <c:pt idx="39">
                  <c:v>203</c:v>
                </c:pt>
                <c:pt idx="40">
                  <c:v>219</c:v>
                </c:pt>
                <c:pt idx="41">
                  <c:v>218</c:v>
                </c:pt>
                <c:pt idx="42">
                  <c:v>196</c:v>
                </c:pt>
                <c:pt idx="43">
                  <c:v>225</c:v>
                </c:pt>
                <c:pt idx="44">
                  <c:v>233</c:v>
                </c:pt>
                <c:pt idx="45">
                  <c:v>233</c:v>
                </c:pt>
                <c:pt idx="46">
                  <c:v>242</c:v>
                </c:pt>
                <c:pt idx="47">
                  <c:v>255</c:v>
                </c:pt>
                <c:pt idx="48">
                  <c:v>272</c:v>
                </c:pt>
                <c:pt idx="49">
                  <c:v>266</c:v>
                </c:pt>
                <c:pt idx="50">
                  <c:v>295</c:v>
                </c:pt>
                <c:pt idx="51">
                  <c:v>329</c:v>
                </c:pt>
                <c:pt idx="52">
                  <c:v>318</c:v>
                </c:pt>
                <c:pt idx="53">
                  <c:v>319</c:v>
                </c:pt>
                <c:pt idx="54">
                  <c:v>318</c:v>
                </c:pt>
                <c:pt idx="55">
                  <c:v>313</c:v>
                </c:pt>
                <c:pt idx="56">
                  <c:v>312</c:v>
                </c:pt>
                <c:pt idx="57">
                  <c:v>355</c:v>
                </c:pt>
                <c:pt idx="58">
                  <c:v>366</c:v>
                </c:pt>
                <c:pt idx="59">
                  <c:v>372</c:v>
                </c:pt>
              </c:numCache>
            </c:numRef>
          </c:val>
        </c:ser>
        <c:overlap val="10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numFmt formatCode="#,##0" sourceLinked="0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068027336"/>
        <c:crosses val="autoZero"/>
      </c:valAx>
    </c:plotArea>
    <c:legend>
      <c:legendPos val="t"/>
      <c:overlay val="1"/>
      <c:txPr>
        <a:bodyPr/>
        <a:lstStyle/>
        <a:p>
          <a:pPr>
            <a:defRPr sz="1000"/>
          </a:pPr>
        </a:p>
      </c:txPr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Customers Buying Risk Assessment Package By Type</a:t>
            </a:r>
          </a:p>
        </c:rich>
      </c:tx>
      <c:layout/>
      <c:overlay val="0"/>
    </c:title>
    <c:autoTitleDeleted val="0"/>
    <c:plotArea>
      <c:barChart>
        <c:barDir val="col"/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new</c:v>
                </c:pt>
              </c:strCache>
            </c:strRef>
          </c:tx>
          <c:spPr>
            <a:solidFill>
              <a:srgbClr val="97E464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Sheet1!$B$2:$B$61</c:f>
              <c:numCache>
                <c:formatCode>General</c:formatCode>
                <c:ptCount val="60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2</c:v>
                </c:pt>
                <c:pt idx="8">
                  <c:v>0</c:v>
                </c:pt>
                <c:pt idx="9">
                  <c:v>0</c:v>
                </c:pt>
                <c:pt idx="10">
                  <c:v>1</c:v>
                </c:pt>
                <c:pt idx="11">
                  <c:v>0</c:v>
                </c:pt>
                <c:pt idx="12">
                  <c:v>0</c:v>
                </c:pt>
                <c:pt idx="13">
                  <c:v>1</c:v>
                </c:pt>
                <c:pt idx="14">
                  <c:v>1</c:v>
                </c:pt>
                <c:pt idx="15">
                  <c:v>0</c:v>
                </c:pt>
                <c:pt idx="16">
                  <c:v>0</c:v>
                </c:pt>
                <c:pt idx="17">
                  <c:v>3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1</c:v>
                </c:pt>
                <c:pt idx="22">
                  <c:v>0</c:v>
                </c:pt>
                <c:pt idx="23">
                  <c:v>1</c:v>
                </c:pt>
                <c:pt idx="24">
                  <c:v>1</c:v>
                </c:pt>
                <c:pt idx="25">
                  <c:v>2</c:v>
                </c:pt>
                <c:pt idx="26">
                  <c:v>1</c:v>
                </c:pt>
                <c:pt idx="27">
                  <c:v>0</c:v>
                </c:pt>
                <c:pt idx="28">
                  <c:v>2</c:v>
                </c:pt>
                <c:pt idx="29">
                  <c:v>2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1</c:v>
                </c:pt>
                <c:pt idx="34">
                  <c:v>0</c:v>
                </c:pt>
                <c:pt idx="35">
                  <c:v>4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1</c:v>
                </c:pt>
                <c:pt idx="41">
                  <c:v>1</c:v>
                </c:pt>
                <c:pt idx="42">
                  <c:v>1</c:v>
                </c:pt>
                <c:pt idx="43">
                  <c:v>2</c:v>
                </c:pt>
                <c:pt idx="44">
                  <c:v>1</c:v>
                </c:pt>
                <c:pt idx="45">
                  <c:v>2</c:v>
                </c:pt>
                <c:pt idx="46">
                  <c:v>1</c:v>
                </c:pt>
                <c:pt idx="47">
                  <c:v>1</c:v>
                </c:pt>
                <c:pt idx="48">
                  <c:v>1</c:v>
                </c:pt>
                <c:pt idx="49">
                  <c:v>1</c:v>
                </c:pt>
                <c:pt idx="50">
                  <c:v>0</c:v>
                </c:pt>
                <c:pt idx="51">
                  <c:v>2</c:v>
                </c:pt>
                <c:pt idx="52">
                  <c:v>0</c:v>
                </c:pt>
                <c:pt idx="53">
                  <c:v>3</c:v>
                </c:pt>
                <c:pt idx="54">
                  <c:v>1</c:v>
                </c:pt>
                <c:pt idx="55">
                  <c:v>1</c:v>
                </c:pt>
                <c:pt idx="56">
                  <c:v>2</c:v>
                </c:pt>
                <c:pt idx="57">
                  <c:v>3</c:v>
                </c:pt>
                <c:pt idx="58">
                  <c:v>1</c:v>
                </c:pt>
                <c:pt idx="59">
                  <c:v>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referred</c:v>
                </c:pt>
              </c:strCache>
            </c:strRef>
          </c:tx>
          <c:spPr>
            <a:solidFill>
              <a:srgbClr val="71AA4A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Sheet1!$C$2:$C$61</c:f>
              <c:numCache>
                <c:formatCode>General</c:formatCode>
                <c:ptCount val="60"/>
                <c:pt idx="0">
                  <c:v>1</c:v>
                </c:pt>
                <c:pt idx="1">
                  <c:v>3</c:v>
                </c:pt>
                <c:pt idx="2">
                  <c:v>1</c:v>
                </c:pt>
                <c:pt idx="3">
                  <c:v>5</c:v>
                </c:pt>
                <c:pt idx="4">
                  <c:v>3</c:v>
                </c:pt>
                <c:pt idx="5">
                  <c:v>6</c:v>
                </c:pt>
                <c:pt idx="6">
                  <c:v>3</c:v>
                </c:pt>
                <c:pt idx="7">
                  <c:v>7</c:v>
                </c:pt>
                <c:pt idx="8">
                  <c:v>6</c:v>
                </c:pt>
                <c:pt idx="9">
                  <c:v>2</c:v>
                </c:pt>
                <c:pt idx="10">
                  <c:v>14</c:v>
                </c:pt>
                <c:pt idx="11">
                  <c:v>5</c:v>
                </c:pt>
                <c:pt idx="12">
                  <c:v>13</c:v>
                </c:pt>
                <c:pt idx="13">
                  <c:v>8</c:v>
                </c:pt>
                <c:pt idx="14">
                  <c:v>13</c:v>
                </c:pt>
                <c:pt idx="15">
                  <c:v>8</c:v>
                </c:pt>
                <c:pt idx="16">
                  <c:v>18</c:v>
                </c:pt>
                <c:pt idx="17">
                  <c:v>12</c:v>
                </c:pt>
                <c:pt idx="18">
                  <c:v>11</c:v>
                </c:pt>
                <c:pt idx="19">
                  <c:v>7</c:v>
                </c:pt>
                <c:pt idx="20">
                  <c:v>4</c:v>
                </c:pt>
                <c:pt idx="21">
                  <c:v>16</c:v>
                </c:pt>
                <c:pt idx="22">
                  <c:v>8</c:v>
                </c:pt>
                <c:pt idx="23">
                  <c:v>14</c:v>
                </c:pt>
                <c:pt idx="24">
                  <c:v>12</c:v>
                </c:pt>
                <c:pt idx="25">
                  <c:v>15</c:v>
                </c:pt>
                <c:pt idx="26">
                  <c:v>10</c:v>
                </c:pt>
                <c:pt idx="27">
                  <c:v>15</c:v>
                </c:pt>
                <c:pt idx="28">
                  <c:v>11</c:v>
                </c:pt>
                <c:pt idx="29">
                  <c:v>15</c:v>
                </c:pt>
                <c:pt idx="30">
                  <c:v>11</c:v>
                </c:pt>
                <c:pt idx="31">
                  <c:v>19</c:v>
                </c:pt>
                <c:pt idx="32">
                  <c:v>14</c:v>
                </c:pt>
                <c:pt idx="33">
                  <c:v>16</c:v>
                </c:pt>
                <c:pt idx="34">
                  <c:v>5</c:v>
                </c:pt>
                <c:pt idx="35">
                  <c:v>14</c:v>
                </c:pt>
                <c:pt idx="36">
                  <c:v>14</c:v>
                </c:pt>
                <c:pt idx="37">
                  <c:v>15</c:v>
                </c:pt>
                <c:pt idx="38">
                  <c:v>13</c:v>
                </c:pt>
                <c:pt idx="39">
                  <c:v>11</c:v>
                </c:pt>
                <c:pt idx="40">
                  <c:v>22</c:v>
                </c:pt>
                <c:pt idx="41">
                  <c:v>23</c:v>
                </c:pt>
                <c:pt idx="42">
                  <c:v>15</c:v>
                </c:pt>
                <c:pt idx="43">
                  <c:v>18</c:v>
                </c:pt>
                <c:pt idx="44">
                  <c:v>16</c:v>
                </c:pt>
                <c:pt idx="45">
                  <c:v>17</c:v>
                </c:pt>
                <c:pt idx="46">
                  <c:v>24</c:v>
                </c:pt>
                <c:pt idx="47">
                  <c:v>15</c:v>
                </c:pt>
                <c:pt idx="48">
                  <c:v>24</c:v>
                </c:pt>
                <c:pt idx="49">
                  <c:v>20</c:v>
                </c:pt>
                <c:pt idx="50">
                  <c:v>28</c:v>
                </c:pt>
                <c:pt idx="51">
                  <c:v>29</c:v>
                </c:pt>
                <c:pt idx="52">
                  <c:v>15</c:v>
                </c:pt>
                <c:pt idx="53">
                  <c:v>27</c:v>
                </c:pt>
                <c:pt idx="54">
                  <c:v>21</c:v>
                </c:pt>
                <c:pt idx="55">
                  <c:v>22</c:v>
                </c:pt>
                <c:pt idx="56">
                  <c:v>23</c:v>
                </c:pt>
                <c:pt idx="57">
                  <c:v>16</c:v>
                </c:pt>
                <c:pt idx="58">
                  <c:v>16</c:v>
                </c:pt>
                <c:pt idx="59">
                  <c:v>21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lead</c:v>
                </c:pt>
              </c:strCache>
            </c:strRef>
          </c:tx>
          <c:spPr>
            <a:solidFill>
              <a:srgbClr val="4B7030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Sheet1!$D$2:$D$61</c:f>
              <c:numCache>
                <c:formatCode>General</c:formatCode>
                <c:ptCount val="60"/>
                <c:pt idx="0">
                  <c:v>4</c:v>
                </c:pt>
                <c:pt idx="1">
                  <c:v>7</c:v>
                </c:pt>
                <c:pt idx="2">
                  <c:v>7</c:v>
                </c:pt>
                <c:pt idx="3">
                  <c:v>18</c:v>
                </c:pt>
                <c:pt idx="4">
                  <c:v>14</c:v>
                </c:pt>
                <c:pt idx="5">
                  <c:v>17</c:v>
                </c:pt>
                <c:pt idx="6">
                  <c:v>20</c:v>
                </c:pt>
                <c:pt idx="7">
                  <c:v>17</c:v>
                </c:pt>
                <c:pt idx="8">
                  <c:v>18</c:v>
                </c:pt>
                <c:pt idx="9">
                  <c:v>23</c:v>
                </c:pt>
                <c:pt idx="10">
                  <c:v>37</c:v>
                </c:pt>
                <c:pt idx="11">
                  <c:v>27</c:v>
                </c:pt>
                <c:pt idx="12">
                  <c:v>27</c:v>
                </c:pt>
                <c:pt idx="13">
                  <c:v>25</c:v>
                </c:pt>
                <c:pt idx="14">
                  <c:v>28</c:v>
                </c:pt>
                <c:pt idx="15">
                  <c:v>38</c:v>
                </c:pt>
                <c:pt idx="16">
                  <c:v>37</c:v>
                </c:pt>
                <c:pt idx="17">
                  <c:v>37</c:v>
                </c:pt>
                <c:pt idx="18">
                  <c:v>33</c:v>
                </c:pt>
                <c:pt idx="19">
                  <c:v>32</c:v>
                </c:pt>
                <c:pt idx="20">
                  <c:v>39</c:v>
                </c:pt>
                <c:pt idx="21">
                  <c:v>45</c:v>
                </c:pt>
                <c:pt idx="22">
                  <c:v>51</c:v>
                </c:pt>
                <c:pt idx="23">
                  <c:v>44</c:v>
                </c:pt>
                <c:pt idx="24">
                  <c:v>35</c:v>
                </c:pt>
                <c:pt idx="25">
                  <c:v>47</c:v>
                </c:pt>
                <c:pt idx="26">
                  <c:v>47</c:v>
                </c:pt>
                <c:pt idx="27">
                  <c:v>42</c:v>
                </c:pt>
                <c:pt idx="28">
                  <c:v>46</c:v>
                </c:pt>
                <c:pt idx="29">
                  <c:v>50</c:v>
                </c:pt>
                <c:pt idx="30">
                  <c:v>39</c:v>
                </c:pt>
                <c:pt idx="31">
                  <c:v>43</c:v>
                </c:pt>
                <c:pt idx="32">
                  <c:v>44</c:v>
                </c:pt>
                <c:pt idx="33">
                  <c:v>58</c:v>
                </c:pt>
                <c:pt idx="34">
                  <c:v>61</c:v>
                </c:pt>
                <c:pt idx="35">
                  <c:v>55</c:v>
                </c:pt>
                <c:pt idx="36">
                  <c:v>53</c:v>
                </c:pt>
                <c:pt idx="37">
                  <c:v>46</c:v>
                </c:pt>
                <c:pt idx="38">
                  <c:v>56</c:v>
                </c:pt>
                <c:pt idx="39">
                  <c:v>67</c:v>
                </c:pt>
                <c:pt idx="40">
                  <c:v>61</c:v>
                </c:pt>
                <c:pt idx="41">
                  <c:v>56</c:v>
                </c:pt>
                <c:pt idx="42">
                  <c:v>62</c:v>
                </c:pt>
                <c:pt idx="43">
                  <c:v>62</c:v>
                </c:pt>
                <c:pt idx="44">
                  <c:v>61</c:v>
                </c:pt>
                <c:pt idx="45">
                  <c:v>69</c:v>
                </c:pt>
                <c:pt idx="46">
                  <c:v>78</c:v>
                </c:pt>
                <c:pt idx="47">
                  <c:v>79</c:v>
                </c:pt>
                <c:pt idx="48">
                  <c:v>68</c:v>
                </c:pt>
                <c:pt idx="49">
                  <c:v>63</c:v>
                </c:pt>
                <c:pt idx="50">
                  <c:v>79</c:v>
                </c:pt>
                <c:pt idx="51">
                  <c:v>98</c:v>
                </c:pt>
                <c:pt idx="52">
                  <c:v>96</c:v>
                </c:pt>
                <c:pt idx="53">
                  <c:v>86</c:v>
                </c:pt>
                <c:pt idx="54">
                  <c:v>91</c:v>
                </c:pt>
                <c:pt idx="55">
                  <c:v>80</c:v>
                </c:pt>
                <c:pt idx="56">
                  <c:v>84</c:v>
                </c:pt>
                <c:pt idx="57">
                  <c:v>73</c:v>
                </c:pt>
                <c:pt idx="58">
                  <c:v>100</c:v>
                </c:pt>
                <c:pt idx="59">
                  <c:v>79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existing</c:v>
                </c:pt>
              </c:strCache>
            </c:strRef>
          </c:tx>
          <c:spPr>
            <a:solidFill>
              <a:srgbClr val="253616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Sheet1!$E$2:$E$61</c:f>
              <c:numCache>
                <c:formatCode>General</c:formatCode>
                <c:ptCount val="6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2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0</c:v>
                </c:pt>
                <c:pt idx="21">
                  <c:v>0</c:v>
                </c:pt>
                <c:pt idx="22">
                  <c:v>4</c:v>
                </c:pt>
                <c:pt idx="23">
                  <c:v>2</c:v>
                </c:pt>
                <c:pt idx="24">
                  <c:v>3</c:v>
                </c:pt>
                <c:pt idx="25">
                  <c:v>3</c:v>
                </c:pt>
                <c:pt idx="26">
                  <c:v>0</c:v>
                </c:pt>
                <c:pt idx="27">
                  <c:v>1</c:v>
                </c:pt>
                <c:pt idx="28">
                  <c:v>1</c:v>
                </c:pt>
                <c:pt idx="29">
                  <c:v>6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3</c:v>
                </c:pt>
                <c:pt idx="34">
                  <c:v>5</c:v>
                </c:pt>
                <c:pt idx="35">
                  <c:v>2</c:v>
                </c:pt>
                <c:pt idx="36">
                  <c:v>3</c:v>
                </c:pt>
                <c:pt idx="37">
                  <c:v>2</c:v>
                </c:pt>
                <c:pt idx="38">
                  <c:v>4</c:v>
                </c:pt>
                <c:pt idx="39">
                  <c:v>1</c:v>
                </c:pt>
                <c:pt idx="40">
                  <c:v>2</c:v>
                </c:pt>
                <c:pt idx="41">
                  <c:v>1</c:v>
                </c:pt>
                <c:pt idx="42">
                  <c:v>3</c:v>
                </c:pt>
                <c:pt idx="43">
                  <c:v>4</c:v>
                </c:pt>
                <c:pt idx="44">
                  <c:v>3</c:v>
                </c:pt>
                <c:pt idx="45">
                  <c:v>4</c:v>
                </c:pt>
                <c:pt idx="46">
                  <c:v>5</c:v>
                </c:pt>
                <c:pt idx="47">
                  <c:v>4</c:v>
                </c:pt>
                <c:pt idx="48">
                  <c:v>4</c:v>
                </c:pt>
                <c:pt idx="49">
                  <c:v>2</c:v>
                </c:pt>
                <c:pt idx="50">
                  <c:v>2</c:v>
                </c:pt>
                <c:pt idx="51">
                  <c:v>0</c:v>
                </c:pt>
                <c:pt idx="52">
                  <c:v>5</c:v>
                </c:pt>
                <c:pt idx="53">
                  <c:v>5</c:v>
                </c:pt>
                <c:pt idx="54">
                  <c:v>4</c:v>
                </c:pt>
                <c:pt idx="55">
                  <c:v>1</c:v>
                </c:pt>
                <c:pt idx="56">
                  <c:v>1</c:v>
                </c:pt>
                <c:pt idx="57">
                  <c:v>4</c:v>
                </c:pt>
                <c:pt idx="58">
                  <c:v>5</c:v>
                </c:pt>
                <c:pt idx="59">
                  <c:v>6</c:v>
                </c:pt>
              </c:numCache>
            </c:numRef>
          </c:val>
        </c:ser>
        <c:overlap val="10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numFmt formatCode="#,##0" sourceLinked="0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068027336"/>
        <c:crosses val="autoZero"/>
      </c:valAx>
    </c:plotArea>
    <c:legend>
      <c:legendPos val="t"/>
      <c:overlay val="1"/>
      <c:txPr>
        <a:bodyPr/>
        <a:lstStyle/>
        <a:p>
          <a:pPr>
            <a:defRPr sz="1000"/>
          </a:pPr>
        </a:p>
      </c:txPr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Customers Buying SOC Package By Type</a:t>
            </a:r>
          </a:p>
        </c:rich>
      </c:tx>
      <c:layout/>
      <c:overlay val="0"/>
    </c:title>
    <c:autoTitleDeleted val="0"/>
    <c:plotArea>
      <c:barChart>
        <c:barDir val="col"/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new</c:v>
                </c:pt>
              </c:strCache>
            </c:strRef>
          </c:tx>
          <c:spPr>
            <a:solidFill>
              <a:srgbClr val="97E464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Sheet1!$B$2:$B$61</c:f>
              <c:numCache>
                <c:formatCode>General</c:formatCode>
                <c:ptCount val="6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2</c:v>
                </c:pt>
                <c:pt idx="11">
                  <c:v>1</c:v>
                </c:pt>
                <c:pt idx="12">
                  <c:v>0</c:v>
                </c:pt>
                <c:pt idx="13">
                  <c:v>1</c:v>
                </c:pt>
                <c:pt idx="14">
                  <c:v>0</c:v>
                </c:pt>
                <c:pt idx="15">
                  <c:v>0</c:v>
                </c:pt>
                <c:pt idx="16">
                  <c:v>1</c:v>
                </c:pt>
                <c:pt idx="17">
                  <c:v>1</c:v>
                </c:pt>
                <c:pt idx="18">
                  <c:v>0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3</c:v>
                </c:pt>
                <c:pt idx="24">
                  <c:v>2</c:v>
                </c:pt>
                <c:pt idx="25">
                  <c:v>1</c:v>
                </c:pt>
                <c:pt idx="26">
                  <c:v>0</c:v>
                </c:pt>
                <c:pt idx="27">
                  <c:v>3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4</c:v>
                </c:pt>
                <c:pt idx="37">
                  <c:v>0</c:v>
                </c:pt>
                <c:pt idx="38">
                  <c:v>2</c:v>
                </c:pt>
                <c:pt idx="39">
                  <c:v>2</c:v>
                </c:pt>
                <c:pt idx="40">
                  <c:v>0</c:v>
                </c:pt>
                <c:pt idx="41">
                  <c:v>1</c:v>
                </c:pt>
                <c:pt idx="42">
                  <c:v>3</c:v>
                </c:pt>
                <c:pt idx="43">
                  <c:v>1</c:v>
                </c:pt>
                <c:pt idx="44">
                  <c:v>2</c:v>
                </c:pt>
                <c:pt idx="45">
                  <c:v>3</c:v>
                </c:pt>
                <c:pt idx="46">
                  <c:v>0</c:v>
                </c:pt>
                <c:pt idx="47">
                  <c:v>0</c:v>
                </c:pt>
                <c:pt idx="48">
                  <c:v>2</c:v>
                </c:pt>
                <c:pt idx="49">
                  <c:v>2</c:v>
                </c:pt>
                <c:pt idx="50">
                  <c:v>2</c:v>
                </c:pt>
                <c:pt idx="51">
                  <c:v>1</c:v>
                </c:pt>
                <c:pt idx="52">
                  <c:v>3</c:v>
                </c:pt>
                <c:pt idx="53">
                  <c:v>0</c:v>
                </c:pt>
                <c:pt idx="54">
                  <c:v>3</c:v>
                </c:pt>
                <c:pt idx="55">
                  <c:v>2</c:v>
                </c:pt>
                <c:pt idx="56">
                  <c:v>0</c:v>
                </c:pt>
                <c:pt idx="57">
                  <c:v>2</c:v>
                </c:pt>
                <c:pt idx="58">
                  <c:v>0</c:v>
                </c:pt>
                <c:pt idx="59">
                  <c:v>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referred</c:v>
                </c:pt>
              </c:strCache>
            </c:strRef>
          </c:tx>
          <c:spPr>
            <a:solidFill>
              <a:srgbClr val="71AA4A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Sheet1!$C$2:$C$61</c:f>
              <c:numCache>
                <c:formatCode>General</c:formatCode>
                <c:ptCount val="60"/>
                <c:pt idx="0">
                  <c:v>2</c:v>
                </c:pt>
                <c:pt idx="1">
                  <c:v>3</c:v>
                </c:pt>
                <c:pt idx="2">
                  <c:v>1</c:v>
                </c:pt>
                <c:pt idx="3">
                  <c:v>7</c:v>
                </c:pt>
                <c:pt idx="4">
                  <c:v>4</c:v>
                </c:pt>
                <c:pt idx="5">
                  <c:v>9</c:v>
                </c:pt>
                <c:pt idx="6">
                  <c:v>4</c:v>
                </c:pt>
                <c:pt idx="7">
                  <c:v>2</c:v>
                </c:pt>
                <c:pt idx="8">
                  <c:v>5</c:v>
                </c:pt>
                <c:pt idx="9">
                  <c:v>7</c:v>
                </c:pt>
                <c:pt idx="10">
                  <c:v>11</c:v>
                </c:pt>
                <c:pt idx="11">
                  <c:v>7</c:v>
                </c:pt>
                <c:pt idx="12">
                  <c:v>13</c:v>
                </c:pt>
                <c:pt idx="13">
                  <c:v>9</c:v>
                </c:pt>
                <c:pt idx="14">
                  <c:v>10</c:v>
                </c:pt>
                <c:pt idx="15">
                  <c:v>8</c:v>
                </c:pt>
                <c:pt idx="16">
                  <c:v>11</c:v>
                </c:pt>
                <c:pt idx="17">
                  <c:v>14</c:v>
                </c:pt>
                <c:pt idx="18">
                  <c:v>8</c:v>
                </c:pt>
                <c:pt idx="19">
                  <c:v>8</c:v>
                </c:pt>
                <c:pt idx="20">
                  <c:v>10</c:v>
                </c:pt>
                <c:pt idx="21">
                  <c:v>9</c:v>
                </c:pt>
                <c:pt idx="22">
                  <c:v>16</c:v>
                </c:pt>
                <c:pt idx="23">
                  <c:v>8</c:v>
                </c:pt>
                <c:pt idx="24">
                  <c:v>11</c:v>
                </c:pt>
                <c:pt idx="25">
                  <c:v>19</c:v>
                </c:pt>
                <c:pt idx="26">
                  <c:v>11</c:v>
                </c:pt>
                <c:pt idx="27">
                  <c:v>11</c:v>
                </c:pt>
                <c:pt idx="28">
                  <c:v>20</c:v>
                </c:pt>
                <c:pt idx="29">
                  <c:v>17</c:v>
                </c:pt>
                <c:pt idx="30">
                  <c:v>16</c:v>
                </c:pt>
                <c:pt idx="31">
                  <c:v>16</c:v>
                </c:pt>
                <c:pt idx="32">
                  <c:v>18</c:v>
                </c:pt>
                <c:pt idx="33">
                  <c:v>15</c:v>
                </c:pt>
                <c:pt idx="34">
                  <c:v>12</c:v>
                </c:pt>
                <c:pt idx="35">
                  <c:v>16</c:v>
                </c:pt>
                <c:pt idx="36">
                  <c:v>11</c:v>
                </c:pt>
                <c:pt idx="37">
                  <c:v>18</c:v>
                </c:pt>
                <c:pt idx="38">
                  <c:v>12</c:v>
                </c:pt>
                <c:pt idx="39">
                  <c:v>20</c:v>
                </c:pt>
                <c:pt idx="40">
                  <c:v>14</c:v>
                </c:pt>
                <c:pt idx="41">
                  <c:v>13</c:v>
                </c:pt>
                <c:pt idx="42">
                  <c:v>12</c:v>
                </c:pt>
                <c:pt idx="43">
                  <c:v>8</c:v>
                </c:pt>
                <c:pt idx="44">
                  <c:v>12</c:v>
                </c:pt>
                <c:pt idx="45">
                  <c:v>12</c:v>
                </c:pt>
                <c:pt idx="46">
                  <c:v>15</c:v>
                </c:pt>
                <c:pt idx="47">
                  <c:v>21</c:v>
                </c:pt>
                <c:pt idx="48">
                  <c:v>17</c:v>
                </c:pt>
                <c:pt idx="49">
                  <c:v>27</c:v>
                </c:pt>
                <c:pt idx="50">
                  <c:v>18</c:v>
                </c:pt>
                <c:pt idx="51">
                  <c:v>22</c:v>
                </c:pt>
                <c:pt idx="52">
                  <c:v>25</c:v>
                </c:pt>
                <c:pt idx="53">
                  <c:v>33</c:v>
                </c:pt>
                <c:pt idx="54">
                  <c:v>18</c:v>
                </c:pt>
                <c:pt idx="55">
                  <c:v>27</c:v>
                </c:pt>
                <c:pt idx="56">
                  <c:v>28</c:v>
                </c:pt>
                <c:pt idx="57">
                  <c:v>33</c:v>
                </c:pt>
                <c:pt idx="58">
                  <c:v>28</c:v>
                </c:pt>
                <c:pt idx="59">
                  <c:v>21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lead</c:v>
                </c:pt>
              </c:strCache>
            </c:strRef>
          </c:tx>
          <c:spPr>
            <a:solidFill>
              <a:srgbClr val="4B7030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Sheet1!$D$2:$D$61</c:f>
              <c:numCache>
                <c:formatCode>General</c:formatCode>
                <c:ptCount val="60"/>
                <c:pt idx="0">
                  <c:v>12</c:v>
                </c:pt>
                <c:pt idx="1">
                  <c:v>9</c:v>
                </c:pt>
                <c:pt idx="2">
                  <c:v>18</c:v>
                </c:pt>
                <c:pt idx="3">
                  <c:v>14</c:v>
                </c:pt>
                <c:pt idx="4">
                  <c:v>17</c:v>
                </c:pt>
                <c:pt idx="5">
                  <c:v>14</c:v>
                </c:pt>
                <c:pt idx="6">
                  <c:v>12</c:v>
                </c:pt>
                <c:pt idx="7">
                  <c:v>17</c:v>
                </c:pt>
                <c:pt idx="8">
                  <c:v>20</c:v>
                </c:pt>
                <c:pt idx="9">
                  <c:v>33</c:v>
                </c:pt>
                <c:pt idx="10">
                  <c:v>19</c:v>
                </c:pt>
                <c:pt idx="11">
                  <c:v>43</c:v>
                </c:pt>
                <c:pt idx="12">
                  <c:v>28</c:v>
                </c:pt>
                <c:pt idx="13">
                  <c:v>32</c:v>
                </c:pt>
                <c:pt idx="14">
                  <c:v>24</c:v>
                </c:pt>
                <c:pt idx="15">
                  <c:v>41</c:v>
                </c:pt>
                <c:pt idx="16">
                  <c:v>34</c:v>
                </c:pt>
                <c:pt idx="17">
                  <c:v>36</c:v>
                </c:pt>
                <c:pt idx="18">
                  <c:v>44</c:v>
                </c:pt>
                <c:pt idx="19">
                  <c:v>34</c:v>
                </c:pt>
                <c:pt idx="20">
                  <c:v>41</c:v>
                </c:pt>
                <c:pt idx="21">
                  <c:v>47</c:v>
                </c:pt>
                <c:pt idx="22">
                  <c:v>48</c:v>
                </c:pt>
                <c:pt idx="23">
                  <c:v>46</c:v>
                </c:pt>
                <c:pt idx="24">
                  <c:v>56</c:v>
                </c:pt>
                <c:pt idx="25">
                  <c:v>53</c:v>
                </c:pt>
                <c:pt idx="26">
                  <c:v>51</c:v>
                </c:pt>
                <c:pt idx="27">
                  <c:v>39</c:v>
                </c:pt>
                <c:pt idx="28">
                  <c:v>46</c:v>
                </c:pt>
                <c:pt idx="29">
                  <c:v>65</c:v>
                </c:pt>
                <c:pt idx="30">
                  <c:v>56</c:v>
                </c:pt>
                <c:pt idx="31">
                  <c:v>51</c:v>
                </c:pt>
                <c:pt idx="32">
                  <c:v>60</c:v>
                </c:pt>
                <c:pt idx="33">
                  <c:v>51</c:v>
                </c:pt>
                <c:pt idx="34">
                  <c:v>60</c:v>
                </c:pt>
                <c:pt idx="35">
                  <c:v>56</c:v>
                </c:pt>
                <c:pt idx="36">
                  <c:v>49</c:v>
                </c:pt>
                <c:pt idx="37">
                  <c:v>68</c:v>
                </c:pt>
                <c:pt idx="38">
                  <c:v>55</c:v>
                </c:pt>
                <c:pt idx="39">
                  <c:v>75</c:v>
                </c:pt>
                <c:pt idx="40">
                  <c:v>65</c:v>
                </c:pt>
                <c:pt idx="41">
                  <c:v>80</c:v>
                </c:pt>
                <c:pt idx="42">
                  <c:v>69</c:v>
                </c:pt>
                <c:pt idx="43">
                  <c:v>63</c:v>
                </c:pt>
                <c:pt idx="44">
                  <c:v>63</c:v>
                </c:pt>
                <c:pt idx="45">
                  <c:v>68</c:v>
                </c:pt>
                <c:pt idx="46">
                  <c:v>68</c:v>
                </c:pt>
                <c:pt idx="47">
                  <c:v>69</c:v>
                </c:pt>
                <c:pt idx="48">
                  <c:v>83</c:v>
                </c:pt>
                <c:pt idx="49">
                  <c:v>79</c:v>
                </c:pt>
                <c:pt idx="50">
                  <c:v>74</c:v>
                </c:pt>
                <c:pt idx="51">
                  <c:v>74</c:v>
                </c:pt>
                <c:pt idx="52">
                  <c:v>74</c:v>
                </c:pt>
                <c:pt idx="53">
                  <c:v>68</c:v>
                </c:pt>
                <c:pt idx="54">
                  <c:v>81</c:v>
                </c:pt>
                <c:pt idx="55">
                  <c:v>94</c:v>
                </c:pt>
                <c:pt idx="56">
                  <c:v>87</c:v>
                </c:pt>
                <c:pt idx="57">
                  <c:v>82</c:v>
                </c:pt>
                <c:pt idx="58">
                  <c:v>81</c:v>
                </c:pt>
                <c:pt idx="59">
                  <c:v>105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existing</c:v>
                </c:pt>
              </c:strCache>
            </c:strRef>
          </c:tx>
          <c:spPr>
            <a:solidFill>
              <a:srgbClr val="253616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Sheet1!$E$2:$E$61</c:f>
              <c:numCache>
                <c:formatCode>General</c:formatCode>
                <c:ptCount val="6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3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2</c:v>
                </c:pt>
                <c:pt idx="17">
                  <c:v>4</c:v>
                </c:pt>
                <c:pt idx="18">
                  <c:v>1</c:v>
                </c:pt>
                <c:pt idx="19">
                  <c:v>1</c:v>
                </c:pt>
                <c:pt idx="20">
                  <c:v>2</c:v>
                </c:pt>
                <c:pt idx="21">
                  <c:v>3</c:v>
                </c:pt>
                <c:pt idx="22">
                  <c:v>5</c:v>
                </c:pt>
                <c:pt idx="23">
                  <c:v>2</c:v>
                </c:pt>
                <c:pt idx="24">
                  <c:v>6</c:v>
                </c:pt>
                <c:pt idx="25">
                  <c:v>0</c:v>
                </c:pt>
                <c:pt idx="26">
                  <c:v>1</c:v>
                </c:pt>
                <c:pt idx="27">
                  <c:v>6</c:v>
                </c:pt>
                <c:pt idx="28">
                  <c:v>4</c:v>
                </c:pt>
                <c:pt idx="29">
                  <c:v>1</c:v>
                </c:pt>
                <c:pt idx="30">
                  <c:v>4</c:v>
                </c:pt>
                <c:pt idx="31">
                  <c:v>4</c:v>
                </c:pt>
                <c:pt idx="32">
                  <c:v>2</c:v>
                </c:pt>
                <c:pt idx="33">
                  <c:v>3</c:v>
                </c:pt>
                <c:pt idx="34">
                  <c:v>3</c:v>
                </c:pt>
                <c:pt idx="35">
                  <c:v>9</c:v>
                </c:pt>
                <c:pt idx="36">
                  <c:v>5</c:v>
                </c:pt>
                <c:pt idx="37">
                  <c:v>6</c:v>
                </c:pt>
                <c:pt idx="38">
                  <c:v>3</c:v>
                </c:pt>
                <c:pt idx="39">
                  <c:v>5</c:v>
                </c:pt>
                <c:pt idx="40">
                  <c:v>4</c:v>
                </c:pt>
                <c:pt idx="41">
                  <c:v>8</c:v>
                </c:pt>
                <c:pt idx="42">
                  <c:v>6</c:v>
                </c:pt>
                <c:pt idx="43">
                  <c:v>7</c:v>
                </c:pt>
                <c:pt idx="44">
                  <c:v>7</c:v>
                </c:pt>
                <c:pt idx="45">
                  <c:v>6</c:v>
                </c:pt>
                <c:pt idx="46">
                  <c:v>12</c:v>
                </c:pt>
                <c:pt idx="47">
                  <c:v>9</c:v>
                </c:pt>
                <c:pt idx="48">
                  <c:v>10</c:v>
                </c:pt>
                <c:pt idx="49">
                  <c:v>6</c:v>
                </c:pt>
                <c:pt idx="50">
                  <c:v>9</c:v>
                </c:pt>
                <c:pt idx="51">
                  <c:v>7</c:v>
                </c:pt>
                <c:pt idx="52">
                  <c:v>8</c:v>
                </c:pt>
                <c:pt idx="53">
                  <c:v>7</c:v>
                </c:pt>
                <c:pt idx="54">
                  <c:v>9</c:v>
                </c:pt>
                <c:pt idx="55">
                  <c:v>9</c:v>
                </c:pt>
                <c:pt idx="56">
                  <c:v>6</c:v>
                </c:pt>
                <c:pt idx="57">
                  <c:v>6</c:v>
                </c:pt>
                <c:pt idx="58">
                  <c:v>10</c:v>
                </c:pt>
                <c:pt idx="59">
                  <c:v>8</c:v>
                </c:pt>
              </c:numCache>
            </c:numRef>
          </c:val>
        </c:ser>
        <c:overlap val="10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numFmt formatCode="#,##0" sourceLinked="0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068027336"/>
        <c:crosses val="autoZero"/>
      </c:valAx>
    </c:plotArea>
    <c:legend>
      <c:legendPos val="t"/>
      <c:overlay val="1"/>
      <c:txPr>
        <a:bodyPr/>
        <a:lstStyle/>
        <a:p>
          <a:pPr>
            <a:defRPr sz="1000"/>
          </a:pPr>
        </a:p>
      </c:txPr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Insurance Packages Sold</a:t>
            </a:r>
          </a:p>
        </c:rich>
      </c:tx>
      <c:layout/>
      <c:overlay val="0"/>
    </c:title>
    <c:autoTitleDeleted val="0"/>
    <c:plotArea>
      <c:barChart>
        <c:barDir val="col"/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insurance packages</c:v>
                </c:pt>
              </c:strCache>
            </c:strRef>
          </c:tx>
          <c:spPr>
            <a:solidFill>
              <a:srgbClr val="273F5C"/>
            </a:solidFill>
          </c:spPr>
          <c:cat>
            <c:strRef>
              <c:f>Sheet1!$A$2:$A$6</c:f>
              <c:strCache>
                <c:ptCount val="5"/>
                <c:pt idx="0">
                  <c:v>year1</c:v>
                </c:pt>
                <c:pt idx="1">
                  <c:v>year2</c:v>
                </c:pt>
                <c:pt idx="2">
                  <c:v>year3</c:v>
                </c:pt>
                <c:pt idx="3">
                  <c:v>year4</c:v>
                </c:pt>
                <c:pt idx="4">
                  <c:v>year5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262</c:v>
                </c:pt>
                <c:pt idx="1">
                  <c:v>1131</c:v>
                </c:pt>
                <c:pt idx="2">
                  <c:v>2408</c:v>
                </c:pt>
                <c:pt idx="3">
                  <c:v>3569</c:v>
                </c:pt>
                <c:pt idx="4">
                  <c:v>5060</c:v>
                </c:pt>
              </c:numCache>
            </c:numRef>
          </c:val>
        </c:ser>
        <c:overlap val="10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00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numFmt formatCode="#,##0" sourceLinked="0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Risk Assessment Packages Sold</a:t>
            </a:r>
          </a:p>
        </c:rich>
      </c:tx>
      <c:layout/>
      <c:overlay val="0"/>
    </c:title>
    <c:autoTitleDeleted val="0"/>
    <c:plotArea>
      <c:barChart>
        <c:barDir val="col"/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Risk packages</c:v>
                </c:pt>
              </c:strCache>
            </c:strRef>
          </c:tx>
          <c:spPr>
            <a:solidFill>
              <a:srgbClr val="273F5C"/>
            </a:solidFill>
          </c:spPr>
          <c:cat>
            <c:strRef>
              <c:f>Sheet1!$A$2:$A$6</c:f>
              <c:strCache>
                <c:ptCount val="5"/>
                <c:pt idx="0">
                  <c:v>year1</c:v>
                </c:pt>
                <c:pt idx="1">
                  <c:v>year2</c:v>
                </c:pt>
                <c:pt idx="2">
                  <c:v>year3</c:v>
                </c:pt>
                <c:pt idx="3">
                  <c:v>year4</c:v>
                </c:pt>
                <c:pt idx="4">
                  <c:v>year5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269</c:v>
                </c:pt>
                <c:pt idx="1">
                  <c:v>586</c:v>
                </c:pt>
                <c:pt idx="2">
                  <c:v>764</c:v>
                </c:pt>
                <c:pt idx="3">
                  <c:v>999</c:v>
                </c:pt>
                <c:pt idx="4">
                  <c:v>1314</c:v>
                </c:pt>
              </c:numCache>
            </c:numRef>
          </c:val>
        </c:ser>
        <c:overlap val="10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00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numFmt formatCode="#,##0" sourceLinked="0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SOC Packages Sold</a:t>
            </a:r>
          </a:p>
        </c:rich>
      </c:tx>
      <c:layout/>
      <c:overlay val="0"/>
    </c:title>
    <c:autoTitleDeleted val="0"/>
    <c:plotArea>
      <c:barChart>
        <c:barDir val="col"/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SOC packages</c:v>
                </c:pt>
              </c:strCache>
            </c:strRef>
          </c:tx>
          <c:spPr>
            <a:solidFill>
              <a:srgbClr val="273F5C"/>
            </a:solidFill>
          </c:spPr>
          <c:cat>
            <c:strRef>
              <c:f>Sheet1!$A$2:$A$6</c:f>
              <c:strCache>
                <c:ptCount val="5"/>
                <c:pt idx="0">
                  <c:v>year1</c:v>
                </c:pt>
                <c:pt idx="1">
                  <c:v>year2</c:v>
                </c:pt>
                <c:pt idx="2">
                  <c:v>year3</c:v>
                </c:pt>
                <c:pt idx="3">
                  <c:v>year4</c:v>
                </c:pt>
                <c:pt idx="4">
                  <c:v>year5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293</c:v>
                </c:pt>
                <c:pt idx="1">
                  <c:v>615</c:v>
                </c:pt>
                <c:pt idx="2">
                  <c:v>880</c:v>
                </c:pt>
                <c:pt idx="3">
                  <c:v>1056</c:v>
                </c:pt>
                <c:pt idx="4">
                  <c:v>1392</c:v>
                </c:pt>
              </c:numCache>
            </c:numRef>
          </c:val>
        </c:ser>
        <c:overlap val="10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00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numFmt formatCode="#,##0" sourceLinked="0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Annual Income</a:t>
            </a:r>
          </a:p>
        </c:rich>
      </c:tx>
      <c:layout/>
      <c:overlay val="0"/>
    </c:title>
    <c:autoTitleDeleted val="0"/>
    <c:plotArea>
      <c:barChart>
        <c:barDir val="col"/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income</c:v>
                </c:pt>
              </c:strCache>
            </c:strRef>
          </c:tx>
          <c:spPr>
            <a:solidFill>
              <a:srgbClr val="273F5C"/>
            </a:solidFill>
          </c:spPr>
          <c:cat>
            <c:strRef>
              <c:f>Sheet1!$A$2:$A$6</c:f>
              <c:strCache>
                <c:ptCount val="5"/>
                <c:pt idx="0">
                  <c:v>year1</c:v>
                </c:pt>
                <c:pt idx="1">
                  <c:v>year2</c:v>
                </c:pt>
                <c:pt idx="2">
                  <c:v>year3</c:v>
                </c:pt>
                <c:pt idx="3">
                  <c:v>year4</c:v>
                </c:pt>
                <c:pt idx="4">
                  <c:v>year5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14111707.799999997</c:v>
                </c:pt>
                <c:pt idx="1">
                  <c:v>43717539.6</c:v>
                </c:pt>
                <c:pt idx="2">
                  <c:v>82267434.19999975</c:v>
                </c:pt>
                <c:pt idx="3">
                  <c:v>116429796.39999981</c:v>
                </c:pt>
                <c:pt idx="4">
                  <c:v>162519037.40000045</c:v>
                </c:pt>
              </c:numCache>
            </c:numRef>
          </c:val>
        </c:ser>
        <c:overlap val="10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00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numFmt formatCode="#,##0" sourceLinked="0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Annual Expenses</a:t>
            </a:r>
          </a:p>
        </c:rich>
      </c:tx>
      <c:layout/>
      <c:overlay val="0"/>
    </c:title>
    <c:autoTitleDeleted val="0"/>
    <c:plotArea>
      <c:barChart>
        <c:barDir val="col"/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cost</c:v>
                </c:pt>
              </c:strCache>
            </c:strRef>
          </c:tx>
          <c:spPr>
            <a:solidFill>
              <a:srgbClr val="273F5C"/>
            </a:solidFill>
          </c:spPr>
          <c:cat>
            <c:strRef>
              <c:f>Sheet1!$A$2:$A$6</c:f>
              <c:strCache>
                <c:ptCount val="5"/>
                <c:pt idx="0">
                  <c:v>year1</c:v>
                </c:pt>
                <c:pt idx="1">
                  <c:v>year2</c:v>
                </c:pt>
                <c:pt idx="2">
                  <c:v>year3</c:v>
                </c:pt>
                <c:pt idx="3">
                  <c:v>year4</c:v>
                </c:pt>
                <c:pt idx="4">
                  <c:v>year5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16107679.43</c:v>
                </c:pt>
                <c:pt idx="1">
                  <c:v>42413704.732</c:v>
                </c:pt>
                <c:pt idx="2">
                  <c:v>74888844.182</c:v>
                </c:pt>
                <c:pt idx="3">
                  <c:v>104233630.82000001</c:v>
                </c:pt>
                <c:pt idx="4">
                  <c:v>143379233.918</c:v>
                </c:pt>
              </c:numCache>
            </c:numRef>
          </c:val>
        </c:ser>
        <c:overlap val="10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00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numFmt formatCode="#,##0" sourceLinked="0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Customers</a:t>
            </a:r>
          </a:p>
        </c:rich>
      </c:tx>
      <c:layout/>
      <c:overlay val="0"/>
    </c:title>
    <c:autoTitleDeleted val="0"/>
    <c:plotArea>
      <c:barChart>
        <c:barDir val="col"/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customers</c:v>
                </c:pt>
              </c:strCache>
            </c:strRef>
          </c:tx>
          <c:spPr>
            <a:solidFill>
              <a:srgbClr val="273F5C"/>
            </a:solidFill>
          </c:spPr>
          <c:cat>
            <c:strRef>
              <c:f>Sheet1!$A$2:$A$6</c:f>
              <c:strCache>
                <c:ptCount val="5"/>
                <c:pt idx="0">
                  <c:v>year1</c:v>
                </c:pt>
                <c:pt idx="1">
                  <c:v>year2</c:v>
                </c:pt>
                <c:pt idx="2">
                  <c:v>year3</c:v>
                </c:pt>
                <c:pt idx="3">
                  <c:v>year4</c:v>
                </c:pt>
                <c:pt idx="4">
                  <c:v>year5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2138</c:v>
                </c:pt>
                <c:pt idx="1">
                  <c:v>5540</c:v>
                </c:pt>
                <c:pt idx="2">
                  <c:v>9463</c:v>
                </c:pt>
                <c:pt idx="3">
                  <c:v>13660</c:v>
                </c:pt>
                <c:pt idx="4">
                  <c:v>17147</c:v>
                </c:pt>
              </c:numCache>
            </c:numRef>
          </c:val>
        </c:ser>
        <c:overlap val="10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00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numFmt formatCode="#,##0" sourceLinked="0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Monthly Gross Profit</a:t>
            </a:r>
          </a:p>
        </c:rich>
      </c:tx>
      <c:layout/>
      <c:overlay val="0"/>
    </c:title>
    <c:autoTitleDeleted val="0"/>
    <c:plotArea>
      <c:barChart>
        <c:barDir val="col"/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Gross Profit</c:v>
                </c:pt>
              </c:strCache>
            </c:strRef>
          </c:tx>
          <c:spPr>
            <a:solidFill>
              <a:srgbClr val="97E464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Sheet1!$B$2:$B$61</c:f>
              <c:numCache>
                <c:formatCode>General</c:formatCode>
                <c:ptCount val="60"/>
                <c:pt idx="0">
                  <c:v>-107162.12999999977</c:v>
                </c:pt>
                <c:pt idx="1">
                  <c:v>-154422.82799999998</c:v>
                </c:pt>
                <c:pt idx="2">
                  <c:v>-120225.02000000014</c:v>
                </c:pt>
                <c:pt idx="3">
                  <c:v>-83794.12800000003</c:v>
                </c:pt>
                <c:pt idx="4">
                  <c:v>-181030.15799999947</c:v>
                </c:pt>
                <c:pt idx="5">
                  <c:v>-181344.54600000195</c:v>
                </c:pt>
                <c:pt idx="6">
                  <c:v>-222273.81400000083</c:v>
                </c:pt>
                <c:pt idx="7">
                  <c:v>-233600.92400000035</c:v>
                </c:pt>
                <c:pt idx="8">
                  <c:v>-228454.10799999814</c:v>
                </c:pt>
                <c:pt idx="9">
                  <c:v>-170689.808000003</c:v>
                </c:pt>
                <c:pt idx="10">
                  <c:v>-202532.91400000406</c:v>
                </c:pt>
                <c:pt idx="11">
                  <c:v>-110441.2519999952</c:v>
                </c:pt>
                <c:pt idx="12">
                  <c:v>-33615.490000004414</c:v>
                </c:pt>
                <c:pt idx="13">
                  <c:v>-77662.67399999825</c:v>
                </c:pt>
                <c:pt idx="14">
                  <c:v>18779.155999999493</c:v>
                </c:pt>
                <c:pt idx="15">
                  <c:v>86943.71000001114</c:v>
                </c:pt>
                <c:pt idx="16">
                  <c:v>12699.244000007398</c:v>
                </c:pt>
                <c:pt idx="17">
                  <c:v>40826.332000009716</c:v>
                </c:pt>
                <c:pt idx="18">
                  <c:v>70849.6939999978</c:v>
                </c:pt>
                <c:pt idx="19">
                  <c:v>100335.578000003</c:v>
                </c:pt>
                <c:pt idx="20">
                  <c:v>166379.35999998683</c:v>
                </c:pt>
                <c:pt idx="21">
                  <c:v>273941.3620000426</c:v>
                </c:pt>
                <c:pt idx="22">
                  <c:v>346978.3159999866</c:v>
                </c:pt>
                <c:pt idx="23">
                  <c:v>297380.2799999602</c:v>
                </c:pt>
                <c:pt idx="24">
                  <c:v>483491.66400005575</c:v>
                </c:pt>
                <c:pt idx="25">
                  <c:v>453233.65200003237</c:v>
                </c:pt>
                <c:pt idx="26">
                  <c:v>504484.0680000186</c:v>
                </c:pt>
                <c:pt idx="27">
                  <c:v>533835.8859999226</c:v>
                </c:pt>
                <c:pt idx="28">
                  <c:v>664680.1480000243</c:v>
                </c:pt>
                <c:pt idx="29">
                  <c:v>624835.637999964</c:v>
                </c:pt>
                <c:pt idx="30">
                  <c:v>577545.2759999307</c:v>
                </c:pt>
                <c:pt idx="31">
                  <c:v>709887.2759999251</c:v>
                </c:pt>
                <c:pt idx="32">
                  <c:v>675452.3420000589</c:v>
                </c:pt>
                <c:pt idx="33">
                  <c:v>684611.0739999274</c:v>
                </c:pt>
                <c:pt idx="34">
                  <c:v>688631.4799998421</c:v>
                </c:pt>
                <c:pt idx="35">
                  <c:v>777901.5140000507</c:v>
                </c:pt>
                <c:pt idx="36">
                  <c:v>863188.4420001041</c:v>
                </c:pt>
                <c:pt idx="37">
                  <c:v>893092.5559998788</c:v>
                </c:pt>
                <c:pt idx="38">
                  <c:v>867281.4279999938</c:v>
                </c:pt>
                <c:pt idx="39">
                  <c:v>999032.751999937</c:v>
                </c:pt>
                <c:pt idx="40">
                  <c:v>991932.6500001103</c:v>
                </c:pt>
                <c:pt idx="41">
                  <c:v>1067936.454000108</c:v>
                </c:pt>
                <c:pt idx="42">
                  <c:v>925119.0139998421</c:v>
                </c:pt>
                <c:pt idx="43">
                  <c:v>1010596.6459999662</c:v>
                </c:pt>
                <c:pt idx="44">
                  <c:v>1092288.639999915</c:v>
                </c:pt>
                <c:pt idx="45">
                  <c:v>1075348.4299999382</c:v>
                </c:pt>
                <c:pt idx="46">
                  <c:v>1081773.2620001286</c:v>
                </c:pt>
                <c:pt idx="47">
                  <c:v>1328575.30599989</c:v>
                </c:pt>
                <c:pt idx="48">
                  <c:v>1316608.1920001972</c:v>
                </c:pt>
                <c:pt idx="49">
                  <c:v>1353020.661999924</c:v>
                </c:pt>
                <c:pt idx="50">
                  <c:v>1456390.0140002668</c:v>
                </c:pt>
                <c:pt idx="51">
                  <c:v>1573606.8480003998</c:v>
                </c:pt>
                <c:pt idx="52">
                  <c:v>1565526.5040000733</c:v>
                </c:pt>
                <c:pt idx="53">
                  <c:v>1644633.460000163</c:v>
                </c:pt>
                <c:pt idx="54">
                  <c:v>1596545.5299998298</c:v>
                </c:pt>
                <c:pt idx="55">
                  <c:v>1633405.8420002274</c:v>
                </c:pt>
                <c:pt idx="56">
                  <c:v>1628853.1399995647</c:v>
                </c:pt>
                <c:pt idx="57">
                  <c:v>1804474.3659998477</c:v>
                </c:pt>
                <c:pt idx="58">
                  <c:v>1719784.331999991</c:v>
                </c:pt>
                <c:pt idx="59">
                  <c:v>1846954.5919999704</c:v>
                </c:pt>
              </c:numCache>
            </c:numRef>
          </c:val>
        </c:ser>
        <c:overlap val="10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numFmt formatCode="#,##0" sourceLinked="0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Accumulated Gross Profit</a:t>
            </a:r>
          </a:p>
        </c:rich>
      </c:tx>
      <c:layout/>
      <c:overlay val="0"/>
    </c:title>
    <c:autoTitleDeleted val="0"/>
    <c:plotArea>
      <c:barChart>
        <c:barDir val="col"/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Acc. Gross Profit</c:v>
                </c:pt>
              </c:strCache>
            </c:strRef>
          </c:tx>
          <c:spPr>
            <a:solidFill>
              <a:srgbClr val="97E464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Sheet1!$B$2:$B$61</c:f>
              <c:numCache>
                <c:formatCode>General</c:formatCode>
                <c:ptCount val="60"/>
                <c:pt idx="0">
                  <c:v>-107162.12999999977</c:v>
                </c:pt>
                <c:pt idx="1">
                  <c:v>-261584.95799999975</c:v>
                </c:pt>
                <c:pt idx="2">
                  <c:v>-381809.9779999999</c:v>
                </c:pt>
                <c:pt idx="3">
                  <c:v>-465604.1059999999</c:v>
                </c:pt>
                <c:pt idx="4">
                  <c:v>-646634.2639999994</c:v>
                </c:pt>
                <c:pt idx="5">
                  <c:v>-827978.8100000013</c:v>
                </c:pt>
                <c:pt idx="6">
                  <c:v>-1050252.6240000022</c:v>
                </c:pt>
                <c:pt idx="7">
                  <c:v>-1283853.5480000025</c:v>
                </c:pt>
                <c:pt idx="8">
                  <c:v>-1512307.6560000007</c:v>
                </c:pt>
                <c:pt idx="9">
                  <c:v>-1682997.4640000036</c:v>
                </c:pt>
                <c:pt idx="10">
                  <c:v>-1885530.3780000077</c:v>
                </c:pt>
                <c:pt idx="11">
                  <c:v>-1995971.630000003</c:v>
                </c:pt>
                <c:pt idx="12">
                  <c:v>-2029587.1200000073</c:v>
                </c:pt>
                <c:pt idx="13">
                  <c:v>-2107249.7940000053</c:v>
                </c:pt>
                <c:pt idx="14">
                  <c:v>-2088470.6380000059</c:v>
                </c:pt>
                <c:pt idx="15">
                  <c:v>-2001526.9279999947</c:v>
                </c:pt>
                <c:pt idx="16">
                  <c:v>-1988827.6839999873</c:v>
                </c:pt>
                <c:pt idx="17">
                  <c:v>-1948001.3519999776</c:v>
                </c:pt>
                <c:pt idx="18">
                  <c:v>-1877151.6579999798</c:v>
                </c:pt>
                <c:pt idx="19">
                  <c:v>-1776816.0799999768</c:v>
                </c:pt>
                <c:pt idx="20">
                  <c:v>-1610436.71999999</c:v>
                </c:pt>
                <c:pt idx="21">
                  <c:v>-1336495.3579999474</c:v>
                </c:pt>
                <c:pt idx="22">
                  <c:v>-989517.0419999608</c:v>
                </c:pt>
                <c:pt idx="23">
                  <c:v>-692136.7620000006</c:v>
                </c:pt>
                <c:pt idx="24">
                  <c:v>-208645.09799994482</c:v>
                </c:pt>
                <c:pt idx="25">
                  <c:v>244588.55400008755</c:v>
                </c:pt>
                <c:pt idx="26">
                  <c:v>749072.6220001061</c:v>
                </c:pt>
                <c:pt idx="27">
                  <c:v>1282908.5080000288</c:v>
                </c:pt>
                <c:pt idx="28">
                  <c:v>1947588.656000053</c:v>
                </c:pt>
                <c:pt idx="29">
                  <c:v>2572424.294000017</c:v>
                </c:pt>
                <c:pt idx="30">
                  <c:v>3149969.5699999477</c:v>
                </c:pt>
                <c:pt idx="31">
                  <c:v>3859856.845999873</c:v>
                </c:pt>
                <c:pt idx="32">
                  <c:v>4535309.187999932</c:v>
                </c:pt>
                <c:pt idx="33">
                  <c:v>5219920.2619998595</c:v>
                </c:pt>
                <c:pt idx="34">
                  <c:v>5908551.741999702</c:v>
                </c:pt>
                <c:pt idx="35">
                  <c:v>6686453.255999752</c:v>
                </c:pt>
                <c:pt idx="36">
                  <c:v>7549641.697999856</c:v>
                </c:pt>
                <c:pt idx="37">
                  <c:v>8442734.253999736</c:v>
                </c:pt>
                <c:pt idx="38">
                  <c:v>9310015.68199973</c:v>
                </c:pt>
                <c:pt idx="39">
                  <c:v>10309048.433999667</c:v>
                </c:pt>
                <c:pt idx="40">
                  <c:v>11300981.083999777</c:v>
                </c:pt>
                <c:pt idx="41">
                  <c:v>12368917.537999885</c:v>
                </c:pt>
                <c:pt idx="42">
                  <c:v>13294036.551999727</c:v>
                </c:pt>
                <c:pt idx="43">
                  <c:v>14304633.197999693</c:v>
                </c:pt>
                <c:pt idx="44">
                  <c:v>15396921.837999608</c:v>
                </c:pt>
                <c:pt idx="45">
                  <c:v>16472270.267999547</c:v>
                </c:pt>
                <c:pt idx="46">
                  <c:v>17554043.529999673</c:v>
                </c:pt>
                <c:pt idx="47">
                  <c:v>18882618.835999563</c:v>
                </c:pt>
                <c:pt idx="48">
                  <c:v>20199227.02799976</c:v>
                </c:pt>
                <c:pt idx="49">
                  <c:v>21552247.689999685</c:v>
                </c:pt>
                <c:pt idx="50">
                  <c:v>23008637.70399995</c:v>
                </c:pt>
                <c:pt idx="51">
                  <c:v>24582244.55200035</c:v>
                </c:pt>
                <c:pt idx="52">
                  <c:v>26147771.056000426</c:v>
                </c:pt>
                <c:pt idx="53">
                  <c:v>27792404.51600059</c:v>
                </c:pt>
                <c:pt idx="54">
                  <c:v>29388950.04600042</c:v>
                </c:pt>
                <c:pt idx="55">
                  <c:v>31022355.88800065</c:v>
                </c:pt>
                <c:pt idx="56">
                  <c:v>32651209.028000213</c:v>
                </c:pt>
                <c:pt idx="57">
                  <c:v>34455683.39400006</c:v>
                </c:pt>
                <c:pt idx="58">
                  <c:v>36175467.726000056</c:v>
                </c:pt>
                <c:pt idx="59">
                  <c:v>38022422.318000026</c:v>
                </c:pt>
              </c:numCache>
            </c:numRef>
          </c:val>
        </c:ser>
        <c:overlap val="10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numFmt formatCode="#,##0" sourceLinked="0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8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9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0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3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3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4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5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6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0"/>
            <a:ext cx="82296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sz="3200" b="1">
                <a:solidFill>
                  <a:srgbClr val="103575"/>
                </a:solidFill>
              </a:defRPr>
            </a:pPr>
            <a:r>
              <a:t>CyberMarket Simulation: new05</a:t>
            </a:r>
          </a:p>
          <a:p>
            <a:pPr algn="ctr">
              <a:defRPr sz="2000" b="1">
                <a:solidFill>
                  <a:srgbClr val="103575"/>
                </a:solidFill>
              </a:defRPr>
            </a:pPr>
            <a:r>
              <a:t>2024-09-09 17:25:47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6868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</a:p>
          <a:p>
            <a:pPr algn="l">
              <a:lnSpc>
                <a:spcPct val="200000"/>
              </a:lnSpc>
              <a:defRPr sz="2800" b="1">
                <a:solidFill>
                  <a:srgbClr val="103575"/>
                </a:solidFill>
              </a:defRPr>
            </a:pPr>
            <a:r>
              <a:t>Main Scenario Assumptions:</a:t>
            </a:r>
          </a:p>
          <a:p>
            <a:pPr algn="l">
              <a:lnSpc>
                <a:spcPct val="200000"/>
              </a:lnSpc>
              <a:defRPr sz="2000">
                <a:solidFill>
                  <a:srgbClr val="103575"/>
                </a:solidFill>
              </a:defRPr>
            </a:pPr>
            <a:r>
              <a:t>Policy Price: ₪10,000</a:t>
            </a:r>
          </a:p>
          <a:p>
            <a:pPr algn="l">
              <a:lnSpc>
                <a:spcPct val="200000"/>
              </a:lnSpc>
              <a:defRPr sz="1800">
                <a:solidFill>
                  <a:srgbClr val="103575"/>
                </a:solidFill>
              </a:defRPr>
            </a:pPr>
            <a:r>
              <a:t>Commission Rates: New: 20%, Referred: 20%, Lead: 20%, Existing: 20%</a:t>
            </a:r>
          </a:p>
          <a:p>
            <a:pPr algn="l">
              <a:lnSpc>
                <a:spcPct val="200000"/>
              </a:lnSpc>
              <a:defRPr sz="1600">
                <a:solidFill>
                  <a:srgbClr val="103575"/>
                </a:solidFill>
              </a:defRPr>
            </a:pPr>
            <a:r>
              <a:t>Salaries: Admin: ₪20,000, Tele meeting: ₪7,500, Sales: ₪10,000, Analyst: ₪30,000, Logistics: ₪12,500</a:t>
            </a:r>
          </a:p>
          <a:p>
            <a:pPr algn="l">
              <a:lnSpc>
                <a:spcPct val="200000"/>
              </a:lnSpc>
              <a:defRPr sz="1600">
                <a:solidFill>
                  <a:srgbClr val="103575"/>
                </a:solidFill>
              </a:defRPr>
            </a:pPr>
            <a:r>
              <a:t>Bonuses: Schedule Sales Meeting: ₪50, Policy Sale: 10% of commission</a:t>
            </a:r>
          </a:p>
          <a:p>
            <a:pPr algn="l">
              <a:lnSpc>
                <a:spcPct val="200000"/>
              </a:lnSpc>
              <a:defRPr sz="1800">
                <a:solidFill>
                  <a:srgbClr val="103575"/>
                </a:solidFill>
              </a:defRPr>
            </a:pPr>
            <a:r>
              <a:t> Cost of lead: ₪200</a:t>
            </a:r>
          </a:p>
          <a:p>
            <a:pPr algn="l">
              <a:lnSpc>
                <a:spcPct val="200000"/>
              </a:lnSpc>
              <a:defRPr sz="1800">
                <a:solidFill>
                  <a:srgbClr val="103575"/>
                </a:solidFill>
              </a:defRPr>
            </a:pPr>
            <a:r>
              <a:t>Risk Perception: New: 5%, Referred: 20%, Lead: 60%, Existing: 80%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