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75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BC8531-4F89-E761-1622-98995868B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4B63DFB-D54F-1B7A-3BC7-39D5088E5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395036-CEF4-74F6-FA2E-197BA8E9D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6BE4-1CEE-4799-A2DA-9132C11D973E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8D81FA-6500-8EDF-3395-4F0A89EDB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674020-D6C2-2AD5-6EB8-14517F1FB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766B-09F0-40CD-9D7C-0922B49E08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765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1AE768-7FAC-DFDF-7F6C-8C6D9F53F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2255B5D-66B8-1129-A534-0050B8254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2FC4A8-2C13-D7B0-AFD1-C6923CB4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6BE4-1CEE-4799-A2DA-9132C11D973E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3E8466-AB9B-E6B8-34D3-FA2F6538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C8FDC2-1A06-9036-11E6-6DFC2D406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766B-09F0-40CD-9D7C-0922B49E08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232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8606649-F794-29FF-12FF-E6888129E0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72001EA-6772-0778-95C0-C6FA66BE0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92AE3A-12BF-31D7-35B0-FC442E0E5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6BE4-1CEE-4799-A2DA-9132C11D973E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A7FEBB-8454-2EA1-03E8-C01984973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8C21D8-2843-6F90-7D47-2CB385B03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766B-09F0-40CD-9D7C-0922B49E08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79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B28435-2DA2-56E0-AFF6-90F7ED949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33928B-3135-4ED3-C2E2-DBC89F9ED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8014FD-EC4B-50DF-235B-D8DC21DCB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6BE4-1CEE-4799-A2DA-9132C11D973E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C6355A-D5A6-6664-A2C8-A34C100C6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E76BEA-340E-068B-F9C2-D42E835D2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766B-09F0-40CD-9D7C-0922B49E08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132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10D764-5DE3-0DE4-E921-9665EF14C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D7D816-EC16-1E17-D648-F317342F1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74EE01-97A9-19AC-C343-C4ECA5E02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6BE4-1CEE-4799-A2DA-9132C11D973E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86173B-FFE2-1F74-551F-1F170C6A8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D0818A-A7F9-93A2-731C-F91275885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766B-09F0-40CD-9D7C-0922B49E08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6835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754629-5200-1AB7-53D6-EF54C0964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D5303E-97E2-B091-336B-173BD387EA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12CC15E-EB9E-383E-FF01-FC3F5C830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6CE21A-BEEF-76E8-AEBF-A5D92005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6BE4-1CEE-4799-A2DA-9132C11D973E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D258C5-AEB2-96A7-B5C6-779D753DC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DF6B281-836F-B68A-9365-1857A8C7C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766B-09F0-40CD-9D7C-0922B49E08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048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125581-69FD-C8F9-7AAB-072E0B673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0A31A10-91B5-C67C-BF55-779BEC178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891E629-37E1-A24A-A793-C4BB90628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A9B95A7-A43C-6B3E-54E6-754DD46315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2F6A986-D5C2-77A6-097D-9008E541AE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0D1B581-CF9C-1AEF-FEA7-7C3993BC7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6BE4-1CEE-4799-A2DA-9132C11D973E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8EB1AA7-A90E-82EF-2DFF-20E0D05B5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30838E4-2907-2E69-CE6A-B8E3460F8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766B-09F0-40CD-9D7C-0922B49E08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9119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C646A5-EE8C-C711-E331-E55975917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9E0CA1E-146E-53E2-A72D-68FF624DA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6BE4-1CEE-4799-A2DA-9132C11D973E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FCD6DC9-557C-C0FB-FA0E-B7D883798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EC28F93-CD12-8752-CD59-5E7AA0E2B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766B-09F0-40CD-9D7C-0922B49E08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251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A3D4831-A9ED-F5F5-8397-E4A5D4D8B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6BE4-1CEE-4799-A2DA-9132C11D973E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F7712B0-0D2D-FA5E-8315-A4934922E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E891163-F692-13FA-5726-166A2AFDB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766B-09F0-40CD-9D7C-0922B49E08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0262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9C9CA6-39E9-5683-4088-C49C508FF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C9F06B-4923-51CE-B288-31047E8AD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3E5C83-F4EF-75C7-418B-712D6F45A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3A20A79-6361-7193-1A83-EC5E31449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6BE4-1CEE-4799-A2DA-9132C11D973E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2F7FC9-9BC4-0E45-BD77-E9D7B0C6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C99DEEC-4D3C-17C6-6B2F-1A3D6CCC0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766B-09F0-40CD-9D7C-0922B49E08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89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F7D1B4-117B-0651-F337-1885D5E27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578D8CD-8206-B28E-8EE7-212360C31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961D2A2-7CAA-9DA8-F858-731FB1738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40AAA66-6021-EAF6-756A-B8560B554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6BE4-1CEE-4799-A2DA-9132C11D973E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A691EA-B8CC-B661-9992-73DEAFB6F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8B1958A-0180-28FD-EAFA-B277C92B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766B-09F0-40CD-9D7C-0922B49E08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89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F7136-DCAF-98CF-1629-44F85FCC8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3518362-484A-CC16-E20B-944A2D021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FB1C62-4A96-25A6-4BB1-437EA1D79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86BE4-1CEE-4799-A2DA-9132C11D973E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34D185-C24A-161C-2DB2-ED6CABE81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6A2C4A-8003-312D-F2A8-B4EBFA682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4766B-09F0-40CD-9D7C-0922B49E08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031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image" Target="../media/image15.wmf"/><Relationship Id="rId7" Type="http://schemas.openxmlformats.org/officeDocument/2006/relationships/image" Target="../media/image17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8.x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27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8.x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8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8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8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0F5910-92C2-530A-A0AB-517B9E2BC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0278" y="1122363"/>
            <a:ext cx="9647722" cy="2387600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PyTorch</a:t>
            </a:r>
            <a:r>
              <a:rPr lang="en-US" dirty="0"/>
              <a:t> library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6553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0872D5-7EB1-52DF-123E-8FBA03F69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53966"/>
          </a:xfrm>
        </p:spPr>
        <p:txBody>
          <a:bodyPr>
            <a:normAutofit/>
          </a:bodyPr>
          <a:lstStyle/>
          <a:p>
            <a:r>
              <a:rPr lang="en-US" dirty="0"/>
              <a:t>Automatic differentiation</a:t>
            </a:r>
            <a:endParaRPr lang="ru-RU" dirty="0"/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B12C1B3B-E75A-0F44-F377-17A91ED2DD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088405"/>
              </p:ext>
            </p:extLst>
          </p:nvPr>
        </p:nvGraphicFramePr>
        <p:xfrm>
          <a:off x="839788" y="1836303"/>
          <a:ext cx="5994768" cy="3736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994200" imgH="2489040" progId="PBrush">
                  <p:embed/>
                </p:oleObj>
              </mc:Choice>
              <mc:Fallback>
                <p:oleObj name="Bitmap Image" r:id="rId2" imgW="3994200" imgH="24890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9788" y="1836303"/>
                        <a:ext cx="5994768" cy="3736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A7BD394D-65AF-4361-35D1-805B28455A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979516"/>
              </p:ext>
            </p:extLst>
          </p:nvPr>
        </p:nvGraphicFramePr>
        <p:xfrm>
          <a:off x="7362223" y="1836302"/>
          <a:ext cx="4255470" cy="1275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2838600" imgH="851040" progId="PBrush">
                  <p:embed/>
                </p:oleObj>
              </mc:Choice>
              <mc:Fallback>
                <p:oleObj name="Bitmap Image" r:id="rId4" imgW="2838600" imgH="8510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62223" y="1836302"/>
                        <a:ext cx="4255470" cy="12756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DE2C2A8C-E400-1C9B-F2E7-BBC062AC88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9731645"/>
              </p:ext>
            </p:extLst>
          </p:nvPr>
        </p:nvGraphicFramePr>
        <p:xfrm>
          <a:off x="7365431" y="3358232"/>
          <a:ext cx="2125078" cy="108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6" imgW="1359000" imgH="692280" progId="PBrush">
                  <p:embed/>
                </p:oleObj>
              </mc:Choice>
              <mc:Fallback>
                <p:oleObj name="Bitmap Image" r:id="rId6" imgW="1359000" imgH="6922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365431" y="3358232"/>
                        <a:ext cx="2125078" cy="108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412479BD-A52F-D3C3-4EA2-C044CFD1F5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118825"/>
              </p:ext>
            </p:extLst>
          </p:nvPr>
        </p:nvGraphicFramePr>
        <p:xfrm>
          <a:off x="7362223" y="4884938"/>
          <a:ext cx="4467225" cy="119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8" imgW="2914560" imgH="781200" progId="PBrush">
                  <p:embed/>
                </p:oleObj>
              </mc:Choice>
              <mc:Fallback>
                <p:oleObj name="Bitmap Image" r:id="rId8" imgW="2914560" imgH="7812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362223" y="4884938"/>
                        <a:ext cx="4467225" cy="119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8668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B27DE0-5373-4DBC-2A9F-5D5A50069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73217"/>
          </a:xfrm>
        </p:spPr>
        <p:txBody>
          <a:bodyPr>
            <a:normAutofit/>
          </a:bodyPr>
          <a:lstStyle/>
          <a:p>
            <a:r>
              <a:rPr lang="en-US" dirty="0"/>
              <a:t>Gradient accumulation</a:t>
            </a:r>
            <a:endParaRPr lang="ru-RU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DA3E2595-0B02-2CDF-BB85-CF7D510729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3916577"/>
              </p:ext>
            </p:extLst>
          </p:nvPr>
        </p:nvGraphicFramePr>
        <p:xfrm>
          <a:off x="300773" y="1721702"/>
          <a:ext cx="5488138" cy="3708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936960" imgH="2660760" progId="PBrush">
                  <p:embed/>
                </p:oleObj>
              </mc:Choice>
              <mc:Fallback>
                <p:oleObj name="Bitmap Image" r:id="rId2" imgW="3936960" imgH="26607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0773" y="1721702"/>
                        <a:ext cx="5488138" cy="37089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54157F91-C6CB-C4A9-22FC-AC9BD388DD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5055837"/>
              </p:ext>
            </p:extLst>
          </p:nvPr>
        </p:nvGraphicFramePr>
        <p:xfrm>
          <a:off x="6095999" y="1721702"/>
          <a:ext cx="5252185" cy="4095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3835440" imgH="2990880" progId="PBrush">
                  <p:embed/>
                </p:oleObj>
              </mc:Choice>
              <mc:Fallback>
                <p:oleObj name="Bitmap Image" r:id="rId4" imgW="3835440" imgH="29908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5999" y="1721702"/>
                        <a:ext cx="5252185" cy="40956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8488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A973E6-480B-DC13-5568-8C4F5232D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30968"/>
          </a:xfrm>
        </p:spPr>
        <p:txBody>
          <a:bodyPr>
            <a:normAutofit/>
          </a:bodyPr>
          <a:lstStyle/>
          <a:p>
            <a:r>
              <a:rPr lang="en-US" dirty="0"/>
              <a:t>Leaf</a:t>
            </a:r>
            <a:r>
              <a:rPr lang="ru-RU" dirty="0"/>
              <a:t> </a:t>
            </a:r>
            <a:r>
              <a:rPr lang="en-US" dirty="0"/>
              <a:t>vs non-leaf variable</a:t>
            </a:r>
            <a:endParaRPr lang="ru-RU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265ED69A-26F5-F209-F1B0-77AFA81A50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5442957"/>
              </p:ext>
            </p:extLst>
          </p:nvPr>
        </p:nvGraphicFramePr>
        <p:xfrm>
          <a:off x="839787" y="1822133"/>
          <a:ext cx="7198857" cy="3885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270400" imgH="2844720" progId="PBrush">
                  <p:embed/>
                </p:oleObj>
              </mc:Choice>
              <mc:Fallback>
                <p:oleObj name="Bitmap Image" r:id="rId2" imgW="5270400" imgH="28447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9787" y="1822133"/>
                        <a:ext cx="7198857" cy="38856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5002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A973E6-480B-DC13-5568-8C4F5232D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30968"/>
          </a:xfrm>
        </p:spPr>
        <p:txBody>
          <a:bodyPr>
            <a:normAutofit/>
          </a:bodyPr>
          <a:lstStyle/>
          <a:p>
            <a:r>
              <a:rPr lang="en-US" dirty="0"/>
              <a:t>Leaf</a:t>
            </a:r>
            <a:r>
              <a:rPr lang="ru-RU" dirty="0"/>
              <a:t> </a:t>
            </a:r>
            <a:r>
              <a:rPr lang="en-US" dirty="0"/>
              <a:t>vs non-leaf variable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D99593E9-92F0-0BDE-8AD0-817365B3F6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7601177"/>
              </p:ext>
            </p:extLst>
          </p:nvPr>
        </p:nvGraphicFramePr>
        <p:xfrm>
          <a:off x="839788" y="1783331"/>
          <a:ext cx="6321408" cy="3886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533840" imgH="2787480" progId="PBrush">
                  <p:embed/>
                </p:oleObj>
              </mc:Choice>
              <mc:Fallback>
                <p:oleObj name="Bitmap Image" r:id="rId2" imgW="4533840" imgH="27874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9788" y="1783331"/>
                        <a:ext cx="6321408" cy="38866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4696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5FB08-A38C-0D0B-7C22-DE8D93F91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63592"/>
          </a:xfrm>
        </p:spPr>
        <p:txBody>
          <a:bodyPr>
            <a:normAutofit/>
          </a:bodyPr>
          <a:lstStyle/>
          <a:p>
            <a:r>
              <a:rPr lang="en-US" dirty="0"/>
              <a:t>Context managers</a:t>
            </a:r>
            <a:endParaRPr lang="ru-RU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0E582404-00E8-2AB4-9787-F460BEA138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2334727"/>
              </p:ext>
            </p:extLst>
          </p:nvPr>
        </p:nvGraphicFramePr>
        <p:xfrm>
          <a:off x="839787" y="1720031"/>
          <a:ext cx="3932237" cy="4090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2838600" imgH="2952720" progId="PBrush">
                  <p:embed/>
                </p:oleObj>
              </mc:Choice>
              <mc:Fallback>
                <p:oleObj name="Bitmap Image" r:id="rId2" imgW="2838600" imgH="29527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9787" y="1720031"/>
                        <a:ext cx="3932237" cy="40905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3410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40D053-AD31-F5A2-946F-59AF0C11A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736333"/>
          </a:xfrm>
        </p:spPr>
        <p:txBody>
          <a:bodyPr>
            <a:normAutofit/>
          </a:bodyPr>
          <a:lstStyle/>
          <a:p>
            <a:r>
              <a:rPr lang="en-US" dirty="0"/>
              <a:t>Data loading</a:t>
            </a:r>
            <a:endParaRPr lang="ru-RU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889B4D5B-DEF2-10A6-84EB-1C7B182FF3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7538413"/>
              </p:ext>
            </p:extLst>
          </p:nvPr>
        </p:nvGraphicFramePr>
        <p:xfrm>
          <a:off x="838200" y="1534896"/>
          <a:ext cx="7912436" cy="3277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257800" imgH="2178000" progId="PBrush">
                  <p:embed/>
                </p:oleObj>
              </mc:Choice>
              <mc:Fallback>
                <p:oleObj name="Bitmap Image" r:id="rId2" imgW="5257800" imgH="21780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8200" y="1534896"/>
                        <a:ext cx="7912436" cy="32777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8568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85DBB2-5ABC-B5F7-D7EA-8EB959F82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50219"/>
          </a:xfrm>
        </p:spPr>
        <p:txBody>
          <a:bodyPr>
            <a:normAutofit/>
          </a:bodyPr>
          <a:lstStyle/>
          <a:p>
            <a:r>
              <a:rPr lang="en-US" dirty="0"/>
              <a:t>Creation of a neural network</a:t>
            </a:r>
            <a:endParaRPr lang="ru-RU" dirty="0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59547991-D492-23DB-1010-9A4F9C2EE1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2590352"/>
              </p:ext>
            </p:extLst>
          </p:nvPr>
        </p:nvGraphicFramePr>
        <p:xfrm>
          <a:off x="247881" y="1699210"/>
          <a:ext cx="5758280" cy="477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936960" imgH="3263760" progId="PBrush">
                  <p:embed/>
                </p:oleObj>
              </mc:Choice>
              <mc:Fallback>
                <p:oleObj name="Bitmap Image" r:id="rId2" imgW="3936960" imgH="32637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7881" y="1699210"/>
                        <a:ext cx="5758280" cy="477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D56E7A78-030B-FD79-FBE0-D102C5937E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481603"/>
              </p:ext>
            </p:extLst>
          </p:nvPr>
        </p:nvGraphicFramePr>
        <p:xfrm>
          <a:off x="6305106" y="3214838"/>
          <a:ext cx="5830715" cy="2050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4514760" imgH="1587600" progId="PBrush">
                  <p:embed/>
                </p:oleObj>
              </mc:Choice>
              <mc:Fallback>
                <p:oleObj name="Bitmap Image" r:id="rId4" imgW="4514760" imgH="15876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05106" y="3214838"/>
                        <a:ext cx="5830715" cy="20501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CD5CE7EE-26A2-17B6-83E3-D2A1E87E4D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4290334"/>
              </p:ext>
            </p:extLst>
          </p:nvPr>
        </p:nvGraphicFramePr>
        <p:xfrm>
          <a:off x="6305105" y="5514424"/>
          <a:ext cx="5886895" cy="418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6" imgW="4108320" imgH="291960" progId="PBrush">
                  <p:embed/>
                </p:oleObj>
              </mc:Choice>
              <mc:Fallback>
                <p:oleObj name="Bitmap Image" r:id="rId6" imgW="4108320" imgH="2919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05105" y="5514424"/>
                        <a:ext cx="5886895" cy="4185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046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D5BA2C-8F68-24BF-F6BF-4FE2940C4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30968"/>
          </a:xfrm>
        </p:spPr>
        <p:txBody>
          <a:bodyPr>
            <a:normAutofit/>
          </a:bodyPr>
          <a:lstStyle/>
          <a:p>
            <a:r>
              <a:rPr lang="en-US" dirty="0"/>
              <a:t>Neural network training</a:t>
            </a:r>
            <a:endParaRPr lang="ru-RU" dirty="0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91FE5E01-4562-591B-0A38-CEC0396BFA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1605882"/>
              </p:ext>
            </p:extLst>
          </p:nvPr>
        </p:nvGraphicFramePr>
        <p:xfrm>
          <a:off x="536642" y="1816100"/>
          <a:ext cx="7702534" cy="24671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035680" imgH="1612800" progId="PBrush">
                  <p:embed/>
                </p:oleObj>
              </mc:Choice>
              <mc:Fallback>
                <p:oleObj name="Bitmap Image" r:id="rId2" imgW="5035680" imgH="16128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6642" y="1816100"/>
                        <a:ext cx="7702534" cy="24671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1738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D5BA2C-8F68-24BF-F6BF-4FE2940C4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30968"/>
          </a:xfrm>
        </p:spPr>
        <p:txBody>
          <a:bodyPr>
            <a:normAutofit/>
          </a:bodyPr>
          <a:lstStyle/>
          <a:p>
            <a:r>
              <a:rPr lang="en-US" dirty="0"/>
              <a:t>Neural network testing</a:t>
            </a:r>
            <a:endParaRPr lang="ru-RU" dirty="0"/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C648AD3B-9E45-00E2-D9EE-272809B9D8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777910"/>
              </p:ext>
            </p:extLst>
          </p:nvPr>
        </p:nvGraphicFramePr>
        <p:xfrm>
          <a:off x="839788" y="2007680"/>
          <a:ext cx="7442701" cy="4141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838760" imgH="2692440" progId="PBrush">
                  <p:embed/>
                </p:oleObj>
              </mc:Choice>
              <mc:Fallback>
                <p:oleObj name="Bitmap Image" r:id="rId2" imgW="4838760" imgH="2692440" progId="PBrush">
                  <p:embed/>
                  <p:pic>
                    <p:nvPicPr>
                      <p:cNvPr id="8" name="Объект 7">
                        <a:extLst>
                          <a:ext uri="{FF2B5EF4-FFF2-40B4-BE49-F238E27FC236}">
                            <a16:creationId xmlns:a16="http://schemas.microsoft.com/office/drawing/2014/main" id="{C648AD3B-9E45-00E2-D9EE-272809B9D8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9788" y="2007680"/>
                        <a:ext cx="7442701" cy="4141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2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EB764AB-9C5C-E2E2-4557-A41395552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197" y="992187"/>
            <a:ext cx="10332737" cy="487362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PyTorch</a:t>
            </a:r>
            <a:r>
              <a:rPr lang="en-US" dirty="0"/>
              <a:t> – analogue of </a:t>
            </a:r>
            <a:r>
              <a:rPr lang="en-US" dirty="0" err="1"/>
              <a:t>Numpy</a:t>
            </a:r>
            <a:r>
              <a:rPr lang="en-US" dirty="0"/>
              <a:t>, where for multidimensional tensors you can do</a:t>
            </a:r>
            <a:r>
              <a:rPr lang="ru-RU" dirty="0"/>
              <a:t>:</a:t>
            </a:r>
          </a:p>
          <a:p>
            <a:pPr lvl="1"/>
            <a:r>
              <a:rPr lang="en-US" dirty="0"/>
              <a:t>Computations on GPU</a:t>
            </a:r>
          </a:p>
          <a:p>
            <a:pPr lvl="1"/>
            <a:r>
              <a:rPr lang="en-US" dirty="0"/>
              <a:t>Automatic differentiation with dynamic computational graph</a:t>
            </a:r>
            <a:endParaRPr lang="ru-RU" dirty="0"/>
          </a:p>
          <a:p>
            <a:pPr lvl="1"/>
            <a:r>
              <a:rPr lang="en-US" dirty="0"/>
              <a:t>Efficient memory management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1288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CCB914-28D3-D31F-652A-502CCA1FB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20829"/>
          </a:xfrm>
        </p:spPr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vs. </a:t>
            </a:r>
            <a:r>
              <a:rPr lang="en-US" dirty="0" err="1"/>
              <a:t>Pytorch</a:t>
            </a:r>
            <a:endParaRPr lang="ru-RU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87474F55-E30E-C7B9-F6B8-7F1F5E1038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4601978"/>
              </p:ext>
            </p:extLst>
          </p:nvPr>
        </p:nvGraphicFramePr>
        <p:xfrm>
          <a:off x="5769844" y="1326207"/>
          <a:ext cx="5582368" cy="2178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019400" imgH="1568520" progId="PBrush">
                  <p:embed/>
                </p:oleObj>
              </mc:Choice>
              <mc:Fallback>
                <p:oleObj name="Bitmap Image" r:id="rId2" imgW="4019400" imgH="15685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69844" y="1326207"/>
                        <a:ext cx="5582368" cy="2178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B6A54E07-EC20-074F-4185-7BD35A326E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999244"/>
              </p:ext>
            </p:extLst>
          </p:nvPr>
        </p:nvGraphicFramePr>
        <p:xfrm>
          <a:off x="5769844" y="3958331"/>
          <a:ext cx="5582367" cy="2309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4159080" imgH="1720800" progId="PBrush">
                  <p:embed/>
                </p:oleObj>
              </mc:Choice>
              <mc:Fallback>
                <p:oleObj name="Bitmap Image" r:id="rId4" imgW="4159080" imgH="17208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69844" y="3958331"/>
                        <a:ext cx="5582367" cy="23096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A94F9F0B-D260-B489-01E7-1E2BC92CC3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6533066"/>
              </p:ext>
            </p:extLst>
          </p:nvPr>
        </p:nvGraphicFramePr>
        <p:xfrm>
          <a:off x="159023" y="3958331"/>
          <a:ext cx="5293766" cy="875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6" imgW="3378240" imgH="558720" progId="PBrush">
                  <p:embed/>
                </p:oleObj>
              </mc:Choice>
              <mc:Fallback>
                <p:oleObj name="Bitmap Image" r:id="rId6" imgW="3378240" imgH="5587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9023" y="3958331"/>
                        <a:ext cx="5293766" cy="8757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3FB744CA-29F3-1D81-B187-684DE488E2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028897"/>
              </p:ext>
            </p:extLst>
          </p:nvPr>
        </p:nvGraphicFramePr>
        <p:xfrm>
          <a:off x="159023" y="5402284"/>
          <a:ext cx="4901744" cy="722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8" imgW="2971800" imgH="438120" progId="PBrush">
                  <p:embed/>
                </p:oleObj>
              </mc:Choice>
              <mc:Fallback>
                <p:oleObj name="Bitmap Image" r:id="rId8" imgW="2971800" imgH="4381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9023" y="5402284"/>
                        <a:ext cx="4901744" cy="7226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FD56B90F-03C7-FE30-AFCF-E3042F4873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590653"/>
              </p:ext>
            </p:extLst>
          </p:nvPr>
        </p:nvGraphicFramePr>
        <p:xfrm>
          <a:off x="839788" y="1326207"/>
          <a:ext cx="3607084" cy="2063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10" imgW="2374920" imgH="1359000" progId="PBrush">
                  <p:embed/>
                </p:oleObj>
              </mc:Choice>
              <mc:Fallback>
                <p:oleObj name="Bitmap Image" r:id="rId10" imgW="2374920" imgH="13590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39788" y="1326207"/>
                        <a:ext cx="3607084" cy="20639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60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CCB914-28D3-D31F-652A-502CCA1FB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15465"/>
          </a:xfrm>
        </p:spPr>
        <p:txBody>
          <a:bodyPr>
            <a:normAutofit/>
          </a:bodyPr>
          <a:lstStyle/>
          <a:p>
            <a:r>
              <a:rPr lang="en-US" dirty="0"/>
              <a:t>Useful operations with tensors</a:t>
            </a:r>
            <a:endParaRPr lang="ru-RU" dirty="0"/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743350F4-0827-69B5-B5BF-2AFAC81E23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8819618"/>
              </p:ext>
            </p:extLst>
          </p:nvPr>
        </p:nvGraphicFramePr>
        <p:xfrm>
          <a:off x="839787" y="1739899"/>
          <a:ext cx="3299075" cy="2371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2349360" imgH="1689120" progId="PBrush">
                  <p:embed/>
                </p:oleObj>
              </mc:Choice>
              <mc:Fallback>
                <p:oleObj name="Bitmap Image" r:id="rId2" imgW="2349360" imgH="16891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9787" y="1739899"/>
                        <a:ext cx="3299075" cy="23717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0F8A43B1-52C8-AE9D-CEDC-1C4B144069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983756"/>
              </p:ext>
            </p:extLst>
          </p:nvPr>
        </p:nvGraphicFramePr>
        <p:xfrm>
          <a:off x="839787" y="4675487"/>
          <a:ext cx="2904440" cy="178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1987560" imgH="1219320" progId="PBrush">
                  <p:embed/>
                </p:oleObj>
              </mc:Choice>
              <mc:Fallback>
                <p:oleObj name="Bitmap Image" r:id="rId4" imgW="1987560" imgH="12193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9787" y="4675487"/>
                        <a:ext cx="2904440" cy="1781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EBA509FB-78DE-356E-5CC9-C11CA2EA35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5601655"/>
              </p:ext>
            </p:extLst>
          </p:nvPr>
        </p:nvGraphicFramePr>
        <p:xfrm>
          <a:off x="6025415" y="1739898"/>
          <a:ext cx="4204485" cy="3871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6" imgW="3048120" imgH="2806560" progId="PBrush">
                  <p:embed/>
                </p:oleObj>
              </mc:Choice>
              <mc:Fallback>
                <p:oleObj name="Bitmap Image" r:id="rId6" imgW="3048120" imgH="28065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25415" y="1739898"/>
                        <a:ext cx="4204485" cy="3871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7348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992438-EF54-0EA4-0F70-5921AF100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40080"/>
          </a:xfrm>
        </p:spPr>
        <p:txBody>
          <a:bodyPr>
            <a:normAutofit/>
          </a:bodyPr>
          <a:lstStyle/>
          <a:p>
            <a:r>
              <a:rPr lang="en-US" dirty="0"/>
              <a:t>In</a:t>
            </a:r>
            <a:r>
              <a:rPr lang="ru-RU" dirty="0"/>
              <a:t>-</a:t>
            </a:r>
            <a:r>
              <a:rPr lang="en-US" dirty="0"/>
              <a:t>place operations</a:t>
            </a:r>
            <a:endParaRPr lang="ru-RU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B948AAF5-1C46-D19C-0CC6-4D8CE118D6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5498132"/>
              </p:ext>
            </p:extLst>
          </p:nvPr>
        </p:nvGraphicFramePr>
        <p:xfrm>
          <a:off x="839787" y="1318109"/>
          <a:ext cx="8477467" cy="4497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829480" imgH="3092400" progId="PBrush">
                  <p:embed/>
                </p:oleObj>
              </mc:Choice>
              <mc:Fallback>
                <p:oleObj name="Bitmap Image" r:id="rId2" imgW="5829480" imgH="30924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9787" y="1318109"/>
                        <a:ext cx="8477467" cy="44973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0995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976AD6-A990-BC7F-1BEE-FE06767CD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20829"/>
          </a:xfrm>
        </p:spPr>
        <p:txBody>
          <a:bodyPr>
            <a:normAutofit/>
          </a:bodyPr>
          <a:lstStyle/>
          <a:p>
            <a:r>
              <a:rPr lang="en-US" dirty="0"/>
              <a:t>In-place operations</a:t>
            </a:r>
            <a:endParaRPr lang="ru-RU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596F33E7-9A09-4FF4-B59E-9FD4A613F5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630003"/>
              </p:ext>
            </p:extLst>
          </p:nvPr>
        </p:nvGraphicFramePr>
        <p:xfrm>
          <a:off x="839788" y="1431139"/>
          <a:ext cx="5070124" cy="347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378240" imgH="2317680" progId="PBrush">
                  <p:embed/>
                </p:oleObj>
              </mc:Choice>
              <mc:Fallback>
                <p:oleObj name="Bitmap Image" r:id="rId2" imgW="3378240" imgH="23176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9788" y="1431139"/>
                        <a:ext cx="5070124" cy="3478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8109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E27714-700E-07DF-337E-6921E444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01579"/>
          </a:xfrm>
        </p:spPr>
        <p:txBody>
          <a:bodyPr/>
          <a:lstStyle/>
          <a:p>
            <a:r>
              <a:rPr lang="en-US" dirty="0"/>
              <a:t>Broadcasting</a:t>
            </a:r>
            <a:endParaRPr lang="ru-RU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D9F99426-C997-5CF8-11A5-035AF83B62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8627516"/>
              </p:ext>
            </p:extLst>
          </p:nvPr>
        </p:nvGraphicFramePr>
        <p:xfrm>
          <a:off x="839787" y="1227271"/>
          <a:ext cx="4290477" cy="1903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105000" imgH="1378080" progId="PBrush">
                  <p:embed/>
                </p:oleObj>
              </mc:Choice>
              <mc:Fallback>
                <p:oleObj name="Bitmap Image" r:id="rId2" imgW="3105000" imgH="13780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9787" y="1227271"/>
                        <a:ext cx="4290477" cy="19039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A84332D8-73F5-6B05-546E-97848C7ACB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2445141"/>
              </p:ext>
            </p:extLst>
          </p:nvPr>
        </p:nvGraphicFramePr>
        <p:xfrm>
          <a:off x="839787" y="3299717"/>
          <a:ext cx="4848744" cy="3537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3873600" imgH="2825640" progId="PBrush">
                  <p:embed/>
                </p:oleObj>
              </mc:Choice>
              <mc:Fallback>
                <p:oleObj name="Bitmap Image" r:id="rId4" imgW="3873600" imgH="28256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9787" y="3299717"/>
                        <a:ext cx="4848744" cy="35371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8641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26902C-244C-73F0-9146-1922C813F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72703"/>
          </a:xfrm>
        </p:spPr>
        <p:txBody>
          <a:bodyPr>
            <a:normAutofit/>
          </a:bodyPr>
          <a:lstStyle/>
          <a:p>
            <a:r>
              <a:rPr lang="en-US" dirty="0"/>
              <a:t>Computations on GPU</a:t>
            </a:r>
            <a:endParaRPr lang="ru-RU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48D4B6DA-64C0-79B2-A7AF-1EC25EDDFE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0857304"/>
              </p:ext>
            </p:extLst>
          </p:nvPr>
        </p:nvGraphicFramePr>
        <p:xfrm>
          <a:off x="839788" y="1338296"/>
          <a:ext cx="7447564" cy="4185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276880" imgH="2965320" progId="PBrush">
                  <p:embed/>
                </p:oleObj>
              </mc:Choice>
              <mc:Fallback>
                <p:oleObj name="Bitmap Image" r:id="rId2" imgW="5276880" imgH="29653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9788" y="1338296"/>
                        <a:ext cx="7447564" cy="41853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0292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0872D5-7EB1-52DF-123E-8FBA03F69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53966"/>
          </a:xfrm>
        </p:spPr>
        <p:txBody>
          <a:bodyPr>
            <a:normAutofit/>
          </a:bodyPr>
          <a:lstStyle/>
          <a:p>
            <a:r>
              <a:rPr lang="en-US" dirty="0"/>
              <a:t>Automatic differentiation</a:t>
            </a:r>
            <a:endParaRPr lang="ru-RU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24ECBB8C-0C73-7B19-F056-816444D2D0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154560"/>
              </p:ext>
            </p:extLst>
          </p:nvPr>
        </p:nvGraphicFramePr>
        <p:xfrm>
          <a:off x="839788" y="1919053"/>
          <a:ext cx="6051900" cy="35735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000680" imgH="2362320" progId="PBrush">
                  <p:embed/>
                </p:oleObj>
              </mc:Choice>
              <mc:Fallback>
                <p:oleObj name="Bitmap Image" r:id="rId2" imgW="4000680" imgH="23623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9788" y="1919053"/>
                        <a:ext cx="6051900" cy="35735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1409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77</Words>
  <Application>Microsoft Office PowerPoint</Application>
  <PresentationFormat>Широкоэкранный</PresentationFormat>
  <Paragraphs>21</Paragraphs>
  <Slides>18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Тема Office</vt:lpstr>
      <vt:lpstr>Bitmap Image</vt:lpstr>
      <vt:lpstr>Introduction to PyTorch library</vt:lpstr>
      <vt:lpstr>Презентация PowerPoint</vt:lpstr>
      <vt:lpstr>Numpy vs. Pytorch</vt:lpstr>
      <vt:lpstr>Useful operations with tensors</vt:lpstr>
      <vt:lpstr>In-place operations</vt:lpstr>
      <vt:lpstr>In-place operations</vt:lpstr>
      <vt:lpstr>Broadcasting</vt:lpstr>
      <vt:lpstr>Computations on GPU</vt:lpstr>
      <vt:lpstr>Automatic differentiation</vt:lpstr>
      <vt:lpstr>Automatic differentiation</vt:lpstr>
      <vt:lpstr>Gradient accumulation</vt:lpstr>
      <vt:lpstr>Leaf vs non-leaf variable</vt:lpstr>
      <vt:lpstr>Leaf vs non-leaf variable</vt:lpstr>
      <vt:lpstr>Context managers</vt:lpstr>
      <vt:lpstr>Data loading</vt:lpstr>
      <vt:lpstr>Creation of a neural network</vt:lpstr>
      <vt:lpstr>Neural network training</vt:lpstr>
      <vt:lpstr>Neural network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Библиотека PyTorch</dc:title>
  <dc:creator>Kropotov Dmitry</dc:creator>
  <cp:lastModifiedBy>Kropotov Dmitry</cp:lastModifiedBy>
  <cp:revision>23</cp:revision>
  <dcterms:created xsi:type="dcterms:W3CDTF">2022-09-13T09:16:49Z</dcterms:created>
  <dcterms:modified xsi:type="dcterms:W3CDTF">2023-10-04T10:33:24Z</dcterms:modified>
</cp:coreProperties>
</file>