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3" r:id="rId5"/>
    <p:sldId id="262" r:id="rId6"/>
    <p:sldId id="264" r:id="rId7"/>
    <p:sldId id="265" r:id="rId8"/>
    <p:sldId id="267" r:id="rId9"/>
    <p:sldId id="268" r:id="rId10"/>
    <p:sldId id="269" r:id="rId11"/>
    <p:sldId id="273" r:id="rId12"/>
    <p:sldId id="270" r:id="rId13"/>
    <p:sldId id="271" r:id="rId14"/>
    <p:sldId id="272" r:id="rId15"/>
    <p:sldId id="276" r:id="rId16"/>
    <p:sldId id="274" r:id="rId17"/>
    <p:sldId id="275" r:id="rId18"/>
    <p:sldId id="266" r:id="rId19"/>
    <p:sldId id="27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202F-4299-479C-B15E-F143261314E2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C122-6047-4DF2-B658-83EED2B0E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2C122-6047-4DF2-B658-83EED2B0EF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34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2C122-6047-4DF2-B658-83EED2B0EF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725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2C122-6047-4DF2-B658-83EED2B0EF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80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5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7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110C-44BF-413A-8FA8-51FBC9510905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70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89" y="1882834"/>
            <a:ext cx="8413197" cy="42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9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 network (2014)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71531" y="2001175"/>
            <a:ext cx="32993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Cascade of 3x3 </a:t>
            </a:r>
            <a:r>
              <a:rPr lang="en-US" dirty="0" err="1"/>
              <a:t>convs</a:t>
            </a:r>
            <a:r>
              <a:rPr lang="en-US" dirty="0"/>
              <a:t> instead of big </a:t>
            </a:r>
            <a:r>
              <a:rPr lang="en-US" dirty="0" err="1"/>
              <a:t>convs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140M </a:t>
            </a:r>
            <a:r>
              <a:rPr lang="en-US" dirty="0"/>
              <a:t>parameters</a:t>
            </a:r>
            <a:r>
              <a:rPr lang="ru-RU" dirty="0"/>
              <a:t> (</a:t>
            </a:r>
            <a:r>
              <a:rPr lang="ru-RU" dirty="0" err="1"/>
              <a:t>AlexNet</a:t>
            </a:r>
            <a:r>
              <a:rPr lang="en-US" dirty="0"/>
              <a:t> has</a:t>
            </a:r>
            <a:r>
              <a:rPr lang="ru-RU" dirty="0"/>
              <a:t> 60M)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balanced computations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be trained from scratch</a:t>
            </a:r>
            <a:r>
              <a:rPr lang="ru-RU" dirty="0"/>
              <a:t> (</a:t>
            </a:r>
            <a:r>
              <a:rPr lang="en-US" dirty="0"/>
              <a:t>gradient vanishes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training stages for different depths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on</a:t>
            </a:r>
            <a:r>
              <a:rPr lang="ru-RU" dirty="0"/>
              <a:t> 4 Titan Black </a:t>
            </a:r>
            <a:r>
              <a:rPr lang="ru-RU" dirty="0" err="1"/>
              <a:t>GPUs</a:t>
            </a:r>
            <a:r>
              <a:rPr lang="ru-RU" dirty="0"/>
              <a:t> </a:t>
            </a:r>
            <a:r>
              <a:rPr lang="en-US" dirty="0"/>
              <a:t>for </a:t>
            </a:r>
            <a:r>
              <a:rPr lang="ru-RU" dirty="0"/>
              <a:t>2-3 </a:t>
            </a:r>
            <a:r>
              <a:rPr lang="en-US" dirty="0"/>
              <a:t>weeks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5" y="1693481"/>
            <a:ext cx="7505119" cy="46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8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network (2015)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83" y="1115322"/>
            <a:ext cx="2538750" cy="55245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480" y="1589057"/>
            <a:ext cx="2995725" cy="133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604" y="3479739"/>
            <a:ext cx="3249601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1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network (2015)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04" y="2363877"/>
            <a:ext cx="4011226" cy="2768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83" y="1115322"/>
            <a:ext cx="2538750" cy="55245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1775209"/>
            <a:ext cx="3110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Just adding layers doesn’t 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76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network (2015)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83" y="1115322"/>
            <a:ext cx="2538750" cy="55245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9" y="3091012"/>
            <a:ext cx="4265101" cy="23495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58436" y="1690688"/>
            <a:ext cx="8134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•</a:t>
            </a:r>
            <a:r>
              <a:rPr lang="en-US" dirty="0"/>
              <a:t> The main idea – residual block</a:t>
            </a:r>
            <a:r>
              <a:rPr lang="ru-RU" dirty="0"/>
              <a:t> </a:t>
            </a:r>
            <a:r>
              <a:rPr lang="en-US" dirty="0"/>
              <a:t>= adding identity connection</a:t>
            </a:r>
            <a:endParaRPr lang="ru-RU" dirty="0"/>
          </a:p>
          <a:p>
            <a:r>
              <a:rPr lang="ru-RU" dirty="0"/>
              <a:t>•</a:t>
            </a:r>
            <a:r>
              <a:rPr lang="en-US" dirty="0"/>
              <a:t> Allows better propagate gradients inside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244" y="2700947"/>
            <a:ext cx="1778286" cy="37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0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network (2015)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870741"/>
            <a:ext cx="9734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network (2014-2016)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8" y="2260188"/>
            <a:ext cx="6059936" cy="33626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44" y="1931467"/>
            <a:ext cx="5894578" cy="37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network (2014-2016)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7" y="2096553"/>
            <a:ext cx="4398286" cy="40192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32" y="1424924"/>
            <a:ext cx="4554687" cy="542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6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230" cy="1325563"/>
          </a:xfrm>
        </p:spPr>
        <p:txBody>
          <a:bodyPr/>
          <a:lstStyle/>
          <a:p>
            <a:r>
              <a:rPr lang="en-US" dirty="0"/>
              <a:t>Transfer learning in</a:t>
            </a:r>
            <a:r>
              <a:rPr lang="ru-RU" dirty="0"/>
              <a:t> </a:t>
            </a:r>
            <a:r>
              <a:rPr lang="en-US" dirty="0"/>
              <a:t>CNN [</a:t>
            </a:r>
            <a:r>
              <a:rPr lang="en-US" dirty="0" err="1"/>
              <a:t>Oquab</a:t>
            </a:r>
            <a:r>
              <a:rPr lang="en-US" dirty="0"/>
              <a:t> et al., 2014]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46" y="2052996"/>
            <a:ext cx="8834851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7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AB968-2682-3804-D10D-688F92CD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with SGD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17D07E-9B66-6CB4-578C-312570EA9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" y="2374084"/>
            <a:ext cx="4299291" cy="2866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D779F-8B31-8946-8934-69896C4BCD54}"/>
              </a:ext>
            </a:extLst>
          </p:cNvPr>
          <p:cNvSpPr txBox="1"/>
          <p:nvPr/>
        </p:nvSpPr>
        <p:spPr>
          <a:xfrm>
            <a:off x="837282" y="2229113"/>
            <a:ext cx="286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GD with proper step size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E2FB36-3077-D2F3-2A9C-F881BF36D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099" y="2371134"/>
            <a:ext cx="4299291" cy="2866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F56EAF-A6A1-2006-8683-DD1D05BF6900}"/>
              </a:ext>
            </a:extLst>
          </p:cNvPr>
          <p:cNvSpPr txBox="1"/>
          <p:nvPr/>
        </p:nvSpPr>
        <p:spPr>
          <a:xfrm>
            <a:off x="5036273" y="2241949"/>
            <a:ext cx="208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SGD with little noise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BA9E16-4043-349C-783E-F81014FB8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128" y="2368184"/>
            <a:ext cx="4299290" cy="2866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9A40E7-EC91-0CBF-093D-FE40A8202ECA}"/>
              </a:ext>
            </a:extLst>
          </p:cNvPr>
          <p:cNvSpPr txBox="1"/>
          <p:nvPr/>
        </p:nvSpPr>
        <p:spPr>
          <a:xfrm>
            <a:off x="8872080" y="2263193"/>
            <a:ext cx="219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SGD with larger noise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6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ImageNet (image-net.org)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88" y="1690688"/>
            <a:ext cx="6737518" cy="48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8414891" y="2466841"/>
            <a:ext cx="3046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14,197,122 images</a:t>
            </a:r>
            <a:br>
              <a:rPr lang="en-US" sz="2000" dirty="0"/>
            </a:br>
            <a:r>
              <a:rPr lang="en-US" sz="2000" dirty="0"/>
              <a:t>21841 categories</a:t>
            </a:r>
          </a:p>
        </p:txBody>
      </p:sp>
    </p:spTree>
    <p:extLst>
      <p:ext uri="{BB962C8B-B14F-4D97-AF65-F5344CB8AC3E}">
        <p14:creationId xmlns:p14="http://schemas.microsoft.com/office/powerpoint/2010/main" val="116391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54" y="509778"/>
            <a:ext cx="9880092" cy="583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filter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52" y="1690688"/>
            <a:ext cx="4169433" cy="31270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90" y="1690688"/>
            <a:ext cx="4169433" cy="3127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3163" y="5215566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image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636590" y="5212151"/>
            <a:ext cx="321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after the filter application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51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74" y="1486741"/>
            <a:ext cx="9647252" cy="2654300"/>
          </a:xfrm>
          <a:prstGeom prst="rect">
            <a:avLst/>
          </a:prstGeom>
        </p:spPr>
      </p:pic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743308" y="4404916"/>
            <a:ext cx="5148533" cy="2384067"/>
          </a:xfrm>
        </p:spPr>
        <p:txBody>
          <a:bodyPr>
            <a:normAutofit/>
          </a:bodyPr>
          <a:lstStyle/>
          <a:p>
            <a:r>
              <a:rPr lang="en-US" dirty="0"/>
              <a:t>Operations in the network:</a:t>
            </a:r>
            <a:endParaRPr lang="ru-RU" dirty="0"/>
          </a:p>
          <a:p>
            <a:pPr lvl="1"/>
            <a:r>
              <a:rPr lang="en-US" dirty="0"/>
              <a:t>Convolution with kernel</a:t>
            </a:r>
            <a:endParaRPr lang="ru-RU" dirty="0"/>
          </a:p>
          <a:p>
            <a:pPr lvl="1"/>
            <a:r>
              <a:rPr lang="en-US" dirty="0"/>
              <a:t>Non-linearity</a:t>
            </a:r>
            <a:endParaRPr lang="ru-RU" dirty="0"/>
          </a:p>
          <a:p>
            <a:pPr lvl="1"/>
            <a:r>
              <a:rPr lang="en-US" dirty="0"/>
              <a:t>Pooling</a:t>
            </a:r>
            <a:endParaRPr lang="ru-RU" dirty="0"/>
          </a:p>
          <a:p>
            <a:pPr lvl="1"/>
            <a:r>
              <a:rPr lang="en-US" dirty="0"/>
              <a:t>Fully-connected networks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LeNet</a:t>
            </a:r>
            <a:r>
              <a:rPr lang="en-US" dirty="0"/>
              <a:t> network [LeCun et al., 1998]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46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visualization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9" y="1690688"/>
            <a:ext cx="1877378" cy="19927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55" y="1690688"/>
            <a:ext cx="2291070" cy="22443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66" y="1690688"/>
            <a:ext cx="3085597" cy="3507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3709" y="4718560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padding, no stride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144052" y="5449831"/>
            <a:ext cx="24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padding, no stride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153047" y="4718560"/>
            <a:ext cx="1328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padding</a:t>
            </a:r>
            <a:r>
              <a:rPr lang="ru-RU" dirty="0"/>
              <a:t>,</a:t>
            </a:r>
          </a:p>
          <a:p>
            <a:r>
              <a:rPr lang="en-US" dirty="0"/>
              <a:t>stride</a:t>
            </a:r>
            <a:r>
              <a:rPr lang="ru-RU" dirty="0"/>
              <a:t> = 2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555" y="1569089"/>
            <a:ext cx="3092294" cy="298269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53650" y="4718559"/>
            <a:ext cx="286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padding, no stride</a:t>
            </a:r>
            <a:r>
              <a:rPr lang="ru-RU" dirty="0"/>
              <a:t>, </a:t>
            </a:r>
            <a:r>
              <a:rPr lang="en-US" dirty="0"/>
              <a:t>dilation =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43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visualization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3" y="1590675"/>
            <a:ext cx="2719477" cy="30515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1291" y="5267325"/>
            <a:ext cx="241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 transposed</a:t>
            </a:r>
          </a:p>
          <a:p>
            <a:r>
              <a:rPr lang="en-US" dirty="0"/>
              <a:t>No padding, no stride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899031" y="5267325"/>
            <a:ext cx="241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 transposed</a:t>
            </a:r>
          </a:p>
          <a:p>
            <a:r>
              <a:rPr lang="en-US" dirty="0"/>
              <a:t>No padding, stride = 2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31" y="1590675"/>
            <a:ext cx="3247037" cy="36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5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operation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42" y="1690688"/>
            <a:ext cx="6693315" cy="47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9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network (2012)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49" y="1536460"/>
            <a:ext cx="7920901" cy="23876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415539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Max</a:t>
            </a:r>
            <a:r>
              <a:rPr lang="ru-RU" dirty="0"/>
              <a:t> </a:t>
            </a:r>
            <a:r>
              <a:rPr lang="ru-RU" dirty="0" err="1"/>
              <a:t>pooling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ReLu</a:t>
            </a:r>
            <a:r>
              <a:rPr lang="ru-RU" dirty="0"/>
              <a:t> </a:t>
            </a:r>
            <a:r>
              <a:rPr lang="ru-RU" dirty="0" err="1"/>
              <a:t>nonlinearity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Fully</a:t>
            </a:r>
            <a:r>
              <a:rPr lang="ru-RU" dirty="0"/>
              <a:t> </a:t>
            </a:r>
            <a:r>
              <a:rPr lang="ru-RU" dirty="0" err="1"/>
              <a:t>connected</a:t>
            </a:r>
            <a:r>
              <a:rPr lang="ru-RU" dirty="0"/>
              <a:t> </a:t>
            </a:r>
            <a:r>
              <a:rPr lang="ru-RU" dirty="0" err="1"/>
              <a:t>layers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More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bigger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 (60M </a:t>
            </a:r>
            <a:r>
              <a:rPr lang="ru-RU" dirty="0" err="1"/>
              <a:t>params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+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augmentation</a:t>
            </a:r>
            <a:r>
              <a:rPr lang="ru-RU" dirty="0"/>
              <a:t> (</a:t>
            </a:r>
            <a:r>
              <a:rPr lang="ru-RU" dirty="0" err="1"/>
              <a:t>flips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samples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+ </a:t>
            </a:r>
            <a:r>
              <a:rPr lang="ru-RU" dirty="0" err="1"/>
              <a:t>Dropout</a:t>
            </a:r>
            <a:r>
              <a:rPr lang="ru-RU" dirty="0"/>
              <a:t> </a:t>
            </a:r>
            <a:r>
              <a:rPr lang="ru-RU" dirty="0" err="1"/>
              <a:t>regularization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+ </a:t>
            </a:r>
            <a:r>
              <a:rPr lang="ru-RU" dirty="0" err="1"/>
              <a:t>GPUs</a:t>
            </a:r>
            <a:r>
              <a:rPr lang="ru-RU" dirty="0"/>
              <a:t> (50x </a:t>
            </a:r>
            <a:r>
              <a:rPr lang="ru-RU" dirty="0" err="1"/>
              <a:t>speed</a:t>
            </a:r>
            <a:r>
              <a:rPr lang="ru-RU" dirty="0"/>
              <a:t> </a:t>
            </a:r>
            <a:r>
              <a:rPr lang="ru-RU" dirty="0" err="1"/>
              <a:t>up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+ 1 </a:t>
            </a:r>
            <a:r>
              <a:rPr lang="ru-RU" dirty="0" err="1"/>
              <a:t>week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training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2 </a:t>
            </a:r>
            <a:r>
              <a:rPr lang="ru-RU" dirty="0" err="1"/>
              <a:t>GPUs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851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270</Words>
  <Application>Microsoft Office PowerPoint</Application>
  <PresentationFormat>Широкоэкранный</PresentationFormat>
  <Paragraphs>58</Paragraphs>
  <Slides>19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Convolutional neural networks</vt:lpstr>
      <vt:lpstr>ImageNet (image-net.org)</vt:lpstr>
      <vt:lpstr>Презентация PowerPoint</vt:lpstr>
      <vt:lpstr>Sobel filter</vt:lpstr>
      <vt:lpstr>LeNet network [LeCun et al., 1998]</vt:lpstr>
      <vt:lpstr>Convolution visualization</vt:lpstr>
      <vt:lpstr>Convolution visualization</vt:lpstr>
      <vt:lpstr>Pooling operation</vt:lpstr>
      <vt:lpstr>AlexNet network (2012)</vt:lpstr>
      <vt:lpstr>Data augmentation</vt:lpstr>
      <vt:lpstr>VGG network (2014)</vt:lpstr>
      <vt:lpstr>ResNet network (2015)</vt:lpstr>
      <vt:lpstr>ResNet network (2015)</vt:lpstr>
      <vt:lpstr>ResNet network (2015)</vt:lpstr>
      <vt:lpstr>ResNet network (2015)</vt:lpstr>
      <vt:lpstr>Inception network (2014-2016)</vt:lpstr>
      <vt:lpstr>Inception network (2014-2016)</vt:lpstr>
      <vt:lpstr>Transfer learning in CNN [Oquab et al., 2014]</vt:lpstr>
      <vt:lpstr>Optimization with SGD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Николаева</dc:creator>
  <cp:lastModifiedBy>Kropotov, Dmitry</cp:lastModifiedBy>
  <cp:revision>57</cp:revision>
  <dcterms:created xsi:type="dcterms:W3CDTF">2016-07-15T17:21:31Z</dcterms:created>
  <dcterms:modified xsi:type="dcterms:W3CDTF">2024-09-25T11:24:18Z</dcterms:modified>
</cp:coreProperties>
</file>