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59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A202F-4299-479C-B15E-F143261314E2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C122-6047-4DF2-B658-83EED2B0E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16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2C122-6047-4DF2-B658-83EED2B0EF1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034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70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65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76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45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41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89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19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44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17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51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55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0110C-44BF-413A-8FA8-51FBC9510905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1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NN models for audio processing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r>
              <a:rPr lang="en-US" dirty="0"/>
              <a:t>Deep learning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870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1A9EA4-CFB1-80DF-AB6E-B61058F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Listen, Attend and Spell (LAS)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C94933-3312-373B-0319-3C8A8A6EC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0" y="1353541"/>
            <a:ext cx="4638660" cy="5504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D033E5-CE25-FCEC-A188-41320FD9652B}"/>
              </a:ext>
            </a:extLst>
          </p:cNvPr>
          <p:cNvSpPr txBox="1"/>
          <p:nvPr/>
        </p:nvSpPr>
        <p:spPr>
          <a:xfrm>
            <a:off x="6833937" y="2418833"/>
            <a:ext cx="513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Architecture: Encoder-Decoder model with attention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CD0DF3-67D0-B73D-9EBE-32001B804B48}"/>
              </a:ext>
            </a:extLst>
          </p:cNvPr>
          <p:cNvSpPr txBox="1"/>
          <p:nvPr/>
        </p:nvSpPr>
        <p:spPr>
          <a:xfrm>
            <a:off x="6833937" y="1462601"/>
            <a:ext cx="4442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Automatic Speech Recognition problem: Audio -&gt; Spectrogram -&gt; Text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3FB9A2-731A-31FD-5D9C-3108139DDC13}"/>
              </a:ext>
            </a:extLst>
          </p:cNvPr>
          <p:cNvSpPr txBox="1"/>
          <p:nvPr/>
        </p:nvSpPr>
        <p:spPr>
          <a:xfrm>
            <a:off x="6833937" y="3069190"/>
            <a:ext cx="201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graphemes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36287D-8E23-6390-831D-D50E1AD0A273}"/>
              </a:ext>
            </a:extLst>
          </p:cNvPr>
          <p:cNvSpPr txBox="1"/>
          <p:nvPr/>
        </p:nvSpPr>
        <p:spPr>
          <a:xfrm>
            <a:off x="6843565" y="3744229"/>
            <a:ext cx="497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Inference: Beam search + separate language model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669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09F22-B59E-C8E9-B6EA-0B99FD208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Speech 2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7E055E-A59E-3BD7-5126-BEFF3C814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068" y="4953790"/>
            <a:ext cx="6293773" cy="147059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CE03064-7534-BE46-8F54-8888C3710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0" y="1793673"/>
            <a:ext cx="4162357" cy="4202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153319-05B6-2CD0-041D-47A0217CE5FA}"/>
              </a:ext>
            </a:extLst>
          </p:cNvPr>
          <p:cNvSpPr txBox="1"/>
          <p:nvPr/>
        </p:nvSpPr>
        <p:spPr>
          <a:xfrm>
            <a:off x="5420173" y="1470507"/>
            <a:ext cx="4442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Automatic Speech Recognition problem: Audio -&gt; Spectrogram -&gt; Text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47E2C1-ED47-D9BC-8284-33127EBD256E}"/>
              </a:ext>
            </a:extLst>
          </p:cNvPr>
          <p:cNvSpPr txBox="1"/>
          <p:nvPr/>
        </p:nvSpPr>
        <p:spPr>
          <a:xfrm>
            <a:off x="5428650" y="2418833"/>
            <a:ext cx="431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Architecture: Encoder only model + CTC loss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AA8B35-FBA0-0AFB-3EEE-ED9E4A4DF644}"/>
              </a:ext>
            </a:extLst>
          </p:cNvPr>
          <p:cNvSpPr txBox="1"/>
          <p:nvPr/>
        </p:nvSpPr>
        <p:spPr>
          <a:xfrm>
            <a:off x="5447900" y="4082273"/>
            <a:ext cx="201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graphemes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219633-966E-5F23-C6AD-77A82CA83531}"/>
              </a:ext>
            </a:extLst>
          </p:cNvPr>
          <p:cNvSpPr txBox="1"/>
          <p:nvPr/>
        </p:nvSpPr>
        <p:spPr>
          <a:xfrm>
            <a:off x="5428650" y="3095790"/>
            <a:ext cx="6140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Encoder uses 1) convolutional layers (1d or 2d), RNN layers and FC layers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783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1D39D4-DB98-3D22-8A0C-63F545F8F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Tacotron</a:t>
            </a:r>
            <a:r>
              <a:rPr lang="en-US" dirty="0"/>
              <a:t> 2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3DC907-94C9-A6CA-DAE3-6ED3EE4D2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538526" cy="33882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657BC0-AD0A-E052-F43A-188DAC635C46}"/>
              </a:ext>
            </a:extLst>
          </p:cNvPr>
          <p:cNvSpPr txBox="1"/>
          <p:nvPr/>
        </p:nvSpPr>
        <p:spPr>
          <a:xfrm>
            <a:off x="5777981" y="1470507"/>
            <a:ext cx="530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Text-to-Speech problem: Text -&gt; Spectrogram -&gt; Audio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A64B85-01C5-E42B-0E67-8B66908482C8}"/>
              </a:ext>
            </a:extLst>
          </p:cNvPr>
          <p:cNvSpPr txBox="1"/>
          <p:nvPr/>
        </p:nvSpPr>
        <p:spPr>
          <a:xfrm>
            <a:off x="5777981" y="2767789"/>
            <a:ext cx="448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Architecture: Encoder-Decoder with attention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F6E94C-86E7-78EE-FF2E-0A20FC06BFC9}"/>
              </a:ext>
            </a:extLst>
          </p:cNvPr>
          <p:cNvSpPr txBox="1"/>
          <p:nvPr/>
        </p:nvSpPr>
        <p:spPr>
          <a:xfrm>
            <a:off x="5777981" y="2117561"/>
            <a:ext cx="614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Spectrogram to Audio is solved by separate </a:t>
            </a:r>
            <a:r>
              <a:rPr lang="en-US" dirty="0" err="1"/>
              <a:t>WaveNet</a:t>
            </a:r>
            <a:r>
              <a:rPr lang="en-US" dirty="0"/>
              <a:t> vocoder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07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E4D93-12E2-7DA3-AAB4-69E5FE78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Speech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81C0DD-64C1-5E58-F5D0-0B57C3FD4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60" y="1690688"/>
            <a:ext cx="7042519" cy="32080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7E991F-642A-4E47-040A-B927B4E2AE6A}"/>
              </a:ext>
            </a:extLst>
          </p:cNvPr>
          <p:cNvSpPr txBox="1"/>
          <p:nvPr/>
        </p:nvSpPr>
        <p:spPr>
          <a:xfrm>
            <a:off x="7714299" y="1690688"/>
            <a:ext cx="447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Phoneme-to-Spectrogram prediction problem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9BC8A9-5046-972B-526C-532051612172}"/>
              </a:ext>
            </a:extLst>
          </p:cNvPr>
          <p:cNvSpPr txBox="1"/>
          <p:nvPr/>
        </p:nvSpPr>
        <p:spPr>
          <a:xfrm>
            <a:off x="7738713" y="2444816"/>
            <a:ext cx="418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Architecture: encoder only with special length regulator block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1B2CDC-27E4-CF86-0963-1B401B9E11B5}"/>
              </a:ext>
            </a:extLst>
          </p:cNvPr>
          <p:cNvSpPr txBox="1"/>
          <p:nvPr/>
        </p:nvSpPr>
        <p:spPr>
          <a:xfrm>
            <a:off x="7765705" y="3507887"/>
            <a:ext cx="4186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Duration Prediction: attention weights from separately trained Encoder-Attention-Decoder TTS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109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6D04A-0119-6DB0-6DB7-BDEDAA47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WaveNet</a:t>
            </a:r>
            <a:r>
              <a:rPr lang="en-US" dirty="0"/>
              <a:t> vocoder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863C45-8A8F-B671-CEA0-1702CB4F2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25" y="1479098"/>
            <a:ext cx="7251729" cy="250499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3BF156B-E2A5-BA05-F350-A775092B2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906" y="6259650"/>
            <a:ext cx="6203774" cy="4664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EE7E1C-956F-733D-C34C-58D623C1F199}"/>
              </a:ext>
            </a:extLst>
          </p:cNvPr>
          <p:cNvSpPr txBox="1"/>
          <p:nvPr/>
        </p:nvSpPr>
        <p:spPr>
          <a:xfrm>
            <a:off x="838200" y="4126587"/>
            <a:ext cx="4143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Problem: Spectrogram -&gt; Audio prediction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6D2C4E-9550-8730-C9DA-F1A58D538515}"/>
              </a:ext>
            </a:extLst>
          </p:cNvPr>
          <p:cNvSpPr txBox="1"/>
          <p:nvPr/>
        </p:nvSpPr>
        <p:spPr>
          <a:xfrm>
            <a:off x="838200" y="4699343"/>
            <a:ext cx="725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Audio part: autoregressive next audio element prediction generative model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DE822-8DF1-6530-B7C4-D773177229CD}"/>
              </a:ext>
            </a:extLst>
          </p:cNvPr>
          <p:cNvSpPr txBox="1"/>
          <p:nvPr/>
        </p:nvSpPr>
        <p:spPr>
          <a:xfrm>
            <a:off x="838200" y="5275666"/>
            <a:ext cx="652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Architecture: a stack of dilated convolutions for large receptive field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330AA7-DCF7-0DF1-D87E-740D22240739}"/>
              </a:ext>
            </a:extLst>
          </p:cNvPr>
          <p:cNvSpPr txBox="1"/>
          <p:nvPr/>
        </p:nvSpPr>
        <p:spPr>
          <a:xfrm>
            <a:off x="828575" y="5813489"/>
            <a:ext cx="7041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conditional generation (condition = spectrogram) each layer compute: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7774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65565-D9DD-FE10-5E42-0B1FBFC4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WaveNet</a:t>
            </a:r>
            <a:r>
              <a:rPr lang="en-US" dirty="0"/>
              <a:t> vocoder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B85D61-101C-3D58-8A38-D976CE9AF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49" y="1481808"/>
            <a:ext cx="6752210" cy="39083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DC903D-D16C-417D-C1AB-778E1D3B13FE}"/>
              </a:ext>
            </a:extLst>
          </p:cNvPr>
          <p:cNvSpPr txBox="1"/>
          <p:nvPr/>
        </p:nvSpPr>
        <p:spPr>
          <a:xfrm>
            <a:off x="7969718" y="1488075"/>
            <a:ext cx="3753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idea of Inverse Autoregressive Flow for distillation of </a:t>
            </a:r>
            <a:r>
              <a:rPr lang="en-US" dirty="0" err="1"/>
              <a:t>WaveNet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08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C65E3-8F02-5DE3-7D40-F7451EB5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HiFi-GAN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A8AA1A-BBE7-8A06-A684-D8045BF60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861" y="1236519"/>
            <a:ext cx="6269140" cy="20071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3C2DE7-AFD6-0537-20AD-E0AAA127D78C}"/>
              </a:ext>
            </a:extLst>
          </p:cNvPr>
          <p:cNvSpPr txBox="1"/>
          <p:nvPr/>
        </p:nvSpPr>
        <p:spPr>
          <a:xfrm>
            <a:off x="838200" y="1506021"/>
            <a:ext cx="5305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Solve spectrogram-to-audio problem using GAN style generative model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4526CF-7323-6573-A147-C35AACF9C364}"/>
              </a:ext>
            </a:extLst>
          </p:cNvPr>
          <p:cNvSpPr txBox="1"/>
          <p:nvPr/>
        </p:nvSpPr>
        <p:spPr>
          <a:xfrm>
            <a:off x="838200" y="2276043"/>
            <a:ext cx="6034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Generator: predict audio using spectrogram using convolutional decoder (as input no noise is given)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E31B065-9A27-DEDE-7030-4193223FF0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588" y="3822779"/>
            <a:ext cx="3070938" cy="29111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3326FB-481C-457E-962F-569E8FCBB1B4}"/>
              </a:ext>
            </a:extLst>
          </p:cNvPr>
          <p:cNvSpPr txBox="1"/>
          <p:nvPr/>
        </p:nvSpPr>
        <p:spPr>
          <a:xfrm>
            <a:off x="838200" y="3138397"/>
            <a:ext cx="530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Discriminator: predict true/fake classes for given audio</a:t>
            </a:r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4275522-AC7F-A382-7A0F-A7E46587DA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093" y="3984428"/>
            <a:ext cx="3860210" cy="268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9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55F174-7080-A1B9-05D2-3ECE2C95A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HiFi-GAN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6E7F78-2D26-136C-540C-582C14369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96" y="1829443"/>
            <a:ext cx="6097248" cy="8429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9E791D-6CCE-92A6-DA3C-D15038647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218" y="1675597"/>
            <a:ext cx="4789383" cy="146100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14299BB-FC81-0467-EA36-8ADB07A437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90" y="3858502"/>
            <a:ext cx="3965372" cy="92525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274ECEC-F43C-0305-1DD8-29494FF0DC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90" y="5674732"/>
            <a:ext cx="5337242" cy="8912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641D96-FE27-8439-47D0-87A9AC56FF1E}"/>
              </a:ext>
            </a:extLst>
          </p:cNvPr>
          <p:cNvSpPr txBox="1"/>
          <p:nvPr/>
        </p:nvSpPr>
        <p:spPr>
          <a:xfrm>
            <a:off x="864545" y="1411986"/>
            <a:ext cx="5644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Generator and discriminator losses are formulated as MSE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B3900-E11F-D566-F155-471FF7D4CB8E}"/>
              </a:ext>
            </a:extLst>
          </p:cNvPr>
          <p:cNvSpPr txBox="1"/>
          <p:nvPr/>
        </p:nvSpPr>
        <p:spPr>
          <a:xfrm>
            <a:off x="883795" y="3519733"/>
            <a:ext cx="1010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Mel-spectrogram loss: phi(x) – spectrogram of true waveform, phi(G(s)) – spectrogram of generated audio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C31547-4C8A-1D29-EECD-4BB698ED915C}"/>
              </a:ext>
            </a:extLst>
          </p:cNvPr>
          <p:cNvSpPr txBox="1"/>
          <p:nvPr/>
        </p:nvSpPr>
        <p:spPr>
          <a:xfrm>
            <a:off x="883795" y="5122524"/>
            <a:ext cx="10762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Feature-matching loss: measure similarity between generated audio and true waveform using intermediate feature maps of discriminator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55917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271</Words>
  <Application>Microsoft Office PowerPoint</Application>
  <PresentationFormat>Широкоэкранный</PresentationFormat>
  <Paragraphs>37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NN models for audio processing</vt:lpstr>
      <vt:lpstr>Listen, Attend and Spell (LAS)</vt:lpstr>
      <vt:lpstr>Deep Speech 2</vt:lpstr>
      <vt:lpstr>Tacotron 2</vt:lpstr>
      <vt:lpstr>Fast Speech</vt:lpstr>
      <vt:lpstr>WaveNet vocoder</vt:lpstr>
      <vt:lpstr>Parallel WaveNet vocoder</vt:lpstr>
      <vt:lpstr>HiFi-GAN</vt:lpstr>
      <vt:lpstr>HiFi-GAN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Николаева</dc:creator>
  <cp:lastModifiedBy>Kropotov, Dmitry</cp:lastModifiedBy>
  <cp:revision>89</cp:revision>
  <dcterms:created xsi:type="dcterms:W3CDTF">2016-07-15T17:21:31Z</dcterms:created>
  <dcterms:modified xsi:type="dcterms:W3CDTF">2024-11-06T11:18:53Z</dcterms:modified>
</cp:coreProperties>
</file>