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7" r:id="rId2"/>
    <p:sldId id="306" r:id="rId3"/>
    <p:sldId id="280" r:id="rId4"/>
    <p:sldId id="281" r:id="rId5"/>
    <p:sldId id="282" r:id="rId6"/>
    <p:sldId id="283" r:id="rId7"/>
    <p:sldId id="284" r:id="rId8"/>
    <p:sldId id="307" r:id="rId9"/>
    <p:sldId id="290" r:id="rId10"/>
    <p:sldId id="279" r:id="rId11"/>
    <p:sldId id="285" r:id="rId12"/>
    <p:sldId id="286" r:id="rId13"/>
    <p:sldId id="287" r:id="rId14"/>
    <p:sldId id="289" r:id="rId15"/>
    <p:sldId id="308" r:id="rId16"/>
    <p:sldId id="310" r:id="rId17"/>
    <p:sldId id="288" r:id="rId18"/>
    <p:sldId id="309" r:id="rId19"/>
    <p:sldId id="305" r:id="rId20"/>
    <p:sldId id="292" r:id="rId21"/>
    <p:sldId id="293" r:id="rId22"/>
    <p:sldId id="294" r:id="rId23"/>
    <p:sldId id="295" r:id="rId24"/>
    <p:sldId id="296" r:id="rId25"/>
    <p:sldId id="297" r:id="rId26"/>
    <p:sldId id="298" r:id="rId27"/>
    <p:sldId id="300" r:id="rId28"/>
    <p:sldId id="301" r:id="rId29"/>
    <p:sldId id="302" r:id="rId30"/>
    <p:sldId id="303" r:id="rId31"/>
    <p:sldId id="304"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0719" autoAdjust="0"/>
  </p:normalViewPr>
  <p:slideViewPr>
    <p:cSldViewPr snapToGrid="0">
      <p:cViewPr>
        <p:scale>
          <a:sx n="60" d="100"/>
          <a:sy n="60" d="100"/>
        </p:scale>
        <p:origin x="12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A202F-4299-479C-B15E-F143261314E2}" type="datetimeFigureOut">
              <a:rPr lang="ru-RU" smtClean="0"/>
              <a:t>04.04.2025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C122-6047-4DF2-B658-83EED2B0EF10}" type="slidenum">
              <a:rPr lang="ru-RU" smtClean="0"/>
              <a:t>‹#›</a:t>
            </a:fld>
            <a:endParaRPr lang="ru-RU"/>
          </a:p>
        </p:txBody>
      </p:sp>
    </p:spTree>
    <p:extLst>
      <p:ext uri="{BB962C8B-B14F-4D97-AF65-F5344CB8AC3E}">
        <p14:creationId xmlns:p14="http://schemas.microsoft.com/office/powerpoint/2010/main" val="267216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32C0110C-44BF-413A-8FA8-51FBC9510905}" type="datetimeFigureOut">
              <a:rPr lang="ru-RU" smtClean="0"/>
              <a:t>04.04.2025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82170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C0110C-44BF-413A-8FA8-51FBC9510905}" type="datetimeFigureOut">
              <a:rPr lang="ru-RU" smtClean="0"/>
              <a:t>04.04.2025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146265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C0110C-44BF-413A-8FA8-51FBC9510905}" type="datetimeFigureOut">
              <a:rPr lang="ru-RU" smtClean="0"/>
              <a:t>04.04.2025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168976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C0110C-44BF-413A-8FA8-51FBC9510905}" type="datetimeFigureOut">
              <a:rPr lang="ru-RU" smtClean="0"/>
              <a:t>04.04.2025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76945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2C0110C-44BF-413A-8FA8-51FBC9510905}" type="datetimeFigureOut">
              <a:rPr lang="ru-RU" smtClean="0"/>
              <a:t>04.04.2025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09941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32C0110C-44BF-413A-8FA8-51FBC9510905}" type="datetimeFigureOut">
              <a:rPr lang="ru-RU" smtClean="0"/>
              <a:t>04.04.2025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148889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2C0110C-44BF-413A-8FA8-51FBC9510905}" type="datetimeFigureOut">
              <a:rPr lang="ru-RU" smtClean="0"/>
              <a:t>04.04.2025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422719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32C0110C-44BF-413A-8FA8-51FBC9510905}" type="datetimeFigureOut">
              <a:rPr lang="ru-RU" smtClean="0"/>
              <a:t>04.04.2025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254544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2C0110C-44BF-413A-8FA8-51FBC9510905}" type="datetimeFigureOut">
              <a:rPr lang="ru-RU" smtClean="0"/>
              <a:t>04.04.2025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70417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2C0110C-44BF-413A-8FA8-51FBC9510905}" type="datetimeFigureOut">
              <a:rPr lang="ru-RU" smtClean="0"/>
              <a:t>04.04.2025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62151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2C0110C-44BF-413A-8FA8-51FBC9510905}" type="datetimeFigureOut">
              <a:rPr lang="ru-RU" smtClean="0"/>
              <a:t>04.04.2025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211155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110C-44BF-413A-8FA8-51FBC9510905}" type="datetimeFigureOut">
              <a:rPr lang="ru-RU" smtClean="0"/>
              <a:t>04.04.2025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6F2DD-97A6-4ADB-A4AD-00C5B7798F05}" type="slidenum">
              <a:rPr lang="ru-RU" smtClean="0"/>
              <a:t>‹#›</a:t>
            </a:fld>
            <a:endParaRPr lang="ru-RU"/>
          </a:p>
        </p:txBody>
      </p:sp>
    </p:spTree>
    <p:extLst>
      <p:ext uri="{BB962C8B-B14F-4D97-AF65-F5344CB8AC3E}">
        <p14:creationId xmlns:p14="http://schemas.microsoft.com/office/powerpoint/2010/main" val="236313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tmp"/><Relationship Id="rId7" Type="http://schemas.openxmlformats.org/officeDocument/2006/relationships/image" Target="../media/image28.tmp"/><Relationship Id="rId2" Type="http://schemas.openxmlformats.org/officeDocument/2006/relationships/image" Target="../media/image23.tmp"/><Relationship Id="rId1" Type="http://schemas.openxmlformats.org/officeDocument/2006/relationships/slideLayout" Target="../slideLayouts/slideLayout2.xml"/><Relationship Id="rId6" Type="http://schemas.openxmlformats.org/officeDocument/2006/relationships/image" Target="../media/image27.tmp"/><Relationship Id="rId5" Type="http://schemas.openxmlformats.org/officeDocument/2006/relationships/image" Target="../media/image26.tmp"/><Relationship Id="rId4" Type="http://schemas.openxmlformats.org/officeDocument/2006/relationships/image" Target="../media/image25.tmp"/></Relationships>
</file>

<file path=ppt/slides/_rels/slide1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24.tmp"/><Relationship Id="rId1" Type="http://schemas.openxmlformats.org/officeDocument/2006/relationships/slideLayout" Target="../slideLayouts/slideLayout2.xml"/><Relationship Id="rId6" Type="http://schemas.openxmlformats.org/officeDocument/2006/relationships/image" Target="../media/image34.tmp"/><Relationship Id="rId5" Type="http://schemas.openxmlformats.org/officeDocument/2006/relationships/image" Target="../media/image33.tmp"/><Relationship Id="rId4" Type="http://schemas.openxmlformats.org/officeDocument/2006/relationships/image" Target="../media/image32.tmp"/></Relationships>
</file>

<file path=ppt/slides/_rels/slide13.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2.xml"/><Relationship Id="rId4" Type="http://schemas.openxmlformats.org/officeDocument/2006/relationships/image" Target="../media/image39.tmp"/></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2.xml"/><Relationship Id="rId4" Type="http://schemas.openxmlformats.org/officeDocument/2006/relationships/image" Target="../media/image43.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20.xml.rels><?xml version="1.0" encoding="UTF-8" standalone="yes"?>
<Relationships xmlns="http://schemas.openxmlformats.org/package/2006/relationships"><Relationship Id="rId3" Type="http://schemas.openxmlformats.org/officeDocument/2006/relationships/image" Target="../media/image46.tmp"/><Relationship Id="rId7" Type="http://schemas.openxmlformats.org/officeDocument/2006/relationships/image" Target="../media/image50.tmp"/><Relationship Id="rId2" Type="http://schemas.openxmlformats.org/officeDocument/2006/relationships/image" Target="../media/image45.tmp"/><Relationship Id="rId1" Type="http://schemas.openxmlformats.org/officeDocument/2006/relationships/slideLayout" Target="../slideLayouts/slideLayout2.xml"/><Relationship Id="rId6" Type="http://schemas.openxmlformats.org/officeDocument/2006/relationships/image" Target="../media/image49.tmp"/><Relationship Id="rId5" Type="http://schemas.openxmlformats.org/officeDocument/2006/relationships/image" Target="../media/image48.tmp"/><Relationship Id="rId4" Type="http://schemas.openxmlformats.org/officeDocument/2006/relationships/image" Target="../media/image47.tmp"/></Relationships>
</file>

<file path=ppt/slides/_rels/slide21.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2.xml"/><Relationship Id="rId6" Type="http://schemas.openxmlformats.org/officeDocument/2006/relationships/image" Target="../media/image55.tmp"/><Relationship Id="rId5" Type="http://schemas.openxmlformats.org/officeDocument/2006/relationships/image" Target="../media/image54.tmp"/><Relationship Id="rId4" Type="http://schemas.openxmlformats.org/officeDocument/2006/relationships/image" Target="../media/image53.tmp"/></Relationships>
</file>

<file path=ppt/slides/_rels/slide22.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54.tmp"/><Relationship Id="rId1" Type="http://schemas.openxmlformats.org/officeDocument/2006/relationships/slideLayout" Target="../slideLayouts/slideLayout2.xml"/><Relationship Id="rId6" Type="http://schemas.openxmlformats.org/officeDocument/2006/relationships/image" Target="../media/image58.tmp"/><Relationship Id="rId5" Type="http://schemas.openxmlformats.org/officeDocument/2006/relationships/image" Target="../media/image57.tmp"/><Relationship Id="rId4" Type="http://schemas.openxmlformats.org/officeDocument/2006/relationships/image" Target="../media/image56.tmp"/></Relationships>
</file>

<file path=ppt/slides/_rels/slide23.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5.tmp"/><Relationship Id="rId3" Type="http://schemas.openxmlformats.org/officeDocument/2006/relationships/image" Target="../media/image60.tmp"/><Relationship Id="rId7" Type="http://schemas.openxmlformats.org/officeDocument/2006/relationships/image" Target="../media/image64.tmp"/><Relationship Id="rId2" Type="http://schemas.openxmlformats.org/officeDocument/2006/relationships/image" Target="../media/image59.tmp"/><Relationship Id="rId1" Type="http://schemas.openxmlformats.org/officeDocument/2006/relationships/slideLayout" Target="../slideLayouts/slideLayout2.xml"/><Relationship Id="rId6" Type="http://schemas.openxmlformats.org/officeDocument/2006/relationships/image" Target="../media/image63.tmp"/><Relationship Id="rId5" Type="http://schemas.openxmlformats.org/officeDocument/2006/relationships/image" Target="../media/image62.tmp"/><Relationship Id="rId4" Type="http://schemas.openxmlformats.org/officeDocument/2006/relationships/image" Target="../media/image61.tmp"/></Relationships>
</file>

<file path=ppt/slides/_rels/slide25.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image" Target="../media/image66.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image" Target="../media/image6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image" Target="../media/image70.tmp"/><Relationship Id="rId1" Type="http://schemas.openxmlformats.org/officeDocument/2006/relationships/slideLayout" Target="../slideLayouts/slideLayout2.xml"/><Relationship Id="rId5" Type="http://schemas.openxmlformats.org/officeDocument/2006/relationships/image" Target="../media/image73.tmp"/><Relationship Id="rId4" Type="http://schemas.openxmlformats.org/officeDocument/2006/relationships/image" Target="../media/image72.tmp"/></Relationships>
</file>

<file path=ppt/slides/_rels/slide29.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image" Target="../media/image74.tmp"/><Relationship Id="rId1" Type="http://schemas.openxmlformats.org/officeDocument/2006/relationships/slideLayout" Target="../slideLayouts/slideLayout2.xml"/><Relationship Id="rId4" Type="http://schemas.openxmlformats.org/officeDocument/2006/relationships/image" Target="../media/image76.tmp"/></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tm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10.tmp"/></Relationships>
</file>

<file path=ppt/slides/_rels/slide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image" Target="../media/image14.tmp"/></Relationships>
</file>

<file path=ppt/slides/_rels/slide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9E55AB-6FBF-B0C9-8397-B1AFFFCA70D1}"/>
              </a:ext>
            </a:extLst>
          </p:cNvPr>
          <p:cNvSpPr>
            <a:spLocks noGrp="1"/>
          </p:cNvSpPr>
          <p:nvPr>
            <p:ph type="ctrTitle"/>
          </p:nvPr>
        </p:nvSpPr>
        <p:spPr>
          <a:xfrm>
            <a:off x="723012" y="3355197"/>
            <a:ext cx="10940902" cy="2387600"/>
          </a:xfrm>
        </p:spPr>
        <p:txBody>
          <a:bodyPr>
            <a:normAutofit fontScale="90000"/>
          </a:bodyPr>
          <a:lstStyle/>
          <a:p>
            <a:r>
              <a:rPr lang="en-US" dirty="0"/>
              <a:t>Bias-Variance Decomposition</a:t>
            </a:r>
            <a:br>
              <a:rPr lang="en-US" dirty="0"/>
            </a:br>
            <a:br>
              <a:rPr lang="en-US" dirty="0"/>
            </a:br>
            <a:br>
              <a:rPr lang="en-US" dirty="0"/>
            </a:br>
            <a:r>
              <a:rPr lang="en-US" dirty="0"/>
              <a:t>Compositions of ML algorithms: Random Forest and</a:t>
            </a:r>
            <a:br>
              <a:rPr lang="en-US" dirty="0"/>
            </a:br>
            <a:r>
              <a:rPr lang="en-US" dirty="0"/>
              <a:t>Gradient Boosting</a:t>
            </a:r>
            <a:endParaRPr lang="ru-RU" dirty="0"/>
          </a:p>
        </p:txBody>
      </p:sp>
    </p:spTree>
    <p:extLst>
      <p:ext uri="{BB962C8B-B14F-4D97-AF65-F5344CB8AC3E}">
        <p14:creationId xmlns:p14="http://schemas.microsoft.com/office/powerpoint/2010/main" val="1620540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3C27AE0-8EB1-C604-DDDB-FAEC18552A4A}"/>
              </a:ext>
            </a:extLst>
          </p:cNvPr>
          <p:cNvSpPr txBox="1"/>
          <p:nvPr/>
        </p:nvSpPr>
        <p:spPr>
          <a:xfrm>
            <a:off x="838200" y="3394280"/>
            <a:ext cx="9656135" cy="954107"/>
          </a:xfrm>
          <a:prstGeom prst="rect">
            <a:avLst/>
          </a:prstGeom>
          <a:noFill/>
        </p:spPr>
        <p:txBody>
          <a:bodyPr wrap="square" rtlCol="0">
            <a:spAutoFit/>
          </a:bodyPr>
          <a:lstStyle/>
          <a:p>
            <a:r>
              <a:rPr lang="en-US" sz="2800" dirty="0"/>
              <a:t>Let’s consider different datasets                                 constructed from the original one (for example, by random subsampling)</a:t>
            </a:r>
            <a:endParaRPr lang="ru-RU" sz="2800" dirty="0"/>
          </a:p>
        </p:txBody>
      </p:sp>
      <p:sp>
        <p:nvSpPr>
          <p:cNvPr id="2" name="Заголовок 1">
            <a:extLst>
              <a:ext uri="{FF2B5EF4-FFF2-40B4-BE49-F238E27FC236}">
                <a16:creationId xmlns:a16="http://schemas.microsoft.com/office/drawing/2014/main" id="{428D7FA7-D2C3-08F2-0943-4BE3C5D00109}"/>
              </a:ext>
            </a:extLst>
          </p:cNvPr>
          <p:cNvSpPr>
            <a:spLocks noGrp="1"/>
          </p:cNvSpPr>
          <p:nvPr>
            <p:ph type="title"/>
          </p:nvPr>
        </p:nvSpPr>
        <p:spPr/>
        <p:txBody>
          <a:bodyPr/>
          <a:lstStyle/>
          <a:p>
            <a:r>
              <a:rPr lang="en-US" dirty="0"/>
              <a:t>Composition of ML algorithms</a:t>
            </a:r>
            <a:endParaRPr lang="ru-RU" dirty="0"/>
          </a:p>
        </p:txBody>
      </p:sp>
      <p:sp>
        <p:nvSpPr>
          <p:cNvPr id="4" name="TextBox 3">
            <a:extLst>
              <a:ext uri="{FF2B5EF4-FFF2-40B4-BE49-F238E27FC236}">
                <a16:creationId xmlns:a16="http://schemas.microsoft.com/office/drawing/2014/main" id="{7CBB11C5-0428-3AE5-65DE-B5059353BF1C}"/>
              </a:ext>
            </a:extLst>
          </p:cNvPr>
          <p:cNvSpPr txBox="1"/>
          <p:nvPr/>
        </p:nvSpPr>
        <p:spPr>
          <a:xfrm>
            <a:off x="838200" y="1541721"/>
            <a:ext cx="5081071" cy="523220"/>
          </a:xfrm>
          <a:prstGeom prst="rect">
            <a:avLst/>
          </a:prstGeom>
          <a:noFill/>
        </p:spPr>
        <p:txBody>
          <a:bodyPr wrap="none" rtlCol="0">
            <a:spAutoFit/>
          </a:bodyPr>
          <a:lstStyle/>
          <a:p>
            <a:r>
              <a:rPr lang="en-US" sz="2800" dirty="0"/>
              <a:t>Let’s consider regression problem</a:t>
            </a:r>
            <a:endParaRPr lang="ru-RU" sz="2800" dirty="0"/>
          </a:p>
        </p:txBody>
      </p:sp>
      <p:pic>
        <p:nvPicPr>
          <p:cNvPr id="6" name="Рисунок 5">
            <a:extLst>
              <a:ext uri="{FF2B5EF4-FFF2-40B4-BE49-F238E27FC236}">
                <a16:creationId xmlns:a16="http://schemas.microsoft.com/office/drawing/2014/main" id="{15247F11-B749-5FDC-8806-E3E3BD013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5472" y="1552354"/>
            <a:ext cx="1060911" cy="462737"/>
          </a:xfrm>
          <a:prstGeom prst="rect">
            <a:avLst/>
          </a:prstGeom>
        </p:spPr>
      </p:pic>
      <p:sp>
        <p:nvSpPr>
          <p:cNvPr id="7" name="TextBox 6">
            <a:extLst>
              <a:ext uri="{FF2B5EF4-FFF2-40B4-BE49-F238E27FC236}">
                <a16:creationId xmlns:a16="http://schemas.microsoft.com/office/drawing/2014/main" id="{391AA180-E05B-29DD-4735-21F5FCBE1C16}"/>
              </a:ext>
            </a:extLst>
          </p:cNvPr>
          <p:cNvSpPr txBox="1"/>
          <p:nvPr/>
        </p:nvSpPr>
        <p:spPr>
          <a:xfrm>
            <a:off x="838200" y="2120079"/>
            <a:ext cx="1394934" cy="523220"/>
          </a:xfrm>
          <a:prstGeom prst="rect">
            <a:avLst/>
          </a:prstGeom>
          <a:noFill/>
        </p:spPr>
        <p:txBody>
          <a:bodyPr wrap="none" rtlCol="0">
            <a:spAutoFit/>
          </a:bodyPr>
          <a:lstStyle/>
          <a:p>
            <a:r>
              <a:rPr lang="en-US" sz="2800" dirty="0"/>
              <a:t>Dataset:</a:t>
            </a:r>
            <a:endParaRPr lang="ru-RU" sz="2800" dirty="0"/>
          </a:p>
        </p:txBody>
      </p:sp>
      <p:pic>
        <p:nvPicPr>
          <p:cNvPr id="9" name="Рисунок 8">
            <a:extLst>
              <a:ext uri="{FF2B5EF4-FFF2-40B4-BE49-F238E27FC236}">
                <a16:creationId xmlns:a16="http://schemas.microsoft.com/office/drawing/2014/main" id="{3B5359C4-1D1B-BD32-FF1A-48F360DF4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1608" y="2120774"/>
            <a:ext cx="3473294" cy="523220"/>
          </a:xfrm>
          <a:prstGeom prst="rect">
            <a:avLst/>
          </a:prstGeom>
        </p:spPr>
      </p:pic>
      <p:pic>
        <p:nvPicPr>
          <p:cNvPr id="11" name="Рисунок 10">
            <a:extLst>
              <a:ext uri="{FF2B5EF4-FFF2-40B4-BE49-F238E27FC236}">
                <a16:creationId xmlns:a16="http://schemas.microsoft.com/office/drawing/2014/main" id="{E6142DBB-7C5D-FF7B-3E69-EAB8B820F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264" y="2766072"/>
            <a:ext cx="1355617" cy="523220"/>
          </a:xfrm>
          <a:prstGeom prst="rect">
            <a:avLst/>
          </a:prstGeom>
        </p:spPr>
      </p:pic>
      <p:sp>
        <p:nvSpPr>
          <p:cNvPr id="12" name="TextBox 11">
            <a:extLst>
              <a:ext uri="{FF2B5EF4-FFF2-40B4-BE49-F238E27FC236}">
                <a16:creationId xmlns:a16="http://schemas.microsoft.com/office/drawing/2014/main" id="{F5620D20-A6D6-7E3E-4C96-78B314DFBFA9}"/>
              </a:ext>
            </a:extLst>
          </p:cNvPr>
          <p:cNvSpPr txBox="1"/>
          <p:nvPr/>
        </p:nvSpPr>
        <p:spPr>
          <a:xfrm>
            <a:off x="849742" y="2744806"/>
            <a:ext cx="5756512" cy="523220"/>
          </a:xfrm>
          <a:prstGeom prst="rect">
            <a:avLst/>
          </a:prstGeom>
          <a:noFill/>
        </p:spPr>
        <p:txBody>
          <a:bodyPr wrap="none" rtlCol="0">
            <a:spAutoFit/>
          </a:bodyPr>
          <a:lstStyle/>
          <a:p>
            <a:r>
              <a:rPr lang="en-US" sz="2800" dirty="0"/>
              <a:t>ML learning method for given dataset:</a:t>
            </a:r>
            <a:endParaRPr lang="ru-RU" sz="2800" dirty="0"/>
          </a:p>
        </p:txBody>
      </p:sp>
      <p:pic>
        <p:nvPicPr>
          <p:cNvPr id="14" name="Рисунок 13">
            <a:extLst>
              <a:ext uri="{FF2B5EF4-FFF2-40B4-BE49-F238E27FC236}">
                <a16:creationId xmlns:a16="http://schemas.microsoft.com/office/drawing/2014/main" id="{F8CE1007-6528-60E4-0CB2-F57594DEBE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3014" y="3408323"/>
            <a:ext cx="2589940" cy="523220"/>
          </a:xfrm>
          <a:prstGeom prst="rect">
            <a:avLst/>
          </a:prstGeom>
        </p:spPr>
      </p:pic>
      <p:pic>
        <p:nvPicPr>
          <p:cNvPr id="17" name="Рисунок 16">
            <a:extLst>
              <a:ext uri="{FF2B5EF4-FFF2-40B4-BE49-F238E27FC236}">
                <a16:creationId xmlns:a16="http://schemas.microsoft.com/office/drawing/2014/main" id="{A29DB0D2-908C-2389-E229-93CAD7FDF5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9391" y="4468759"/>
            <a:ext cx="2419889" cy="523220"/>
          </a:xfrm>
          <a:prstGeom prst="rect">
            <a:avLst/>
          </a:prstGeom>
        </p:spPr>
      </p:pic>
      <p:pic>
        <p:nvPicPr>
          <p:cNvPr id="19" name="Рисунок 18">
            <a:extLst>
              <a:ext uri="{FF2B5EF4-FFF2-40B4-BE49-F238E27FC236}">
                <a16:creationId xmlns:a16="http://schemas.microsoft.com/office/drawing/2014/main" id="{9BFB4E08-16EF-6BB6-1908-EAB0B4F686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0475" y="4992068"/>
            <a:ext cx="2704912" cy="1088183"/>
          </a:xfrm>
          <a:prstGeom prst="rect">
            <a:avLst/>
          </a:prstGeom>
        </p:spPr>
      </p:pic>
      <p:sp>
        <p:nvSpPr>
          <p:cNvPr id="20" name="TextBox 19">
            <a:extLst>
              <a:ext uri="{FF2B5EF4-FFF2-40B4-BE49-F238E27FC236}">
                <a16:creationId xmlns:a16="http://schemas.microsoft.com/office/drawing/2014/main" id="{A01486DC-623B-C9F2-6493-ADADCF59B255}"/>
              </a:ext>
            </a:extLst>
          </p:cNvPr>
          <p:cNvSpPr txBox="1"/>
          <p:nvPr/>
        </p:nvSpPr>
        <p:spPr>
          <a:xfrm>
            <a:off x="849742" y="4417636"/>
            <a:ext cx="6121548" cy="523220"/>
          </a:xfrm>
          <a:prstGeom prst="rect">
            <a:avLst/>
          </a:prstGeom>
          <a:noFill/>
        </p:spPr>
        <p:txBody>
          <a:bodyPr wrap="none" rtlCol="0">
            <a:spAutoFit/>
          </a:bodyPr>
          <a:lstStyle/>
          <a:p>
            <a:r>
              <a:rPr lang="en-US" sz="2800" dirty="0"/>
              <a:t>ML models trained on different datasets:</a:t>
            </a:r>
            <a:endParaRPr lang="ru-RU" sz="2800" dirty="0"/>
          </a:p>
        </p:txBody>
      </p:sp>
      <p:sp>
        <p:nvSpPr>
          <p:cNvPr id="21" name="TextBox 20">
            <a:extLst>
              <a:ext uri="{FF2B5EF4-FFF2-40B4-BE49-F238E27FC236}">
                <a16:creationId xmlns:a16="http://schemas.microsoft.com/office/drawing/2014/main" id="{7D66B97D-6959-623A-E23C-6F520FB9311B}"/>
              </a:ext>
            </a:extLst>
          </p:cNvPr>
          <p:cNvSpPr txBox="1"/>
          <p:nvPr/>
        </p:nvSpPr>
        <p:spPr>
          <a:xfrm>
            <a:off x="839968" y="5263111"/>
            <a:ext cx="4196983" cy="523220"/>
          </a:xfrm>
          <a:prstGeom prst="rect">
            <a:avLst/>
          </a:prstGeom>
          <a:noFill/>
        </p:spPr>
        <p:txBody>
          <a:bodyPr wrap="none" rtlCol="0">
            <a:spAutoFit/>
          </a:bodyPr>
          <a:lstStyle/>
          <a:p>
            <a:r>
              <a:rPr lang="en-US" sz="2800" dirty="0"/>
              <a:t>Composition of ML models:</a:t>
            </a:r>
            <a:endParaRPr lang="ru-RU" sz="2800" dirty="0"/>
          </a:p>
        </p:txBody>
      </p:sp>
    </p:spTree>
    <p:extLst>
      <p:ext uri="{BB962C8B-B14F-4D97-AF65-F5344CB8AC3E}">
        <p14:creationId xmlns:p14="http://schemas.microsoft.com/office/powerpoint/2010/main" val="234482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CCFB07-AC6B-A4CE-B554-EAD561C7B4B6}"/>
              </a:ext>
            </a:extLst>
          </p:cNvPr>
          <p:cNvSpPr>
            <a:spLocks noGrp="1"/>
          </p:cNvSpPr>
          <p:nvPr>
            <p:ph type="title"/>
          </p:nvPr>
        </p:nvSpPr>
        <p:spPr/>
        <p:txBody>
          <a:bodyPr/>
          <a:lstStyle/>
          <a:p>
            <a:r>
              <a:rPr lang="en-US" dirty="0"/>
              <a:t>BVD for Composition ML model</a:t>
            </a:r>
            <a:endParaRPr lang="ru-RU" dirty="0"/>
          </a:p>
        </p:txBody>
      </p:sp>
      <p:sp>
        <p:nvSpPr>
          <p:cNvPr id="9" name="TextBox 8">
            <a:extLst>
              <a:ext uri="{FF2B5EF4-FFF2-40B4-BE49-F238E27FC236}">
                <a16:creationId xmlns:a16="http://schemas.microsoft.com/office/drawing/2014/main" id="{C8ACC18C-BC53-91E1-B89D-765105393E14}"/>
              </a:ext>
            </a:extLst>
          </p:cNvPr>
          <p:cNvSpPr txBox="1"/>
          <p:nvPr/>
        </p:nvSpPr>
        <p:spPr>
          <a:xfrm>
            <a:off x="859466" y="1776110"/>
            <a:ext cx="3676006" cy="523220"/>
          </a:xfrm>
          <a:prstGeom prst="rect">
            <a:avLst/>
          </a:prstGeom>
          <a:noFill/>
        </p:spPr>
        <p:txBody>
          <a:bodyPr wrap="none" rtlCol="0">
            <a:spAutoFit/>
          </a:bodyPr>
          <a:lstStyle/>
          <a:p>
            <a:r>
              <a:rPr lang="en-US" sz="2800" dirty="0"/>
              <a:t>Composition ML model:</a:t>
            </a:r>
            <a:endParaRPr lang="ru-RU" sz="2800" dirty="0"/>
          </a:p>
        </p:txBody>
      </p:sp>
      <p:sp>
        <p:nvSpPr>
          <p:cNvPr id="10" name="TextBox 9">
            <a:extLst>
              <a:ext uri="{FF2B5EF4-FFF2-40B4-BE49-F238E27FC236}">
                <a16:creationId xmlns:a16="http://schemas.microsoft.com/office/drawing/2014/main" id="{E487BB0C-272B-11A4-0583-27E27983B872}"/>
              </a:ext>
            </a:extLst>
          </p:cNvPr>
          <p:cNvSpPr txBox="1"/>
          <p:nvPr/>
        </p:nvSpPr>
        <p:spPr>
          <a:xfrm>
            <a:off x="838201" y="2675089"/>
            <a:ext cx="10515600" cy="954107"/>
          </a:xfrm>
          <a:prstGeom prst="rect">
            <a:avLst/>
          </a:prstGeom>
          <a:noFill/>
        </p:spPr>
        <p:txBody>
          <a:bodyPr wrap="square" rtlCol="0">
            <a:spAutoFit/>
          </a:bodyPr>
          <a:lstStyle/>
          <a:p>
            <a:r>
              <a:rPr lang="en-US" sz="2800" dirty="0"/>
              <a:t>Bias for composition = Bias for one base model, hence it is beneficial to take in composition base model with low bias (e.g. DT with big depth)</a:t>
            </a:r>
            <a:endParaRPr lang="ru-RU" sz="2800" dirty="0"/>
          </a:p>
        </p:txBody>
      </p:sp>
      <p:pic>
        <p:nvPicPr>
          <p:cNvPr id="12" name="Рисунок 11">
            <a:extLst>
              <a:ext uri="{FF2B5EF4-FFF2-40B4-BE49-F238E27FC236}">
                <a16:creationId xmlns:a16="http://schemas.microsoft.com/office/drawing/2014/main" id="{ECF707D3-7A8A-DE8C-E5A1-32C2C2988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7" y="4360941"/>
            <a:ext cx="11860746" cy="1008508"/>
          </a:xfrm>
          <a:prstGeom prst="rect">
            <a:avLst/>
          </a:prstGeom>
        </p:spPr>
      </p:pic>
      <p:sp>
        <p:nvSpPr>
          <p:cNvPr id="13" name="TextBox 12">
            <a:extLst>
              <a:ext uri="{FF2B5EF4-FFF2-40B4-BE49-F238E27FC236}">
                <a16:creationId xmlns:a16="http://schemas.microsoft.com/office/drawing/2014/main" id="{9C60B4C0-362F-BBE6-483F-518B50461AB3}"/>
              </a:ext>
            </a:extLst>
          </p:cNvPr>
          <p:cNvSpPr txBox="1"/>
          <p:nvPr/>
        </p:nvSpPr>
        <p:spPr>
          <a:xfrm>
            <a:off x="859466" y="3759137"/>
            <a:ext cx="3919599" cy="523220"/>
          </a:xfrm>
          <a:prstGeom prst="rect">
            <a:avLst/>
          </a:prstGeom>
          <a:noFill/>
        </p:spPr>
        <p:txBody>
          <a:bodyPr wrap="none" rtlCol="0">
            <a:spAutoFit/>
          </a:bodyPr>
          <a:lstStyle/>
          <a:p>
            <a:r>
              <a:rPr lang="en-US" sz="2800" dirty="0"/>
              <a:t>Variance for composition:</a:t>
            </a:r>
            <a:endParaRPr lang="ru-RU" sz="2800" dirty="0"/>
          </a:p>
        </p:txBody>
      </p:sp>
      <p:pic>
        <p:nvPicPr>
          <p:cNvPr id="11" name="Рисунок 10">
            <a:extLst>
              <a:ext uri="{FF2B5EF4-FFF2-40B4-BE49-F238E27FC236}">
                <a16:creationId xmlns:a16="http://schemas.microsoft.com/office/drawing/2014/main" id="{60E2C54A-70C8-3F4A-E8AE-36B9CB47B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307" y="1465148"/>
            <a:ext cx="5546550" cy="1150984"/>
          </a:xfrm>
          <a:prstGeom prst="rect">
            <a:avLst/>
          </a:prstGeom>
        </p:spPr>
      </p:pic>
      <p:sp>
        <p:nvSpPr>
          <p:cNvPr id="14" name="TextBox 13">
            <a:extLst>
              <a:ext uri="{FF2B5EF4-FFF2-40B4-BE49-F238E27FC236}">
                <a16:creationId xmlns:a16="http://schemas.microsoft.com/office/drawing/2014/main" id="{B16CCD6C-6A93-2BA5-17A1-5EA73A01E3B1}"/>
              </a:ext>
            </a:extLst>
          </p:cNvPr>
          <p:cNvSpPr txBox="1"/>
          <p:nvPr/>
        </p:nvSpPr>
        <p:spPr>
          <a:xfrm>
            <a:off x="859467" y="5505137"/>
            <a:ext cx="10793818" cy="954107"/>
          </a:xfrm>
          <a:prstGeom prst="rect">
            <a:avLst/>
          </a:prstGeom>
          <a:noFill/>
        </p:spPr>
        <p:txBody>
          <a:bodyPr wrap="square" rtlCol="0">
            <a:spAutoFit/>
          </a:bodyPr>
          <a:lstStyle/>
          <a:p>
            <a:r>
              <a:rPr lang="en-US" sz="2800" dirty="0"/>
              <a:t>Variance of composition can be M times lower (!) comparing to variance of base model in case of good uncorrelated base models</a:t>
            </a:r>
            <a:endParaRPr lang="ru-RU" sz="2800" dirty="0"/>
          </a:p>
        </p:txBody>
      </p:sp>
    </p:spTree>
    <p:extLst>
      <p:ext uri="{BB962C8B-B14F-4D97-AF65-F5344CB8AC3E}">
        <p14:creationId xmlns:p14="http://schemas.microsoft.com/office/powerpoint/2010/main" val="138797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13F419-183D-3AC9-7EAE-4DEEC50FEB34}"/>
              </a:ext>
            </a:extLst>
          </p:cNvPr>
          <p:cNvSpPr>
            <a:spLocks noGrp="1"/>
          </p:cNvSpPr>
          <p:nvPr>
            <p:ph type="title"/>
          </p:nvPr>
        </p:nvSpPr>
        <p:spPr/>
        <p:txBody>
          <a:bodyPr/>
          <a:lstStyle/>
          <a:p>
            <a:r>
              <a:rPr lang="en-US" dirty="0"/>
              <a:t>Bagging (Bootstrap </a:t>
            </a:r>
            <a:r>
              <a:rPr lang="en-US" dirty="0" err="1"/>
              <a:t>AGGregatING</a:t>
            </a:r>
            <a:r>
              <a:rPr lang="en-US" dirty="0"/>
              <a:t>)</a:t>
            </a:r>
            <a:endParaRPr lang="ru-RU" dirty="0"/>
          </a:p>
        </p:txBody>
      </p:sp>
      <p:sp>
        <p:nvSpPr>
          <p:cNvPr id="4" name="TextBox 3">
            <a:extLst>
              <a:ext uri="{FF2B5EF4-FFF2-40B4-BE49-F238E27FC236}">
                <a16:creationId xmlns:a16="http://schemas.microsoft.com/office/drawing/2014/main" id="{7B04BE9D-431B-6A64-0539-A101EE87BB6F}"/>
              </a:ext>
            </a:extLst>
          </p:cNvPr>
          <p:cNvSpPr txBox="1"/>
          <p:nvPr/>
        </p:nvSpPr>
        <p:spPr>
          <a:xfrm>
            <a:off x="838200" y="1594878"/>
            <a:ext cx="2581156" cy="523220"/>
          </a:xfrm>
          <a:prstGeom prst="rect">
            <a:avLst/>
          </a:prstGeom>
          <a:noFill/>
        </p:spPr>
        <p:txBody>
          <a:bodyPr wrap="none" rtlCol="0">
            <a:spAutoFit/>
          </a:bodyPr>
          <a:lstStyle/>
          <a:p>
            <a:r>
              <a:rPr lang="en-US" sz="2800" dirty="0"/>
              <a:t>Original dataset:</a:t>
            </a:r>
            <a:endParaRPr lang="ru-RU" sz="2800" dirty="0"/>
          </a:p>
        </p:txBody>
      </p:sp>
      <p:pic>
        <p:nvPicPr>
          <p:cNvPr id="5" name="Рисунок 4">
            <a:extLst>
              <a:ext uri="{FF2B5EF4-FFF2-40B4-BE49-F238E27FC236}">
                <a16:creationId xmlns:a16="http://schemas.microsoft.com/office/drawing/2014/main" id="{42DA54F2-30AE-E027-6B8D-00CB1D06B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356" y="1594878"/>
            <a:ext cx="3473294" cy="523220"/>
          </a:xfrm>
          <a:prstGeom prst="rect">
            <a:avLst/>
          </a:prstGeom>
        </p:spPr>
      </p:pic>
      <p:sp>
        <p:nvSpPr>
          <p:cNvPr id="6" name="TextBox 5">
            <a:extLst>
              <a:ext uri="{FF2B5EF4-FFF2-40B4-BE49-F238E27FC236}">
                <a16:creationId xmlns:a16="http://schemas.microsoft.com/office/drawing/2014/main" id="{53C8DAFC-2E4F-A9DB-FED7-4D2370F55227}"/>
              </a:ext>
            </a:extLst>
          </p:cNvPr>
          <p:cNvSpPr txBox="1"/>
          <p:nvPr/>
        </p:nvSpPr>
        <p:spPr>
          <a:xfrm>
            <a:off x="838201" y="2073345"/>
            <a:ext cx="9454115" cy="954107"/>
          </a:xfrm>
          <a:prstGeom prst="rect">
            <a:avLst/>
          </a:prstGeom>
          <a:noFill/>
        </p:spPr>
        <p:txBody>
          <a:bodyPr wrap="square" rtlCol="0">
            <a:spAutoFit/>
          </a:bodyPr>
          <a:lstStyle/>
          <a:p>
            <a:r>
              <a:rPr lang="en-US" sz="2800" dirty="0"/>
              <a:t>Bootstrapped dataset = random resample from original dataset with repetitions:</a:t>
            </a:r>
            <a:endParaRPr lang="ru-RU" sz="2800" dirty="0"/>
          </a:p>
        </p:txBody>
      </p:sp>
      <p:pic>
        <p:nvPicPr>
          <p:cNvPr id="8" name="Рисунок 7">
            <a:extLst>
              <a:ext uri="{FF2B5EF4-FFF2-40B4-BE49-F238E27FC236}">
                <a16:creationId xmlns:a16="http://schemas.microsoft.com/office/drawing/2014/main" id="{0AC42495-09FC-B1D6-D6E8-57B9551DC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99" y="3152294"/>
            <a:ext cx="940997" cy="409610"/>
          </a:xfrm>
          <a:prstGeom prst="rect">
            <a:avLst/>
          </a:prstGeom>
        </p:spPr>
      </p:pic>
      <p:sp>
        <p:nvSpPr>
          <p:cNvPr id="9" name="TextBox 8">
            <a:extLst>
              <a:ext uri="{FF2B5EF4-FFF2-40B4-BE49-F238E27FC236}">
                <a16:creationId xmlns:a16="http://schemas.microsoft.com/office/drawing/2014/main" id="{39758470-9AC5-27C0-468D-EAC2323CA2FA}"/>
              </a:ext>
            </a:extLst>
          </p:cNvPr>
          <p:cNvSpPr txBox="1"/>
          <p:nvPr/>
        </p:nvSpPr>
        <p:spPr>
          <a:xfrm>
            <a:off x="894738" y="3577472"/>
            <a:ext cx="659027" cy="523220"/>
          </a:xfrm>
          <a:prstGeom prst="rect">
            <a:avLst/>
          </a:prstGeom>
          <a:noFill/>
        </p:spPr>
        <p:txBody>
          <a:bodyPr wrap="none" rtlCol="0">
            <a:spAutoFit/>
          </a:bodyPr>
          <a:lstStyle/>
          <a:p>
            <a:r>
              <a:rPr lang="en-US" sz="2800" dirty="0"/>
              <a:t>For</a:t>
            </a:r>
            <a:endParaRPr lang="ru-RU" sz="2800" dirty="0"/>
          </a:p>
        </p:txBody>
      </p:sp>
      <p:pic>
        <p:nvPicPr>
          <p:cNvPr id="11" name="Рисунок 10">
            <a:extLst>
              <a:ext uri="{FF2B5EF4-FFF2-40B4-BE49-F238E27FC236}">
                <a16:creationId xmlns:a16="http://schemas.microsoft.com/office/drawing/2014/main" id="{E8A5C74D-048C-ACB6-4951-D9EE02FCA6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4543" y="3715695"/>
            <a:ext cx="1827113" cy="353635"/>
          </a:xfrm>
          <a:prstGeom prst="rect">
            <a:avLst/>
          </a:prstGeom>
        </p:spPr>
      </p:pic>
      <p:pic>
        <p:nvPicPr>
          <p:cNvPr id="13" name="Рисунок 12">
            <a:extLst>
              <a:ext uri="{FF2B5EF4-FFF2-40B4-BE49-F238E27FC236}">
                <a16:creationId xmlns:a16="http://schemas.microsoft.com/office/drawing/2014/main" id="{F9D7A765-CE2A-FBBA-6C01-B59ED35D11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7530" y="4116792"/>
            <a:ext cx="3237414" cy="523219"/>
          </a:xfrm>
          <a:prstGeom prst="rect">
            <a:avLst/>
          </a:prstGeom>
        </p:spPr>
      </p:pic>
      <p:pic>
        <p:nvPicPr>
          <p:cNvPr id="15" name="Рисунок 14">
            <a:extLst>
              <a:ext uri="{FF2B5EF4-FFF2-40B4-BE49-F238E27FC236}">
                <a16:creationId xmlns:a16="http://schemas.microsoft.com/office/drawing/2014/main" id="{EB0191F3-8FE2-A2A5-8EFC-24F3A9BE2D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8795" y="4638736"/>
            <a:ext cx="2767427" cy="613744"/>
          </a:xfrm>
          <a:prstGeom prst="rect">
            <a:avLst/>
          </a:prstGeom>
        </p:spPr>
      </p:pic>
      <p:sp>
        <p:nvSpPr>
          <p:cNvPr id="16" name="TextBox 15">
            <a:extLst>
              <a:ext uri="{FF2B5EF4-FFF2-40B4-BE49-F238E27FC236}">
                <a16:creationId xmlns:a16="http://schemas.microsoft.com/office/drawing/2014/main" id="{FFCBFCF5-08B0-D39E-6FB9-E54652286A38}"/>
              </a:ext>
            </a:extLst>
          </p:cNvPr>
          <p:cNvSpPr txBox="1"/>
          <p:nvPr/>
        </p:nvSpPr>
        <p:spPr>
          <a:xfrm>
            <a:off x="894738" y="5263122"/>
            <a:ext cx="8499891" cy="523220"/>
          </a:xfrm>
          <a:prstGeom prst="rect">
            <a:avLst/>
          </a:prstGeom>
          <a:noFill/>
        </p:spPr>
        <p:txBody>
          <a:bodyPr wrap="none" rtlCol="0">
            <a:spAutoFit/>
          </a:bodyPr>
          <a:lstStyle/>
          <a:p>
            <a:r>
              <a:rPr lang="en-US" sz="2800" dirty="0"/>
              <a:t>Base model = ML model trained on bootstrapped dataset</a:t>
            </a:r>
            <a:endParaRPr lang="ru-RU" sz="2800" dirty="0"/>
          </a:p>
        </p:txBody>
      </p:sp>
      <p:sp>
        <p:nvSpPr>
          <p:cNvPr id="17" name="TextBox 16">
            <a:extLst>
              <a:ext uri="{FF2B5EF4-FFF2-40B4-BE49-F238E27FC236}">
                <a16:creationId xmlns:a16="http://schemas.microsoft.com/office/drawing/2014/main" id="{657FBAEB-4942-426C-08A2-BA4AAD3EE14F}"/>
              </a:ext>
            </a:extLst>
          </p:cNvPr>
          <p:cNvSpPr txBox="1"/>
          <p:nvPr/>
        </p:nvSpPr>
        <p:spPr>
          <a:xfrm>
            <a:off x="894738" y="5886233"/>
            <a:ext cx="6451574" cy="523220"/>
          </a:xfrm>
          <a:prstGeom prst="rect">
            <a:avLst/>
          </a:prstGeom>
          <a:noFill/>
        </p:spPr>
        <p:txBody>
          <a:bodyPr wrap="none" rtlCol="0">
            <a:spAutoFit/>
          </a:bodyPr>
          <a:lstStyle/>
          <a:p>
            <a:r>
              <a:rPr lang="en-US" sz="2800" dirty="0"/>
              <a:t>Final ML model = averaging of base models</a:t>
            </a:r>
            <a:endParaRPr lang="ru-RU" sz="2800" dirty="0"/>
          </a:p>
        </p:txBody>
      </p:sp>
    </p:spTree>
    <p:extLst>
      <p:ext uri="{BB962C8B-B14F-4D97-AF65-F5344CB8AC3E}">
        <p14:creationId xmlns:p14="http://schemas.microsoft.com/office/powerpoint/2010/main" val="784760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63B684-F0AA-816B-04D9-737479FEA61D}"/>
              </a:ext>
            </a:extLst>
          </p:cNvPr>
          <p:cNvSpPr>
            <a:spLocks noGrp="1"/>
          </p:cNvSpPr>
          <p:nvPr>
            <p:ph type="title"/>
          </p:nvPr>
        </p:nvSpPr>
        <p:spPr/>
        <p:txBody>
          <a:bodyPr/>
          <a:lstStyle/>
          <a:p>
            <a:r>
              <a:rPr lang="en-US" dirty="0"/>
              <a:t>Random Forest</a:t>
            </a:r>
            <a:endParaRPr lang="ru-RU" dirty="0"/>
          </a:p>
        </p:txBody>
      </p:sp>
      <p:sp>
        <p:nvSpPr>
          <p:cNvPr id="4" name="TextBox 3">
            <a:extLst>
              <a:ext uri="{FF2B5EF4-FFF2-40B4-BE49-F238E27FC236}">
                <a16:creationId xmlns:a16="http://schemas.microsoft.com/office/drawing/2014/main" id="{9CDD029B-4653-96DB-24CD-E9ACF397A5E5}"/>
              </a:ext>
            </a:extLst>
          </p:cNvPr>
          <p:cNvSpPr txBox="1"/>
          <p:nvPr/>
        </p:nvSpPr>
        <p:spPr>
          <a:xfrm>
            <a:off x="838200" y="1690688"/>
            <a:ext cx="9792586" cy="2246769"/>
          </a:xfrm>
          <a:prstGeom prst="rect">
            <a:avLst/>
          </a:prstGeom>
          <a:noFill/>
        </p:spPr>
        <p:txBody>
          <a:bodyPr wrap="square" rtlCol="0">
            <a:spAutoFit/>
          </a:bodyPr>
          <a:lstStyle/>
          <a:p>
            <a:r>
              <a:rPr lang="en-US" sz="2800" dirty="0"/>
              <a:t>Random Forest main ideas: </a:t>
            </a:r>
          </a:p>
          <a:p>
            <a:r>
              <a:rPr lang="en-US" sz="2800" dirty="0"/>
              <a:t>1) use bagging over deep decision trees</a:t>
            </a:r>
          </a:p>
          <a:p>
            <a:r>
              <a:rPr lang="en-US" sz="2800" dirty="0"/>
              <a:t>2) during finding best splitting predicate in each node use random subsample of features (not the same as taking random subset of features for the whole decision tree!)</a:t>
            </a:r>
          </a:p>
        </p:txBody>
      </p:sp>
      <p:sp>
        <p:nvSpPr>
          <p:cNvPr id="5" name="TextBox 4">
            <a:extLst>
              <a:ext uri="{FF2B5EF4-FFF2-40B4-BE49-F238E27FC236}">
                <a16:creationId xmlns:a16="http://schemas.microsoft.com/office/drawing/2014/main" id="{233A78C7-453F-283F-334B-1BD006289BF3}"/>
              </a:ext>
            </a:extLst>
          </p:cNvPr>
          <p:cNvSpPr txBox="1"/>
          <p:nvPr/>
        </p:nvSpPr>
        <p:spPr>
          <a:xfrm>
            <a:off x="861233" y="4678326"/>
            <a:ext cx="7852214" cy="1384995"/>
          </a:xfrm>
          <a:prstGeom prst="rect">
            <a:avLst/>
          </a:prstGeom>
          <a:noFill/>
        </p:spPr>
        <p:txBody>
          <a:bodyPr wrap="none" rtlCol="0">
            <a:spAutoFit/>
          </a:bodyPr>
          <a:lstStyle/>
          <a:p>
            <a:r>
              <a:rPr lang="en-US" sz="2800" dirty="0"/>
              <a:t>Recommendation for number of random features m:</a:t>
            </a:r>
          </a:p>
          <a:p>
            <a:pPr marL="342900" indent="-342900">
              <a:buAutoNum type="arabicParenR"/>
            </a:pPr>
            <a:r>
              <a:rPr lang="en-US" sz="2800" dirty="0"/>
              <a:t>For classification:</a:t>
            </a:r>
          </a:p>
          <a:p>
            <a:pPr marL="342900" indent="-342900">
              <a:buAutoNum type="arabicParenR"/>
            </a:pPr>
            <a:r>
              <a:rPr lang="en-US" sz="2800" dirty="0"/>
              <a:t>For regression:</a:t>
            </a:r>
            <a:endParaRPr lang="ru-RU" sz="2800" dirty="0"/>
          </a:p>
        </p:txBody>
      </p:sp>
      <p:pic>
        <p:nvPicPr>
          <p:cNvPr id="7" name="Рисунок 6">
            <a:extLst>
              <a:ext uri="{FF2B5EF4-FFF2-40B4-BE49-F238E27FC236}">
                <a16:creationId xmlns:a16="http://schemas.microsoft.com/office/drawing/2014/main" id="{2203560B-75B4-A357-7C9E-BEF204D56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081" y="5162007"/>
            <a:ext cx="1180095" cy="366920"/>
          </a:xfrm>
          <a:prstGeom prst="rect">
            <a:avLst/>
          </a:prstGeom>
        </p:spPr>
      </p:pic>
      <p:pic>
        <p:nvPicPr>
          <p:cNvPr id="9" name="Рисунок 8">
            <a:extLst>
              <a:ext uri="{FF2B5EF4-FFF2-40B4-BE49-F238E27FC236}">
                <a16:creationId xmlns:a16="http://schemas.microsoft.com/office/drawing/2014/main" id="{175BD01A-2DD8-939F-B781-7D46A17C5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9752" y="5625540"/>
            <a:ext cx="1237048" cy="366920"/>
          </a:xfrm>
          <a:prstGeom prst="rect">
            <a:avLst/>
          </a:prstGeom>
        </p:spPr>
      </p:pic>
    </p:spTree>
    <p:extLst>
      <p:ext uri="{BB962C8B-B14F-4D97-AF65-F5344CB8AC3E}">
        <p14:creationId xmlns:p14="http://schemas.microsoft.com/office/powerpoint/2010/main" val="92232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5EA90A-2A1F-C817-10D7-7082D19DA4F7}"/>
              </a:ext>
            </a:extLst>
          </p:cNvPr>
          <p:cNvSpPr>
            <a:spLocks noGrp="1"/>
          </p:cNvSpPr>
          <p:nvPr>
            <p:ph type="title"/>
          </p:nvPr>
        </p:nvSpPr>
        <p:spPr/>
        <p:txBody>
          <a:bodyPr/>
          <a:lstStyle/>
          <a:p>
            <a:r>
              <a:rPr lang="en-US" dirty="0"/>
              <a:t>Out-of-bag (OOB) performance estimation</a:t>
            </a:r>
            <a:endParaRPr lang="ru-RU" dirty="0"/>
          </a:p>
        </p:txBody>
      </p:sp>
      <p:pic>
        <p:nvPicPr>
          <p:cNvPr id="5" name="Рисунок 4">
            <a:extLst>
              <a:ext uri="{FF2B5EF4-FFF2-40B4-BE49-F238E27FC236}">
                <a16:creationId xmlns:a16="http://schemas.microsoft.com/office/drawing/2014/main" id="{05058E40-E42F-1946-167F-B3385472D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256" y="1590152"/>
            <a:ext cx="518935" cy="471760"/>
          </a:xfrm>
          <a:prstGeom prst="rect">
            <a:avLst/>
          </a:prstGeom>
        </p:spPr>
      </p:pic>
      <p:sp>
        <p:nvSpPr>
          <p:cNvPr id="6" name="TextBox 5">
            <a:extLst>
              <a:ext uri="{FF2B5EF4-FFF2-40B4-BE49-F238E27FC236}">
                <a16:creationId xmlns:a16="http://schemas.microsoft.com/office/drawing/2014/main" id="{E7FE610C-2292-DF9C-F06F-491D56A412B3}"/>
              </a:ext>
            </a:extLst>
          </p:cNvPr>
          <p:cNvSpPr txBox="1"/>
          <p:nvPr/>
        </p:nvSpPr>
        <p:spPr>
          <a:xfrm>
            <a:off x="1556183" y="1528059"/>
            <a:ext cx="5714513" cy="523220"/>
          </a:xfrm>
          <a:prstGeom prst="rect">
            <a:avLst/>
          </a:prstGeom>
          <a:noFill/>
        </p:spPr>
        <p:txBody>
          <a:bodyPr wrap="none" rtlCol="0">
            <a:spAutoFit/>
          </a:bodyPr>
          <a:lstStyle/>
          <a:p>
            <a:r>
              <a:rPr lang="en-US" sz="2800" dirty="0"/>
              <a:t>- dataset for training m-</a:t>
            </a:r>
            <a:r>
              <a:rPr lang="en-US" sz="2800" dirty="0" err="1"/>
              <a:t>th</a:t>
            </a:r>
            <a:r>
              <a:rPr lang="en-US" sz="2800" dirty="0"/>
              <a:t> base model</a:t>
            </a:r>
            <a:endParaRPr lang="ru-RU" sz="2800" dirty="0"/>
          </a:p>
        </p:txBody>
      </p:sp>
      <p:pic>
        <p:nvPicPr>
          <p:cNvPr id="8" name="Рисунок 7">
            <a:extLst>
              <a:ext uri="{FF2B5EF4-FFF2-40B4-BE49-F238E27FC236}">
                <a16:creationId xmlns:a16="http://schemas.microsoft.com/office/drawing/2014/main" id="{B306D25A-7417-1CD3-8C4A-21B30BB93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8196" y="1553789"/>
            <a:ext cx="1133641" cy="523219"/>
          </a:xfrm>
          <a:prstGeom prst="rect">
            <a:avLst/>
          </a:prstGeom>
        </p:spPr>
      </p:pic>
      <p:pic>
        <p:nvPicPr>
          <p:cNvPr id="10" name="Рисунок 9">
            <a:extLst>
              <a:ext uri="{FF2B5EF4-FFF2-40B4-BE49-F238E27FC236}">
                <a16:creationId xmlns:a16="http://schemas.microsoft.com/office/drawing/2014/main" id="{936D260D-AD07-31AC-0AF6-8D4B839D32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313" y="2333817"/>
            <a:ext cx="8257234" cy="1189313"/>
          </a:xfrm>
          <a:prstGeom prst="rect">
            <a:avLst/>
          </a:prstGeom>
        </p:spPr>
      </p:pic>
      <p:sp>
        <p:nvSpPr>
          <p:cNvPr id="3" name="TextBox 2">
            <a:extLst>
              <a:ext uri="{FF2B5EF4-FFF2-40B4-BE49-F238E27FC236}">
                <a16:creationId xmlns:a16="http://schemas.microsoft.com/office/drawing/2014/main" id="{8B7FE45D-16D1-BEB4-DEDC-412589D677CB}"/>
              </a:ext>
            </a:extLst>
          </p:cNvPr>
          <p:cNvSpPr txBox="1"/>
          <p:nvPr/>
        </p:nvSpPr>
        <p:spPr>
          <a:xfrm>
            <a:off x="974313" y="3779939"/>
            <a:ext cx="9179564" cy="523220"/>
          </a:xfrm>
          <a:prstGeom prst="rect">
            <a:avLst/>
          </a:prstGeom>
          <a:noFill/>
        </p:spPr>
        <p:txBody>
          <a:bodyPr wrap="none" rtlCol="0">
            <a:spAutoFit/>
          </a:bodyPr>
          <a:lstStyle/>
          <a:p>
            <a:r>
              <a:rPr lang="en-US" sz="2800" dirty="0"/>
              <a:t>We can use OOB instead of costly to compute cross-validation</a:t>
            </a:r>
            <a:endParaRPr lang="ru-RU" sz="2800" dirty="0"/>
          </a:p>
        </p:txBody>
      </p:sp>
    </p:spTree>
    <p:extLst>
      <p:ext uri="{BB962C8B-B14F-4D97-AF65-F5344CB8AC3E}">
        <p14:creationId xmlns:p14="http://schemas.microsoft.com/office/powerpoint/2010/main" val="180171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6C59E-53DC-C048-A47D-CF084612D5EB}"/>
              </a:ext>
            </a:extLst>
          </p:cNvPr>
          <p:cNvSpPr>
            <a:spLocks noGrp="1"/>
          </p:cNvSpPr>
          <p:nvPr>
            <p:ph type="title"/>
          </p:nvPr>
        </p:nvSpPr>
        <p:spPr/>
        <p:txBody>
          <a:bodyPr/>
          <a:lstStyle/>
          <a:p>
            <a:r>
              <a:rPr lang="en-US" dirty="0"/>
              <a:t>Feature Importance in Random Forest</a:t>
            </a:r>
            <a:endParaRPr lang="ru-RU" dirty="0"/>
          </a:p>
        </p:txBody>
      </p:sp>
      <p:pic>
        <p:nvPicPr>
          <p:cNvPr id="5" name="Рисунок 4">
            <a:extLst>
              <a:ext uri="{FF2B5EF4-FFF2-40B4-BE49-F238E27FC236}">
                <a16:creationId xmlns:a16="http://schemas.microsoft.com/office/drawing/2014/main" id="{8DF2F171-0194-9290-BFA0-007A79E68C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5495" y="1676277"/>
            <a:ext cx="3419000" cy="2534211"/>
          </a:xfrm>
          <a:prstGeom prst="rect">
            <a:avLst/>
          </a:prstGeom>
        </p:spPr>
      </p:pic>
      <p:sp>
        <p:nvSpPr>
          <p:cNvPr id="6" name="TextBox 5">
            <a:extLst>
              <a:ext uri="{FF2B5EF4-FFF2-40B4-BE49-F238E27FC236}">
                <a16:creationId xmlns:a16="http://schemas.microsoft.com/office/drawing/2014/main" id="{DEA133AC-1752-8FEC-48E0-7CC6B1706B96}"/>
              </a:ext>
            </a:extLst>
          </p:cNvPr>
          <p:cNvSpPr txBox="1"/>
          <p:nvPr/>
        </p:nvSpPr>
        <p:spPr>
          <a:xfrm>
            <a:off x="306572" y="1520564"/>
            <a:ext cx="6043770" cy="523220"/>
          </a:xfrm>
          <a:prstGeom prst="rect">
            <a:avLst/>
          </a:prstGeom>
          <a:noFill/>
        </p:spPr>
        <p:txBody>
          <a:bodyPr wrap="none" rtlCol="0">
            <a:spAutoFit/>
          </a:bodyPr>
          <a:lstStyle/>
          <a:p>
            <a:r>
              <a:rPr lang="en-US" sz="2800" b="1" dirty="0"/>
              <a:t>MDI</a:t>
            </a:r>
            <a:r>
              <a:rPr lang="en-US" sz="2800" dirty="0"/>
              <a:t> (Mean Decrease Impurity measure)</a:t>
            </a:r>
            <a:endParaRPr lang="ru-RU" sz="2800" dirty="0"/>
          </a:p>
        </p:txBody>
      </p:sp>
      <p:sp>
        <p:nvSpPr>
          <p:cNvPr id="7" name="TextBox 6">
            <a:extLst>
              <a:ext uri="{FF2B5EF4-FFF2-40B4-BE49-F238E27FC236}">
                <a16:creationId xmlns:a16="http://schemas.microsoft.com/office/drawing/2014/main" id="{6F066C37-5827-9038-09E4-BC1B35FF994A}"/>
              </a:ext>
            </a:extLst>
          </p:cNvPr>
          <p:cNvSpPr txBox="1"/>
          <p:nvPr/>
        </p:nvSpPr>
        <p:spPr>
          <a:xfrm>
            <a:off x="306572" y="2132934"/>
            <a:ext cx="8518451" cy="3539430"/>
          </a:xfrm>
          <a:prstGeom prst="rect">
            <a:avLst/>
          </a:prstGeom>
          <a:noFill/>
        </p:spPr>
        <p:txBody>
          <a:bodyPr wrap="square" rtlCol="0">
            <a:spAutoFit/>
          </a:bodyPr>
          <a:lstStyle/>
          <a:p>
            <a:pPr algn="l">
              <a:buFont typeface="+mj-lt"/>
              <a:buAutoNum type="arabicPeriod"/>
            </a:pPr>
            <a:r>
              <a:rPr lang="en-US" sz="2800" dirty="0"/>
              <a:t> </a:t>
            </a:r>
            <a:r>
              <a:rPr lang="en-US" sz="2800" b="0" i="0" dirty="0">
                <a:solidFill>
                  <a:srgbClr val="363737"/>
                </a:solidFill>
                <a:effectLst/>
              </a:rPr>
              <a:t>For each node of each tree in the forest, compute the impurity decrease of the node on a specific feature.</a:t>
            </a:r>
          </a:p>
          <a:p>
            <a:pPr algn="l">
              <a:buFont typeface="+mj-lt"/>
              <a:buAutoNum type="arabicPeriod"/>
            </a:pPr>
            <a:r>
              <a:rPr lang="en-US" sz="2800" b="0" i="0" dirty="0">
                <a:solidFill>
                  <a:srgbClr val="363737"/>
                </a:solidFill>
                <a:effectLst/>
              </a:rPr>
              <a:t>Compute the weighted sum of the impurity decreases with weights proportional to number of objects in that node.</a:t>
            </a:r>
          </a:p>
          <a:p>
            <a:pPr algn="l">
              <a:buFont typeface="+mj-lt"/>
              <a:buAutoNum type="arabicPeriod"/>
            </a:pPr>
            <a:r>
              <a:rPr lang="en-US" sz="2800" b="0" i="0" dirty="0">
                <a:solidFill>
                  <a:srgbClr val="363737"/>
                </a:solidFill>
                <a:effectLst/>
              </a:rPr>
              <a:t>Average the weighted impurity decrease over all trees in the forest.</a:t>
            </a:r>
          </a:p>
          <a:p>
            <a:endParaRPr lang="ru-RU" sz="2800" dirty="0"/>
          </a:p>
        </p:txBody>
      </p:sp>
      <p:sp>
        <p:nvSpPr>
          <p:cNvPr id="8" name="TextBox 7">
            <a:extLst>
              <a:ext uri="{FF2B5EF4-FFF2-40B4-BE49-F238E27FC236}">
                <a16:creationId xmlns:a16="http://schemas.microsoft.com/office/drawing/2014/main" id="{2FA4A213-EA10-A8F3-B3AE-4EA64C118540}"/>
              </a:ext>
            </a:extLst>
          </p:cNvPr>
          <p:cNvSpPr txBox="1"/>
          <p:nvPr/>
        </p:nvSpPr>
        <p:spPr>
          <a:xfrm>
            <a:off x="306572" y="5489741"/>
            <a:ext cx="11463670" cy="1384995"/>
          </a:xfrm>
          <a:prstGeom prst="rect">
            <a:avLst/>
          </a:prstGeom>
          <a:noFill/>
        </p:spPr>
        <p:txBody>
          <a:bodyPr wrap="square" rtlCol="0">
            <a:spAutoFit/>
          </a:bodyPr>
          <a:lstStyle/>
          <a:p>
            <a:r>
              <a:rPr lang="en-US" sz="2800" dirty="0"/>
              <a:t>MDI can favor numerical features and categorical features with many values. Also, MDI is computed on the training set.</a:t>
            </a:r>
          </a:p>
          <a:p>
            <a:r>
              <a:rPr lang="en-US" sz="2800" dirty="0"/>
              <a:t>Alternative: Permutation Feature Importance.</a:t>
            </a:r>
            <a:endParaRPr lang="ru-RU" sz="2800" dirty="0"/>
          </a:p>
        </p:txBody>
      </p:sp>
    </p:spTree>
    <p:extLst>
      <p:ext uri="{BB962C8B-B14F-4D97-AF65-F5344CB8AC3E}">
        <p14:creationId xmlns:p14="http://schemas.microsoft.com/office/powerpoint/2010/main" val="2780061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94501A-DD39-5776-0BF0-E023AFAF89AE}"/>
              </a:ext>
            </a:extLst>
          </p:cNvPr>
          <p:cNvSpPr>
            <a:spLocks noGrp="1"/>
          </p:cNvSpPr>
          <p:nvPr>
            <p:ph type="title"/>
          </p:nvPr>
        </p:nvSpPr>
        <p:spPr/>
        <p:txBody>
          <a:bodyPr/>
          <a:lstStyle/>
          <a:p>
            <a:r>
              <a:rPr lang="en-US" dirty="0"/>
              <a:t>Permutation Feature Importance</a:t>
            </a:r>
            <a:endParaRPr lang="ru-RU" dirty="0"/>
          </a:p>
        </p:txBody>
      </p:sp>
      <p:sp>
        <p:nvSpPr>
          <p:cNvPr id="4" name="TextBox 3">
            <a:extLst>
              <a:ext uri="{FF2B5EF4-FFF2-40B4-BE49-F238E27FC236}">
                <a16:creationId xmlns:a16="http://schemas.microsoft.com/office/drawing/2014/main" id="{CB82E4EE-EE49-3A7B-68FA-AA8C1B8C9A22}"/>
              </a:ext>
            </a:extLst>
          </p:cNvPr>
          <p:cNvSpPr txBox="1"/>
          <p:nvPr/>
        </p:nvSpPr>
        <p:spPr>
          <a:xfrm>
            <a:off x="838200" y="1778120"/>
            <a:ext cx="11134061" cy="3816429"/>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222832"/>
                </a:solidFill>
                <a:effectLst/>
              </a:rPr>
              <a:t>Compute model’s performance </a:t>
            </a:r>
            <a:r>
              <a:rPr lang="en-US" sz="2800" b="0" i="1" dirty="0">
                <a:solidFill>
                  <a:srgbClr val="222832"/>
                </a:solidFill>
                <a:effectLst/>
              </a:rPr>
              <a:t>s</a:t>
            </a:r>
            <a:r>
              <a:rPr lang="en-US" sz="2800" b="0" i="0" dirty="0">
                <a:solidFill>
                  <a:srgbClr val="222832"/>
                </a:solidFill>
                <a:effectLst/>
              </a:rPr>
              <a:t> on control dataset </a:t>
            </a:r>
            <a:r>
              <a:rPr lang="en-US" sz="2800" b="0" i="1" dirty="0">
                <a:solidFill>
                  <a:srgbClr val="222832"/>
                </a:solidFill>
                <a:effectLst/>
              </a:rPr>
              <a:t>D</a:t>
            </a:r>
          </a:p>
          <a:p>
            <a:pPr marL="285750" indent="-285750">
              <a:buFont typeface="Arial" panose="020B0604020202020204" pitchFamily="34" charset="0"/>
              <a:buChar char="•"/>
            </a:pPr>
            <a:r>
              <a:rPr lang="en-US" sz="2800" b="0" i="0" dirty="0">
                <a:solidFill>
                  <a:srgbClr val="222832"/>
                </a:solidFill>
                <a:effectLst/>
              </a:rPr>
              <a:t>For each feature </a:t>
            </a:r>
            <a:r>
              <a:rPr lang="en-US" sz="2800" b="0" i="1" dirty="0">
                <a:solidFill>
                  <a:srgbClr val="222832"/>
                </a:solidFill>
                <a:effectLst/>
              </a:rPr>
              <a:t>j</a:t>
            </a:r>
            <a:r>
              <a:rPr lang="en-US" sz="2800" b="0" i="0" dirty="0">
                <a:solidFill>
                  <a:srgbClr val="222832"/>
                </a:solidFill>
                <a:effectLst/>
              </a:rPr>
              <a:t>:</a:t>
            </a:r>
          </a:p>
          <a:p>
            <a:pPr marL="742950" lvl="1" indent="-285750" algn="l">
              <a:buFont typeface="Arial" panose="020B0604020202020204" pitchFamily="34" charset="0"/>
              <a:buChar char="•"/>
            </a:pPr>
            <a:r>
              <a:rPr lang="en-US" sz="2800" b="0" i="0" dirty="0">
                <a:solidFill>
                  <a:srgbClr val="222832"/>
                </a:solidFill>
                <a:effectLst/>
              </a:rPr>
              <a:t>For each repetition </a:t>
            </a:r>
            <a:r>
              <a:rPr lang="en-US" sz="2800" b="0" i="1" dirty="0">
                <a:solidFill>
                  <a:srgbClr val="222832"/>
                </a:solidFill>
                <a:effectLst/>
              </a:rPr>
              <a:t>k</a:t>
            </a:r>
            <a:r>
              <a:rPr lang="en-US" sz="2800" b="0" i="0" dirty="0">
                <a:solidFill>
                  <a:srgbClr val="222832"/>
                </a:solidFill>
                <a:effectLst/>
              </a:rPr>
              <a:t> in 1,...,</a:t>
            </a:r>
            <a:r>
              <a:rPr lang="en-US" sz="2800" b="0" i="1" dirty="0">
                <a:solidFill>
                  <a:srgbClr val="222832"/>
                </a:solidFill>
                <a:effectLst/>
              </a:rPr>
              <a:t>K</a:t>
            </a:r>
            <a:r>
              <a:rPr lang="en-US" sz="2800" b="0" i="0" dirty="0">
                <a:solidFill>
                  <a:srgbClr val="222832"/>
                </a:solidFill>
                <a:effectLst/>
              </a:rPr>
              <a:t>:</a:t>
            </a:r>
          </a:p>
          <a:p>
            <a:pPr marL="1143000" lvl="2" indent="-228600" algn="l">
              <a:buFont typeface="Arial" panose="020B0604020202020204" pitchFamily="34" charset="0"/>
              <a:buChar char="•"/>
            </a:pPr>
            <a:r>
              <a:rPr lang="en-US" sz="2800" b="0" i="0" dirty="0">
                <a:solidFill>
                  <a:srgbClr val="222832"/>
                </a:solidFill>
                <a:effectLst/>
              </a:rPr>
              <a:t>Randomly shuffle column </a:t>
            </a:r>
            <a:r>
              <a:rPr lang="en-US" sz="2800" b="0" i="1" dirty="0">
                <a:solidFill>
                  <a:srgbClr val="222832"/>
                </a:solidFill>
                <a:effectLst/>
              </a:rPr>
              <a:t>j</a:t>
            </a:r>
            <a:r>
              <a:rPr lang="en-US" sz="2800" b="0" i="0" dirty="0">
                <a:solidFill>
                  <a:srgbClr val="222832"/>
                </a:solidFill>
                <a:effectLst/>
              </a:rPr>
              <a:t> of dataset </a:t>
            </a:r>
            <a:r>
              <a:rPr lang="en-US" sz="2800" b="0" i="1" dirty="0">
                <a:solidFill>
                  <a:srgbClr val="222832"/>
                </a:solidFill>
                <a:effectLst/>
              </a:rPr>
              <a:t>D</a:t>
            </a:r>
            <a:r>
              <a:rPr lang="en-US" sz="2800" b="0" i="0" dirty="0">
                <a:solidFill>
                  <a:srgbClr val="222832"/>
                </a:solidFill>
                <a:effectLst/>
              </a:rPr>
              <a:t> to generate a corrupted version of the data</a:t>
            </a:r>
          </a:p>
          <a:p>
            <a:pPr marL="1143000" lvl="2" indent="-228600" algn="l">
              <a:buFont typeface="Arial" panose="020B0604020202020204" pitchFamily="34" charset="0"/>
              <a:buChar char="•"/>
            </a:pPr>
            <a:r>
              <a:rPr lang="en-US" sz="2800" b="0" i="0" dirty="0">
                <a:solidFill>
                  <a:srgbClr val="222832"/>
                </a:solidFill>
                <a:effectLst/>
              </a:rPr>
              <a:t>Compute model’s performance       on corrupted data</a:t>
            </a:r>
          </a:p>
          <a:p>
            <a:pPr marL="685800" lvl="1" indent="-228600">
              <a:buFont typeface="Arial" panose="020B0604020202020204" pitchFamily="34" charset="0"/>
              <a:buChar char="•"/>
            </a:pPr>
            <a:r>
              <a:rPr lang="en-US" sz="2800" b="0" i="0" dirty="0">
                <a:solidFill>
                  <a:srgbClr val="222832"/>
                </a:solidFill>
                <a:effectLst/>
              </a:rPr>
              <a:t>Compute feature importance:</a:t>
            </a:r>
          </a:p>
          <a:p>
            <a:pPr>
              <a:buNone/>
            </a:pPr>
            <a:br>
              <a:rPr lang="en-US" dirty="0"/>
            </a:br>
            <a:endParaRPr lang="ru-RU" sz="2800" i="1" dirty="0"/>
          </a:p>
        </p:txBody>
      </p:sp>
      <p:pic>
        <p:nvPicPr>
          <p:cNvPr id="6" name="Рисунок 5">
            <a:extLst>
              <a:ext uri="{FF2B5EF4-FFF2-40B4-BE49-F238E27FC236}">
                <a16:creationId xmlns:a16="http://schemas.microsoft.com/office/drawing/2014/main" id="{431B73D6-53DC-65D4-834D-64D538C81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7621" y="3590266"/>
            <a:ext cx="534263" cy="386313"/>
          </a:xfrm>
          <a:prstGeom prst="rect">
            <a:avLst/>
          </a:prstGeom>
        </p:spPr>
      </p:pic>
      <p:pic>
        <p:nvPicPr>
          <p:cNvPr id="8" name="Рисунок 7">
            <a:extLst>
              <a:ext uri="{FF2B5EF4-FFF2-40B4-BE49-F238E27FC236}">
                <a16:creationId xmlns:a16="http://schemas.microsoft.com/office/drawing/2014/main" id="{AF6414D1-6160-ADA6-5D79-9343D8381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516" y="3995191"/>
            <a:ext cx="534262" cy="452764"/>
          </a:xfrm>
          <a:prstGeom prst="rect">
            <a:avLst/>
          </a:prstGeom>
        </p:spPr>
      </p:pic>
      <p:pic>
        <p:nvPicPr>
          <p:cNvPr id="10" name="Рисунок 9">
            <a:extLst>
              <a:ext uri="{FF2B5EF4-FFF2-40B4-BE49-F238E27FC236}">
                <a16:creationId xmlns:a16="http://schemas.microsoft.com/office/drawing/2014/main" id="{97BEA74D-4C59-0F70-72C6-8BF2D129F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634" y="4966102"/>
            <a:ext cx="2525152" cy="1073190"/>
          </a:xfrm>
          <a:prstGeom prst="rect">
            <a:avLst/>
          </a:prstGeom>
        </p:spPr>
      </p:pic>
      <p:pic>
        <p:nvPicPr>
          <p:cNvPr id="11" name="Рисунок 10">
            <a:extLst>
              <a:ext uri="{FF2B5EF4-FFF2-40B4-BE49-F238E27FC236}">
                <a16:creationId xmlns:a16="http://schemas.microsoft.com/office/drawing/2014/main" id="{0E87CBD9-D3DE-2E8C-B144-AE040009F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54" y="4019110"/>
            <a:ext cx="534263" cy="386313"/>
          </a:xfrm>
          <a:prstGeom prst="rect">
            <a:avLst/>
          </a:prstGeom>
        </p:spPr>
      </p:pic>
    </p:spTree>
    <p:extLst>
      <p:ext uri="{BB962C8B-B14F-4D97-AF65-F5344CB8AC3E}">
        <p14:creationId xmlns:p14="http://schemas.microsoft.com/office/powerpoint/2010/main" val="126797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299FC3-ED5A-E1BC-D6DD-BD76FF866266}"/>
              </a:ext>
            </a:extLst>
          </p:cNvPr>
          <p:cNvSpPr>
            <a:spLocks noGrp="1"/>
          </p:cNvSpPr>
          <p:nvPr>
            <p:ph type="title"/>
          </p:nvPr>
        </p:nvSpPr>
        <p:spPr/>
        <p:txBody>
          <a:bodyPr/>
          <a:lstStyle/>
          <a:p>
            <a:r>
              <a:rPr lang="en-US" dirty="0"/>
              <a:t>Random Forest</a:t>
            </a:r>
            <a:endParaRPr lang="ru-RU" dirty="0"/>
          </a:p>
        </p:txBody>
      </p:sp>
      <p:sp>
        <p:nvSpPr>
          <p:cNvPr id="4" name="TextBox 3">
            <a:extLst>
              <a:ext uri="{FF2B5EF4-FFF2-40B4-BE49-F238E27FC236}">
                <a16:creationId xmlns:a16="http://schemas.microsoft.com/office/drawing/2014/main" id="{24922D23-8CED-1AFC-57DE-DD095682CFBA}"/>
              </a:ext>
            </a:extLst>
          </p:cNvPr>
          <p:cNvSpPr txBox="1"/>
          <p:nvPr/>
        </p:nvSpPr>
        <p:spPr>
          <a:xfrm>
            <a:off x="839971" y="1690688"/>
            <a:ext cx="11403058" cy="3539430"/>
          </a:xfrm>
          <a:prstGeom prst="rect">
            <a:avLst/>
          </a:prstGeom>
          <a:noFill/>
        </p:spPr>
        <p:txBody>
          <a:bodyPr wrap="none" rtlCol="0">
            <a:spAutoFit/>
          </a:bodyPr>
          <a:lstStyle/>
          <a:p>
            <a:r>
              <a:rPr lang="en-US" sz="2800" dirty="0"/>
              <a:t>Advantages:</a:t>
            </a:r>
          </a:p>
          <a:p>
            <a:pPr marL="514350" indent="-514350">
              <a:buAutoNum type="arabicParenR"/>
            </a:pPr>
            <a:r>
              <a:rPr lang="en-US" sz="2800" dirty="0"/>
              <a:t>Usually good ML performance</a:t>
            </a:r>
          </a:p>
          <a:p>
            <a:pPr marL="514350" indent="-514350">
              <a:buAutoNum type="arabicParenR"/>
            </a:pPr>
            <a:r>
              <a:rPr lang="en-US" sz="2800" dirty="0"/>
              <a:t>Do not have hyperparameters</a:t>
            </a:r>
          </a:p>
          <a:p>
            <a:pPr marL="514350" indent="-514350">
              <a:buAutoNum type="arabicParenR"/>
            </a:pPr>
            <a:r>
              <a:rPr lang="en-US" sz="2800" dirty="0"/>
              <a:t>Out-of-bag (OOB) performance estimation and MDI feature importances </a:t>
            </a:r>
          </a:p>
          <a:p>
            <a:endParaRPr lang="en-US" sz="2800" dirty="0"/>
          </a:p>
          <a:p>
            <a:r>
              <a:rPr lang="en-US" sz="2800" dirty="0"/>
              <a:t>Disadvantage:</a:t>
            </a:r>
          </a:p>
          <a:p>
            <a:pPr marL="514350" indent="-514350">
              <a:buAutoNum type="arabicParenR"/>
            </a:pPr>
            <a:r>
              <a:rPr lang="en-US" sz="2800" dirty="0"/>
              <a:t>Maybe slow to train</a:t>
            </a:r>
          </a:p>
          <a:p>
            <a:pPr marL="514350" indent="-514350">
              <a:buAutoNum type="arabicParenR"/>
            </a:pPr>
            <a:r>
              <a:rPr lang="en-US" sz="2800" dirty="0"/>
              <a:t>Do not account for non-MSE loss function in composition training</a:t>
            </a:r>
            <a:endParaRPr lang="ru-RU" sz="2800" dirty="0"/>
          </a:p>
        </p:txBody>
      </p:sp>
    </p:spTree>
    <p:extLst>
      <p:ext uri="{BB962C8B-B14F-4D97-AF65-F5344CB8AC3E}">
        <p14:creationId xmlns:p14="http://schemas.microsoft.com/office/powerpoint/2010/main" val="2458100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2A297-6700-7E17-FC8F-EC631B2E6F7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B4E33E-4B5D-2C82-0D95-D6F7B6179E5C}"/>
              </a:ext>
            </a:extLst>
          </p:cNvPr>
          <p:cNvSpPr>
            <a:spLocks noGrp="1"/>
          </p:cNvSpPr>
          <p:nvPr>
            <p:ph type="ctrTitle"/>
          </p:nvPr>
        </p:nvSpPr>
        <p:spPr/>
        <p:txBody>
          <a:bodyPr>
            <a:normAutofit/>
          </a:bodyPr>
          <a:lstStyle/>
          <a:p>
            <a:r>
              <a:rPr lang="en-US" dirty="0"/>
              <a:t>Gradient Boosting</a:t>
            </a:r>
            <a:endParaRPr lang="ru-RU" dirty="0"/>
          </a:p>
        </p:txBody>
      </p:sp>
    </p:spTree>
    <p:extLst>
      <p:ext uri="{BB962C8B-B14F-4D97-AF65-F5344CB8AC3E}">
        <p14:creationId xmlns:p14="http://schemas.microsoft.com/office/powerpoint/2010/main" val="2914939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C66EFF-7778-53E6-8A15-DD76F7D3984C}"/>
              </a:ext>
            </a:extLst>
          </p:cNvPr>
          <p:cNvSpPr>
            <a:spLocks noGrp="1"/>
          </p:cNvSpPr>
          <p:nvPr>
            <p:ph type="title"/>
          </p:nvPr>
        </p:nvSpPr>
        <p:spPr/>
        <p:txBody>
          <a:bodyPr/>
          <a:lstStyle/>
          <a:p>
            <a:r>
              <a:rPr lang="en-US" dirty="0"/>
              <a:t>Random Forest</a:t>
            </a:r>
            <a:endParaRPr lang="ru-RU" dirty="0"/>
          </a:p>
        </p:txBody>
      </p:sp>
      <p:pic>
        <p:nvPicPr>
          <p:cNvPr id="5" name="Рисунок 4">
            <a:extLst>
              <a:ext uri="{FF2B5EF4-FFF2-40B4-BE49-F238E27FC236}">
                <a16:creationId xmlns:a16="http://schemas.microsoft.com/office/drawing/2014/main" id="{7F1167B6-F1AA-AFB5-AAE5-B147C5479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875" y="3370519"/>
            <a:ext cx="3162463" cy="2940201"/>
          </a:xfrm>
          <a:prstGeom prst="rect">
            <a:avLst/>
          </a:prstGeom>
        </p:spPr>
      </p:pic>
      <p:sp>
        <p:nvSpPr>
          <p:cNvPr id="6" name="TextBox 5">
            <a:extLst>
              <a:ext uri="{FF2B5EF4-FFF2-40B4-BE49-F238E27FC236}">
                <a16:creationId xmlns:a16="http://schemas.microsoft.com/office/drawing/2014/main" id="{F59CBD9D-7818-5200-1FB0-157382A822FD}"/>
              </a:ext>
            </a:extLst>
          </p:cNvPr>
          <p:cNvSpPr txBox="1"/>
          <p:nvPr/>
        </p:nvSpPr>
        <p:spPr>
          <a:xfrm>
            <a:off x="5339366" y="3189770"/>
            <a:ext cx="6156510" cy="1384995"/>
          </a:xfrm>
          <a:prstGeom prst="rect">
            <a:avLst/>
          </a:prstGeom>
          <a:noFill/>
        </p:spPr>
        <p:txBody>
          <a:bodyPr wrap="square" rtlCol="0">
            <a:spAutoFit/>
          </a:bodyPr>
          <a:lstStyle/>
          <a:p>
            <a:r>
              <a:rPr lang="en-US" sz="2800" dirty="0"/>
              <a:t>There may be simple and complicated regions in feature space. In RF each tree learns all regions by its own</a:t>
            </a:r>
          </a:p>
        </p:txBody>
      </p:sp>
      <p:sp>
        <p:nvSpPr>
          <p:cNvPr id="3" name="TextBox 2">
            <a:extLst>
              <a:ext uri="{FF2B5EF4-FFF2-40B4-BE49-F238E27FC236}">
                <a16:creationId xmlns:a16="http://schemas.microsoft.com/office/drawing/2014/main" id="{60E34E3F-342C-55CD-4257-7D2D5F48943E}"/>
              </a:ext>
            </a:extLst>
          </p:cNvPr>
          <p:cNvSpPr txBox="1"/>
          <p:nvPr/>
        </p:nvSpPr>
        <p:spPr>
          <a:xfrm>
            <a:off x="838200" y="1608395"/>
            <a:ext cx="10879766" cy="954107"/>
          </a:xfrm>
          <a:prstGeom prst="rect">
            <a:avLst/>
          </a:prstGeom>
          <a:noFill/>
        </p:spPr>
        <p:txBody>
          <a:bodyPr wrap="square" rtlCol="0">
            <a:spAutoFit/>
          </a:bodyPr>
          <a:lstStyle/>
          <a:p>
            <a:r>
              <a:rPr lang="en-US" sz="2800" dirty="0"/>
              <a:t>In Random Forest each base model is trained from scratch independently of each other. May be too slow to train the composition.</a:t>
            </a:r>
            <a:endParaRPr lang="ru-RU" sz="2800" dirty="0"/>
          </a:p>
        </p:txBody>
      </p:sp>
    </p:spTree>
    <p:extLst>
      <p:ext uri="{BB962C8B-B14F-4D97-AF65-F5344CB8AC3E}">
        <p14:creationId xmlns:p14="http://schemas.microsoft.com/office/powerpoint/2010/main" val="100480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767DB0-1ADB-D1CE-B474-22B3C4A3DC78}"/>
              </a:ext>
            </a:extLst>
          </p:cNvPr>
          <p:cNvSpPr>
            <a:spLocks noGrp="1"/>
          </p:cNvSpPr>
          <p:nvPr>
            <p:ph type="title"/>
          </p:nvPr>
        </p:nvSpPr>
        <p:spPr/>
        <p:txBody>
          <a:bodyPr/>
          <a:lstStyle/>
          <a:p>
            <a:r>
              <a:rPr lang="en-US" dirty="0"/>
              <a:t>Bias-Variance Decomposition (BVD)</a:t>
            </a:r>
            <a:endParaRPr lang="ru-RU" dirty="0"/>
          </a:p>
        </p:txBody>
      </p:sp>
      <p:sp>
        <p:nvSpPr>
          <p:cNvPr id="4" name="TextBox 3">
            <a:extLst>
              <a:ext uri="{FF2B5EF4-FFF2-40B4-BE49-F238E27FC236}">
                <a16:creationId xmlns:a16="http://schemas.microsoft.com/office/drawing/2014/main" id="{A88E9391-7393-453A-44D2-327ED74F679E}"/>
              </a:ext>
            </a:extLst>
          </p:cNvPr>
          <p:cNvSpPr txBox="1"/>
          <p:nvPr/>
        </p:nvSpPr>
        <p:spPr>
          <a:xfrm>
            <a:off x="838201" y="1435504"/>
            <a:ext cx="10515600" cy="1384995"/>
          </a:xfrm>
          <a:prstGeom prst="rect">
            <a:avLst/>
          </a:prstGeom>
          <a:noFill/>
        </p:spPr>
        <p:txBody>
          <a:bodyPr wrap="square" rtlCol="0">
            <a:spAutoFit/>
          </a:bodyPr>
          <a:lstStyle/>
          <a:p>
            <a:r>
              <a:rPr lang="en-US" sz="2800" dirty="0"/>
              <a:t>BVD is a theoretical concept describing generalization ability of a given ML algorithm in terms of sensitivity of its performance </a:t>
            </a:r>
            <a:r>
              <a:rPr lang="en-US" sz="2800" dirty="0" err="1"/>
              <a:t>w.r.t.</a:t>
            </a:r>
            <a:r>
              <a:rPr lang="en-US" sz="2800" dirty="0"/>
              <a:t> different training datasets</a:t>
            </a:r>
            <a:endParaRPr lang="ru-RU" sz="2800" dirty="0"/>
          </a:p>
        </p:txBody>
      </p:sp>
      <p:pic>
        <p:nvPicPr>
          <p:cNvPr id="6" name="Рисунок 5">
            <a:extLst>
              <a:ext uri="{FF2B5EF4-FFF2-40B4-BE49-F238E27FC236}">
                <a16:creationId xmlns:a16="http://schemas.microsoft.com/office/drawing/2014/main" id="{062BDCE9-6804-1672-6F18-60F5FAB3E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656" y="4243845"/>
            <a:ext cx="4165814" cy="2597283"/>
          </a:xfrm>
          <a:prstGeom prst="rect">
            <a:avLst/>
          </a:prstGeom>
        </p:spPr>
      </p:pic>
      <p:pic>
        <p:nvPicPr>
          <p:cNvPr id="8" name="Рисунок 7">
            <a:extLst>
              <a:ext uri="{FF2B5EF4-FFF2-40B4-BE49-F238E27FC236}">
                <a16:creationId xmlns:a16="http://schemas.microsoft.com/office/drawing/2014/main" id="{19C163E6-C83D-56BA-6DBF-D1037DE19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0833" y="4307643"/>
            <a:ext cx="4222967" cy="2527430"/>
          </a:xfrm>
          <a:prstGeom prst="rect">
            <a:avLst/>
          </a:prstGeom>
        </p:spPr>
      </p:pic>
      <p:sp>
        <p:nvSpPr>
          <p:cNvPr id="9" name="TextBox 8">
            <a:extLst>
              <a:ext uri="{FF2B5EF4-FFF2-40B4-BE49-F238E27FC236}">
                <a16:creationId xmlns:a16="http://schemas.microsoft.com/office/drawing/2014/main" id="{6DBEE72E-5410-7EAB-2A0A-D6984A5EC61B}"/>
              </a:ext>
            </a:extLst>
          </p:cNvPr>
          <p:cNvSpPr txBox="1"/>
          <p:nvPr/>
        </p:nvSpPr>
        <p:spPr>
          <a:xfrm>
            <a:off x="838200" y="3076569"/>
            <a:ext cx="5576706" cy="523220"/>
          </a:xfrm>
          <a:prstGeom prst="rect">
            <a:avLst/>
          </a:prstGeom>
          <a:noFill/>
        </p:spPr>
        <p:txBody>
          <a:bodyPr wrap="square" rtlCol="0">
            <a:spAutoFit/>
          </a:bodyPr>
          <a:lstStyle/>
          <a:p>
            <a:r>
              <a:rPr lang="en-US" sz="2800" dirty="0"/>
              <a:t>Linear regression with RBF features:</a:t>
            </a:r>
            <a:endParaRPr lang="ru-RU" sz="2800" dirty="0"/>
          </a:p>
        </p:txBody>
      </p:sp>
      <p:pic>
        <p:nvPicPr>
          <p:cNvPr id="11" name="Рисунок 10">
            <a:extLst>
              <a:ext uri="{FF2B5EF4-FFF2-40B4-BE49-F238E27FC236}">
                <a16:creationId xmlns:a16="http://schemas.microsoft.com/office/drawing/2014/main" id="{3C1F83E5-C633-7B8E-C9A6-1CD72F81D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250" y="2894930"/>
            <a:ext cx="4972666" cy="972165"/>
          </a:xfrm>
          <a:prstGeom prst="rect">
            <a:avLst/>
          </a:prstGeom>
        </p:spPr>
      </p:pic>
      <p:sp>
        <p:nvSpPr>
          <p:cNvPr id="12" name="TextBox 11">
            <a:extLst>
              <a:ext uri="{FF2B5EF4-FFF2-40B4-BE49-F238E27FC236}">
                <a16:creationId xmlns:a16="http://schemas.microsoft.com/office/drawing/2014/main" id="{BA8F85DF-359B-4B7A-1639-1B722E97CBC0}"/>
              </a:ext>
            </a:extLst>
          </p:cNvPr>
          <p:cNvSpPr txBox="1"/>
          <p:nvPr/>
        </p:nvSpPr>
        <p:spPr>
          <a:xfrm>
            <a:off x="2748168" y="3774835"/>
            <a:ext cx="1530014" cy="523220"/>
          </a:xfrm>
          <a:prstGeom prst="rect">
            <a:avLst/>
          </a:prstGeom>
          <a:noFill/>
        </p:spPr>
        <p:txBody>
          <a:bodyPr wrap="square" rtlCol="0">
            <a:spAutoFit/>
          </a:bodyPr>
          <a:lstStyle/>
          <a:p>
            <a:r>
              <a:rPr lang="en-US" sz="2800" dirty="0"/>
              <a:t>sigma=1</a:t>
            </a:r>
            <a:endParaRPr lang="ru-RU" sz="2800" dirty="0"/>
          </a:p>
        </p:txBody>
      </p:sp>
      <p:sp>
        <p:nvSpPr>
          <p:cNvPr id="13" name="TextBox 12">
            <a:extLst>
              <a:ext uri="{FF2B5EF4-FFF2-40B4-BE49-F238E27FC236}">
                <a16:creationId xmlns:a16="http://schemas.microsoft.com/office/drawing/2014/main" id="{ED0D5D6A-0FDA-38C1-1F4C-1F9DC8D959CC}"/>
              </a:ext>
            </a:extLst>
          </p:cNvPr>
          <p:cNvSpPr txBox="1"/>
          <p:nvPr/>
        </p:nvSpPr>
        <p:spPr>
          <a:xfrm>
            <a:off x="8678825" y="3826950"/>
            <a:ext cx="1789664" cy="523220"/>
          </a:xfrm>
          <a:prstGeom prst="rect">
            <a:avLst/>
          </a:prstGeom>
          <a:noFill/>
        </p:spPr>
        <p:txBody>
          <a:bodyPr wrap="square" rtlCol="0">
            <a:spAutoFit/>
          </a:bodyPr>
          <a:lstStyle/>
          <a:p>
            <a:r>
              <a:rPr lang="en-US" sz="2800" dirty="0"/>
              <a:t>sigma=0.1</a:t>
            </a:r>
            <a:endParaRPr lang="ru-RU" sz="2800" dirty="0"/>
          </a:p>
        </p:txBody>
      </p:sp>
    </p:spTree>
    <p:extLst>
      <p:ext uri="{BB962C8B-B14F-4D97-AF65-F5344CB8AC3E}">
        <p14:creationId xmlns:p14="http://schemas.microsoft.com/office/powerpoint/2010/main" val="3010595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192D3C-978A-C4FA-50AE-83DB0AAF80BF}"/>
              </a:ext>
            </a:extLst>
          </p:cNvPr>
          <p:cNvSpPr>
            <a:spLocks noGrp="1"/>
          </p:cNvSpPr>
          <p:nvPr>
            <p:ph type="title"/>
          </p:nvPr>
        </p:nvSpPr>
        <p:spPr/>
        <p:txBody>
          <a:bodyPr/>
          <a:lstStyle/>
          <a:p>
            <a:r>
              <a:rPr lang="en-US" dirty="0"/>
              <a:t>Boosting for regression</a:t>
            </a:r>
            <a:endParaRPr lang="ru-RU" dirty="0"/>
          </a:p>
        </p:txBody>
      </p:sp>
      <p:sp>
        <p:nvSpPr>
          <p:cNvPr id="4" name="TextBox 3">
            <a:extLst>
              <a:ext uri="{FF2B5EF4-FFF2-40B4-BE49-F238E27FC236}">
                <a16:creationId xmlns:a16="http://schemas.microsoft.com/office/drawing/2014/main" id="{5B9E94DC-4A2F-80ED-53BF-C1378DC0BB1D}"/>
              </a:ext>
            </a:extLst>
          </p:cNvPr>
          <p:cNvSpPr txBox="1"/>
          <p:nvPr/>
        </p:nvSpPr>
        <p:spPr>
          <a:xfrm>
            <a:off x="838200" y="1435395"/>
            <a:ext cx="8911856" cy="954107"/>
          </a:xfrm>
          <a:prstGeom prst="rect">
            <a:avLst/>
          </a:prstGeom>
          <a:noFill/>
        </p:spPr>
        <p:txBody>
          <a:bodyPr wrap="square" rtlCol="0">
            <a:spAutoFit/>
          </a:bodyPr>
          <a:lstStyle/>
          <a:p>
            <a:r>
              <a:rPr lang="en-US" sz="2800" dirty="0"/>
              <a:t>Main idea: next base ML model is trained </a:t>
            </a:r>
            <a:r>
              <a:rPr lang="en-US" sz="2800" dirty="0" err="1"/>
              <a:t>w.r.t.</a:t>
            </a:r>
            <a:r>
              <a:rPr lang="en-US" sz="2800" dirty="0"/>
              <a:t> performance of current composition</a:t>
            </a:r>
            <a:endParaRPr lang="ru-RU" sz="2800" dirty="0"/>
          </a:p>
        </p:txBody>
      </p:sp>
      <p:pic>
        <p:nvPicPr>
          <p:cNvPr id="8" name="Рисунок 7">
            <a:extLst>
              <a:ext uri="{FF2B5EF4-FFF2-40B4-BE49-F238E27FC236}">
                <a16:creationId xmlns:a16="http://schemas.microsoft.com/office/drawing/2014/main" id="{F72B75CE-3B06-E9D5-C67E-5ED0459D3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352" y="2228925"/>
            <a:ext cx="2747477" cy="1088424"/>
          </a:xfrm>
          <a:prstGeom prst="rect">
            <a:avLst/>
          </a:prstGeom>
        </p:spPr>
      </p:pic>
      <p:sp>
        <p:nvSpPr>
          <p:cNvPr id="9" name="TextBox 8">
            <a:extLst>
              <a:ext uri="{FF2B5EF4-FFF2-40B4-BE49-F238E27FC236}">
                <a16:creationId xmlns:a16="http://schemas.microsoft.com/office/drawing/2014/main" id="{446DC982-937B-253E-CF4E-D7EECA756B46}"/>
              </a:ext>
            </a:extLst>
          </p:cNvPr>
          <p:cNvSpPr txBox="1"/>
          <p:nvPr/>
        </p:nvSpPr>
        <p:spPr>
          <a:xfrm>
            <a:off x="838200" y="2517672"/>
            <a:ext cx="5674951" cy="523220"/>
          </a:xfrm>
          <a:prstGeom prst="rect">
            <a:avLst/>
          </a:prstGeom>
          <a:noFill/>
        </p:spPr>
        <p:txBody>
          <a:bodyPr wrap="none" rtlCol="0">
            <a:spAutoFit/>
          </a:bodyPr>
          <a:lstStyle/>
          <a:p>
            <a:r>
              <a:rPr lang="en-US" sz="2800" dirty="0"/>
              <a:t>Composition is a sum of base models:</a:t>
            </a:r>
            <a:endParaRPr lang="ru-RU" sz="2800" dirty="0"/>
          </a:p>
        </p:txBody>
      </p:sp>
      <p:pic>
        <p:nvPicPr>
          <p:cNvPr id="11" name="Рисунок 10">
            <a:extLst>
              <a:ext uri="{FF2B5EF4-FFF2-40B4-BE49-F238E27FC236}">
                <a16:creationId xmlns:a16="http://schemas.microsoft.com/office/drawing/2014/main" id="{D0029747-D243-C0FA-BCD9-8A6722046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915" y="3028571"/>
            <a:ext cx="3519202" cy="1009857"/>
          </a:xfrm>
          <a:prstGeom prst="rect">
            <a:avLst/>
          </a:prstGeom>
        </p:spPr>
      </p:pic>
      <p:pic>
        <p:nvPicPr>
          <p:cNvPr id="13" name="Рисунок 12">
            <a:extLst>
              <a:ext uri="{FF2B5EF4-FFF2-40B4-BE49-F238E27FC236}">
                <a16:creationId xmlns:a16="http://schemas.microsoft.com/office/drawing/2014/main" id="{FBF92EE4-E310-46D3-78A4-4097DC0E11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8984" y="4079157"/>
            <a:ext cx="2151940" cy="535594"/>
          </a:xfrm>
          <a:prstGeom prst="rect">
            <a:avLst/>
          </a:prstGeom>
        </p:spPr>
      </p:pic>
      <p:pic>
        <p:nvPicPr>
          <p:cNvPr id="15" name="Рисунок 14">
            <a:extLst>
              <a:ext uri="{FF2B5EF4-FFF2-40B4-BE49-F238E27FC236}">
                <a16:creationId xmlns:a16="http://schemas.microsoft.com/office/drawing/2014/main" id="{D48122A6-0D54-CE7D-AF6A-AA385F7BE4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1723" y="3897081"/>
            <a:ext cx="3321022" cy="954106"/>
          </a:xfrm>
          <a:prstGeom prst="rect">
            <a:avLst/>
          </a:prstGeom>
        </p:spPr>
      </p:pic>
      <p:pic>
        <p:nvPicPr>
          <p:cNvPr id="17" name="Рисунок 16">
            <a:extLst>
              <a:ext uri="{FF2B5EF4-FFF2-40B4-BE49-F238E27FC236}">
                <a16:creationId xmlns:a16="http://schemas.microsoft.com/office/drawing/2014/main" id="{562F8BCC-5C32-8203-6D05-A15AE323A1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8359" y="5081797"/>
            <a:ext cx="2319940" cy="523220"/>
          </a:xfrm>
          <a:prstGeom prst="rect">
            <a:avLst/>
          </a:prstGeom>
        </p:spPr>
      </p:pic>
      <p:pic>
        <p:nvPicPr>
          <p:cNvPr id="19" name="Рисунок 18">
            <a:extLst>
              <a:ext uri="{FF2B5EF4-FFF2-40B4-BE49-F238E27FC236}">
                <a16:creationId xmlns:a16="http://schemas.microsoft.com/office/drawing/2014/main" id="{9C5192CA-C45A-EA6C-BFDD-21E8993817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6986" y="4866354"/>
            <a:ext cx="3348545" cy="954106"/>
          </a:xfrm>
          <a:prstGeom prst="rect">
            <a:avLst/>
          </a:prstGeom>
        </p:spPr>
      </p:pic>
      <p:sp>
        <p:nvSpPr>
          <p:cNvPr id="20" name="TextBox 19">
            <a:extLst>
              <a:ext uri="{FF2B5EF4-FFF2-40B4-BE49-F238E27FC236}">
                <a16:creationId xmlns:a16="http://schemas.microsoft.com/office/drawing/2014/main" id="{B0FFCC60-C420-E332-25CA-A3984A9A4FBA}"/>
              </a:ext>
            </a:extLst>
          </p:cNvPr>
          <p:cNvSpPr txBox="1"/>
          <p:nvPr/>
        </p:nvSpPr>
        <p:spPr>
          <a:xfrm>
            <a:off x="838200" y="3270347"/>
            <a:ext cx="3217804" cy="523220"/>
          </a:xfrm>
          <a:prstGeom prst="rect">
            <a:avLst/>
          </a:prstGeom>
          <a:noFill/>
        </p:spPr>
        <p:txBody>
          <a:bodyPr wrap="none" rtlCol="0">
            <a:spAutoFit/>
          </a:bodyPr>
          <a:lstStyle/>
          <a:p>
            <a:r>
              <a:rPr lang="en-US" sz="2800" dirty="0"/>
              <a:t>Train the first model:</a:t>
            </a:r>
            <a:endParaRPr lang="ru-RU" sz="2800" dirty="0"/>
          </a:p>
        </p:txBody>
      </p:sp>
      <p:sp>
        <p:nvSpPr>
          <p:cNvPr id="21" name="TextBox 20">
            <a:extLst>
              <a:ext uri="{FF2B5EF4-FFF2-40B4-BE49-F238E27FC236}">
                <a16:creationId xmlns:a16="http://schemas.microsoft.com/office/drawing/2014/main" id="{C890F142-EF2E-2078-1F56-0C8B996FA61A}"/>
              </a:ext>
            </a:extLst>
          </p:cNvPr>
          <p:cNvSpPr txBox="1"/>
          <p:nvPr/>
        </p:nvSpPr>
        <p:spPr>
          <a:xfrm>
            <a:off x="848833" y="4076733"/>
            <a:ext cx="3074582" cy="523220"/>
          </a:xfrm>
          <a:prstGeom prst="rect">
            <a:avLst/>
          </a:prstGeom>
          <a:noFill/>
        </p:spPr>
        <p:txBody>
          <a:bodyPr wrap="square" rtlCol="0">
            <a:spAutoFit/>
          </a:bodyPr>
          <a:lstStyle/>
          <a:p>
            <a:r>
              <a:rPr lang="en-US" sz="2800" dirty="0"/>
              <a:t>Compute residuals:</a:t>
            </a:r>
            <a:endParaRPr lang="ru-RU" sz="2800" dirty="0"/>
          </a:p>
        </p:txBody>
      </p:sp>
      <p:sp>
        <p:nvSpPr>
          <p:cNvPr id="22" name="TextBox 21">
            <a:extLst>
              <a:ext uri="{FF2B5EF4-FFF2-40B4-BE49-F238E27FC236}">
                <a16:creationId xmlns:a16="http://schemas.microsoft.com/office/drawing/2014/main" id="{A2FF10C2-B4F1-5206-CC9E-5E48429681F9}"/>
              </a:ext>
            </a:extLst>
          </p:cNvPr>
          <p:cNvSpPr txBox="1"/>
          <p:nvPr/>
        </p:nvSpPr>
        <p:spPr>
          <a:xfrm>
            <a:off x="848832" y="4955812"/>
            <a:ext cx="4339857" cy="954107"/>
          </a:xfrm>
          <a:prstGeom prst="rect">
            <a:avLst/>
          </a:prstGeom>
          <a:noFill/>
        </p:spPr>
        <p:txBody>
          <a:bodyPr wrap="square" rtlCol="0">
            <a:spAutoFit/>
          </a:bodyPr>
          <a:lstStyle/>
          <a:p>
            <a:r>
              <a:rPr lang="en-US" sz="2800" dirty="0"/>
              <a:t>Compute residuals of the current composition:</a:t>
            </a:r>
            <a:endParaRPr lang="ru-RU" sz="2800" dirty="0"/>
          </a:p>
        </p:txBody>
      </p:sp>
      <p:sp>
        <p:nvSpPr>
          <p:cNvPr id="23" name="TextBox 22">
            <a:extLst>
              <a:ext uri="{FF2B5EF4-FFF2-40B4-BE49-F238E27FC236}">
                <a16:creationId xmlns:a16="http://schemas.microsoft.com/office/drawing/2014/main" id="{78FBA7FB-0098-0829-D528-9108D4C9C00C}"/>
              </a:ext>
            </a:extLst>
          </p:cNvPr>
          <p:cNvSpPr txBox="1"/>
          <p:nvPr/>
        </p:nvSpPr>
        <p:spPr>
          <a:xfrm>
            <a:off x="850599" y="6092453"/>
            <a:ext cx="8560100" cy="523220"/>
          </a:xfrm>
          <a:prstGeom prst="rect">
            <a:avLst/>
          </a:prstGeom>
          <a:noFill/>
        </p:spPr>
        <p:txBody>
          <a:bodyPr wrap="none" rtlCol="0">
            <a:spAutoFit/>
          </a:bodyPr>
          <a:lstStyle/>
          <a:p>
            <a:r>
              <a:rPr lang="en-US" sz="2800" dirty="0"/>
              <a:t>The process continues until all M base models are trained</a:t>
            </a:r>
            <a:endParaRPr lang="ru-RU" sz="2800" dirty="0"/>
          </a:p>
        </p:txBody>
      </p:sp>
    </p:spTree>
    <p:extLst>
      <p:ext uri="{BB962C8B-B14F-4D97-AF65-F5344CB8AC3E}">
        <p14:creationId xmlns:p14="http://schemas.microsoft.com/office/powerpoint/2010/main" val="328758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9B5896-2813-8DFD-A128-1C419D70EDAE}"/>
              </a:ext>
            </a:extLst>
          </p:cNvPr>
          <p:cNvSpPr>
            <a:spLocks noGrp="1"/>
          </p:cNvSpPr>
          <p:nvPr>
            <p:ph type="title"/>
          </p:nvPr>
        </p:nvSpPr>
        <p:spPr/>
        <p:txBody>
          <a:bodyPr/>
          <a:lstStyle/>
          <a:p>
            <a:r>
              <a:rPr lang="en-US" dirty="0"/>
              <a:t>Gradient Boosting for general loss function</a:t>
            </a:r>
            <a:endParaRPr lang="ru-RU" dirty="0"/>
          </a:p>
        </p:txBody>
      </p:sp>
      <p:pic>
        <p:nvPicPr>
          <p:cNvPr id="5" name="Рисунок 4">
            <a:extLst>
              <a:ext uri="{FF2B5EF4-FFF2-40B4-BE49-F238E27FC236}">
                <a16:creationId xmlns:a16="http://schemas.microsoft.com/office/drawing/2014/main" id="{18331120-2194-B5D3-E548-DA5F3FF39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415" y="1311480"/>
            <a:ext cx="3023315" cy="1043881"/>
          </a:xfrm>
          <a:prstGeom prst="rect">
            <a:avLst/>
          </a:prstGeom>
        </p:spPr>
      </p:pic>
      <p:pic>
        <p:nvPicPr>
          <p:cNvPr id="7" name="Рисунок 6">
            <a:extLst>
              <a:ext uri="{FF2B5EF4-FFF2-40B4-BE49-F238E27FC236}">
                <a16:creationId xmlns:a16="http://schemas.microsoft.com/office/drawing/2014/main" id="{62EC1877-7566-1E1B-B329-5C25D7027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344636"/>
            <a:ext cx="4126744" cy="1043881"/>
          </a:xfrm>
          <a:prstGeom prst="rect">
            <a:avLst/>
          </a:prstGeom>
        </p:spPr>
      </p:pic>
      <p:pic>
        <p:nvPicPr>
          <p:cNvPr id="9" name="Рисунок 8">
            <a:extLst>
              <a:ext uri="{FF2B5EF4-FFF2-40B4-BE49-F238E27FC236}">
                <a16:creationId xmlns:a16="http://schemas.microsoft.com/office/drawing/2014/main" id="{EA2F4D4F-47A7-E537-CB8E-B14E3A6BC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036" y="3450172"/>
            <a:ext cx="3983807" cy="930181"/>
          </a:xfrm>
          <a:prstGeom prst="rect">
            <a:avLst/>
          </a:prstGeom>
        </p:spPr>
      </p:pic>
      <p:sp>
        <p:nvSpPr>
          <p:cNvPr id="10" name="TextBox 9">
            <a:extLst>
              <a:ext uri="{FF2B5EF4-FFF2-40B4-BE49-F238E27FC236}">
                <a16:creationId xmlns:a16="http://schemas.microsoft.com/office/drawing/2014/main" id="{90E8C26A-C5B4-DF6F-7B85-F295E58E75F7}"/>
              </a:ext>
            </a:extLst>
          </p:cNvPr>
          <p:cNvSpPr txBox="1"/>
          <p:nvPr/>
        </p:nvSpPr>
        <p:spPr>
          <a:xfrm>
            <a:off x="838200" y="3392042"/>
            <a:ext cx="3872024" cy="988311"/>
          </a:xfrm>
          <a:prstGeom prst="rect">
            <a:avLst/>
          </a:prstGeom>
          <a:noFill/>
        </p:spPr>
        <p:txBody>
          <a:bodyPr wrap="square" rtlCol="0">
            <a:spAutoFit/>
          </a:bodyPr>
          <a:lstStyle/>
          <a:p>
            <a:r>
              <a:rPr lang="en-US" sz="2800" dirty="0"/>
              <a:t>Let’s make one gradient descent step from 0:</a:t>
            </a:r>
            <a:endParaRPr lang="ru-RU" sz="2800" dirty="0"/>
          </a:p>
        </p:txBody>
      </p:sp>
      <p:sp>
        <p:nvSpPr>
          <p:cNvPr id="11" name="TextBox 10">
            <a:extLst>
              <a:ext uri="{FF2B5EF4-FFF2-40B4-BE49-F238E27FC236}">
                <a16:creationId xmlns:a16="http://schemas.microsoft.com/office/drawing/2014/main" id="{3C75B572-585F-6DBE-BD88-0CE8B39E05B2}"/>
              </a:ext>
            </a:extLst>
          </p:cNvPr>
          <p:cNvSpPr txBox="1"/>
          <p:nvPr/>
        </p:nvSpPr>
        <p:spPr>
          <a:xfrm>
            <a:off x="838199" y="1574188"/>
            <a:ext cx="2648738" cy="523220"/>
          </a:xfrm>
          <a:prstGeom prst="rect">
            <a:avLst/>
          </a:prstGeom>
          <a:noFill/>
        </p:spPr>
        <p:txBody>
          <a:bodyPr wrap="none" rtlCol="0">
            <a:spAutoFit/>
          </a:bodyPr>
          <a:lstStyle/>
          <a:p>
            <a:r>
              <a:rPr lang="en-US" sz="2800" dirty="0"/>
              <a:t>Train first model:</a:t>
            </a:r>
            <a:endParaRPr lang="ru-RU" sz="2800" dirty="0"/>
          </a:p>
        </p:txBody>
      </p:sp>
      <p:pic>
        <p:nvPicPr>
          <p:cNvPr id="13" name="Рисунок 12">
            <a:extLst>
              <a:ext uri="{FF2B5EF4-FFF2-40B4-BE49-F238E27FC236}">
                <a16:creationId xmlns:a16="http://schemas.microsoft.com/office/drawing/2014/main" id="{48CFB94A-BBE0-0841-07CB-CD381BF686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0513" y="4520261"/>
            <a:ext cx="3593437" cy="930181"/>
          </a:xfrm>
          <a:prstGeom prst="rect">
            <a:avLst/>
          </a:prstGeom>
        </p:spPr>
      </p:pic>
      <p:sp>
        <p:nvSpPr>
          <p:cNvPr id="14" name="TextBox 13">
            <a:extLst>
              <a:ext uri="{FF2B5EF4-FFF2-40B4-BE49-F238E27FC236}">
                <a16:creationId xmlns:a16="http://schemas.microsoft.com/office/drawing/2014/main" id="{70A43CFA-86AD-932B-5404-112FF0494694}"/>
              </a:ext>
            </a:extLst>
          </p:cNvPr>
          <p:cNvSpPr txBox="1"/>
          <p:nvPr/>
        </p:nvSpPr>
        <p:spPr>
          <a:xfrm>
            <a:off x="838199" y="4677944"/>
            <a:ext cx="4039183" cy="523220"/>
          </a:xfrm>
          <a:prstGeom prst="rect">
            <a:avLst/>
          </a:prstGeom>
          <a:noFill/>
        </p:spPr>
        <p:txBody>
          <a:bodyPr wrap="none" rtlCol="0">
            <a:spAutoFit/>
          </a:bodyPr>
          <a:lstStyle/>
          <a:p>
            <a:r>
              <a:rPr lang="en-US" sz="2800" dirty="0"/>
              <a:t>Compute pseudo-residual:</a:t>
            </a:r>
            <a:endParaRPr lang="ru-RU" sz="2800" dirty="0"/>
          </a:p>
        </p:txBody>
      </p:sp>
      <p:pic>
        <p:nvPicPr>
          <p:cNvPr id="16" name="Рисунок 15">
            <a:extLst>
              <a:ext uri="{FF2B5EF4-FFF2-40B4-BE49-F238E27FC236}">
                <a16:creationId xmlns:a16="http://schemas.microsoft.com/office/drawing/2014/main" id="{319AA2AF-9ABF-65CF-732B-129C15F79C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4160" y="5573838"/>
            <a:ext cx="3100600" cy="930180"/>
          </a:xfrm>
          <a:prstGeom prst="rect">
            <a:avLst/>
          </a:prstGeom>
        </p:spPr>
      </p:pic>
      <p:sp>
        <p:nvSpPr>
          <p:cNvPr id="17" name="TextBox 16">
            <a:extLst>
              <a:ext uri="{FF2B5EF4-FFF2-40B4-BE49-F238E27FC236}">
                <a16:creationId xmlns:a16="http://schemas.microsoft.com/office/drawing/2014/main" id="{867E2E3C-8B26-3D3F-BF75-38437BF4806F}"/>
              </a:ext>
            </a:extLst>
          </p:cNvPr>
          <p:cNvSpPr txBox="1"/>
          <p:nvPr/>
        </p:nvSpPr>
        <p:spPr>
          <a:xfrm>
            <a:off x="838199" y="5745929"/>
            <a:ext cx="5179751" cy="523220"/>
          </a:xfrm>
          <a:prstGeom prst="rect">
            <a:avLst/>
          </a:prstGeom>
          <a:noFill/>
        </p:spPr>
        <p:txBody>
          <a:bodyPr wrap="none" rtlCol="0">
            <a:spAutoFit/>
          </a:bodyPr>
          <a:lstStyle/>
          <a:p>
            <a:r>
              <a:rPr lang="en-US" sz="2800" dirty="0"/>
              <a:t>Fit the next model to this residual:</a:t>
            </a:r>
            <a:endParaRPr lang="ru-RU" sz="2800" dirty="0"/>
          </a:p>
        </p:txBody>
      </p:sp>
    </p:spTree>
    <p:extLst>
      <p:ext uri="{BB962C8B-B14F-4D97-AF65-F5344CB8AC3E}">
        <p14:creationId xmlns:p14="http://schemas.microsoft.com/office/powerpoint/2010/main" val="3825840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9B5896-2813-8DFD-A128-1C419D70EDAE}"/>
              </a:ext>
            </a:extLst>
          </p:cNvPr>
          <p:cNvSpPr>
            <a:spLocks noGrp="1"/>
          </p:cNvSpPr>
          <p:nvPr>
            <p:ph type="title"/>
          </p:nvPr>
        </p:nvSpPr>
        <p:spPr/>
        <p:txBody>
          <a:bodyPr/>
          <a:lstStyle/>
          <a:p>
            <a:r>
              <a:rPr lang="en-US" dirty="0"/>
              <a:t>Gradient Boosting for general loss function</a:t>
            </a:r>
            <a:endParaRPr lang="ru-RU" dirty="0"/>
          </a:p>
        </p:txBody>
      </p:sp>
      <p:pic>
        <p:nvPicPr>
          <p:cNvPr id="13" name="Рисунок 12">
            <a:extLst>
              <a:ext uri="{FF2B5EF4-FFF2-40B4-BE49-F238E27FC236}">
                <a16:creationId xmlns:a16="http://schemas.microsoft.com/office/drawing/2014/main" id="{48CFB94A-BBE0-0841-07CB-CD381BF68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89982"/>
            <a:ext cx="3593437" cy="930181"/>
          </a:xfrm>
          <a:prstGeom prst="rect">
            <a:avLst/>
          </a:prstGeom>
        </p:spPr>
      </p:pic>
      <p:pic>
        <p:nvPicPr>
          <p:cNvPr id="16" name="Рисунок 15">
            <a:extLst>
              <a:ext uri="{FF2B5EF4-FFF2-40B4-BE49-F238E27FC236}">
                <a16:creationId xmlns:a16="http://schemas.microsoft.com/office/drawing/2014/main" id="{319AA2AF-9ABF-65CF-732B-129C15F79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411" y="1489982"/>
            <a:ext cx="3100600" cy="930180"/>
          </a:xfrm>
          <a:prstGeom prst="rect">
            <a:avLst/>
          </a:prstGeom>
        </p:spPr>
      </p:pic>
      <p:sp>
        <p:nvSpPr>
          <p:cNvPr id="17" name="TextBox 16">
            <a:extLst>
              <a:ext uri="{FF2B5EF4-FFF2-40B4-BE49-F238E27FC236}">
                <a16:creationId xmlns:a16="http://schemas.microsoft.com/office/drawing/2014/main" id="{867E2E3C-8B26-3D3F-BF75-38437BF4806F}"/>
              </a:ext>
            </a:extLst>
          </p:cNvPr>
          <p:cNvSpPr txBox="1"/>
          <p:nvPr/>
        </p:nvSpPr>
        <p:spPr>
          <a:xfrm>
            <a:off x="838199" y="2715653"/>
            <a:ext cx="3607975" cy="523220"/>
          </a:xfrm>
          <a:prstGeom prst="rect">
            <a:avLst/>
          </a:prstGeom>
          <a:noFill/>
        </p:spPr>
        <p:txBody>
          <a:bodyPr wrap="none" rtlCol="0">
            <a:spAutoFit/>
          </a:bodyPr>
          <a:lstStyle/>
          <a:p>
            <a:r>
              <a:rPr lang="en-US" sz="2800" dirty="0"/>
              <a:t>Equivalent formulation:</a:t>
            </a:r>
            <a:endParaRPr lang="ru-RU" sz="2800" dirty="0"/>
          </a:p>
        </p:txBody>
      </p:sp>
      <p:pic>
        <p:nvPicPr>
          <p:cNvPr id="4" name="Рисунок 3">
            <a:extLst>
              <a:ext uri="{FF2B5EF4-FFF2-40B4-BE49-F238E27FC236}">
                <a16:creationId xmlns:a16="http://schemas.microsoft.com/office/drawing/2014/main" id="{1DFD967D-D7F7-221A-7C55-5EE2A304F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731" y="3270673"/>
            <a:ext cx="3238236" cy="865390"/>
          </a:xfrm>
          <a:prstGeom prst="rect">
            <a:avLst/>
          </a:prstGeom>
        </p:spPr>
      </p:pic>
      <p:pic>
        <p:nvPicPr>
          <p:cNvPr id="8" name="Рисунок 7">
            <a:extLst>
              <a:ext uri="{FF2B5EF4-FFF2-40B4-BE49-F238E27FC236}">
                <a16:creationId xmlns:a16="http://schemas.microsoft.com/office/drawing/2014/main" id="{2FB95D3E-76D6-C4D1-49A6-2BDB77FAEB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46" y="4499335"/>
            <a:ext cx="3180406" cy="507175"/>
          </a:xfrm>
          <a:prstGeom prst="rect">
            <a:avLst/>
          </a:prstGeom>
        </p:spPr>
      </p:pic>
      <p:pic>
        <p:nvPicPr>
          <p:cNvPr id="12" name="Рисунок 11">
            <a:extLst>
              <a:ext uri="{FF2B5EF4-FFF2-40B4-BE49-F238E27FC236}">
                <a16:creationId xmlns:a16="http://schemas.microsoft.com/office/drawing/2014/main" id="{CB7F085F-4C71-C2EB-D42B-C735D632C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411" y="3270673"/>
            <a:ext cx="3100600" cy="930180"/>
          </a:xfrm>
          <a:prstGeom prst="rect">
            <a:avLst/>
          </a:prstGeom>
        </p:spPr>
      </p:pic>
      <p:sp>
        <p:nvSpPr>
          <p:cNvPr id="15" name="TextBox 14">
            <a:extLst>
              <a:ext uri="{FF2B5EF4-FFF2-40B4-BE49-F238E27FC236}">
                <a16:creationId xmlns:a16="http://schemas.microsoft.com/office/drawing/2014/main" id="{BBEC29C7-BF38-164F-76EF-C1F3C806E453}"/>
              </a:ext>
            </a:extLst>
          </p:cNvPr>
          <p:cNvSpPr txBox="1"/>
          <p:nvPr/>
        </p:nvSpPr>
        <p:spPr>
          <a:xfrm>
            <a:off x="838199" y="5208224"/>
            <a:ext cx="10643017" cy="1384995"/>
          </a:xfrm>
          <a:prstGeom prst="rect">
            <a:avLst/>
          </a:prstGeom>
          <a:noFill/>
        </p:spPr>
        <p:txBody>
          <a:bodyPr wrap="square" rtlCol="0">
            <a:spAutoFit/>
          </a:bodyPr>
          <a:lstStyle/>
          <a:p>
            <a:r>
              <a:rPr lang="en-US" sz="2800" dirty="0"/>
              <a:t>With adding base algorithms error rate of training set usually decreases. So training procedure continues until error rate on control dataset is start increasing</a:t>
            </a:r>
            <a:endParaRPr lang="ru-RU" sz="2800" dirty="0"/>
          </a:p>
        </p:txBody>
      </p:sp>
      <p:pic>
        <p:nvPicPr>
          <p:cNvPr id="19" name="Рисунок 18">
            <a:extLst>
              <a:ext uri="{FF2B5EF4-FFF2-40B4-BE49-F238E27FC236}">
                <a16:creationId xmlns:a16="http://schemas.microsoft.com/office/drawing/2014/main" id="{8BC7BBCD-61C2-4E72-82AD-EAC8C6DF3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5784" y="4557083"/>
            <a:ext cx="407698" cy="394958"/>
          </a:xfrm>
          <a:prstGeom prst="rect">
            <a:avLst/>
          </a:prstGeom>
        </p:spPr>
      </p:pic>
      <p:sp>
        <p:nvSpPr>
          <p:cNvPr id="20" name="TextBox 19">
            <a:extLst>
              <a:ext uri="{FF2B5EF4-FFF2-40B4-BE49-F238E27FC236}">
                <a16:creationId xmlns:a16="http://schemas.microsoft.com/office/drawing/2014/main" id="{23217281-FB60-96B4-AFF1-01C33BEC896F}"/>
              </a:ext>
            </a:extLst>
          </p:cNvPr>
          <p:cNvSpPr txBox="1"/>
          <p:nvPr/>
        </p:nvSpPr>
        <p:spPr>
          <a:xfrm>
            <a:off x="5720578" y="4483540"/>
            <a:ext cx="2223557" cy="523220"/>
          </a:xfrm>
          <a:prstGeom prst="rect">
            <a:avLst/>
          </a:prstGeom>
          <a:noFill/>
        </p:spPr>
        <p:txBody>
          <a:bodyPr wrap="none" rtlCol="0">
            <a:spAutoFit/>
          </a:bodyPr>
          <a:lstStyle/>
          <a:p>
            <a:r>
              <a:rPr lang="en-US" sz="2800" dirty="0"/>
              <a:t>- learning rate</a:t>
            </a:r>
            <a:endParaRPr lang="ru-RU" sz="2800" dirty="0"/>
          </a:p>
        </p:txBody>
      </p:sp>
    </p:spTree>
    <p:extLst>
      <p:ext uri="{BB962C8B-B14F-4D97-AF65-F5344CB8AC3E}">
        <p14:creationId xmlns:p14="http://schemas.microsoft.com/office/powerpoint/2010/main" val="1790299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B5F9BC-CDB9-CD8C-B87D-F3443838088D}"/>
              </a:ext>
            </a:extLst>
          </p:cNvPr>
          <p:cNvSpPr txBox="1"/>
          <p:nvPr/>
        </p:nvSpPr>
        <p:spPr>
          <a:xfrm>
            <a:off x="838200" y="3429000"/>
            <a:ext cx="10806548" cy="1384995"/>
          </a:xfrm>
          <a:prstGeom prst="rect">
            <a:avLst/>
          </a:prstGeom>
          <a:noFill/>
        </p:spPr>
        <p:txBody>
          <a:bodyPr wrap="none" rtlCol="0">
            <a:spAutoFit/>
          </a:bodyPr>
          <a:lstStyle/>
          <a:p>
            <a:r>
              <a:rPr lang="en-US" sz="2800" dirty="0"/>
              <a:t>Regularization ideas:</a:t>
            </a:r>
          </a:p>
          <a:p>
            <a:pPr marL="342900" indent="-342900">
              <a:buAutoNum type="arabicParenR"/>
            </a:pPr>
            <a:r>
              <a:rPr lang="en-US" sz="2800" dirty="0"/>
              <a:t>Choose smaller learning rate</a:t>
            </a:r>
          </a:p>
          <a:p>
            <a:pPr marL="342900" indent="-342900">
              <a:buAutoNum type="arabicParenR"/>
            </a:pPr>
            <a:r>
              <a:rPr lang="en-US" sz="2800" dirty="0"/>
              <a:t>Train each base model on random subsample from the original dataset</a:t>
            </a:r>
            <a:endParaRPr lang="ru-RU" sz="2800" dirty="0"/>
          </a:p>
        </p:txBody>
      </p:sp>
      <p:sp>
        <p:nvSpPr>
          <p:cNvPr id="2" name="Заголовок 1">
            <a:extLst>
              <a:ext uri="{FF2B5EF4-FFF2-40B4-BE49-F238E27FC236}">
                <a16:creationId xmlns:a16="http://schemas.microsoft.com/office/drawing/2014/main" id="{53CB06B3-D516-51D2-2BF0-53C7D47B3E70}"/>
              </a:ext>
            </a:extLst>
          </p:cNvPr>
          <p:cNvSpPr>
            <a:spLocks noGrp="1"/>
          </p:cNvSpPr>
          <p:nvPr>
            <p:ph type="title"/>
          </p:nvPr>
        </p:nvSpPr>
        <p:spPr/>
        <p:txBody>
          <a:bodyPr/>
          <a:lstStyle/>
          <a:p>
            <a:r>
              <a:rPr lang="en-US" dirty="0"/>
              <a:t>Gradient Boosting</a:t>
            </a:r>
            <a:endParaRPr lang="ru-RU" dirty="0"/>
          </a:p>
        </p:txBody>
      </p:sp>
      <p:sp>
        <p:nvSpPr>
          <p:cNvPr id="4" name="TextBox 3">
            <a:extLst>
              <a:ext uri="{FF2B5EF4-FFF2-40B4-BE49-F238E27FC236}">
                <a16:creationId xmlns:a16="http://schemas.microsoft.com/office/drawing/2014/main" id="{95E9F017-A4D8-8F41-B065-1452D11A7F00}"/>
              </a:ext>
            </a:extLst>
          </p:cNvPr>
          <p:cNvSpPr txBox="1"/>
          <p:nvPr/>
        </p:nvSpPr>
        <p:spPr>
          <a:xfrm>
            <a:off x="838200" y="1545091"/>
            <a:ext cx="10613065" cy="1384995"/>
          </a:xfrm>
          <a:prstGeom prst="rect">
            <a:avLst/>
          </a:prstGeom>
          <a:noFill/>
        </p:spPr>
        <p:txBody>
          <a:bodyPr wrap="square" rtlCol="0">
            <a:spAutoFit/>
          </a:bodyPr>
          <a:lstStyle/>
          <a:p>
            <a:r>
              <a:rPr lang="en-US" sz="2800" dirty="0"/>
              <a:t>Every next base model tries to correct mistakes of current composition. Without proper regularization this procedure may lead to overfitted solution.</a:t>
            </a:r>
            <a:endParaRPr lang="ru-RU" sz="2800" dirty="0"/>
          </a:p>
        </p:txBody>
      </p:sp>
      <p:pic>
        <p:nvPicPr>
          <p:cNvPr id="6" name="Рисунок 5">
            <a:extLst>
              <a:ext uri="{FF2B5EF4-FFF2-40B4-BE49-F238E27FC236}">
                <a16:creationId xmlns:a16="http://schemas.microsoft.com/office/drawing/2014/main" id="{848EC5EF-C04E-C484-8403-EA52DFBA5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495" y="3934045"/>
            <a:ext cx="411555" cy="398694"/>
          </a:xfrm>
          <a:prstGeom prst="rect">
            <a:avLst/>
          </a:prstGeom>
        </p:spPr>
      </p:pic>
    </p:spTree>
    <p:extLst>
      <p:ext uri="{BB962C8B-B14F-4D97-AF65-F5344CB8AC3E}">
        <p14:creationId xmlns:p14="http://schemas.microsoft.com/office/powerpoint/2010/main" val="2374275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FAC7A4-3A47-CA44-4C5A-B4E426741C54}"/>
              </a:ext>
            </a:extLst>
          </p:cNvPr>
          <p:cNvSpPr>
            <a:spLocks noGrp="1"/>
          </p:cNvSpPr>
          <p:nvPr>
            <p:ph type="title"/>
          </p:nvPr>
        </p:nvSpPr>
        <p:spPr/>
        <p:txBody>
          <a:bodyPr/>
          <a:lstStyle/>
          <a:p>
            <a:r>
              <a:rPr lang="en-US" dirty="0"/>
              <a:t>Gradient Boosting for classification</a:t>
            </a:r>
            <a:endParaRPr lang="ru-RU" dirty="0"/>
          </a:p>
        </p:txBody>
      </p:sp>
      <p:pic>
        <p:nvPicPr>
          <p:cNvPr id="5" name="Рисунок 4">
            <a:extLst>
              <a:ext uri="{FF2B5EF4-FFF2-40B4-BE49-F238E27FC236}">
                <a16:creationId xmlns:a16="http://schemas.microsoft.com/office/drawing/2014/main" id="{8AB52D42-124C-90FA-5FB3-A4C37645A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822" y="1533480"/>
            <a:ext cx="2045279" cy="541723"/>
          </a:xfrm>
          <a:prstGeom prst="rect">
            <a:avLst/>
          </a:prstGeom>
        </p:spPr>
      </p:pic>
      <p:pic>
        <p:nvPicPr>
          <p:cNvPr id="9" name="Рисунок 8">
            <a:extLst>
              <a:ext uri="{FF2B5EF4-FFF2-40B4-BE49-F238E27FC236}">
                <a16:creationId xmlns:a16="http://schemas.microsoft.com/office/drawing/2014/main" id="{DFB08216-D00D-AA7B-2A36-E963FA496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833" y="2478450"/>
            <a:ext cx="4442244" cy="567351"/>
          </a:xfrm>
          <a:prstGeom prst="rect">
            <a:avLst/>
          </a:prstGeom>
        </p:spPr>
      </p:pic>
      <p:sp>
        <p:nvSpPr>
          <p:cNvPr id="17" name="TextBox 16">
            <a:extLst>
              <a:ext uri="{FF2B5EF4-FFF2-40B4-BE49-F238E27FC236}">
                <a16:creationId xmlns:a16="http://schemas.microsoft.com/office/drawing/2014/main" id="{15D7DF13-8ADB-EA24-B8B8-767875441C85}"/>
              </a:ext>
            </a:extLst>
          </p:cNvPr>
          <p:cNvSpPr txBox="1"/>
          <p:nvPr/>
        </p:nvSpPr>
        <p:spPr>
          <a:xfrm>
            <a:off x="955194" y="4330144"/>
            <a:ext cx="2751907" cy="523220"/>
          </a:xfrm>
          <a:prstGeom prst="rect">
            <a:avLst/>
          </a:prstGeom>
          <a:noFill/>
        </p:spPr>
        <p:txBody>
          <a:bodyPr wrap="none" rtlCol="0">
            <a:spAutoFit/>
          </a:bodyPr>
          <a:lstStyle/>
          <a:p>
            <a:r>
              <a:rPr lang="en-US" sz="2800" dirty="0"/>
              <a:t>Pseudo-residuals:</a:t>
            </a:r>
            <a:endParaRPr lang="ru-RU" sz="2800" dirty="0"/>
          </a:p>
        </p:txBody>
      </p:sp>
      <p:sp>
        <p:nvSpPr>
          <p:cNvPr id="18" name="TextBox 17">
            <a:extLst>
              <a:ext uri="{FF2B5EF4-FFF2-40B4-BE49-F238E27FC236}">
                <a16:creationId xmlns:a16="http://schemas.microsoft.com/office/drawing/2014/main" id="{D344E512-DED3-3C45-7985-F77C5ACB7892}"/>
              </a:ext>
            </a:extLst>
          </p:cNvPr>
          <p:cNvSpPr txBox="1"/>
          <p:nvPr/>
        </p:nvSpPr>
        <p:spPr>
          <a:xfrm>
            <a:off x="960523" y="5391774"/>
            <a:ext cx="6471387" cy="523220"/>
          </a:xfrm>
          <a:prstGeom prst="rect">
            <a:avLst/>
          </a:prstGeom>
          <a:noFill/>
        </p:spPr>
        <p:txBody>
          <a:bodyPr wrap="none" rtlCol="0">
            <a:spAutoFit/>
          </a:bodyPr>
          <a:lstStyle/>
          <a:p>
            <a:r>
              <a:rPr lang="en-US" sz="2800" dirty="0"/>
              <a:t>Train </a:t>
            </a:r>
            <a:r>
              <a:rPr lang="en-US" sz="2800" u="sng" dirty="0"/>
              <a:t>regression model</a:t>
            </a:r>
            <a:r>
              <a:rPr lang="en-US" sz="2800" dirty="0"/>
              <a:t> as next base model:</a:t>
            </a:r>
            <a:endParaRPr lang="ru-RU" sz="2800" dirty="0"/>
          </a:p>
        </p:txBody>
      </p:sp>
      <p:pic>
        <p:nvPicPr>
          <p:cNvPr id="8" name="Рисунок 7">
            <a:extLst>
              <a:ext uri="{FF2B5EF4-FFF2-40B4-BE49-F238E27FC236}">
                <a16:creationId xmlns:a16="http://schemas.microsoft.com/office/drawing/2014/main" id="{496E4FED-C48B-E771-C157-F06B8BAF71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497" y="4232804"/>
            <a:ext cx="3051346" cy="804848"/>
          </a:xfrm>
          <a:prstGeom prst="rect">
            <a:avLst/>
          </a:prstGeom>
        </p:spPr>
      </p:pic>
      <p:pic>
        <p:nvPicPr>
          <p:cNvPr id="6" name="Рисунок 5">
            <a:extLst>
              <a:ext uri="{FF2B5EF4-FFF2-40B4-BE49-F238E27FC236}">
                <a16:creationId xmlns:a16="http://schemas.microsoft.com/office/drawing/2014/main" id="{C9538BC0-11A3-1D2E-287D-D259D43A31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6060" y="1434862"/>
            <a:ext cx="5063838" cy="804848"/>
          </a:xfrm>
          <a:prstGeom prst="rect">
            <a:avLst/>
          </a:prstGeom>
        </p:spPr>
      </p:pic>
      <p:pic>
        <p:nvPicPr>
          <p:cNvPr id="11" name="Рисунок 10">
            <a:extLst>
              <a:ext uri="{FF2B5EF4-FFF2-40B4-BE49-F238E27FC236}">
                <a16:creationId xmlns:a16="http://schemas.microsoft.com/office/drawing/2014/main" id="{791B9CD7-8947-EE44-3471-A994AD2919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1368" y="1356055"/>
            <a:ext cx="2078034" cy="896571"/>
          </a:xfrm>
          <a:prstGeom prst="rect">
            <a:avLst/>
          </a:prstGeom>
        </p:spPr>
      </p:pic>
      <p:pic>
        <p:nvPicPr>
          <p:cNvPr id="14" name="Рисунок 13">
            <a:extLst>
              <a:ext uri="{FF2B5EF4-FFF2-40B4-BE49-F238E27FC236}">
                <a16:creationId xmlns:a16="http://schemas.microsoft.com/office/drawing/2014/main" id="{5C00F1B9-9FC9-DBAD-0912-29250A1BE1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215" y="3327689"/>
            <a:ext cx="4712835" cy="804848"/>
          </a:xfrm>
          <a:prstGeom prst="rect">
            <a:avLst/>
          </a:prstGeom>
        </p:spPr>
      </p:pic>
      <p:pic>
        <p:nvPicPr>
          <p:cNvPr id="19" name="Рисунок 18">
            <a:extLst>
              <a:ext uri="{FF2B5EF4-FFF2-40B4-BE49-F238E27FC236}">
                <a16:creationId xmlns:a16="http://schemas.microsoft.com/office/drawing/2014/main" id="{AA54FDF4-58DA-4C44-027E-470DEE7FA1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62741" y="5302263"/>
            <a:ext cx="3260043" cy="804848"/>
          </a:xfrm>
          <a:prstGeom prst="rect">
            <a:avLst/>
          </a:prstGeom>
        </p:spPr>
      </p:pic>
    </p:spTree>
    <p:extLst>
      <p:ext uri="{BB962C8B-B14F-4D97-AF65-F5344CB8AC3E}">
        <p14:creationId xmlns:p14="http://schemas.microsoft.com/office/powerpoint/2010/main" val="1383702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A7E019-16B6-C6FF-4E0F-04108F360850}"/>
              </a:ext>
            </a:extLst>
          </p:cNvPr>
          <p:cNvSpPr>
            <a:spLocks noGrp="1"/>
          </p:cNvSpPr>
          <p:nvPr>
            <p:ph type="title"/>
          </p:nvPr>
        </p:nvSpPr>
        <p:spPr/>
        <p:txBody>
          <a:bodyPr/>
          <a:lstStyle/>
          <a:p>
            <a:r>
              <a:rPr lang="en-US" dirty="0"/>
              <a:t>Object weights in gradient boosting</a:t>
            </a:r>
            <a:endParaRPr lang="ru-RU" dirty="0"/>
          </a:p>
        </p:txBody>
      </p:sp>
      <p:sp>
        <p:nvSpPr>
          <p:cNvPr id="8" name="TextBox 7">
            <a:extLst>
              <a:ext uri="{FF2B5EF4-FFF2-40B4-BE49-F238E27FC236}">
                <a16:creationId xmlns:a16="http://schemas.microsoft.com/office/drawing/2014/main" id="{FED09A3E-7C6E-9916-5562-FB26782126D3}"/>
              </a:ext>
            </a:extLst>
          </p:cNvPr>
          <p:cNvSpPr txBox="1"/>
          <p:nvPr/>
        </p:nvSpPr>
        <p:spPr>
          <a:xfrm>
            <a:off x="838200" y="3758651"/>
            <a:ext cx="7714890" cy="954107"/>
          </a:xfrm>
          <a:prstGeom prst="rect">
            <a:avLst/>
          </a:prstGeom>
          <a:noFill/>
        </p:spPr>
        <p:txBody>
          <a:bodyPr wrap="square" rtlCol="0">
            <a:spAutoFit/>
          </a:bodyPr>
          <a:lstStyle/>
          <a:p>
            <a:r>
              <a:rPr lang="en-US" sz="2800" dirty="0"/>
              <a:t>Objects with big positive margins have almost zero weights in training the next base model</a:t>
            </a:r>
            <a:endParaRPr lang="ru-RU" sz="2800" dirty="0"/>
          </a:p>
        </p:txBody>
      </p:sp>
      <p:sp>
        <p:nvSpPr>
          <p:cNvPr id="9" name="TextBox 8">
            <a:extLst>
              <a:ext uri="{FF2B5EF4-FFF2-40B4-BE49-F238E27FC236}">
                <a16:creationId xmlns:a16="http://schemas.microsoft.com/office/drawing/2014/main" id="{D14E53E7-2D74-C3BC-C3FE-4B1723FDDA80}"/>
              </a:ext>
            </a:extLst>
          </p:cNvPr>
          <p:cNvSpPr txBox="1"/>
          <p:nvPr/>
        </p:nvSpPr>
        <p:spPr>
          <a:xfrm>
            <a:off x="838200" y="4974824"/>
            <a:ext cx="7714890" cy="954107"/>
          </a:xfrm>
          <a:prstGeom prst="rect">
            <a:avLst/>
          </a:prstGeom>
          <a:noFill/>
        </p:spPr>
        <p:txBody>
          <a:bodyPr wrap="square" rtlCol="0">
            <a:spAutoFit/>
          </a:bodyPr>
          <a:lstStyle/>
          <a:p>
            <a:r>
              <a:rPr lang="en-US" sz="2800" dirty="0"/>
              <a:t>Objects with big negative margins have the biggest weights in training the next base model</a:t>
            </a:r>
            <a:endParaRPr lang="ru-RU" sz="2800" dirty="0"/>
          </a:p>
        </p:txBody>
      </p:sp>
      <p:pic>
        <p:nvPicPr>
          <p:cNvPr id="4" name="Рисунок 3">
            <a:extLst>
              <a:ext uri="{FF2B5EF4-FFF2-40B4-BE49-F238E27FC236}">
                <a16:creationId xmlns:a16="http://schemas.microsoft.com/office/drawing/2014/main" id="{06A6AE92-C90B-39AA-16B7-8D68A3BE1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49" y="1592852"/>
            <a:ext cx="6817528" cy="954107"/>
          </a:xfrm>
          <a:prstGeom prst="rect">
            <a:avLst/>
          </a:prstGeom>
        </p:spPr>
      </p:pic>
      <p:pic>
        <p:nvPicPr>
          <p:cNvPr id="10" name="Рисунок 9">
            <a:extLst>
              <a:ext uri="{FF2B5EF4-FFF2-40B4-BE49-F238E27FC236}">
                <a16:creationId xmlns:a16="http://schemas.microsoft.com/office/drawing/2014/main" id="{9B20F139-F58B-7B85-3BEE-35BB73E8C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427" y="2425326"/>
            <a:ext cx="7085277" cy="954107"/>
          </a:xfrm>
          <a:prstGeom prst="rect">
            <a:avLst/>
          </a:prstGeom>
        </p:spPr>
      </p:pic>
    </p:spTree>
    <p:extLst>
      <p:ext uri="{BB962C8B-B14F-4D97-AF65-F5344CB8AC3E}">
        <p14:creationId xmlns:p14="http://schemas.microsoft.com/office/powerpoint/2010/main" val="1962281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A5F200-F8CF-2CC7-2E30-A5C423870438}"/>
              </a:ext>
            </a:extLst>
          </p:cNvPr>
          <p:cNvSpPr>
            <a:spLocks noGrp="1"/>
          </p:cNvSpPr>
          <p:nvPr>
            <p:ph type="title"/>
          </p:nvPr>
        </p:nvSpPr>
        <p:spPr/>
        <p:txBody>
          <a:bodyPr/>
          <a:lstStyle/>
          <a:p>
            <a:r>
              <a:rPr lang="en-US" dirty="0"/>
              <a:t>Object weights in gradient boosting</a:t>
            </a:r>
            <a:endParaRPr lang="ru-RU" dirty="0"/>
          </a:p>
        </p:txBody>
      </p:sp>
      <p:pic>
        <p:nvPicPr>
          <p:cNvPr id="5" name="Рисунок 4">
            <a:extLst>
              <a:ext uri="{FF2B5EF4-FFF2-40B4-BE49-F238E27FC236}">
                <a16:creationId xmlns:a16="http://schemas.microsoft.com/office/drawing/2014/main" id="{623C17B4-6888-1F64-6705-F9BAD901D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07160"/>
            <a:ext cx="4005201" cy="600781"/>
          </a:xfrm>
          <a:prstGeom prst="rect">
            <a:avLst/>
          </a:prstGeom>
        </p:spPr>
      </p:pic>
      <p:sp>
        <p:nvSpPr>
          <p:cNvPr id="8" name="TextBox 7">
            <a:extLst>
              <a:ext uri="{FF2B5EF4-FFF2-40B4-BE49-F238E27FC236}">
                <a16:creationId xmlns:a16="http://schemas.microsoft.com/office/drawing/2014/main" id="{F909133C-9FCB-5C3D-118E-D2A457DC0E4B}"/>
              </a:ext>
            </a:extLst>
          </p:cNvPr>
          <p:cNvSpPr txBox="1"/>
          <p:nvPr/>
        </p:nvSpPr>
        <p:spPr>
          <a:xfrm>
            <a:off x="763772" y="3449976"/>
            <a:ext cx="11194603" cy="523220"/>
          </a:xfrm>
          <a:prstGeom prst="rect">
            <a:avLst/>
          </a:prstGeom>
          <a:noFill/>
        </p:spPr>
        <p:txBody>
          <a:bodyPr wrap="none" rtlCol="0">
            <a:spAutoFit/>
          </a:bodyPr>
          <a:lstStyle/>
          <a:p>
            <a:r>
              <a:rPr lang="en-US" sz="2800" dirty="0"/>
              <a:t>Objects with big negative margins have pseudo-residuals close to class label</a:t>
            </a:r>
            <a:endParaRPr lang="ru-RU" sz="2800" dirty="0"/>
          </a:p>
        </p:txBody>
      </p:sp>
      <p:sp>
        <p:nvSpPr>
          <p:cNvPr id="6" name="TextBox 5">
            <a:extLst>
              <a:ext uri="{FF2B5EF4-FFF2-40B4-BE49-F238E27FC236}">
                <a16:creationId xmlns:a16="http://schemas.microsoft.com/office/drawing/2014/main" id="{2CBAD389-BF6A-02ED-8311-2A674A45B0FD}"/>
              </a:ext>
            </a:extLst>
          </p:cNvPr>
          <p:cNvSpPr txBox="1"/>
          <p:nvPr/>
        </p:nvSpPr>
        <p:spPr>
          <a:xfrm>
            <a:off x="773388" y="4221092"/>
            <a:ext cx="10246588" cy="523220"/>
          </a:xfrm>
          <a:prstGeom prst="rect">
            <a:avLst/>
          </a:prstGeom>
          <a:noFill/>
        </p:spPr>
        <p:txBody>
          <a:bodyPr wrap="none" rtlCol="0">
            <a:spAutoFit/>
          </a:bodyPr>
          <a:lstStyle/>
          <a:p>
            <a:r>
              <a:rPr lang="en-US" sz="2800" dirty="0"/>
              <a:t>Objects with big positive margins have pseudo-residuals close to zero</a:t>
            </a:r>
            <a:endParaRPr lang="ru-RU" sz="2800" dirty="0"/>
          </a:p>
        </p:txBody>
      </p:sp>
      <p:pic>
        <p:nvPicPr>
          <p:cNvPr id="7" name="Рисунок 6">
            <a:extLst>
              <a:ext uri="{FF2B5EF4-FFF2-40B4-BE49-F238E27FC236}">
                <a16:creationId xmlns:a16="http://schemas.microsoft.com/office/drawing/2014/main" id="{CB841D5A-1166-BBDD-46FB-8F6C9721F4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16" y="2329442"/>
            <a:ext cx="6512635" cy="872638"/>
          </a:xfrm>
          <a:prstGeom prst="rect">
            <a:avLst/>
          </a:prstGeom>
        </p:spPr>
      </p:pic>
    </p:spTree>
    <p:extLst>
      <p:ext uri="{BB962C8B-B14F-4D97-AF65-F5344CB8AC3E}">
        <p14:creationId xmlns:p14="http://schemas.microsoft.com/office/powerpoint/2010/main" val="1234414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748CEA-30C2-F377-BF6B-C257B0947977}"/>
              </a:ext>
            </a:extLst>
          </p:cNvPr>
          <p:cNvSpPr>
            <a:spLocks noGrp="1"/>
          </p:cNvSpPr>
          <p:nvPr>
            <p:ph type="title"/>
          </p:nvPr>
        </p:nvSpPr>
        <p:spPr/>
        <p:txBody>
          <a:bodyPr/>
          <a:lstStyle/>
          <a:p>
            <a:r>
              <a:rPr lang="en-US" dirty="0"/>
              <a:t>Bias-Variance for Gradient Boosting</a:t>
            </a:r>
            <a:endParaRPr lang="ru-RU" dirty="0"/>
          </a:p>
        </p:txBody>
      </p:sp>
      <p:pic>
        <p:nvPicPr>
          <p:cNvPr id="4" name="Рисунок 3">
            <a:extLst>
              <a:ext uri="{FF2B5EF4-FFF2-40B4-BE49-F238E27FC236}">
                <a16:creationId xmlns:a16="http://schemas.microsoft.com/office/drawing/2014/main" id="{3D08F055-868C-6C61-5B32-094F3C287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494" y="1423103"/>
            <a:ext cx="2747477" cy="1088424"/>
          </a:xfrm>
          <a:prstGeom prst="rect">
            <a:avLst/>
          </a:prstGeom>
        </p:spPr>
      </p:pic>
      <p:sp>
        <p:nvSpPr>
          <p:cNvPr id="5" name="TextBox 4">
            <a:extLst>
              <a:ext uri="{FF2B5EF4-FFF2-40B4-BE49-F238E27FC236}">
                <a16:creationId xmlns:a16="http://schemas.microsoft.com/office/drawing/2014/main" id="{89EA2027-6D92-74E2-E3D6-CFC39DAD2E48}"/>
              </a:ext>
            </a:extLst>
          </p:cNvPr>
          <p:cNvSpPr txBox="1"/>
          <p:nvPr/>
        </p:nvSpPr>
        <p:spPr>
          <a:xfrm>
            <a:off x="838200" y="1705705"/>
            <a:ext cx="3135795" cy="523220"/>
          </a:xfrm>
          <a:prstGeom prst="rect">
            <a:avLst/>
          </a:prstGeom>
          <a:noFill/>
        </p:spPr>
        <p:txBody>
          <a:bodyPr wrap="none" rtlCol="0">
            <a:spAutoFit/>
          </a:bodyPr>
          <a:lstStyle/>
          <a:p>
            <a:r>
              <a:rPr lang="en-US" sz="2800" dirty="0"/>
              <a:t>Composition model:</a:t>
            </a:r>
            <a:endParaRPr lang="ru-RU" sz="2800" dirty="0"/>
          </a:p>
        </p:txBody>
      </p:sp>
      <p:sp>
        <p:nvSpPr>
          <p:cNvPr id="6" name="TextBox 5">
            <a:extLst>
              <a:ext uri="{FF2B5EF4-FFF2-40B4-BE49-F238E27FC236}">
                <a16:creationId xmlns:a16="http://schemas.microsoft.com/office/drawing/2014/main" id="{4E4E0490-A5FD-9F49-E4FC-A4CEE8F2478F}"/>
              </a:ext>
            </a:extLst>
          </p:cNvPr>
          <p:cNvSpPr txBox="1"/>
          <p:nvPr/>
        </p:nvSpPr>
        <p:spPr>
          <a:xfrm>
            <a:off x="838200" y="3860309"/>
            <a:ext cx="10396870" cy="954107"/>
          </a:xfrm>
          <a:prstGeom prst="rect">
            <a:avLst/>
          </a:prstGeom>
          <a:noFill/>
        </p:spPr>
        <p:txBody>
          <a:bodyPr wrap="square" rtlCol="0">
            <a:spAutoFit/>
          </a:bodyPr>
          <a:lstStyle/>
          <a:p>
            <a:r>
              <a:rPr lang="en-US" sz="2800" dirty="0"/>
              <a:t>During training (adding new base models) bias is decreasing, while variance may increase</a:t>
            </a:r>
            <a:endParaRPr lang="ru-RU" sz="2800" dirty="0"/>
          </a:p>
        </p:txBody>
      </p:sp>
      <p:sp>
        <p:nvSpPr>
          <p:cNvPr id="7" name="TextBox 6">
            <a:extLst>
              <a:ext uri="{FF2B5EF4-FFF2-40B4-BE49-F238E27FC236}">
                <a16:creationId xmlns:a16="http://schemas.microsoft.com/office/drawing/2014/main" id="{436ECBC5-098A-2493-A136-29B69AC06754}"/>
              </a:ext>
            </a:extLst>
          </p:cNvPr>
          <p:cNvSpPr txBox="1"/>
          <p:nvPr/>
        </p:nvSpPr>
        <p:spPr>
          <a:xfrm>
            <a:off x="838200" y="5065306"/>
            <a:ext cx="10837127" cy="1384995"/>
          </a:xfrm>
          <a:prstGeom prst="rect">
            <a:avLst/>
          </a:prstGeom>
          <a:noFill/>
        </p:spPr>
        <p:txBody>
          <a:bodyPr wrap="square" rtlCol="0">
            <a:spAutoFit/>
          </a:bodyPr>
          <a:lstStyle/>
          <a:p>
            <a:r>
              <a:rPr lang="en-US" sz="2800" dirty="0"/>
              <a:t>In Gradient Boosting usually simple base models are used (e.g. decision trees with few leaves). They do not overfit (have low variance) and bias of total composition is decreased by boosting procedure</a:t>
            </a:r>
            <a:endParaRPr lang="ru-RU" sz="2800" dirty="0"/>
          </a:p>
        </p:txBody>
      </p:sp>
      <p:sp>
        <p:nvSpPr>
          <p:cNvPr id="3" name="TextBox 2">
            <a:extLst>
              <a:ext uri="{FF2B5EF4-FFF2-40B4-BE49-F238E27FC236}">
                <a16:creationId xmlns:a16="http://schemas.microsoft.com/office/drawing/2014/main" id="{28419691-0AF0-186D-3766-559116F12539}"/>
              </a:ext>
            </a:extLst>
          </p:cNvPr>
          <p:cNvSpPr txBox="1"/>
          <p:nvPr/>
        </p:nvSpPr>
        <p:spPr>
          <a:xfrm>
            <a:off x="838199" y="2671255"/>
            <a:ext cx="11134061" cy="954107"/>
          </a:xfrm>
          <a:prstGeom prst="rect">
            <a:avLst/>
          </a:prstGeom>
          <a:noFill/>
        </p:spPr>
        <p:txBody>
          <a:bodyPr wrap="square" rtlCol="0">
            <a:spAutoFit/>
          </a:bodyPr>
          <a:lstStyle/>
          <a:p>
            <a:r>
              <a:rPr lang="en-US" sz="2800" dirty="0"/>
              <a:t>Here compact formulas for bias and variance can not be derived due to dependence between base models</a:t>
            </a:r>
            <a:endParaRPr lang="ru-RU" sz="2800" dirty="0"/>
          </a:p>
        </p:txBody>
      </p:sp>
    </p:spTree>
    <p:extLst>
      <p:ext uri="{BB962C8B-B14F-4D97-AF65-F5344CB8AC3E}">
        <p14:creationId xmlns:p14="http://schemas.microsoft.com/office/powerpoint/2010/main" val="235124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F8CA6F-974E-7F7B-07A8-CC646A383D15}"/>
              </a:ext>
            </a:extLst>
          </p:cNvPr>
          <p:cNvSpPr>
            <a:spLocks noGrp="1"/>
          </p:cNvSpPr>
          <p:nvPr>
            <p:ph type="title"/>
          </p:nvPr>
        </p:nvSpPr>
        <p:spPr/>
        <p:txBody>
          <a:bodyPr/>
          <a:lstStyle/>
          <a:p>
            <a:r>
              <a:rPr lang="en-US" dirty="0"/>
              <a:t>Newton optimization method</a:t>
            </a:r>
            <a:endParaRPr lang="ru-RU" dirty="0"/>
          </a:p>
        </p:txBody>
      </p:sp>
      <p:pic>
        <p:nvPicPr>
          <p:cNvPr id="5" name="Рисунок 4">
            <a:extLst>
              <a:ext uri="{FF2B5EF4-FFF2-40B4-BE49-F238E27FC236}">
                <a16:creationId xmlns:a16="http://schemas.microsoft.com/office/drawing/2014/main" id="{C29E3A47-C3D9-D50D-DDBC-71EA58FAF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368" y="1559456"/>
            <a:ext cx="1644731" cy="637333"/>
          </a:xfrm>
          <a:prstGeom prst="rect">
            <a:avLst/>
          </a:prstGeom>
        </p:spPr>
      </p:pic>
      <p:pic>
        <p:nvPicPr>
          <p:cNvPr id="7" name="Рисунок 6">
            <a:extLst>
              <a:ext uri="{FF2B5EF4-FFF2-40B4-BE49-F238E27FC236}">
                <a16:creationId xmlns:a16="http://schemas.microsoft.com/office/drawing/2014/main" id="{74B59844-2E9C-23AD-71D4-5F6548A4E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367" y="2284514"/>
            <a:ext cx="8250199" cy="882431"/>
          </a:xfrm>
          <a:prstGeom prst="rect">
            <a:avLst/>
          </a:prstGeom>
        </p:spPr>
      </p:pic>
      <p:pic>
        <p:nvPicPr>
          <p:cNvPr id="9" name="Рисунок 8">
            <a:extLst>
              <a:ext uri="{FF2B5EF4-FFF2-40B4-BE49-F238E27FC236}">
                <a16:creationId xmlns:a16="http://schemas.microsoft.com/office/drawing/2014/main" id="{C0B5F2AB-358F-8339-4C92-6CB974950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367" y="3249840"/>
            <a:ext cx="4637668" cy="882431"/>
          </a:xfrm>
          <a:prstGeom prst="rect">
            <a:avLst/>
          </a:prstGeom>
        </p:spPr>
      </p:pic>
      <p:pic>
        <p:nvPicPr>
          <p:cNvPr id="4" name="Рисунок 3">
            <a:extLst>
              <a:ext uri="{FF2B5EF4-FFF2-40B4-BE49-F238E27FC236}">
                <a16:creationId xmlns:a16="http://schemas.microsoft.com/office/drawing/2014/main" id="{711EF134-5BCF-E869-1864-4DC3EB81D9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8592" y="3333302"/>
            <a:ext cx="4386981" cy="3217643"/>
          </a:xfrm>
          <a:prstGeom prst="rect">
            <a:avLst/>
          </a:prstGeom>
        </p:spPr>
      </p:pic>
    </p:spTree>
    <p:extLst>
      <p:ext uri="{BB962C8B-B14F-4D97-AF65-F5344CB8AC3E}">
        <p14:creationId xmlns:p14="http://schemas.microsoft.com/office/powerpoint/2010/main" val="1213714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056F25-C681-3C44-3F66-25C9CD3E9904}"/>
              </a:ext>
            </a:extLst>
          </p:cNvPr>
          <p:cNvSpPr>
            <a:spLocks noGrp="1"/>
          </p:cNvSpPr>
          <p:nvPr>
            <p:ph type="title"/>
          </p:nvPr>
        </p:nvSpPr>
        <p:spPr/>
        <p:txBody>
          <a:bodyPr/>
          <a:lstStyle/>
          <a:p>
            <a:r>
              <a:rPr lang="en-US" dirty="0"/>
              <a:t>Gradient Boosting for Decision Trees</a:t>
            </a:r>
            <a:endParaRPr lang="ru-RU" dirty="0"/>
          </a:p>
        </p:txBody>
      </p:sp>
      <p:pic>
        <p:nvPicPr>
          <p:cNvPr id="5" name="Рисунок 4">
            <a:extLst>
              <a:ext uri="{FF2B5EF4-FFF2-40B4-BE49-F238E27FC236}">
                <a16:creationId xmlns:a16="http://schemas.microsoft.com/office/drawing/2014/main" id="{FE531346-8516-3DD2-3AC5-C776D4D42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3503047" cy="1057523"/>
          </a:xfrm>
          <a:prstGeom prst="rect">
            <a:avLst/>
          </a:prstGeom>
        </p:spPr>
      </p:pic>
      <p:sp>
        <p:nvSpPr>
          <p:cNvPr id="10" name="TextBox 9">
            <a:extLst>
              <a:ext uri="{FF2B5EF4-FFF2-40B4-BE49-F238E27FC236}">
                <a16:creationId xmlns:a16="http://schemas.microsoft.com/office/drawing/2014/main" id="{2935F384-0B0C-5B1B-061E-83759B0E18E1}"/>
              </a:ext>
            </a:extLst>
          </p:cNvPr>
          <p:cNvSpPr txBox="1"/>
          <p:nvPr/>
        </p:nvSpPr>
        <p:spPr>
          <a:xfrm>
            <a:off x="838200" y="2886507"/>
            <a:ext cx="8965019" cy="1384995"/>
          </a:xfrm>
          <a:prstGeom prst="rect">
            <a:avLst/>
          </a:prstGeom>
          <a:noFill/>
        </p:spPr>
        <p:txBody>
          <a:bodyPr wrap="square" rtlCol="0">
            <a:spAutoFit/>
          </a:bodyPr>
          <a:lstStyle/>
          <a:p>
            <a:pPr marL="514350" indent="-514350">
              <a:buAutoNum type="arabicParenR"/>
            </a:pPr>
            <a:r>
              <a:rPr lang="en-US" sz="2800" dirty="0"/>
              <a:t>Train DT on pseudo-residuals and fix found predicates</a:t>
            </a:r>
          </a:p>
          <a:p>
            <a:pPr marL="514350" indent="-514350">
              <a:buAutoNum type="arabicParenR"/>
            </a:pPr>
            <a:r>
              <a:rPr lang="en-US" sz="2800" dirty="0"/>
              <a:t>Fine-tune prediction in each region by solving 1d optimization problem using one-step Newton procedure:</a:t>
            </a:r>
            <a:endParaRPr lang="ru-RU" sz="2800" dirty="0"/>
          </a:p>
        </p:txBody>
      </p:sp>
      <p:pic>
        <p:nvPicPr>
          <p:cNvPr id="13" name="Рисунок 12">
            <a:extLst>
              <a:ext uri="{FF2B5EF4-FFF2-40B4-BE49-F238E27FC236}">
                <a16:creationId xmlns:a16="http://schemas.microsoft.com/office/drawing/2014/main" id="{1F4CEA45-ACBE-B239-F54F-2F3AC1026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079" y="1658747"/>
            <a:ext cx="6156668" cy="1057523"/>
          </a:xfrm>
          <a:prstGeom prst="rect">
            <a:avLst/>
          </a:prstGeom>
        </p:spPr>
      </p:pic>
      <p:pic>
        <p:nvPicPr>
          <p:cNvPr id="15" name="Рисунок 14">
            <a:extLst>
              <a:ext uri="{FF2B5EF4-FFF2-40B4-BE49-F238E27FC236}">
                <a16:creationId xmlns:a16="http://schemas.microsoft.com/office/drawing/2014/main" id="{6822F7CD-F0A0-96B8-1C57-C9323884EB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436" y="4435846"/>
            <a:ext cx="5485766" cy="1059883"/>
          </a:xfrm>
          <a:prstGeom prst="rect">
            <a:avLst/>
          </a:prstGeom>
        </p:spPr>
      </p:pic>
    </p:spTree>
    <p:extLst>
      <p:ext uri="{BB962C8B-B14F-4D97-AF65-F5344CB8AC3E}">
        <p14:creationId xmlns:p14="http://schemas.microsoft.com/office/powerpoint/2010/main" val="283769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8930E9-800C-DA8A-9748-8FD3791F1BC2}"/>
              </a:ext>
            </a:extLst>
          </p:cNvPr>
          <p:cNvSpPr>
            <a:spLocks noGrp="1"/>
          </p:cNvSpPr>
          <p:nvPr>
            <p:ph type="title"/>
          </p:nvPr>
        </p:nvSpPr>
        <p:spPr/>
        <p:txBody>
          <a:bodyPr/>
          <a:lstStyle/>
          <a:p>
            <a:r>
              <a:rPr lang="en-US" dirty="0"/>
              <a:t>General performance of ML model for regression</a:t>
            </a:r>
            <a:endParaRPr lang="ru-RU" dirty="0"/>
          </a:p>
        </p:txBody>
      </p:sp>
      <p:sp>
        <p:nvSpPr>
          <p:cNvPr id="4" name="TextBox 3">
            <a:extLst>
              <a:ext uri="{FF2B5EF4-FFF2-40B4-BE49-F238E27FC236}">
                <a16:creationId xmlns:a16="http://schemas.microsoft.com/office/drawing/2014/main" id="{108F2C21-7623-624D-F1EA-DE21CABC09BF}"/>
              </a:ext>
            </a:extLst>
          </p:cNvPr>
          <p:cNvSpPr txBox="1"/>
          <p:nvPr/>
        </p:nvSpPr>
        <p:spPr>
          <a:xfrm>
            <a:off x="838200" y="1786383"/>
            <a:ext cx="4403450" cy="523220"/>
          </a:xfrm>
          <a:prstGeom prst="rect">
            <a:avLst/>
          </a:prstGeom>
          <a:noFill/>
        </p:spPr>
        <p:txBody>
          <a:bodyPr wrap="none" rtlCol="0">
            <a:spAutoFit/>
          </a:bodyPr>
          <a:lstStyle/>
          <a:p>
            <a:r>
              <a:rPr lang="en-US" sz="2800" dirty="0"/>
              <a:t>Joint probability distribution:</a:t>
            </a:r>
            <a:endParaRPr lang="ru-RU" sz="2800" dirty="0"/>
          </a:p>
        </p:txBody>
      </p:sp>
      <p:pic>
        <p:nvPicPr>
          <p:cNvPr id="6" name="Рисунок 5">
            <a:extLst>
              <a:ext uri="{FF2B5EF4-FFF2-40B4-BE49-F238E27FC236}">
                <a16:creationId xmlns:a16="http://schemas.microsoft.com/office/drawing/2014/main" id="{B67EB270-1A2B-9EF3-D88C-CE063937A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889" y="1797016"/>
            <a:ext cx="995724" cy="565751"/>
          </a:xfrm>
          <a:prstGeom prst="rect">
            <a:avLst/>
          </a:prstGeom>
        </p:spPr>
      </p:pic>
      <p:sp>
        <p:nvSpPr>
          <p:cNvPr id="7" name="TextBox 6">
            <a:extLst>
              <a:ext uri="{FF2B5EF4-FFF2-40B4-BE49-F238E27FC236}">
                <a16:creationId xmlns:a16="http://schemas.microsoft.com/office/drawing/2014/main" id="{81E61FA7-5E2A-7BF6-D13B-844C1ADF76AE}"/>
              </a:ext>
            </a:extLst>
          </p:cNvPr>
          <p:cNvSpPr txBox="1"/>
          <p:nvPr/>
        </p:nvSpPr>
        <p:spPr>
          <a:xfrm>
            <a:off x="827567" y="2482396"/>
            <a:ext cx="9563515" cy="523220"/>
          </a:xfrm>
          <a:prstGeom prst="rect">
            <a:avLst/>
          </a:prstGeom>
          <a:noFill/>
        </p:spPr>
        <p:txBody>
          <a:bodyPr wrap="none" rtlCol="0">
            <a:spAutoFit/>
          </a:bodyPr>
          <a:lstStyle/>
          <a:p>
            <a:r>
              <a:rPr lang="en-US" sz="2800" dirty="0"/>
              <a:t>Dataset = set of independent samples from the joint distribution:</a:t>
            </a:r>
            <a:endParaRPr lang="ru-RU" sz="2800" dirty="0"/>
          </a:p>
        </p:txBody>
      </p:sp>
      <p:pic>
        <p:nvPicPr>
          <p:cNvPr id="9" name="Рисунок 8">
            <a:extLst>
              <a:ext uri="{FF2B5EF4-FFF2-40B4-BE49-F238E27FC236}">
                <a16:creationId xmlns:a16="http://schemas.microsoft.com/office/drawing/2014/main" id="{C9A07076-1085-4492-C6C2-8F9AF2E01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690" y="3038932"/>
            <a:ext cx="4687031" cy="622588"/>
          </a:xfrm>
          <a:prstGeom prst="rect">
            <a:avLst/>
          </a:prstGeom>
        </p:spPr>
      </p:pic>
      <p:sp>
        <p:nvSpPr>
          <p:cNvPr id="10" name="TextBox 9">
            <a:extLst>
              <a:ext uri="{FF2B5EF4-FFF2-40B4-BE49-F238E27FC236}">
                <a16:creationId xmlns:a16="http://schemas.microsoft.com/office/drawing/2014/main" id="{98160502-4518-8A4F-DB85-41442BAD53E1}"/>
              </a:ext>
            </a:extLst>
          </p:cNvPr>
          <p:cNvSpPr txBox="1"/>
          <p:nvPr/>
        </p:nvSpPr>
        <p:spPr>
          <a:xfrm>
            <a:off x="838200" y="3991415"/>
            <a:ext cx="2587696" cy="523220"/>
          </a:xfrm>
          <a:prstGeom prst="rect">
            <a:avLst/>
          </a:prstGeom>
          <a:noFill/>
        </p:spPr>
        <p:txBody>
          <a:bodyPr wrap="none" rtlCol="0">
            <a:spAutoFit/>
          </a:bodyPr>
          <a:lstStyle/>
          <a:p>
            <a:r>
              <a:rPr lang="en-US" sz="2800" dirty="0"/>
              <a:t>Fixed ML model:</a:t>
            </a:r>
            <a:endParaRPr lang="ru-RU" sz="2800" dirty="0"/>
          </a:p>
        </p:txBody>
      </p:sp>
      <p:pic>
        <p:nvPicPr>
          <p:cNvPr id="12" name="Рисунок 11">
            <a:extLst>
              <a:ext uri="{FF2B5EF4-FFF2-40B4-BE49-F238E27FC236}">
                <a16:creationId xmlns:a16="http://schemas.microsoft.com/office/drawing/2014/main" id="{B070FFBD-B0E4-4039-AE0A-91FE6F1BC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1592" y="4055878"/>
            <a:ext cx="782315" cy="469390"/>
          </a:xfrm>
          <a:prstGeom prst="rect">
            <a:avLst/>
          </a:prstGeom>
        </p:spPr>
      </p:pic>
      <p:sp>
        <p:nvSpPr>
          <p:cNvPr id="13" name="TextBox 12">
            <a:extLst>
              <a:ext uri="{FF2B5EF4-FFF2-40B4-BE49-F238E27FC236}">
                <a16:creationId xmlns:a16="http://schemas.microsoft.com/office/drawing/2014/main" id="{2CF277D5-0056-3FF1-0B60-92E6BF9A5E34}"/>
              </a:ext>
            </a:extLst>
          </p:cNvPr>
          <p:cNvSpPr txBox="1"/>
          <p:nvPr/>
        </p:nvSpPr>
        <p:spPr>
          <a:xfrm>
            <a:off x="850606" y="4603897"/>
            <a:ext cx="9563516" cy="954107"/>
          </a:xfrm>
          <a:prstGeom prst="rect">
            <a:avLst/>
          </a:prstGeom>
          <a:noFill/>
        </p:spPr>
        <p:txBody>
          <a:bodyPr wrap="square" rtlCol="0">
            <a:spAutoFit/>
          </a:bodyPr>
          <a:lstStyle/>
          <a:p>
            <a:r>
              <a:rPr lang="en-US" sz="2800" dirty="0"/>
              <a:t>Risk = performance of ML model on general population sample (infinite testing set):</a:t>
            </a:r>
            <a:endParaRPr lang="ru-RU" sz="2800" dirty="0"/>
          </a:p>
        </p:txBody>
      </p:sp>
      <p:pic>
        <p:nvPicPr>
          <p:cNvPr id="15" name="Рисунок 14">
            <a:extLst>
              <a:ext uri="{FF2B5EF4-FFF2-40B4-BE49-F238E27FC236}">
                <a16:creationId xmlns:a16="http://schemas.microsoft.com/office/drawing/2014/main" id="{8A27205B-1292-E476-403E-71D820C39D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6486" y="5738261"/>
            <a:ext cx="4471150" cy="523219"/>
          </a:xfrm>
          <a:prstGeom prst="rect">
            <a:avLst/>
          </a:prstGeom>
        </p:spPr>
      </p:pic>
    </p:spTree>
    <p:extLst>
      <p:ext uri="{BB962C8B-B14F-4D97-AF65-F5344CB8AC3E}">
        <p14:creationId xmlns:p14="http://schemas.microsoft.com/office/powerpoint/2010/main" val="2883099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CC551F-5998-0282-C666-5A060BFCDAD1}"/>
              </a:ext>
            </a:extLst>
          </p:cNvPr>
          <p:cNvSpPr>
            <a:spLocks noGrp="1"/>
          </p:cNvSpPr>
          <p:nvPr>
            <p:ph type="title"/>
          </p:nvPr>
        </p:nvSpPr>
        <p:spPr/>
        <p:txBody>
          <a:bodyPr/>
          <a:lstStyle/>
          <a:p>
            <a:r>
              <a:rPr lang="en-US" dirty="0"/>
              <a:t>Gradient boosting parameters</a:t>
            </a:r>
            <a:endParaRPr lang="ru-RU" dirty="0"/>
          </a:p>
        </p:txBody>
      </p:sp>
      <p:sp>
        <p:nvSpPr>
          <p:cNvPr id="4" name="TextBox 3">
            <a:extLst>
              <a:ext uri="{FF2B5EF4-FFF2-40B4-BE49-F238E27FC236}">
                <a16:creationId xmlns:a16="http://schemas.microsoft.com/office/drawing/2014/main" id="{0D091EC8-ABE4-4998-F54E-1A2B3C8405A9}"/>
              </a:ext>
            </a:extLst>
          </p:cNvPr>
          <p:cNvSpPr txBox="1"/>
          <p:nvPr/>
        </p:nvSpPr>
        <p:spPr>
          <a:xfrm>
            <a:off x="838200" y="1690688"/>
            <a:ext cx="8601778" cy="2954655"/>
          </a:xfrm>
          <a:prstGeom prst="rect">
            <a:avLst/>
          </a:prstGeom>
          <a:noFill/>
        </p:spPr>
        <p:txBody>
          <a:bodyPr wrap="none" rtlCol="0">
            <a:spAutoFit/>
          </a:bodyPr>
          <a:lstStyle/>
          <a:p>
            <a:pPr marL="342900" indent="-342900">
              <a:buAutoNum type="arabicParenR"/>
            </a:pPr>
            <a:r>
              <a:rPr lang="en-US" sz="2800" dirty="0"/>
              <a:t>Learning rate</a:t>
            </a:r>
          </a:p>
          <a:p>
            <a:pPr marL="342900" indent="-342900">
              <a:buAutoNum type="arabicParenR"/>
            </a:pPr>
            <a:r>
              <a:rPr lang="en-US" sz="2800" dirty="0"/>
              <a:t>Maximal number of trees (base ML models)</a:t>
            </a:r>
          </a:p>
          <a:p>
            <a:pPr marL="342900" indent="-342900">
              <a:buAutoNum type="arabicParenR"/>
            </a:pPr>
            <a:r>
              <a:rPr lang="en-US" sz="2800" dirty="0"/>
              <a:t>Maximal tree depth (e.g. 3) or number of leaves (e.g. 8)</a:t>
            </a:r>
          </a:p>
          <a:p>
            <a:pPr marL="342900" indent="-342900">
              <a:buAutoNum type="arabicParenR"/>
            </a:pPr>
            <a:r>
              <a:rPr lang="en-US" sz="2800" dirty="0"/>
              <a:t>Minimal number of objects per leaf</a:t>
            </a:r>
          </a:p>
          <a:p>
            <a:pPr marL="342900" indent="-342900">
              <a:buAutoNum type="arabicParenR"/>
            </a:pPr>
            <a:r>
              <a:rPr lang="en-US" sz="2800" dirty="0"/>
              <a:t>Object subsampling rate (e.g. 70%)</a:t>
            </a:r>
          </a:p>
          <a:p>
            <a:pPr marL="342900" indent="-342900">
              <a:buAutoNum type="arabicParenR"/>
            </a:pPr>
            <a:r>
              <a:rPr lang="en-US" sz="2800" dirty="0"/>
              <a:t>Feature subsample rate (e.g. 50%)</a:t>
            </a:r>
          </a:p>
          <a:p>
            <a:pPr marL="342900" indent="-342900">
              <a:buAutoNum type="arabicParenR"/>
            </a:pPr>
            <a:endParaRPr lang="ru-RU" dirty="0"/>
          </a:p>
        </p:txBody>
      </p:sp>
    </p:spTree>
    <p:extLst>
      <p:ext uri="{BB962C8B-B14F-4D97-AF65-F5344CB8AC3E}">
        <p14:creationId xmlns:p14="http://schemas.microsoft.com/office/powerpoint/2010/main" val="1142081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5C07B0-90BD-E5DE-DE17-8615AAFBEF98}"/>
              </a:ext>
            </a:extLst>
          </p:cNvPr>
          <p:cNvSpPr>
            <a:spLocks noGrp="1"/>
          </p:cNvSpPr>
          <p:nvPr>
            <p:ph type="title"/>
          </p:nvPr>
        </p:nvSpPr>
        <p:spPr/>
        <p:txBody>
          <a:bodyPr/>
          <a:lstStyle/>
          <a:p>
            <a:r>
              <a:rPr lang="en-US" dirty="0"/>
              <a:t>Random Forest vs. GB</a:t>
            </a:r>
            <a:endParaRPr lang="ru-RU" dirty="0"/>
          </a:p>
        </p:txBody>
      </p:sp>
      <p:sp>
        <p:nvSpPr>
          <p:cNvPr id="4" name="TextBox 3">
            <a:extLst>
              <a:ext uri="{FF2B5EF4-FFF2-40B4-BE49-F238E27FC236}">
                <a16:creationId xmlns:a16="http://schemas.microsoft.com/office/drawing/2014/main" id="{31B5EAD3-50C1-70F6-2890-EF3B35A119D8}"/>
              </a:ext>
            </a:extLst>
          </p:cNvPr>
          <p:cNvSpPr txBox="1"/>
          <p:nvPr/>
        </p:nvSpPr>
        <p:spPr>
          <a:xfrm>
            <a:off x="635559" y="1712064"/>
            <a:ext cx="5194627" cy="2523768"/>
          </a:xfrm>
          <a:prstGeom prst="rect">
            <a:avLst/>
          </a:prstGeom>
          <a:noFill/>
        </p:spPr>
        <p:txBody>
          <a:bodyPr wrap="none" rtlCol="0">
            <a:spAutoFit/>
          </a:bodyPr>
          <a:lstStyle/>
          <a:p>
            <a:r>
              <a:rPr lang="en-US" sz="2800" dirty="0"/>
              <a:t>RF: </a:t>
            </a:r>
          </a:p>
          <a:p>
            <a:pPr marL="342900" indent="-342900">
              <a:buAutoNum type="arabicParenR"/>
            </a:pPr>
            <a:r>
              <a:rPr lang="en-US" sz="2800" dirty="0"/>
              <a:t>No hyperparameters</a:t>
            </a:r>
          </a:p>
          <a:p>
            <a:pPr marL="342900" indent="-342900">
              <a:buAutoNum type="arabicParenR"/>
            </a:pPr>
            <a:r>
              <a:rPr lang="en-US" sz="2800" dirty="0"/>
              <a:t>Do not overfit</a:t>
            </a:r>
          </a:p>
          <a:p>
            <a:pPr marL="342900" indent="-342900">
              <a:buAutoNum type="arabicParenR"/>
            </a:pPr>
            <a:r>
              <a:rPr lang="en-US" sz="2800" dirty="0"/>
              <a:t>Costly to train</a:t>
            </a:r>
          </a:p>
          <a:p>
            <a:pPr marL="342900" indent="-342900">
              <a:buAutoNum type="arabicParenR"/>
            </a:pPr>
            <a:r>
              <a:rPr lang="en-US" sz="2800" dirty="0"/>
              <a:t>Do not account for loss function</a:t>
            </a:r>
          </a:p>
          <a:p>
            <a:endParaRPr lang="ru-RU" dirty="0"/>
          </a:p>
        </p:txBody>
      </p:sp>
      <p:sp>
        <p:nvSpPr>
          <p:cNvPr id="5" name="TextBox 4">
            <a:extLst>
              <a:ext uri="{FF2B5EF4-FFF2-40B4-BE49-F238E27FC236}">
                <a16:creationId xmlns:a16="http://schemas.microsoft.com/office/drawing/2014/main" id="{D9D657C7-6AAA-99FA-59AF-A3D412407131}"/>
              </a:ext>
            </a:extLst>
          </p:cNvPr>
          <p:cNvSpPr txBox="1"/>
          <p:nvPr/>
        </p:nvSpPr>
        <p:spPr>
          <a:xfrm>
            <a:off x="6889897" y="1712064"/>
            <a:ext cx="5026120" cy="2523768"/>
          </a:xfrm>
          <a:prstGeom prst="rect">
            <a:avLst/>
          </a:prstGeom>
          <a:noFill/>
        </p:spPr>
        <p:txBody>
          <a:bodyPr wrap="none" rtlCol="0">
            <a:spAutoFit/>
          </a:bodyPr>
          <a:lstStyle/>
          <a:p>
            <a:r>
              <a:rPr lang="en-US" sz="2800" dirty="0"/>
              <a:t>GB:</a:t>
            </a:r>
          </a:p>
          <a:p>
            <a:pPr marL="342900" indent="-342900">
              <a:buAutoNum type="arabicParenR"/>
            </a:pPr>
            <a:r>
              <a:rPr lang="en-US" sz="2800" dirty="0"/>
              <a:t>Many hyperparameters</a:t>
            </a:r>
          </a:p>
          <a:p>
            <a:pPr marL="342900" indent="-342900">
              <a:buAutoNum type="arabicParenR"/>
            </a:pPr>
            <a:r>
              <a:rPr lang="en-US" sz="2800" dirty="0"/>
              <a:t>May overfit</a:t>
            </a:r>
          </a:p>
          <a:p>
            <a:pPr marL="342900" indent="-342900">
              <a:buAutoNum type="arabicParenR"/>
            </a:pPr>
            <a:r>
              <a:rPr lang="en-US" sz="2800" dirty="0"/>
              <a:t>Faster to train comparing to RF</a:t>
            </a:r>
          </a:p>
          <a:p>
            <a:pPr marL="342900" indent="-342900">
              <a:buAutoNum type="arabicParenR"/>
            </a:pPr>
            <a:r>
              <a:rPr lang="en-US" sz="2800" dirty="0"/>
              <a:t>Accounts for loss function</a:t>
            </a:r>
          </a:p>
          <a:p>
            <a:pPr marL="342900" indent="-342900">
              <a:buAutoNum type="arabicParenR"/>
            </a:pPr>
            <a:endParaRPr lang="ru-RU" dirty="0"/>
          </a:p>
        </p:txBody>
      </p:sp>
      <p:sp>
        <p:nvSpPr>
          <p:cNvPr id="3" name="TextBox 2">
            <a:extLst>
              <a:ext uri="{FF2B5EF4-FFF2-40B4-BE49-F238E27FC236}">
                <a16:creationId xmlns:a16="http://schemas.microsoft.com/office/drawing/2014/main" id="{D32F2583-A909-9633-D204-484E6666C3D6}"/>
              </a:ext>
            </a:extLst>
          </p:cNvPr>
          <p:cNvSpPr txBox="1"/>
          <p:nvPr/>
        </p:nvSpPr>
        <p:spPr>
          <a:xfrm>
            <a:off x="1986516" y="4574483"/>
            <a:ext cx="8848061" cy="954107"/>
          </a:xfrm>
          <a:prstGeom prst="rect">
            <a:avLst/>
          </a:prstGeom>
          <a:noFill/>
        </p:spPr>
        <p:txBody>
          <a:bodyPr wrap="square" rtlCol="0">
            <a:spAutoFit/>
          </a:bodyPr>
          <a:lstStyle/>
          <a:p>
            <a:r>
              <a:rPr lang="en-US" sz="2800" dirty="0"/>
              <a:t>OOB performance measure and MDI feature importance can be used in both approaches</a:t>
            </a:r>
            <a:endParaRPr lang="ru-RU" sz="2800" dirty="0"/>
          </a:p>
        </p:txBody>
      </p:sp>
    </p:spTree>
    <p:extLst>
      <p:ext uri="{BB962C8B-B14F-4D97-AF65-F5344CB8AC3E}">
        <p14:creationId xmlns:p14="http://schemas.microsoft.com/office/powerpoint/2010/main" val="411353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4DDD69-E33B-DF99-1C91-BE34EEAE410F}"/>
              </a:ext>
            </a:extLst>
          </p:cNvPr>
          <p:cNvSpPr>
            <a:spLocks noGrp="1"/>
          </p:cNvSpPr>
          <p:nvPr>
            <p:ph type="title"/>
          </p:nvPr>
        </p:nvSpPr>
        <p:spPr/>
        <p:txBody>
          <a:bodyPr/>
          <a:lstStyle/>
          <a:p>
            <a:r>
              <a:rPr lang="en-US" dirty="0"/>
              <a:t>Optimal ML model for regression</a:t>
            </a:r>
            <a:endParaRPr lang="ru-RU" dirty="0"/>
          </a:p>
        </p:txBody>
      </p:sp>
      <p:pic>
        <p:nvPicPr>
          <p:cNvPr id="5" name="Рисунок 4">
            <a:extLst>
              <a:ext uri="{FF2B5EF4-FFF2-40B4-BE49-F238E27FC236}">
                <a16:creationId xmlns:a16="http://schemas.microsoft.com/office/drawing/2014/main" id="{08CC2DEF-6B0F-80D3-8B89-86709AF40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60" y="1574275"/>
            <a:ext cx="2938987" cy="499074"/>
          </a:xfrm>
          <a:prstGeom prst="rect">
            <a:avLst/>
          </a:prstGeom>
        </p:spPr>
      </p:pic>
      <p:pic>
        <p:nvPicPr>
          <p:cNvPr id="7" name="Рисунок 6">
            <a:extLst>
              <a:ext uri="{FF2B5EF4-FFF2-40B4-BE49-F238E27FC236}">
                <a16:creationId xmlns:a16="http://schemas.microsoft.com/office/drawing/2014/main" id="{1D31A163-CFE5-C4A3-B575-6BBB69DE8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998" y="2199528"/>
            <a:ext cx="5530543" cy="499073"/>
          </a:xfrm>
          <a:prstGeom prst="rect">
            <a:avLst/>
          </a:prstGeom>
        </p:spPr>
      </p:pic>
      <p:pic>
        <p:nvPicPr>
          <p:cNvPr id="9" name="Рисунок 8">
            <a:extLst>
              <a:ext uri="{FF2B5EF4-FFF2-40B4-BE49-F238E27FC236}">
                <a16:creationId xmlns:a16="http://schemas.microsoft.com/office/drawing/2014/main" id="{0301DAFE-A180-FB6D-E976-72D03482F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731" y="2926635"/>
            <a:ext cx="9088881" cy="581874"/>
          </a:xfrm>
          <a:prstGeom prst="rect">
            <a:avLst/>
          </a:prstGeom>
        </p:spPr>
      </p:pic>
      <p:pic>
        <p:nvPicPr>
          <p:cNvPr id="11" name="Рисунок 10">
            <a:extLst>
              <a:ext uri="{FF2B5EF4-FFF2-40B4-BE49-F238E27FC236}">
                <a16:creationId xmlns:a16="http://schemas.microsoft.com/office/drawing/2014/main" id="{790D0769-F307-E0BA-6207-9984706D3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447" y="3692413"/>
            <a:ext cx="5109210" cy="666936"/>
          </a:xfrm>
          <a:prstGeom prst="rect">
            <a:avLst/>
          </a:prstGeom>
        </p:spPr>
      </p:pic>
    </p:spTree>
    <p:extLst>
      <p:ext uri="{BB962C8B-B14F-4D97-AF65-F5344CB8AC3E}">
        <p14:creationId xmlns:p14="http://schemas.microsoft.com/office/powerpoint/2010/main" val="394122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482F15-51D7-7F3E-0514-EAD7827B81BA}"/>
              </a:ext>
            </a:extLst>
          </p:cNvPr>
          <p:cNvSpPr>
            <a:spLocks noGrp="1"/>
          </p:cNvSpPr>
          <p:nvPr>
            <p:ph type="title"/>
          </p:nvPr>
        </p:nvSpPr>
        <p:spPr/>
        <p:txBody>
          <a:bodyPr/>
          <a:lstStyle/>
          <a:p>
            <a:r>
              <a:rPr lang="en-US" dirty="0"/>
              <a:t>Bias-Variance Decomposition (BVD)</a:t>
            </a:r>
            <a:endParaRPr lang="ru-RU" dirty="0"/>
          </a:p>
        </p:txBody>
      </p:sp>
      <p:pic>
        <p:nvPicPr>
          <p:cNvPr id="5" name="Рисунок 4">
            <a:extLst>
              <a:ext uri="{FF2B5EF4-FFF2-40B4-BE49-F238E27FC236}">
                <a16:creationId xmlns:a16="http://schemas.microsoft.com/office/drawing/2014/main" id="{3AD40B32-A37C-CB05-5B26-2F6995A66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104" y="1431937"/>
            <a:ext cx="381965" cy="517502"/>
          </a:xfrm>
          <a:prstGeom prst="rect">
            <a:avLst/>
          </a:prstGeom>
        </p:spPr>
      </p:pic>
      <p:sp>
        <p:nvSpPr>
          <p:cNvPr id="6" name="TextBox 5">
            <a:extLst>
              <a:ext uri="{FF2B5EF4-FFF2-40B4-BE49-F238E27FC236}">
                <a16:creationId xmlns:a16="http://schemas.microsoft.com/office/drawing/2014/main" id="{3975F6E0-D352-9AAE-E88C-A26AB8676E68}"/>
              </a:ext>
            </a:extLst>
          </p:cNvPr>
          <p:cNvSpPr txBox="1"/>
          <p:nvPr/>
        </p:nvSpPr>
        <p:spPr>
          <a:xfrm>
            <a:off x="1329069" y="1442680"/>
            <a:ext cx="11046294" cy="523220"/>
          </a:xfrm>
          <a:prstGeom prst="rect">
            <a:avLst/>
          </a:prstGeom>
          <a:noFill/>
        </p:spPr>
        <p:txBody>
          <a:bodyPr wrap="none" rtlCol="0">
            <a:spAutoFit/>
          </a:bodyPr>
          <a:lstStyle/>
          <a:p>
            <a:r>
              <a:rPr lang="en-US" sz="2800" dirty="0"/>
              <a:t>- randomly chosen dataset (e.g. random subsample from fixed training set)</a:t>
            </a:r>
            <a:endParaRPr lang="ru-RU" sz="2800" dirty="0"/>
          </a:p>
        </p:txBody>
      </p:sp>
      <p:pic>
        <p:nvPicPr>
          <p:cNvPr id="8" name="Рисунок 7">
            <a:extLst>
              <a:ext uri="{FF2B5EF4-FFF2-40B4-BE49-F238E27FC236}">
                <a16:creationId xmlns:a16="http://schemas.microsoft.com/office/drawing/2014/main" id="{AD868A01-222A-801B-905A-8EFE8FF2F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193" y="2780033"/>
            <a:ext cx="2504638" cy="519830"/>
          </a:xfrm>
          <a:prstGeom prst="rect">
            <a:avLst/>
          </a:prstGeom>
        </p:spPr>
      </p:pic>
      <p:sp>
        <p:nvSpPr>
          <p:cNvPr id="9" name="TextBox 8">
            <a:extLst>
              <a:ext uri="{FF2B5EF4-FFF2-40B4-BE49-F238E27FC236}">
                <a16:creationId xmlns:a16="http://schemas.microsoft.com/office/drawing/2014/main" id="{AF6BB0F3-3573-FC0A-E49D-4F3DF2FEE777}"/>
              </a:ext>
            </a:extLst>
          </p:cNvPr>
          <p:cNvSpPr txBox="1"/>
          <p:nvPr/>
        </p:nvSpPr>
        <p:spPr>
          <a:xfrm>
            <a:off x="947104" y="2753828"/>
            <a:ext cx="1745991" cy="523220"/>
          </a:xfrm>
          <a:prstGeom prst="rect">
            <a:avLst/>
          </a:prstGeom>
          <a:noFill/>
        </p:spPr>
        <p:txBody>
          <a:bodyPr wrap="none" rtlCol="0">
            <a:spAutoFit/>
          </a:bodyPr>
          <a:lstStyle/>
          <a:p>
            <a:r>
              <a:rPr lang="en-US" sz="2800" dirty="0"/>
              <a:t>ML model:</a:t>
            </a:r>
            <a:endParaRPr lang="ru-RU" sz="2800" dirty="0"/>
          </a:p>
        </p:txBody>
      </p:sp>
      <p:sp>
        <p:nvSpPr>
          <p:cNvPr id="10" name="TextBox 9">
            <a:extLst>
              <a:ext uri="{FF2B5EF4-FFF2-40B4-BE49-F238E27FC236}">
                <a16:creationId xmlns:a16="http://schemas.microsoft.com/office/drawing/2014/main" id="{8089FEB9-C47E-0D9F-E8B6-2416F60F30E7}"/>
              </a:ext>
            </a:extLst>
          </p:cNvPr>
          <p:cNvSpPr txBox="1"/>
          <p:nvPr/>
        </p:nvSpPr>
        <p:spPr>
          <a:xfrm>
            <a:off x="947104" y="3522719"/>
            <a:ext cx="862737" cy="523220"/>
          </a:xfrm>
          <a:prstGeom prst="rect">
            <a:avLst/>
          </a:prstGeom>
          <a:noFill/>
        </p:spPr>
        <p:txBody>
          <a:bodyPr wrap="none" rtlCol="0">
            <a:spAutoFit/>
          </a:bodyPr>
          <a:lstStyle/>
          <a:p>
            <a:r>
              <a:rPr lang="en-US" sz="2800" dirty="0"/>
              <a:t>Risk:</a:t>
            </a:r>
            <a:endParaRPr lang="ru-RU" sz="2800" dirty="0"/>
          </a:p>
        </p:txBody>
      </p:sp>
      <p:pic>
        <p:nvPicPr>
          <p:cNvPr id="16" name="Рисунок 15">
            <a:extLst>
              <a:ext uri="{FF2B5EF4-FFF2-40B4-BE49-F238E27FC236}">
                <a16:creationId xmlns:a16="http://schemas.microsoft.com/office/drawing/2014/main" id="{F80BED17-1FFA-20AF-87DA-45F962766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8927" y="4246694"/>
            <a:ext cx="10746550" cy="1016422"/>
          </a:xfrm>
          <a:prstGeom prst="rect">
            <a:avLst/>
          </a:prstGeom>
        </p:spPr>
      </p:pic>
      <p:pic>
        <p:nvPicPr>
          <p:cNvPr id="4" name="Рисунок 3">
            <a:extLst>
              <a:ext uri="{FF2B5EF4-FFF2-40B4-BE49-F238E27FC236}">
                <a16:creationId xmlns:a16="http://schemas.microsoft.com/office/drawing/2014/main" id="{422E386C-BCD9-2661-0417-3010382FA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817" y="2054582"/>
            <a:ext cx="847615" cy="523219"/>
          </a:xfrm>
          <a:prstGeom prst="rect">
            <a:avLst/>
          </a:prstGeom>
        </p:spPr>
      </p:pic>
      <p:sp>
        <p:nvSpPr>
          <p:cNvPr id="7" name="TextBox 6">
            <a:extLst>
              <a:ext uri="{FF2B5EF4-FFF2-40B4-BE49-F238E27FC236}">
                <a16:creationId xmlns:a16="http://schemas.microsoft.com/office/drawing/2014/main" id="{5A93BCD8-7961-166F-0441-398F3DB37FB2}"/>
              </a:ext>
            </a:extLst>
          </p:cNvPr>
          <p:cNvSpPr txBox="1"/>
          <p:nvPr/>
        </p:nvSpPr>
        <p:spPr>
          <a:xfrm>
            <a:off x="1779183" y="2041650"/>
            <a:ext cx="7553543" cy="523220"/>
          </a:xfrm>
          <a:prstGeom prst="rect">
            <a:avLst/>
          </a:prstGeom>
          <a:noFill/>
        </p:spPr>
        <p:txBody>
          <a:bodyPr wrap="none" rtlCol="0">
            <a:spAutoFit/>
          </a:bodyPr>
          <a:lstStyle/>
          <a:p>
            <a:r>
              <a:rPr lang="en-US" sz="2800" dirty="0"/>
              <a:t>- ML training procedure applied for given dataset Z</a:t>
            </a:r>
            <a:endParaRPr lang="ru-RU" sz="2800" dirty="0"/>
          </a:p>
        </p:txBody>
      </p:sp>
      <p:pic>
        <p:nvPicPr>
          <p:cNvPr id="12" name="Рисунок 11">
            <a:extLst>
              <a:ext uri="{FF2B5EF4-FFF2-40B4-BE49-F238E27FC236}">
                <a16:creationId xmlns:a16="http://schemas.microsoft.com/office/drawing/2014/main" id="{AE89B0BA-AF23-EDA9-9A8A-C285CC98EC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9678" y="3547457"/>
            <a:ext cx="4683651" cy="492487"/>
          </a:xfrm>
          <a:prstGeom prst="rect">
            <a:avLst/>
          </a:prstGeom>
        </p:spPr>
      </p:pic>
    </p:spTree>
    <p:extLst>
      <p:ext uri="{BB962C8B-B14F-4D97-AF65-F5344CB8AC3E}">
        <p14:creationId xmlns:p14="http://schemas.microsoft.com/office/powerpoint/2010/main" val="418935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482F15-51D7-7F3E-0514-EAD7827B81BA}"/>
              </a:ext>
            </a:extLst>
          </p:cNvPr>
          <p:cNvSpPr>
            <a:spLocks noGrp="1"/>
          </p:cNvSpPr>
          <p:nvPr>
            <p:ph type="title"/>
          </p:nvPr>
        </p:nvSpPr>
        <p:spPr/>
        <p:txBody>
          <a:bodyPr/>
          <a:lstStyle/>
          <a:p>
            <a:r>
              <a:rPr lang="en-US" dirty="0"/>
              <a:t>Bias-Variance Decomposition (BVD)</a:t>
            </a:r>
            <a:endParaRPr lang="ru-RU" dirty="0"/>
          </a:p>
        </p:txBody>
      </p:sp>
      <p:sp>
        <p:nvSpPr>
          <p:cNvPr id="10" name="TextBox 9">
            <a:extLst>
              <a:ext uri="{FF2B5EF4-FFF2-40B4-BE49-F238E27FC236}">
                <a16:creationId xmlns:a16="http://schemas.microsoft.com/office/drawing/2014/main" id="{8089FEB9-C47E-0D9F-E8B6-2416F60F30E7}"/>
              </a:ext>
            </a:extLst>
          </p:cNvPr>
          <p:cNvSpPr txBox="1"/>
          <p:nvPr/>
        </p:nvSpPr>
        <p:spPr>
          <a:xfrm>
            <a:off x="904572" y="1385566"/>
            <a:ext cx="862737" cy="523220"/>
          </a:xfrm>
          <a:prstGeom prst="rect">
            <a:avLst/>
          </a:prstGeom>
          <a:noFill/>
        </p:spPr>
        <p:txBody>
          <a:bodyPr wrap="none" rtlCol="0">
            <a:spAutoFit/>
          </a:bodyPr>
          <a:lstStyle/>
          <a:p>
            <a:r>
              <a:rPr lang="en-US" sz="2800" dirty="0"/>
              <a:t>Risk:</a:t>
            </a:r>
            <a:endParaRPr lang="ru-RU" sz="2800" dirty="0"/>
          </a:p>
        </p:txBody>
      </p:sp>
      <p:pic>
        <p:nvPicPr>
          <p:cNvPr id="14" name="Рисунок 13">
            <a:extLst>
              <a:ext uri="{FF2B5EF4-FFF2-40B4-BE49-F238E27FC236}">
                <a16:creationId xmlns:a16="http://schemas.microsoft.com/office/drawing/2014/main" id="{C1BC8681-F632-7BC1-29B5-34436BAE9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533" y="1417465"/>
            <a:ext cx="4567873" cy="519830"/>
          </a:xfrm>
          <a:prstGeom prst="rect">
            <a:avLst/>
          </a:prstGeom>
        </p:spPr>
      </p:pic>
      <p:pic>
        <p:nvPicPr>
          <p:cNvPr id="16" name="Рисунок 15">
            <a:extLst>
              <a:ext uri="{FF2B5EF4-FFF2-40B4-BE49-F238E27FC236}">
                <a16:creationId xmlns:a16="http://schemas.microsoft.com/office/drawing/2014/main" id="{F80BED17-1FFA-20AF-87DA-45F962766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560" y="2088275"/>
            <a:ext cx="10395043" cy="983176"/>
          </a:xfrm>
          <a:prstGeom prst="rect">
            <a:avLst/>
          </a:prstGeom>
        </p:spPr>
      </p:pic>
      <p:sp>
        <p:nvSpPr>
          <p:cNvPr id="3" name="TextBox 2">
            <a:extLst>
              <a:ext uri="{FF2B5EF4-FFF2-40B4-BE49-F238E27FC236}">
                <a16:creationId xmlns:a16="http://schemas.microsoft.com/office/drawing/2014/main" id="{0C9E6124-7EFA-64AE-F3EC-4046C6EF6557}"/>
              </a:ext>
            </a:extLst>
          </p:cNvPr>
          <p:cNvSpPr txBox="1"/>
          <p:nvPr/>
        </p:nvSpPr>
        <p:spPr>
          <a:xfrm>
            <a:off x="904572" y="3261094"/>
            <a:ext cx="8886920" cy="523220"/>
          </a:xfrm>
          <a:prstGeom prst="rect">
            <a:avLst/>
          </a:prstGeom>
          <a:noFill/>
        </p:spPr>
        <p:txBody>
          <a:bodyPr wrap="none" rtlCol="0">
            <a:spAutoFit/>
          </a:bodyPr>
          <a:lstStyle/>
          <a:p>
            <a:r>
              <a:rPr lang="en-US" sz="2800" dirty="0"/>
              <a:t>Noise = performance of optimal model (non-reducing error)</a:t>
            </a:r>
            <a:endParaRPr lang="ru-RU" sz="2800" dirty="0"/>
          </a:p>
        </p:txBody>
      </p:sp>
      <p:sp>
        <p:nvSpPr>
          <p:cNvPr id="4" name="TextBox 3">
            <a:extLst>
              <a:ext uri="{FF2B5EF4-FFF2-40B4-BE49-F238E27FC236}">
                <a16:creationId xmlns:a16="http://schemas.microsoft.com/office/drawing/2014/main" id="{D33BB2AC-F974-D37D-4F7B-67881DB3B2A7}"/>
              </a:ext>
            </a:extLst>
          </p:cNvPr>
          <p:cNvSpPr txBox="1"/>
          <p:nvPr/>
        </p:nvSpPr>
        <p:spPr>
          <a:xfrm>
            <a:off x="901997" y="3988377"/>
            <a:ext cx="10494335" cy="954107"/>
          </a:xfrm>
          <a:prstGeom prst="rect">
            <a:avLst/>
          </a:prstGeom>
          <a:noFill/>
        </p:spPr>
        <p:txBody>
          <a:bodyPr wrap="square" rtlCol="0">
            <a:spAutoFit/>
          </a:bodyPr>
          <a:lstStyle/>
          <a:p>
            <a:r>
              <a:rPr lang="en-US" sz="2800" dirty="0"/>
              <a:t>Bias = how mean ML model differs from the optimal model (complexity of ML family of models)</a:t>
            </a:r>
            <a:endParaRPr lang="ru-RU" sz="2800" dirty="0"/>
          </a:p>
        </p:txBody>
      </p:sp>
      <p:sp>
        <p:nvSpPr>
          <p:cNvPr id="7" name="TextBox 6">
            <a:extLst>
              <a:ext uri="{FF2B5EF4-FFF2-40B4-BE49-F238E27FC236}">
                <a16:creationId xmlns:a16="http://schemas.microsoft.com/office/drawing/2014/main" id="{AE3D852B-73B2-5C3C-F034-46B7E39B9669}"/>
              </a:ext>
            </a:extLst>
          </p:cNvPr>
          <p:cNvSpPr txBox="1"/>
          <p:nvPr/>
        </p:nvSpPr>
        <p:spPr>
          <a:xfrm>
            <a:off x="901997" y="5178925"/>
            <a:ext cx="8963544" cy="523220"/>
          </a:xfrm>
          <a:prstGeom prst="rect">
            <a:avLst/>
          </a:prstGeom>
          <a:noFill/>
        </p:spPr>
        <p:txBody>
          <a:bodyPr wrap="none" rtlCol="0">
            <a:spAutoFit/>
          </a:bodyPr>
          <a:lstStyle/>
          <a:p>
            <a:r>
              <a:rPr lang="en-US" sz="2800" dirty="0"/>
              <a:t>Variance = sensitivity of ML model to the chosen training set</a:t>
            </a:r>
            <a:endParaRPr lang="ru-RU" sz="2800" dirty="0"/>
          </a:p>
        </p:txBody>
      </p:sp>
      <p:sp>
        <p:nvSpPr>
          <p:cNvPr id="11" name="TextBox 10">
            <a:extLst>
              <a:ext uri="{FF2B5EF4-FFF2-40B4-BE49-F238E27FC236}">
                <a16:creationId xmlns:a16="http://schemas.microsoft.com/office/drawing/2014/main" id="{1FFE0079-5AD3-350A-FACD-B2177570ED49}"/>
              </a:ext>
            </a:extLst>
          </p:cNvPr>
          <p:cNvSpPr txBox="1"/>
          <p:nvPr/>
        </p:nvSpPr>
        <p:spPr>
          <a:xfrm>
            <a:off x="917194" y="5870522"/>
            <a:ext cx="11187486" cy="523220"/>
          </a:xfrm>
          <a:prstGeom prst="rect">
            <a:avLst/>
          </a:prstGeom>
          <a:noFill/>
        </p:spPr>
        <p:txBody>
          <a:bodyPr wrap="none" rtlCol="0">
            <a:spAutoFit/>
          </a:bodyPr>
          <a:lstStyle/>
          <a:p>
            <a:r>
              <a:rPr lang="en-US" sz="2800" dirty="0"/>
              <a:t>Good ML model should have low risk value = both low bias and low variance</a:t>
            </a:r>
            <a:endParaRPr lang="ru-RU" sz="2800" dirty="0"/>
          </a:p>
        </p:txBody>
      </p:sp>
    </p:spTree>
    <p:extLst>
      <p:ext uri="{BB962C8B-B14F-4D97-AF65-F5344CB8AC3E}">
        <p14:creationId xmlns:p14="http://schemas.microsoft.com/office/powerpoint/2010/main" val="422927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D510DB-251C-6A22-B673-90EA0AF2014C}"/>
              </a:ext>
            </a:extLst>
          </p:cNvPr>
          <p:cNvSpPr>
            <a:spLocks noGrp="1"/>
          </p:cNvSpPr>
          <p:nvPr>
            <p:ph type="title"/>
          </p:nvPr>
        </p:nvSpPr>
        <p:spPr/>
        <p:txBody>
          <a:bodyPr/>
          <a:lstStyle/>
          <a:p>
            <a:r>
              <a:rPr lang="en-US" dirty="0"/>
              <a:t>Examples</a:t>
            </a:r>
            <a:endParaRPr lang="ru-RU" dirty="0"/>
          </a:p>
        </p:txBody>
      </p:sp>
      <p:pic>
        <p:nvPicPr>
          <p:cNvPr id="4" name="Рисунок 3">
            <a:extLst>
              <a:ext uri="{FF2B5EF4-FFF2-40B4-BE49-F238E27FC236}">
                <a16:creationId xmlns:a16="http://schemas.microsoft.com/office/drawing/2014/main" id="{7E141438-FC44-C6CE-DAB8-D22FCEF8C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333" y="2185572"/>
            <a:ext cx="3446721" cy="2683433"/>
          </a:xfrm>
          <a:prstGeom prst="rect">
            <a:avLst/>
          </a:prstGeom>
        </p:spPr>
      </p:pic>
      <p:pic>
        <p:nvPicPr>
          <p:cNvPr id="6" name="Рисунок 5">
            <a:extLst>
              <a:ext uri="{FF2B5EF4-FFF2-40B4-BE49-F238E27FC236}">
                <a16:creationId xmlns:a16="http://schemas.microsoft.com/office/drawing/2014/main" id="{061FAAEE-5A84-624A-8DDB-6769CCFFB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360" y="2185572"/>
            <a:ext cx="3630819" cy="2896791"/>
          </a:xfrm>
          <a:prstGeom prst="rect">
            <a:avLst/>
          </a:prstGeom>
        </p:spPr>
      </p:pic>
      <p:pic>
        <p:nvPicPr>
          <p:cNvPr id="7" name="Рисунок 6">
            <a:extLst>
              <a:ext uri="{FF2B5EF4-FFF2-40B4-BE49-F238E27FC236}">
                <a16:creationId xmlns:a16="http://schemas.microsoft.com/office/drawing/2014/main" id="{0245EF24-7130-8319-6E3D-30A68E5AF1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4270" y="2185572"/>
            <a:ext cx="3386468" cy="2748826"/>
          </a:xfrm>
          <a:prstGeom prst="rect">
            <a:avLst/>
          </a:prstGeom>
        </p:spPr>
      </p:pic>
      <p:sp>
        <p:nvSpPr>
          <p:cNvPr id="8" name="TextBox 7">
            <a:extLst>
              <a:ext uri="{FF2B5EF4-FFF2-40B4-BE49-F238E27FC236}">
                <a16:creationId xmlns:a16="http://schemas.microsoft.com/office/drawing/2014/main" id="{54A1C09B-B270-0A3E-1B27-7910D54CBFBF}"/>
              </a:ext>
            </a:extLst>
          </p:cNvPr>
          <p:cNvSpPr txBox="1"/>
          <p:nvPr/>
        </p:nvSpPr>
        <p:spPr>
          <a:xfrm>
            <a:off x="1190846" y="5107880"/>
            <a:ext cx="2228495" cy="1384995"/>
          </a:xfrm>
          <a:prstGeom prst="rect">
            <a:avLst/>
          </a:prstGeom>
          <a:noFill/>
        </p:spPr>
        <p:txBody>
          <a:bodyPr wrap="none" rtlCol="0">
            <a:spAutoFit/>
          </a:bodyPr>
          <a:lstStyle/>
          <a:p>
            <a:r>
              <a:rPr lang="en-US" sz="2800" dirty="0"/>
              <a:t>Linear models</a:t>
            </a:r>
          </a:p>
          <a:p>
            <a:r>
              <a:rPr lang="en-US" sz="2800" dirty="0"/>
              <a:t>Low variance</a:t>
            </a:r>
          </a:p>
          <a:p>
            <a:r>
              <a:rPr lang="en-US" sz="2800" dirty="0"/>
              <a:t>High bias</a:t>
            </a:r>
            <a:endParaRPr lang="ru-RU" sz="2800" dirty="0"/>
          </a:p>
        </p:txBody>
      </p:sp>
      <p:sp>
        <p:nvSpPr>
          <p:cNvPr id="9" name="TextBox 8">
            <a:extLst>
              <a:ext uri="{FF2B5EF4-FFF2-40B4-BE49-F238E27FC236}">
                <a16:creationId xmlns:a16="http://schemas.microsoft.com/office/drawing/2014/main" id="{A22B4EFE-A2AD-2377-45A5-4F7AA6CE1590}"/>
              </a:ext>
            </a:extLst>
          </p:cNvPr>
          <p:cNvSpPr txBox="1"/>
          <p:nvPr/>
        </p:nvSpPr>
        <p:spPr>
          <a:xfrm>
            <a:off x="5161521" y="5082363"/>
            <a:ext cx="2639633" cy="1384995"/>
          </a:xfrm>
          <a:prstGeom prst="rect">
            <a:avLst/>
          </a:prstGeom>
          <a:noFill/>
        </p:spPr>
        <p:txBody>
          <a:bodyPr wrap="none" rtlCol="0">
            <a:spAutoFit/>
          </a:bodyPr>
          <a:lstStyle/>
          <a:p>
            <a:r>
              <a:rPr lang="en-US" sz="2800" dirty="0"/>
              <a:t>DT with one split</a:t>
            </a:r>
          </a:p>
          <a:p>
            <a:r>
              <a:rPr lang="en-US" sz="2800" dirty="0"/>
              <a:t>Low variance</a:t>
            </a:r>
          </a:p>
          <a:p>
            <a:r>
              <a:rPr lang="en-US" sz="2800" dirty="0"/>
              <a:t>High bias</a:t>
            </a:r>
            <a:endParaRPr lang="ru-RU" sz="2800" dirty="0"/>
          </a:p>
        </p:txBody>
      </p:sp>
      <p:sp>
        <p:nvSpPr>
          <p:cNvPr id="10" name="TextBox 9">
            <a:extLst>
              <a:ext uri="{FF2B5EF4-FFF2-40B4-BE49-F238E27FC236}">
                <a16:creationId xmlns:a16="http://schemas.microsoft.com/office/drawing/2014/main" id="{A69D567C-80D7-5732-D82B-4D640CEE1DE1}"/>
              </a:ext>
            </a:extLst>
          </p:cNvPr>
          <p:cNvSpPr txBox="1"/>
          <p:nvPr/>
        </p:nvSpPr>
        <p:spPr>
          <a:xfrm>
            <a:off x="9125305" y="5082362"/>
            <a:ext cx="3027304" cy="1384995"/>
          </a:xfrm>
          <a:prstGeom prst="rect">
            <a:avLst/>
          </a:prstGeom>
          <a:noFill/>
        </p:spPr>
        <p:txBody>
          <a:bodyPr wrap="none" rtlCol="0">
            <a:spAutoFit/>
          </a:bodyPr>
          <a:lstStyle/>
          <a:p>
            <a:r>
              <a:rPr lang="en-US" sz="2800" dirty="0"/>
              <a:t>DT with many splits</a:t>
            </a:r>
          </a:p>
          <a:p>
            <a:r>
              <a:rPr lang="en-US" sz="2800" dirty="0"/>
              <a:t>High variance</a:t>
            </a:r>
          </a:p>
          <a:p>
            <a:r>
              <a:rPr lang="en-US" sz="2800" dirty="0"/>
              <a:t>Low bias</a:t>
            </a:r>
            <a:endParaRPr lang="ru-RU" sz="2800" dirty="0"/>
          </a:p>
        </p:txBody>
      </p:sp>
    </p:spTree>
    <p:extLst>
      <p:ext uri="{BB962C8B-B14F-4D97-AF65-F5344CB8AC3E}">
        <p14:creationId xmlns:p14="http://schemas.microsoft.com/office/powerpoint/2010/main" val="210614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9D359-7E5E-FA53-157B-619B6AD455A6}"/>
              </a:ext>
            </a:extLst>
          </p:cNvPr>
          <p:cNvSpPr>
            <a:spLocks noGrp="1"/>
          </p:cNvSpPr>
          <p:nvPr>
            <p:ph type="title"/>
          </p:nvPr>
        </p:nvSpPr>
        <p:spPr/>
        <p:txBody>
          <a:bodyPr/>
          <a:lstStyle/>
          <a:p>
            <a:r>
              <a:rPr lang="en-US" dirty="0"/>
              <a:t>BVD</a:t>
            </a:r>
            <a:endParaRPr lang="ru-RU" dirty="0"/>
          </a:p>
        </p:txBody>
      </p:sp>
      <p:pic>
        <p:nvPicPr>
          <p:cNvPr id="5" name="Рисунок 4">
            <a:extLst>
              <a:ext uri="{FF2B5EF4-FFF2-40B4-BE49-F238E27FC236}">
                <a16:creationId xmlns:a16="http://schemas.microsoft.com/office/drawing/2014/main" id="{F849D28C-E212-823E-E7E2-BCA91C75C1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16129" y="1701211"/>
            <a:ext cx="7635210" cy="4795284"/>
          </a:xfrm>
          <a:prstGeom prst="rect">
            <a:avLst/>
          </a:prstGeom>
        </p:spPr>
      </p:pic>
    </p:spTree>
    <p:extLst>
      <p:ext uri="{BB962C8B-B14F-4D97-AF65-F5344CB8AC3E}">
        <p14:creationId xmlns:p14="http://schemas.microsoft.com/office/powerpoint/2010/main" val="4042697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9E55AB-6FBF-B0C9-8397-B1AFFFCA70D1}"/>
              </a:ext>
            </a:extLst>
          </p:cNvPr>
          <p:cNvSpPr>
            <a:spLocks noGrp="1"/>
          </p:cNvSpPr>
          <p:nvPr>
            <p:ph type="ctrTitle"/>
          </p:nvPr>
        </p:nvSpPr>
        <p:spPr/>
        <p:txBody>
          <a:bodyPr>
            <a:normAutofit/>
          </a:bodyPr>
          <a:lstStyle/>
          <a:p>
            <a:r>
              <a:rPr lang="en-US" dirty="0"/>
              <a:t>Random Forest</a:t>
            </a:r>
            <a:endParaRPr lang="ru-RU" dirty="0"/>
          </a:p>
        </p:txBody>
      </p:sp>
    </p:spTree>
    <p:extLst>
      <p:ext uri="{BB962C8B-B14F-4D97-AF65-F5344CB8AC3E}">
        <p14:creationId xmlns:p14="http://schemas.microsoft.com/office/powerpoint/2010/main" val="394502914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1158</Words>
  <Application>Microsoft Office PowerPoint</Application>
  <PresentationFormat>Широкоэкранный</PresentationFormat>
  <Paragraphs>149</Paragraphs>
  <Slides>31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31</vt:i4>
      </vt:variant>
    </vt:vector>
  </HeadingPairs>
  <TitlesOfParts>
    <vt:vector size="35" baseType="lpstr">
      <vt:lpstr>Arial</vt:lpstr>
      <vt:lpstr>Calibri</vt:lpstr>
      <vt:lpstr>Calibri Light</vt:lpstr>
      <vt:lpstr>Тема Office</vt:lpstr>
      <vt:lpstr>Bias-Variance Decomposition   Compositions of ML algorithms: Random Forest and Gradient Boosting</vt:lpstr>
      <vt:lpstr>Bias-Variance Decomposition (BVD)</vt:lpstr>
      <vt:lpstr>General performance of ML model for regression</vt:lpstr>
      <vt:lpstr>Optimal ML model for regression</vt:lpstr>
      <vt:lpstr>Bias-Variance Decomposition (BVD)</vt:lpstr>
      <vt:lpstr>Bias-Variance Decomposition (BVD)</vt:lpstr>
      <vt:lpstr>Examples</vt:lpstr>
      <vt:lpstr>BVD</vt:lpstr>
      <vt:lpstr>Random Forest</vt:lpstr>
      <vt:lpstr>Composition of ML algorithms</vt:lpstr>
      <vt:lpstr>BVD for Composition ML model</vt:lpstr>
      <vt:lpstr>Bagging (Bootstrap AGGregatING)</vt:lpstr>
      <vt:lpstr>Random Forest</vt:lpstr>
      <vt:lpstr>Out-of-bag (OOB) performance estimation</vt:lpstr>
      <vt:lpstr>Feature Importance in Random Forest</vt:lpstr>
      <vt:lpstr>Permutation Feature Importance</vt:lpstr>
      <vt:lpstr>Random Forest</vt:lpstr>
      <vt:lpstr>Gradient Boosting</vt:lpstr>
      <vt:lpstr>Random Forest</vt:lpstr>
      <vt:lpstr>Boosting for regression</vt:lpstr>
      <vt:lpstr>Gradient Boosting for general loss function</vt:lpstr>
      <vt:lpstr>Gradient Boosting for general loss function</vt:lpstr>
      <vt:lpstr>Gradient Boosting</vt:lpstr>
      <vt:lpstr>Gradient Boosting for classification</vt:lpstr>
      <vt:lpstr>Object weights in gradient boosting</vt:lpstr>
      <vt:lpstr>Object weights in gradient boosting</vt:lpstr>
      <vt:lpstr>Bias-Variance for Gradient Boosting</vt:lpstr>
      <vt:lpstr>Newton optimization method</vt:lpstr>
      <vt:lpstr>Gradient Boosting for Decision Trees</vt:lpstr>
      <vt:lpstr>Gradient boosting parameters</vt:lpstr>
      <vt:lpstr>Random Forest vs. GB</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Николаева</dc:creator>
  <cp:lastModifiedBy>Kropotov, Dmitry</cp:lastModifiedBy>
  <cp:revision>305</cp:revision>
  <dcterms:created xsi:type="dcterms:W3CDTF">2016-07-15T17:21:31Z</dcterms:created>
  <dcterms:modified xsi:type="dcterms:W3CDTF">2025-04-04T04:10:41Z</dcterms:modified>
</cp:coreProperties>
</file>