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7" r:id="rId2"/>
    <p:sldId id="286" r:id="rId3"/>
    <p:sldId id="299" r:id="rId4"/>
    <p:sldId id="278" r:id="rId5"/>
    <p:sldId id="300" r:id="rId6"/>
    <p:sldId id="301" r:id="rId7"/>
    <p:sldId id="302" r:id="rId8"/>
    <p:sldId id="279" r:id="rId9"/>
    <p:sldId id="306" r:id="rId10"/>
    <p:sldId id="307" r:id="rId11"/>
    <p:sldId id="287" r:id="rId12"/>
    <p:sldId id="288" r:id="rId13"/>
    <p:sldId id="303" r:id="rId14"/>
    <p:sldId id="289" r:id="rId15"/>
    <p:sldId id="290" r:id="rId16"/>
    <p:sldId id="291" r:id="rId17"/>
    <p:sldId id="280" r:id="rId18"/>
    <p:sldId id="281" r:id="rId19"/>
    <p:sldId id="292" r:id="rId20"/>
    <p:sldId id="293" r:id="rId21"/>
    <p:sldId id="294" r:id="rId22"/>
    <p:sldId id="295" r:id="rId23"/>
    <p:sldId id="282" r:id="rId24"/>
    <p:sldId id="283" r:id="rId25"/>
    <p:sldId id="305" r:id="rId26"/>
    <p:sldId id="284" r:id="rId27"/>
    <p:sldId id="296" r:id="rId28"/>
    <p:sldId id="297" r:id="rId29"/>
    <p:sldId id="285" r:id="rId30"/>
    <p:sldId id="298" r:id="rId31"/>
    <p:sldId id="304" r:id="rId3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0719" autoAdjust="0"/>
  </p:normalViewPr>
  <p:slideViewPr>
    <p:cSldViewPr snapToGrid="0">
      <p:cViewPr varScale="1">
        <p:scale>
          <a:sx n="60" d="100"/>
          <a:sy n="60" d="100"/>
        </p:scale>
        <p:origin x="12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A202F-4299-479C-B15E-F143261314E2}" type="datetimeFigureOut">
              <a:rPr lang="ru-RU" smtClean="0"/>
              <a:t>01.05.2025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C122-6047-4DF2-B658-83EED2B0EF10}" type="slidenum">
              <a:rPr lang="ru-RU" smtClean="0"/>
              <a:t>‹#›</a:t>
            </a:fld>
            <a:endParaRPr lang="ru-RU"/>
          </a:p>
        </p:txBody>
      </p:sp>
    </p:spTree>
    <p:extLst>
      <p:ext uri="{BB962C8B-B14F-4D97-AF65-F5344CB8AC3E}">
        <p14:creationId xmlns:p14="http://schemas.microsoft.com/office/powerpoint/2010/main" val="267216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32C0110C-44BF-413A-8FA8-51FBC9510905}" type="datetimeFigureOut">
              <a:rPr lang="ru-RU" smtClean="0"/>
              <a:t>01.05.2025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382170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2C0110C-44BF-413A-8FA8-51FBC9510905}" type="datetimeFigureOut">
              <a:rPr lang="ru-RU" smtClean="0"/>
              <a:t>01.05.2025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146265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2C0110C-44BF-413A-8FA8-51FBC9510905}" type="datetimeFigureOut">
              <a:rPr lang="ru-RU" smtClean="0"/>
              <a:t>01.05.2025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1689767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2C0110C-44BF-413A-8FA8-51FBC9510905}" type="datetimeFigureOut">
              <a:rPr lang="ru-RU" smtClean="0"/>
              <a:t>01.05.2025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76945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32C0110C-44BF-413A-8FA8-51FBC9510905}" type="datetimeFigureOut">
              <a:rPr lang="ru-RU" smtClean="0"/>
              <a:t>01.05.2025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309941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32C0110C-44BF-413A-8FA8-51FBC9510905}" type="datetimeFigureOut">
              <a:rPr lang="ru-RU" smtClean="0"/>
              <a:t>01.05.2025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148889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32C0110C-44BF-413A-8FA8-51FBC9510905}" type="datetimeFigureOut">
              <a:rPr lang="ru-RU" smtClean="0"/>
              <a:t>01.05.2025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4227192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32C0110C-44BF-413A-8FA8-51FBC9510905}" type="datetimeFigureOut">
              <a:rPr lang="ru-RU" smtClean="0"/>
              <a:t>01.05.2025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254544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2C0110C-44BF-413A-8FA8-51FBC9510905}" type="datetimeFigureOut">
              <a:rPr lang="ru-RU" smtClean="0"/>
              <a:t>01.05.2025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370417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2C0110C-44BF-413A-8FA8-51FBC9510905}" type="datetimeFigureOut">
              <a:rPr lang="ru-RU" smtClean="0"/>
              <a:t>01.05.2025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362151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32C0110C-44BF-413A-8FA8-51FBC9510905}" type="datetimeFigureOut">
              <a:rPr lang="ru-RU" smtClean="0"/>
              <a:t>01.05.2025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CE6F2DD-97A6-4ADB-A4AD-00C5B7798F05}" type="slidenum">
              <a:rPr lang="ru-RU" smtClean="0"/>
              <a:t>‹#›</a:t>
            </a:fld>
            <a:endParaRPr lang="ru-RU"/>
          </a:p>
        </p:txBody>
      </p:sp>
    </p:spTree>
    <p:extLst>
      <p:ext uri="{BB962C8B-B14F-4D97-AF65-F5344CB8AC3E}">
        <p14:creationId xmlns:p14="http://schemas.microsoft.com/office/powerpoint/2010/main" val="2111558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0110C-44BF-413A-8FA8-51FBC9510905}" type="datetimeFigureOut">
              <a:rPr lang="ru-RU" smtClean="0"/>
              <a:t>01.05.2025</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6F2DD-97A6-4ADB-A4AD-00C5B7798F05}" type="slidenum">
              <a:rPr lang="ru-RU" smtClean="0"/>
              <a:t>‹#›</a:t>
            </a:fld>
            <a:endParaRPr lang="ru-RU"/>
          </a:p>
        </p:txBody>
      </p:sp>
    </p:spTree>
    <p:extLst>
      <p:ext uri="{BB962C8B-B14F-4D97-AF65-F5344CB8AC3E}">
        <p14:creationId xmlns:p14="http://schemas.microsoft.com/office/powerpoint/2010/main" val="236313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tmp"/><Relationship Id="rId3" Type="http://schemas.openxmlformats.org/officeDocument/2006/relationships/image" Target="../media/image15.tmp"/><Relationship Id="rId7" Type="http://schemas.openxmlformats.org/officeDocument/2006/relationships/image" Target="../media/image19.tmp"/><Relationship Id="rId2" Type="http://schemas.openxmlformats.org/officeDocument/2006/relationships/image" Target="../media/image14.tmp"/><Relationship Id="rId1" Type="http://schemas.openxmlformats.org/officeDocument/2006/relationships/slideLayout" Target="../slideLayouts/slideLayout2.xml"/><Relationship Id="rId6" Type="http://schemas.openxmlformats.org/officeDocument/2006/relationships/image" Target="../media/image18.tmp"/><Relationship Id="rId5" Type="http://schemas.openxmlformats.org/officeDocument/2006/relationships/image" Target="../media/image17.tmp"/><Relationship Id="rId10" Type="http://schemas.openxmlformats.org/officeDocument/2006/relationships/image" Target="../media/image22.tmp"/><Relationship Id="rId4" Type="http://schemas.openxmlformats.org/officeDocument/2006/relationships/image" Target="../media/image16.tmp"/><Relationship Id="rId9" Type="http://schemas.openxmlformats.org/officeDocument/2006/relationships/image" Target="../media/image21.tmp"/></Relationships>
</file>

<file path=ppt/slides/_rels/slide11.xml.rels><?xml version="1.0" encoding="UTF-8" standalone="yes"?>
<Relationships xmlns="http://schemas.openxmlformats.org/package/2006/relationships"><Relationship Id="rId8" Type="http://schemas.openxmlformats.org/officeDocument/2006/relationships/image" Target="../media/image29.tmp"/><Relationship Id="rId3" Type="http://schemas.openxmlformats.org/officeDocument/2006/relationships/image" Target="../media/image24.tmp"/><Relationship Id="rId7" Type="http://schemas.openxmlformats.org/officeDocument/2006/relationships/image" Target="../media/image28.tmp"/><Relationship Id="rId2" Type="http://schemas.openxmlformats.org/officeDocument/2006/relationships/image" Target="../media/image23.tmp"/><Relationship Id="rId1" Type="http://schemas.openxmlformats.org/officeDocument/2006/relationships/slideLayout" Target="../slideLayouts/slideLayout2.xml"/><Relationship Id="rId6" Type="http://schemas.openxmlformats.org/officeDocument/2006/relationships/image" Target="../media/image27.tmp"/><Relationship Id="rId5" Type="http://schemas.openxmlformats.org/officeDocument/2006/relationships/image" Target="../media/image26.tmp"/><Relationship Id="rId10" Type="http://schemas.openxmlformats.org/officeDocument/2006/relationships/image" Target="../media/image31.tmp"/><Relationship Id="rId4" Type="http://schemas.openxmlformats.org/officeDocument/2006/relationships/image" Target="../media/image25.tmp"/><Relationship Id="rId9" Type="http://schemas.openxmlformats.org/officeDocument/2006/relationships/image" Target="../media/image30.tmp"/></Relationships>
</file>

<file path=ppt/slides/_rels/slide1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2.xml"/><Relationship Id="rId4" Type="http://schemas.openxmlformats.org/officeDocument/2006/relationships/image" Target="../media/image34.tmp"/></Relationships>
</file>

<file path=ppt/slides/_rels/slide13.xml.rels><?xml version="1.0" encoding="UTF-8" standalone="yes"?>
<Relationships xmlns="http://schemas.openxmlformats.org/package/2006/relationships"><Relationship Id="rId8" Type="http://schemas.openxmlformats.org/officeDocument/2006/relationships/image" Target="../media/image40.tmp"/><Relationship Id="rId3" Type="http://schemas.openxmlformats.org/officeDocument/2006/relationships/image" Target="../media/image35.tmp"/><Relationship Id="rId7" Type="http://schemas.openxmlformats.org/officeDocument/2006/relationships/image" Target="../media/image39.tmp"/><Relationship Id="rId2" Type="http://schemas.openxmlformats.org/officeDocument/2006/relationships/image" Target="../media/image34.tmp"/><Relationship Id="rId1" Type="http://schemas.openxmlformats.org/officeDocument/2006/relationships/slideLayout" Target="../slideLayouts/slideLayout2.xml"/><Relationship Id="rId6" Type="http://schemas.openxmlformats.org/officeDocument/2006/relationships/image" Target="../media/image38.tmp"/><Relationship Id="rId5" Type="http://schemas.openxmlformats.org/officeDocument/2006/relationships/image" Target="../media/image37.tmp"/><Relationship Id="rId4" Type="http://schemas.openxmlformats.org/officeDocument/2006/relationships/image" Target="../media/image36.tmp"/></Relationships>
</file>

<file path=ppt/slides/_rels/slide14.xml.rels><?xml version="1.0" encoding="UTF-8" standalone="yes"?>
<Relationships xmlns="http://schemas.openxmlformats.org/package/2006/relationships"><Relationship Id="rId8" Type="http://schemas.openxmlformats.org/officeDocument/2006/relationships/image" Target="../media/image47.tmp"/><Relationship Id="rId3" Type="http://schemas.openxmlformats.org/officeDocument/2006/relationships/image" Target="../media/image42.tmp"/><Relationship Id="rId7" Type="http://schemas.openxmlformats.org/officeDocument/2006/relationships/image" Target="../media/image46.tmp"/><Relationship Id="rId2" Type="http://schemas.openxmlformats.org/officeDocument/2006/relationships/image" Target="../media/image41.tmp"/><Relationship Id="rId1" Type="http://schemas.openxmlformats.org/officeDocument/2006/relationships/slideLayout" Target="../slideLayouts/slideLayout2.xml"/><Relationship Id="rId6" Type="http://schemas.openxmlformats.org/officeDocument/2006/relationships/image" Target="../media/image45.tmp"/><Relationship Id="rId5" Type="http://schemas.openxmlformats.org/officeDocument/2006/relationships/image" Target="../media/image44.tmp"/><Relationship Id="rId4" Type="http://schemas.openxmlformats.org/officeDocument/2006/relationships/image" Target="../media/image43.tmp"/></Relationships>
</file>

<file path=ppt/slides/_rels/slide15.xml.rels><?xml version="1.0" encoding="UTF-8" standalone="yes"?>
<Relationships xmlns="http://schemas.openxmlformats.org/package/2006/relationships"><Relationship Id="rId8" Type="http://schemas.openxmlformats.org/officeDocument/2006/relationships/image" Target="../media/image54.tmp"/><Relationship Id="rId3" Type="http://schemas.openxmlformats.org/officeDocument/2006/relationships/image" Target="../media/image49.tmp"/><Relationship Id="rId7" Type="http://schemas.openxmlformats.org/officeDocument/2006/relationships/image" Target="../media/image53.tmp"/><Relationship Id="rId2" Type="http://schemas.openxmlformats.org/officeDocument/2006/relationships/image" Target="../media/image48.tmp"/><Relationship Id="rId1" Type="http://schemas.openxmlformats.org/officeDocument/2006/relationships/slideLayout" Target="../slideLayouts/slideLayout2.xml"/><Relationship Id="rId6" Type="http://schemas.openxmlformats.org/officeDocument/2006/relationships/image" Target="../media/image52.tmp"/><Relationship Id="rId5" Type="http://schemas.openxmlformats.org/officeDocument/2006/relationships/image" Target="../media/image51.tmp"/><Relationship Id="rId4" Type="http://schemas.openxmlformats.org/officeDocument/2006/relationships/image" Target="../media/image50.tmp"/><Relationship Id="rId9" Type="http://schemas.openxmlformats.org/officeDocument/2006/relationships/image" Target="../media/image55.tmp"/></Relationships>
</file>

<file path=ppt/slides/_rels/slide16.xml.rels><?xml version="1.0" encoding="UTF-8" standalone="yes"?>
<Relationships xmlns="http://schemas.openxmlformats.org/package/2006/relationships"><Relationship Id="rId3" Type="http://schemas.openxmlformats.org/officeDocument/2006/relationships/image" Target="../media/image49.tmp"/><Relationship Id="rId7" Type="http://schemas.openxmlformats.org/officeDocument/2006/relationships/image" Target="../media/image60.tmp"/><Relationship Id="rId2" Type="http://schemas.openxmlformats.org/officeDocument/2006/relationships/image" Target="../media/image56.tmp"/><Relationship Id="rId1" Type="http://schemas.openxmlformats.org/officeDocument/2006/relationships/slideLayout" Target="../slideLayouts/slideLayout2.xml"/><Relationship Id="rId6" Type="http://schemas.openxmlformats.org/officeDocument/2006/relationships/image" Target="../media/image59.tmp"/><Relationship Id="rId5" Type="http://schemas.openxmlformats.org/officeDocument/2006/relationships/image" Target="../media/image58.tmp"/><Relationship Id="rId4" Type="http://schemas.openxmlformats.org/officeDocument/2006/relationships/image" Target="../media/image57.tmp"/></Relationships>
</file>

<file path=ppt/slides/_rels/slide17.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image" Target="../media/image61.tmp"/><Relationship Id="rId1" Type="http://schemas.openxmlformats.org/officeDocument/2006/relationships/slideLayout" Target="../slideLayouts/slideLayout2.xml"/><Relationship Id="rId4" Type="http://schemas.openxmlformats.org/officeDocument/2006/relationships/image" Target="../media/image63.tmp"/></Relationships>
</file>

<file path=ppt/slides/_rels/slide18.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6.tmp"/><Relationship Id="rId2" Type="http://schemas.openxmlformats.org/officeDocument/2006/relationships/image" Target="../media/image65.tmp"/><Relationship Id="rId1" Type="http://schemas.openxmlformats.org/officeDocument/2006/relationships/slideLayout" Target="../slideLayouts/slideLayout2.xml"/><Relationship Id="rId5" Type="http://schemas.openxmlformats.org/officeDocument/2006/relationships/image" Target="../media/image68.tmp"/><Relationship Id="rId4" Type="http://schemas.openxmlformats.org/officeDocument/2006/relationships/image" Target="../media/image67.tmp"/></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0.tmp"/><Relationship Id="rId2" Type="http://schemas.openxmlformats.org/officeDocument/2006/relationships/image" Target="../media/image6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7.tmp"/><Relationship Id="rId3" Type="http://schemas.openxmlformats.org/officeDocument/2006/relationships/image" Target="../media/image72.tmp"/><Relationship Id="rId7" Type="http://schemas.openxmlformats.org/officeDocument/2006/relationships/image" Target="../media/image76.tmp"/><Relationship Id="rId2" Type="http://schemas.openxmlformats.org/officeDocument/2006/relationships/image" Target="../media/image71.tmp"/><Relationship Id="rId1" Type="http://schemas.openxmlformats.org/officeDocument/2006/relationships/slideLayout" Target="../slideLayouts/slideLayout2.xml"/><Relationship Id="rId6" Type="http://schemas.openxmlformats.org/officeDocument/2006/relationships/image" Target="../media/image75.tmp"/><Relationship Id="rId5" Type="http://schemas.openxmlformats.org/officeDocument/2006/relationships/image" Target="../media/image74.tmp"/><Relationship Id="rId4" Type="http://schemas.openxmlformats.org/officeDocument/2006/relationships/image" Target="../media/image73.tmp"/><Relationship Id="rId9" Type="http://schemas.openxmlformats.org/officeDocument/2006/relationships/image" Target="../media/image78.tmp"/></Relationships>
</file>

<file path=ppt/slides/_rels/slide22.xml.rels><?xml version="1.0" encoding="UTF-8" standalone="yes"?>
<Relationships xmlns="http://schemas.openxmlformats.org/package/2006/relationships"><Relationship Id="rId8" Type="http://schemas.openxmlformats.org/officeDocument/2006/relationships/image" Target="../media/image85.tmp"/><Relationship Id="rId3" Type="http://schemas.openxmlformats.org/officeDocument/2006/relationships/image" Target="../media/image80.tmp"/><Relationship Id="rId7" Type="http://schemas.openxmlformats.org/officeDocument/2006/relationships/image" Target="../media/image84.tmp"/><Relationship Id="rId2" Type="http://schemas.openxmlformats.org/officeDocument/2006/relationships/image" Target="../media/image79.tmp"/><Relationship Id="rId1" Type="http://schemas.openxmlformats.org/officeDocument/2006/relationships/slideLayout" Target="../slideLayouts/slideLayout2.xml"/><Relationship Id="rId6" Type="http://schemas.openxmlformats.org/officeDocument/2006/relationships/image" Target="../media/image83.tmp"/><Relationship Id="rId5" Type="http://schemas.openxmlformats.org/officeDocument/2006/relationships/image" Target="../media/image82.tmp"/><Relationship Id="rId4" Type="http://schemas.openxmlformats.org/officeDocument/2006/relationships/image" Target="../media/image81.tmp"/></Relationships>
</file>

<file path=ppt/slides/_rels/slide23.xml.rels><?xml version="1.0" encoding="UTF-8" standalone="yes"?>
<Relationships xmlns="http://schemas.openxmlformats.org/package/2006/relationships"><Relationship Id="rId2" Type="http://schemas.openxmlformats.org/officeDocument/2006/relationships/image" Target="../media/image86.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tmp"/><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tmp"/></Relationships>
</file>

<file path=ppt/slides/_rels/slide25.xml.rels><?xml version="1.0" encoding="UTF-8" standalone="yes"?>
<Relationships xmlns="http://schemas.openxmlformats.org/package/2006/relationships"><Relationship Id="rId8" Type="http://schemas.openxmlformats.org/officeDocument/2006/relationships/image" Target="../media/image97.tmp"/><Relationship Id="rId3" Type="http://schemas.openxmlformats.org/officeDocument/2006/relationships/image" Target="../media/image92.tmp"/><Relationship Id="rId7" Type="http://schemas.openxmlformats.org/officeDocument/2006/relationships/image" Target="../media/image96.tmp"/><Relationship Id="rId2" Type="http://schemas.openxmlformats.org/officeDocument/2006/relationships/image" Target="../media/image91.tmp"/><Relationship Id="rId1" Type="http://schemas.openxmlformats.org/officeDocument/2006/relationships/slideLayout" Target="../slideLayouts/slideLayout2.xml"/><Relationship Id="rId6" Type="http://schemas.openxmlformats.org/officeDocument/2006/relationships/image" Target="../media/image95.tmp"/><Relationship Id="rId11" Type="http://schemas.openxmlformats.org/officeDocument/2006/relationships/image" Target="../media/image100.tmp"/><Relationship Id="rId5" Type="http://schemas.openxmlformats.org/officeDocument/2006/relationships/image" Target="../media/image94.tmp"/><Relationship Id="rId10" Type="http://schemas.openxmlformats.org/officeDocument/2006/relationships/image" Target="../media/image99.tmp"/><Relationship Id="rId4" Type="http://schemas.openxmlformats.org/officeDocument/2006/relationships/image" Target="../media/image93.tmp"/><Relationship Id="rId9" Type="http://schemas.openxmlformats.org/officeDocument/2006/relationships/image" Target="../media/image98.tmp"/></Relationships>
</file>

<file path=ppt/slides/_rels/slide26.xml.rels><?xml version="1.0" encoding="UTF-8" standalone="yes"?>
<Relationships xmlns="http://schemas.openxmlformats.org/package/2006/relationships"><Relationship Id="rId3" Type="http://schemas.openxmlformats.org/officeDocument/2006/relationships/image" Target="../media/image102.tmp"/><Relationship Id="rId2" Type="http://schemas.openxmlformats.org/officeDocument/2006/relationships/image" Target="../media/image101.tmp"/><Relationship Id="rId1" Type="http://schemas.openxmlformats.org/officeDocument/2006/relationships/slideLayout" Target="../slideLayouts/slideLayout2.xml"/><Relationship Id="rId5" Type="http://schemas.openxmlformats.org/officeDocument/2006/relationships/image" Target="../media/image104.tmp"/><Relationship Id="rId4" Type="http://schemas.openxmlformats.org/officeDocument/2006/relationships/image" Target="../media/image103.tmp"/></Relationships>
</file>

<file path=ppt/slides/_rels/slide27.xml.rels><?xml version="1.0" encoding="UTF-8" standalone="yes"?>
<Relationships xmlns="http://schemas.openxmlformats.org/package/2006/relationships"><Relationship Id="rId8" Type="http://schemas.openxmlformats.org/officeDocument/2006/relationships/image" Target="../media/image111.tmp"/><Relationship Id="rId3" Type="http://schemas.openxmlformats.org/officeDocument/2006/relationships/image" Target="../media/image106.tmp"/><Relationship Id="rId7" Type="http://schemas.openxmlformats.org/officeDocument/2006/relationships/image" Target="../media/image110.tmp"/><Relationship Id="rId2" Type="http://schemas.openxmlformats.org/officeDocument/2006/relationships/image" Target="../media/image105.tmp"/><Relationship Id="rId1" Type="http://schemas.openxmlformats.org/officeDocument/2006/relationships/slideLayout" Target="../slideLayouts/slideLayout2.xml"/><Relationship Id="rId6" Type="http://schemas.openxmlformats.org/officeDocument/2006/relationships/image" Target="../media/image109.tmp"/><Relationship Id="rId5" Type="http://schemas.openxmlformats.org/officeDocument/2006/relationships/image" Target="../media/image108.tmp"/><Relationship Id="rId4" Type="http://schemas.openxmlformats.org/officeDocument/2006/relationships/image" Target="../media/image107.tmp"/><Relationship Id="rId9" Type="http://schemas.openxmlformats.org/officeDocument/2006/relationships/image" Target="../media/image112.tmp"/></Relationships>
</file>

<file path=ppt/slides/_rels/slide28.xml.rels><?xml version="1.0" encoding="UTF-8" standalone="yes"?>
<Relationships xmlns="http://schemas.openxmlformats.org/package/2006/relationships"><Relationship Id="rId3" Type="http://schemas.openxmlformats.org/officeDocument/2006/relationships/image" Target="../media/image114.tmp"/><Relationship Id="rId7" Type="http://schemas.openxmlformats.org/officeDocument/2006/relationships/image" Target="../media/image118.tmp"/><Relationship Id="rId2" Type="http://schemas.openxmlformats.org/officeDocument/2006/relationships/image" Target="../media/image113.tmp"/><Relationship Id="rId1" Type="http://schemas.openxmlformats.org/officeDocument/2006/relationships/slideLayout" Target="../slideLayouts/slideLayout2.xml"/><Relationship Id="rId6" Type="http://schemas.openxmlformats.org/officeDocument/2006/relationships/image" Target="../media/image117.tmp"/><Relationship Id="rId5" Type="http://schemas.openxmlformats.org/officeDocument/2006/relationships/image" Target="../media/image116.tmp"/><Relationship Id="rId4" Type="http://schemas.openxmlformats.org/officeDocument/2006/relationships/image" Target="../media/image115.tmp"/></Relationships>
</file>

<file path=ppt/slides/_rels/slide29.xml.rels><?xml version="1.0" encoding="UTF-8" standalone="yes"?>
<Relationships xmlns="http://schemas.openxmlformats.org/package/2006/relationships"><Relationship Id="rId3" Type="http://schemas.openxmlformats.org/officeDocument/2006/relationships/image" Target="../media/image120.tmp"/><Relationship Id="rId2" Type="http://schemas.openxmlformats.org/officeDocument/2006/relationships/image" Target="../media/image119.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2.tmp"/><Relationship Id="rId2" Type="http://schemas.openxmlformats.org/officeDocument/2006/relationships/image" Target="../media/image121.tmp"/><Relationship Id="rId1" Type="http://schemas.openxmlformats.org/officeDocument/2006/relationships/slideLayout" Target="../slideLayouts/slideLayout2.xml"/><Relationship Id="rId4" Type="http://schemas.openxmlformats.org/officeDocument/2006/relationships/image" Target="../media/image123.tmp"/></Relationships>
</file>

<file path=ppt/slides/_rels/slide31.xml.rels><?xml version="1.0" encoding="UTF-8" standalone="yes"?>
<Relationships xmlns="http://schemas.openxmlformats.org/package/2006/relationships"><Relationship Id="rId3" Type="http://schemas.openxmlformats.org/officeDocument/2006/relationships/image" Target="../media/image125.tmp"/><Relationship Id="rId2" Type="http://schemas.openxmlformats.org/officeDocument/2006/relationships/image" Target="../media/image124.tmp"/><Relationship Id="rId1" Type="http://schemas.openxmlformats.org/officeDocument/2006/relationships/slideLayout" Target="../slideLayouts/slideLayout2.xml"/><Relationship Id="rId4" Type="http://schemas.openxmlformats.org/officeDocument/2006/relationships/image" Target="../media/image126.tmp"/></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 Id="rId5" Type="http://schemas.openxmlformats.org/officeDocument/2006/relationships/image" Target="../media/image9.tmp"/><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9E55AB-6FBF-B0C9-8397-B1AFFFCA70D1}"/>
              </a:ext>
            </a:extLst>
          </p:cNvPr>
          <p:cNvSpPr>
            <a:spLocks noGrp="1"/>
          </p:cNvSpPr>
          <p:nvPr>
            <p:ph type="ctrTitle"/>
          </p:nvPr>
        </p:nvSpPr>
        <p:spPr>
          <a:xfrm>
            <a:off x="1524000" y="888443"/>
            <a:ext cx="9144000" cy="3056232"/>
          </a:xfrm>
        </p:spPr>
        <p:txBody>
          <a:bodyPr>
            <a:normAutofit/>
          </a:bodyPr>
          <a:lstStyle/>
          <a:p>
            <a:r>
              <a:rPr lang="en-US" dirty="0"/>
              <a:t>Mid-Term Exam Discussion</a:t>
            </a:r>
            <a:endParaRPr lang="ru-RU" dirty="0"/>
          </a:p>
        </p:txBody>
      </p:sp>
    </p:spTree>
    <p:extLst>
      <p:ext uri="{BB962C8B-B14F-4D97-AF65-F5344CB8AC3E}">
        <p14:creationId xmlns:p14="http://schemas.microsoft.com/office/powerpoint/2010/main" val="1620540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03057-73DD-1956-5208-E683354ABBA5}"/>
            </a:ext>
          </a:extLst>
        </p:cNvPr>
        <p:cNvGrpSpPr/>
        <p:nvPr/>
      </p:nvGrpSpPr>
      <p:grpSpPr>
        <a:xfrm>
          <a:off x="0" y="0"/>
          <a:ext cx="0" cy="0"/>
          <a:chOff x="0" y="0"/>
          <a:chExt cx="0" cy="0"/>
        </a:xfrm>
      </p:grpSpPr>
      <p:pic>
        <p:nvPicPr>
          <p:cNvPr id="13" name="Рисунок 12">
            <a:extLst>
              <a:ext uri="{FF2B5EF4-FFF2-40B4-BE49-F238E27FC236}">
                <a16:creationId xmlns:a16="http://schemas.microsoft.com/office/drawing/2014/main" id="{2B89B026-8649-ECC3-FBE8-37C3B7F50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631" y="2073351"/>
            <a:ext cx="2351786" cy="731298"/>
          </a:xfrm>
          <a:prstGeom prst="rect">
            <a:avLst/>
          </a:prstGeom>
        </p:spPr>
      </p:pic>
      <p:sp>
        <p:nvSpPr>
          <p:cNvPr id="3" name="TextBox 2">
            <a:extLst>
              <a:ext uri="{FF2B5EF4-FFF2-40B4-BE49-F238E27FC236}">
                <a16:creationId xmlns:a16="http://schemas.microsoft.com/office/drawing/2014/main" id="{7AA91B26-63A7-C7A0-C406-D203F27F29B6}"/>
              </a:ext>
            </a:extLst>
          </p:cNvPr>
          <p:cNvSpPr txBox="1"/>
          <p:nvPr/>
        </p:nvSpPr>
        <p:spPr>
          <a:xfrm>
            <a:off x="385544" y="327768"/>
            <a:ext cx="10342708" cy="3539430"/>
          </a:xfrm>
          <a:prstGeom prst="rect">
            <a:avLst/>
          </a:prstGeom>
          <a:noFill/>
        </p:spPr>
        <p:txBody>
          <a:bodyPr wrap="square" rtlCol="0">
            <a:spAutoFit/>
          </a:bodyPr>
          <a:lstStyle/>
          <a:p>
            <a:r>
              <a:rPr lang="en-US" sz="2800" dirty="0"/>
              <a:t>General results about convexity:</a:t>
            </a:r>
          </a:p>
          <a:p>
            <a:endParaRPr lang="en-US" sz="2800" dirty="0"/>
          </a:p>
          <a:p>
            <a:pPr marL="514350" indent="-514350">
              <a:buAutoNum type="arabicParenR"/>
            </a:pPr>
            <a:r>
              <a:rPr lang="en-US" sz="2800" dirty="0"/>
              <a:t>If           is convex, then the function                                is also convex</a:t>
            </a:r>
          </a:p>
          <a:p>
            <a:pPr marL="514350" indent="-514350">
              <a:buAutoNum type="arabicParenR"/>
            </a:pPr>
            <a:endParaRPr lang="en-US" sz="2800" dirty="0"/>
          </a:p>
          <a:p>
            <a:pPr marL="514350" indent="-514350">
              <a:buAutoNum type="arabicParenR"/>
            </a:pPr>
            <a:r>
              <a:rPr lang="en-US" sz="2800" dirty="0"/>
              <a:t>The function                              is convex, if all functions             are convex and all</a:t>
            </a:r>
          </a:p>
          <a:p>
            <a:pPr marL="514350" indent="-514350">
              <a:buAutoNum type="arabicParenR"/>
            </a:pPr>
            <a:endParaRPr lang="en-US" sz="2800" dirty="0"/>
          </a:p>
          <a:p>
            <a:pPr marL="514350" indent="-514350">
              <a:buAutoNum type="arabicParenR"/>
            </a:pPr>
            <a:r>
              <a:rPr lang="en-US" sz="2800" dirty="0"/>
              <a:t>Any norm                    is a convex function</a:t>
            </a:r>
            <a:endParaRPr lang="ru-RU" sz="2800" dirty="0"/>
          </a:p>
        </p:txBody>
      </p:sp>
      <p:pic>
        <p:nvPicPr>
          <p:cNvPr id="9" name="Рисунок 8">
            <a:extLst>
              <a:ext uri="{FF2B5EF4-FFF2-40B4-BE49-F238E27FC236}">
                <a16:creationId xmlns:a16="http://schemas.microsoft.com/office/drawing/2014/main" id="{6582E926-7782-C9E8-FF87-F800920D4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996" y="1229910"/>
            <a:ext cx="652130" cy="486663"/>
          </a:xfrm>
          <a:prstGeom prst="rect">
            <a:avLst/>
          </a:prstGeom>
        </p:spPr>
      </p:pic>
      <p:pic>
        <p:nvPicPr>
          <p:cNvPr id="11" name="Рисунок 10">
            <a:extLst>
              <a:ext uri="{FF2B5EF4-FFF2-40B4-BE49-F238E27FC236}">
                <a16:creationId xmlns:a16="http://schemas.microsoft.com/office/drawing/2014/main" id="{471FDD39-C504-057F-F1D5-37E9D15E99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6636" y="1212989"/>
            <a:ext cx="2503211" cy="494931"/>
          </a:xfrm>
          <a:prstGeom prst="rect">
            <a:avLst/>
          </a:prstGeom>
        </p:spPr>
      </p:pic>
      <p:pic>
        <p:nvPicPr>
          <p:cNvPr id="15" name="Рисунок 14">
            <a:extLst>
              <a:ext uri="{FF2B5EF4-FFF2-40B4-BE49-F238E27FC236}">
                <a16:creationId xmlns:a16="http://schemas.microsoft.com/office/drawing/2014/main" id="{0047028C-7C88-F0C1-C2E0-A3F2FAA681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9845" y="2589208"/>
            <a:ext cx="796720" cy="365841"/>
          </a:xfrm>
          <a:prstGeom prst="rect">
            <a:avLst/>
          </a:prstGeom>
        </p:spPr>
      </p:pic>
      <p:pic>
        <p:nvPicPr>
          <p:cNvPr id="17" name="Рисунок 16">
            <a:extLst>
              <a:ext uri="{FF2B5EF4-FFF2-40B4-BE49-F238E27FC236}">
                <a16:creationId xmlns:a16="http://schemas.microsoft.com/office/drawing/2014/main" id="{80C4801C-2C41-EA03-69E7-38D87AF0FC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50312" y="2078609"/>
            <a:ext cx="796720" cy="527827"/>
          </a:xfrm>
          <a:prstGeom prst="rect">
            <a:avLst/>
          </a:prstGeom>
        </p:spPr>
      </p:pic>
      <p:pic>
        <p:nvPicPr>
          <p:cNvPr id="19" name="Рисунок 18">
            <a:extLst>
              <a:ext uri="{FF2B5EF4-FFF2-40B4-BE49-F238E27FC236}">
                <a16:creationId xmlns:a16="http://schemas.microsoft.com/office/drawing/2014/main" id="{D9FE1275-8CD5-C72E-9D11-8ECC65750B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3015" y="4676578"/>
            <a:ext cx="7340024" cy="1110178"/>
          </a:xfrm>
          <a:prstGeom prst="rect">
            <a:avLst/>
          </a:prstGeom>
        </p:spPr>
      </p:pic>
      <p:pic>
        <p:nvPicPr>
          <p:cNvPr id="23" name="Рисунок 22">
            <a:extLst>
              <a:ext uri="{FF2B5EF4-FFF2-40B4-BE49-F238E27FC236}">
                <a16:creationId xmlns:a16="http://schemas.microsoft.com/office/drawing/2014/main" id="{FAB44112-488E-93CC-A278-FD7C7BCFB4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1182" y="3384304"/>
            <a:ext cx="1456841" cy="437053"/>
          </a:xfrm>
          <a:prstGeom prst="rect">
            <a:avLst/>
          </a:prstGeom>
        </p:spPr>
      </p:pic>
      <p:sp>
        <p:nvSpPr>
          <p:cNvPr id="24" name="TextBox 23">
            <a:extLst>
              <a:ext uri="{FF2B5EF4-FFF2-40B4-BE49-F238E27FC236}">
                <a16:creationId xmlns:a16="http://schemas.microsoft.com/office/drawing/2014/main" id="{0C8349A2-182C-87D6-ED36-201520297AA2}"/>
              </a:ext>
            </a:extLst>
          </p:cNvPr>
          <p:cNvSpPr txBox="1"/>
          <p:nvPr/>
        </p:nvSpPr>
        <p:spPr>
          <a:xfrm>
            <a:off x="398156" y="4178946"/>
            <a:ext cx="5657297" cy="523220"/>
          </a:xfrm>
          <a:prstGeom prst="rect">
            <a:avLst/>
          </a:prstGeom>
          <a:noFill/>
        </p:spPr>
        <p:txBody>
          <a:bodyPr wrap="square" rtlCol="0">
            <a:spAutoFit/>
          </a:bodyPr>
          <a:lstStyle/>
          <a:p>
            <a:r>
              <a:rPr lang="en-US" sz="2800" dirty="0"/>
              <a:t>Loss function in logistic regression:</a:t>
            </a:r>
            <a:endParaRPr lang="ru-RU" sz="2800" dirty="0"/>
          </a:p>
        </p:txBody>
      </p:sp>
      <p:sp>
        <p:nvSpPr>
          <p:cNvPr id="25" name="TextBox 24">
            <a:extLst>
              <a:ext uri="{FF2B5EF4-FFF2-40B4-BE49-F238E27FC236}">
                <a16:creationId xmlns:a16="http://schemas.microsoft.com/office/drawing/2014/main" id="{E7870A0B-04FA-B61E-EA25-68992BAFC590}"/>
              </a:ext>
            </a:extLst>
          </p:cNvPr>
          <p:cNvSpPr txBox="1"/>
          <p:nvPr/>
        </p:nvSpPr>
        <p:spPr>
          <a:xfrm>
            <a:off x="385544" y="5786756"/>
            <a:ext cx="8662763" cy="523220"/>
          </a:xfrm>
          <a:prstGeom prst="rect">
            <a:avLst/>
          </a:prstGeom>
          <a:noFill/>
        </p:spPr>
        <p:txBody>
          <a:bodyPr wrap="square" rtlCol="0">
            <a:spAutoFit/>
          </a:bodyPr>
          <a:lstStyle/>
          <a:p>
            <a:r>
              <a:rPr lang="en-US" sz="2800" dirty="0"/>
              <a:t>The function                                           is convex, because</a:t>
            </a:r>
            <a:endParaRPr lang="ru-RU" sz="2800" dirty="0"/>
          </a:p>
        </p:txBody>
      </p:sp>
      <p:pic>
        <p:nvPicPr>
          <p:cNvPr id="27" name="Рисунок 26">
            <a:extLst>
              <a:ext uri="{FF2B5EF4-FFF2-40B4-BE49-F238E27FC236}">
                <a16:creationId xmlns:a16="http://schemas.microsoft.com/office/drawing/2014/main" id="{BE13A8A5-E390-99EE-C104-E3B12E3B9AA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25789" y="5865848"/>
            <a:ext cx="3458321" cy="433495"/>
          </a:xfrm>
          <a:prstGeom prst="rect">
            <a:avLst/>
          </a:prstGeom>
        </p:spPr>
      </p:pic>
      <p:pic>
        <p:nvPicPr>
          <p:cNvPr id="29" name="Рисунок 28">
            <a:extLst>
              <a:ext uri="{FF2B5EF4-FFF2-40B4-BE49-F238E27FC236}">
                <a16:creationId xmlns:a16="http://schemas.microsoft.com/office/drawing/2014/main" id="{B9FEF194-0487-BCC9-5353-743786982CB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55386" y="5732205"/>
            <a:ext cx="2906508" cy="726627"/>
          </a:xfrm>
          <a:prstGeom prst="rect">
            <a:avLst/>
          </a:prstGeom>
        </p:spPr>
      </p:pic>
    </p:spTree>
    <p:extLst>
      <p:ext uri="{BB962C8B-B14F-4D97-AF65-F5344CB8AC3E}">
        <p14:creationId xmlns:p14="http://schemas.microsoft.com/office/powerpoint/2010/main" val="288650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DD97A-794A-7A6E-588C-DDCAD6435D73}"/>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7142E03E-981C-1551-9903-7236F8BC1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74" y="451860"/>
            <a:ext cx="11207786" cy="1451368"/>
          </a:xfrm>
          <a:prstGeom prst="rect">
            <a:avLst/>
          </a:prstGeom>
        </p:spPr>
      </p:pic>
      <p:pic>
        <p:nvPicPr>
          <p:cNvPr id="6" name="Рисунок 5">
            <a:extLst>
              <a:ext uri="{FF2B5EF4-FFF2-40B4-BE49-F238E27FC236}">
                <a16:creationId xmlns:a16="http://schemas.microsoft.com/office/drawing/2014/main" id="{32CB3861-0F80-ED9C-D708-A69937242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40" y="2163347"/>
            <a:ext cx="4319906" cy="420363"/>
          </a:xfrm>
          <a:prstGeom prst="rect">
            <a:avLst/>
          </a:prstGeom>
        </p:spPr>
      </p:pic>
      <p:pic>
        <p:nvPicPr>
          <p:cNvPr id="8" name="Рисунок 7">
            <a:extLst>
              <a:ext uri="{FF2B5EF4-FFF2-40B4-BE49-F238E27FC236}">
                <a16:creationId xmlns:a16="http://schemas.microsoft.com/office/drawing/2014/main" id="{FC4E2E0B-4598-90C3-FE41-C6EA5B8328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339" y="2739720"/>
            <a:ext cx="6562639" cy="535107"/>
          </a:xfrm>
          <a:prstGeom prst="rect">
            <a:avLst/>
          </a:prstGeom>
        </p:spPr>
      </p:pic>
      <p:pic>
        <p:nvPicPr>
          <p:cNvPr id="10" name="Рисунок 9">
            <a:extLst>
              <a:ext uri="{FF2B5EF4-FFF2-40B4-BE49-F238E27FC236}">
                <a16:creationId xmlns:a16="http://schemas.microsoft.com/office/drawing/2014/main" id="{23DE27B5-5F19-37B5-8844-890B8C4012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1082" y="3290775"/>
            <a:ext cx="10969703" cy="535107"/>
          </a:xfrm>
          <a:prstGeom prst="rect">
            <a:avLst/>
          </a:prstGeom>
        </p:spPr>
      </p:pic>
      <p:pic>
        <p:nvPicPr>
          <p:cNvPr id="12" name="Рисунок 11">
            <a:extLst>
              <a:ext uri="{FF2B5EF4-FFF2-40B4-BE49-F238E27FC236}">
                <a16:creationId xmlns:a16="http://schemas.microsoft.com/office/drawing/2014/main" id="{B9FD1607-8AE0-6A63-4D32-23A2DFCAA5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0477" y="3845499"/>
            <a:ext cx="8718484" cy="551055"/>
          </a:xfrm>
          <a:prstGeom prst="rect">
            <a:avLst/>
          </a:prstGeom>
        </p:spPr>
      </p:pic>
      <p:pic>
        <p:nvPicPr>
          <p:cNvPr id="14" name="Рисунок 13">
            <a:extLst>
              <a:ext uri="{FF2B5EF4-FFF2-40B4-BE49-F238E27FC236}">
                <a16:creationId xmlns:a16="http://schemas.microsoft.com/office/drawing/2014/main" id="{38190148-68BF-BFB5-61EF-7FAACD5EE7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70899" y="4556044"/>
            <a:ext cx="3450851" cy="467033"/>
          </a:xfrm>
          <a:prstGeom prst="rect">
            <a:avLst/>
          </a:prstGeom>
        </p:spPr>
      </p:pic>
      <p:sp>
        <p:nvSpPr>
          <p:cNvPr id="15" name="TextBox 14">
            <a:extLst>
              <a:ext uri="{FF2B5EF4-FFF2-40B4-BE49-F238E27FC236}">
                <a16:creationId xmlns:a16="http://schemas.microsoft.com/office/drawing/2014/main" id="{544F024F-4FA9-C7E6-8247-5196EC1DC53E}"/>
              </a:ext>
            </a:extLst>
          </p:cNvPr>
          <p:cNvSpPr txBox="1"/>
          <p:nvPr/>
        </p:nvSpPr>
        <p:spPr>
          <a:xfrm>
            <a:off x="449339" y="5208112"/>
            <a:ext cx="3006501" cy="523220"/>
          </a:xfrm>
          <a:prstGeom prst="rect">
            <a:avLst/>
          </a:prstGeom>
          <a:noFill/>
        </p:spPr>
        <p:txBody>
          <a:bodyPr wrap="square" rtlCol="0">
            <a:spAutoFit/>
          </a:bodyPr>
          <a:lstStyle/>
          <a:p>
            <a:r>
              <a:rPr lang="en-US" sz="2800" dirty="0"/>
              <a:t>Common mistake:</a:t>
            </a:r>
            <a:endParaRPr lang="ru-RU" sz="2800" dirty="0"/>
          </a:p>
        </p:txBody>
      </p:sp>
      <p:pic>
        <p:nvPicPr>
          <p:cNvPr id="17" name="Рисунок 16">
            <a:extLst>
              <a:ext uri="{FF2B5EF4-FFF2-40B4-BE49-F238E27FC236}">
                <a16:creationId xmlns:a16="http://schemas.microsoft.com/office/drawing/2014/main" id="{4ED22F8A-2189-A39C-948E-75347893B5A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70110" y="5195045"/>
            <a:ext cx="2359428" cy="523220"/>
          </a:xfrm>
          <a:prstGeom prst="rect">
            <a:avLst/>
          </a:prstGeom>
        </p:spPr>
      </p:pic>
      <p:pic>
        <p:nvPicPr>
          <p:cNvPr id="19" name="Рисунок 18">
            <a:extLst>
              <a:ext uri="{FF2B5EF4-FFF2-40B4-BE49-F238E27FC236}">
                <a16:creationId xmlns:a16="http://schemas.microsoft.com/office/drawing/2014/main" id="{1D1EF588-75D5-12C5-0595-651D479E2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70110" y="5936230"/>
            <a:ext cx="2263240" cy="469910"/>
          </a:xfrm>
          <a:prstGeom prst="rect">
            <a:avLst/>
          </a:prstGeom>
        </p:spPr>
      </p:pic>
      <p:pic>
        <p:nvPicPr>
          <p:cNvPr id="21" name="Рисунок 20">
            <a:extLst>
              <a:ext uri="{FF2B5EF4-FFF2-40B4-BE49-F238E27FC236}">
                <a16:creationId xmlns:a16="http://schemas.microsoft.com/office/drawing/2014/main" id="{DA6DDBFB-57ED-18D0-1498-743D6FBEDB6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85367" y="5936230"/>
            <a:ext cx="1797639" cy="467033"/>
          </a:xfrm>
          <a:prstGeom prst="rect">
            <a:avLst/>
          </a:prstGeom>
        </p:spPr>
      </p:pic>
    </p:spTree>
    <p:extLst>
      <p:ext uri="{BB962C8B-B14F-4D97-AF65-F5344CB8AC3E}">
        <p14:creationId xmlns:p14="http://schemas.microsoft.com/office/powerpoint/2010/main" val="3437607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8DCEF-33CD-B2C6-B620-A367305D034D}"/>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BFB47EA8-1042-61F4-80B4-C2FAEE7E7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08" y="377056"/>
            <a:ext cx="9561241" cy="2229788"/>
          </a:xfrm>
          <a:prstGeom prst="rect">
            <a:avLst/>
          </a:prstGeom>
        </p:spPr>
      </p:pic>
      <p:pic>
        <p:nvPicPr>
          <p:cNvPr id="6" name="Рисунок 5">
            <a:extLst>
              <a:ext uri="{FF2B5EF4-FFF2-40B4-BE49-F238E27FC236}">
                <a16:creationId xmlns:a16="http://schemas.microsoft.com/office/drawing/2014/main" id="{BE968709-D441-C111-0741-6EF729401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6577" y="2987520"/>
            <a:ext cx="4642716" cy="494645"/>
          </a:xfrm>
          <a:prstGeom prst="rect">
            <a:avLst/>
          </a:prstGeom>
        </p:spPr>
      </p:pic>
      <p:sp>
        <p:nvSpPr>
          <p:cNvPr id="7" name="TextBox 6">
            <a:extLst>
              <a:ext uri="{FF2B5EF4-FFF2-40B4-BE49-F238E27FC236}">
                <a16:creationId xmlns:a16="http://schemas.microsoft.com/office/drawing/2014/main" id="{35BFF9FB-B65C-7622-0A87-0DFE86FD8455}"/>
              </a:ext>
            </a:extLst>
          </p:cNvPr>
          <p:cNvSpPr txBox="1"/>
          <p:nvPr/>
        </p:nvSpPr>
        <p:spPr>
          <a:xfrm>
            <a:off x="284508" y="2986405"/>
            <a:ext cx="3102194" cy="523220"/>
          </a:xfrm>
          <a:prstGeom prst="rect">
            <a:avLst/>
          </a:prstGeom>
          <a:noFill/>
        </p:spPr>
        <p:txBody>
          <a:bodyPr wrap="square" rtlCol="0">
            <a:spAutoFit/>
          </a:bodyPr>
          <a:lstStyle/>
          <a:p>
            <a:r>
              <a:rPr lang="en-US" sz="2800" dirty="0"/>
              <a:t>Lagrange function:</a:t>
            </a:r>
            <a:endParaRPr lang="ru-RU" sz="2800" dirty="0"/>
          </a:p>
        </p:txBody>
      </p:sp>
      <p:sp>
        <p:nvSpPr>
          <p:cNvPr id="8" name="TextBox 7">
            <a:extLst>
              <a:ext uri="{FF2B5EF4-FFF2-40B4-BE49-F238E27FC236}">
                <a16:creationId xmlns:a16="http://schemas.microsoft.com/office/drawing/2014/main" id="{6130F12F-CA2D-1AF0-7BCB-9B02A217415A}"/>
              </a:ext>
            </a:extLst>
          </p:cNvPr>
          <p:cNvSpPr txBox="1"/>
          <p:nvPr/>
        </p:nvSpPr>
        <p:spPr>
          <a:xfrm>
            <a:off x="284508" y="3628790"/>
            <a:ext cx="2522952" cy="523220"/>
          </a:xfrm>
          <a:prstGeom prst="rect">
            <a:avLst/>
          </a:prstGeom>
          <a:noFill/>
        </p:spPr>
        <p:txBody>
          <a:bodyPr wrap="square" rtlCol="0">
            <a:spAutoFit/>
          </a:bodyPr>
          <a:lstStyle/>
          <a:p>
            <a:r>
              <a:rPr lang="en-US" sz="2800" dirty="0"/>
              <a:t>KKT conditions:</a:t>
            </a:r>
            <a:endParaRPr lang="ru-RU" sz="2800" dirty="0"/>
          </a:p>
        </p:txBody>
      </p:sp>
      <p:pic>
        <p:nvPicPr>
          <p:cNvPr id="10" name="Рисунок 9">
            <a:extLst>
              <a:ext uri="{FF2B5EF4-FFF2-40B4-BE49-F238E27FC236}">
                <a16:creationId xmlns:a16="http://schemas.microsoft.com/office/drawing/2014/main" id="{B7DCB972-0B0C-88AF-7196-F50859BEAD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040" y="4271174"/>
            <a:ext cx="4011045" cy="2426529"/>
          </a:xfrm>
          <a:prstGeom prst="rect">
            <a:avLst/>
          </a:prstGeom>
        </p:spPr>
      </p:pic>
      <p:sp>
        <p:nvSpPr>
          <p:cNvPr id="11" name="TextBox 10">
            <a:extLst>
              <a:ext uri="{FF2B5EF4-FFF2-40B4-BE49-F238E27FC236}">
                <a16:creationId xmlns:a16="http://schemas.microsoft.com/office/drawing/2014/main" id="{1090F950-F91E-4327-8575-DAC16439AB9D}"/>
              </a:ext>
            </a:extLst>
          </p:cNvPr>
          <p:cNvSpPr txBox="1"/>
          <p:nvPr/>
        </p:nvSpPr>
        <p:spPr>
          <a:xfrm>
            <a:off x="4574514" y="4564459"/>
            <a:ext cx="5568948" cy="523220"/>
          </a:xfrm>
          <a:prstGeom prst="rect">
            <a:avLst/>
          </a:prstGeom>
          <a:noFill/>
        </p:spPr>
        <p:txBody>
          <a:bodyPr wrap="square" rtlCol="0">
            <a:spAutoFit/>
          </a:bodyPr>
          <a:lstStyle/>
          <a:p>
            <a:r>
              <a:rPr lang="en-US" sz="2800" dirty="0"/>
              <a:t>1) Lagrange function stationarity</a:t>
            </a:r>
            <a:endParaRPr lang="ru-RU" sz="2800" dirty="0"/>
          </a:p>
        </p:txBody>
      </p:sp>
      <p:sp>
        <p:nvSpPr>
          <p:cNvPr id="12" name="TextBox 11">
            <a:extLst>
              <a:ext uri="{FF2B5EF4-FFF2-40B4-BE49-F238E27FC236}">
                <a16:creationId xmlns:a16="http://schemas.microsoft.com/office/drawing/2014/main" id="{70C52E06-4B64-C780-3816-230492B2C38A}"/>
              </a:ext>
            </a:extLst>
          </p:cNvPr>
          <p:cNvSpPr txBox="1"/>
          <p:nvPr/>
        </p:nvSpPr>
        <p:spPr>
          <a:xfrm>
            <a:off x="4574514" y="5439780"/>
            <a:ext cx="5568948" cy="523220"/>
          </a:xfrm>
          <a:prstGeom prst="rect">
            <a:avLst/>
          </a:prstGeom>
          <a:noFill/>
        </p:spPr>
        <p:txBody>
          <a:bodyPr wrap="square" rtlCol="0">
            <a:spAutoFit/>
          </a:bodyPr>
          <a:lstStyle/>
          <a:p>
            <a:r>
              <a:rPr lang="en-US" sz="2800" dirty="0"/>
              <a:t>2) Primal feasibility</a:t>
            </a:r>
            <a:endParaRPr lang="ru-RU" sz="2800" dirty="0"/>
          </a:p>
        </p:txBody>
      </p:sp>
      <p:sp>
        <p:nvSpPr>
          <p:cNvPr id="13" name="TextBox 12">
            <a:extLst>
              <a:ext uri="{FF2B5EF4-FFF2-40B4-BE49-F238E27FC236}">
                <a16:creationId xmlns:a16="http://schemas.microsoft.com/office/drawing/2014/main" id="{B22A7985-8751-098B-980C-3E20355642E2}"/>
              </a:ext>
            </a:extLst>
          </p:cNvPr>
          <p:cNvSpPr txBox="1"/>
          <p:nvPr/>
        </p:nvSpPr>
        <p:spPr>
          <a:xfrm>
            <a:off x="4574514" y="5876464"/>
            <a:ext cx="3059663" cy="523220"/>
          </a:xfrm>
          <a:prstGeom prst="rect">
            <a:avLst/>
          </a:prstGeom>
          <a:noFill/>
        </p:spPr>
        <p:txBody>
          <a:bodyPr wrap="square" rtlCol="0">
            <a:spAutoFit/>
          </a:bodyPr>
          <a:lstStyle/>
          <a:p>
            <a:r>
              <a:rPr lang="en-US" sz="2800" dirty="0"/>
              <a:t>3) Dual feasibility</a:t>
            </a:r>
            <a:endParaRPr lang="ru-RU" sz="2800" dirty="0"/>
          </a:p>
        </p:txBody>
      </p:sp>
      <p:sp>
        <p:nvSpPr>
          <p:cNvPr id="14" name="TextBox 13">
            <a:extLst>
              <a:ext uri="{FF2B5EF4-FFF2-40B4-BE49-F238E27FC236}">
                <a16:creationId xmlns:a16="http://schemas.microsoft.com/office/drawing/2014/main" id="{C88B4023-9B2D-384A-6CD3-4D4384A357AA}"/>
              </a:ext>
            </a:extLst>
          </p:cNvPr>
          <p:cNvSpPr txBox="1"/>
          <p:nvPr/>
        </p:nvSpPr>
        <p:spPr>
          <a:xfrm>
            <a:off x="4574514" y="6304468"/>
            <a:ext cx="5568948" cy="523220"/>
          </a:xfrm>
          <a:prstGeom prst="rect">
            <a:avLst/>
          </a:prstGeom>
          <a:noFill/>
        </p:spPr>
        <p:txBody>
          <a:bodyPr wrap="square" rtlCol="0">
            <a:spAutoFit/>
          </a:bodyPr>
          <a:lstStyle/>
          <a:p>
            <a:r>
              <a:rPr lang="en-US" sz="2800" dirty="0"/>
              <a:t>4) Complementary slackness</a:t>
            </a:r>
            <a:endParaRPr lang="ru-RU" sz="2800" dirty="0"/>
          </a:p>
        </p:txBody>
      </p:sp>
    </p:spTree>
    <p:extLst>
      <p:ext uri="{BB962C8B-B14F-4D97-AF65-F5344CB8AC3E}">
        <p14:creationId xmlns:p14="http://schemas.microsoft.com/office/powerpoint/2010/main" val="1412109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BF078-845A-13D8-A70A-C12F828632C6}"/>
            </a:ext>
          </a:extLst>
        </p:cNvPr>
        <p:cNvGrpSpPr/>
        <p:nvPr/>
      </p:nvGrpSpPr>
      <p:grpSpPr>
        <a:xfrm>
          <a:off x="0" y="0"/>
          <a:ext cx="0" cy="0"/>
          <a:chOff x="0" y="0"/>
          <a:chExt cx="0" cy="0"/>
        </a:xfrm>
      </p:grpSpPr>
      <p:pic>
        <p:nvPicPr>
          <p:cNvPr id="10" name="Рисунок 9">
            <a:extLst>
              <a:ext uri="{FF2B5EF4-FFF2-40B4-BE49-F238E27FC236}">
                <a16:creationId xmlns:a16="http://schemas.microsoft.com/office/drawing/2014/main" id="{FD521E80-93B0-40C0-3893-255C39DCF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263" y="252067"/>
            <a:ext cx="4011045" cy="2426529"/>
          </a:xfrm>
          <a:prstGeom prst="rect">
            <a:avLst/>
          </a:prstGeom>
        </p:spPr>
      </p:pic>
      <p:pic>
        <p:nvPicPr>
          <p:cNvPr id="4" name="Рисунок 3">
            <a:extLst>
              <a:ext uri="{FF2B5EF4-FFF2-40B4-BE49-F238E27FC236}">
                <a16:creationId xmlns:a16="http://schemas.microsoft.com/office/drawing/2014/main" id="{058B4594-D619-C534-1241-26BC51E99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098" y="3449706"/>
            <a:ext cx="3158167" cy="409909"/>
          </a:xfrm>
          <a:prstGeom prst="rect">
            <a:avLst/>
          </a:prstGeom>
        </p:spPr>
      </p:pic>
      <p:pic>
        <p:nvPicPr>
          <p:cNvPr id="9" name="Рисунок 8">
            <a:extLst>
              <a:ext uri="{FF2B5EF4-FFF2-40B4-BE49-F238E27FC236}">
                <a16:creationId xmlns:a16="http://schemas.microsoft.com/office/drawing/2014/main" id="{87D6FE35-8B12-C576-A2CB-92E3D27604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62" y="4000369"/>
            <a:ext cx="7979553" cy="409909"/>
          </a:xfrm>
          <a:prstGeom prst="rect">
            <a:avLst/>
          </a:prstGeom>
        </p:spPr>
      </p:pic>
      <p:sp>
        <p:nvSpPr>
          <p:cNvPr id="15" name="TextBox 14">
            <a:extLst>
              <a:ext uri="{FF2B5EF4-FFF2-40B4-BE49-F238E27FC236}">
                <a16:creationId xmlns:a16="http://schemas.microsoft.com/office/drawing/2014/main" id="{EC3DD67E-C78C-80DC-F78F-CBD557A02FE2}"/>
              </a:ext>
            </a:extLst>
          </p:cNvPr>
          <p:cNvSpPr txBox="1"/>
          <p:nvPr/>
        </p:nvSpPr>
        <p:spPr>
          <a:xfrm>
            <a:off x="332123" y="2821478"/>
            <a:ext cx="8567328" cy="523220"/>
          </a:xfrm>
          <a:prstGeom prst="rect">
            <a:avLst/>
          </a:prstGeom>
          <a:noFill/>
        </p:spPr>
        <p:txBody>
          <a:bodyPr wrap="square" rtlCol="0">
            <a:spAutoFit/>
          </a:bodyPr>
          <a:lstStyle/>
          <a:p>
            <a:r>
              <a:rPr lang="en-US" sz="2800" dirty="0"/>
              <a:t>Let’s consider all variants from complementary slackness</a:t>
            </a:r>
            <a:endParaRPr lang="ru-RU" sz="2800" dirty="0"/>
          </a:p>
        </p:txBody>
      </p:sp>
      <p:sp>
        <p:nvSpPr>
          <p:cNvPr id="16" name="TextBox 15">
            <a:extLst>
              <a:ext uri="{FF2B5EF4-FFF2-40B4-BE49-F238E27FC236}">
                <a16:creationId xmlns:a16="http://schemas.microsoft.com/office/drawing/2014/main" id="{A49D6947-3CEF-E5E6-BD16-2B1D90C9B0FE}"/>
              </a:ext>
            </a:extLst>
          </p:cNvPr>
          <p:cNvSpPr txBox="1"/>
          <p:nvPr/>
        </p:nvSpPr>
        <p:spPr>
          <a:xfrm>
            <a:off x="364022" y="4572298"/>
            <a:ext cx="3633821" cy="523220"/>
          </a:xfrm>
          <a:prstGeom prst="rect">
            <a:avLst/>
          </a:prstGeom>
          <a:noFill/>
        </p:spPr>
        <p:txBody>
          <a:bodyPr wrap="square" rtlCol="0">
            <a:spAutoFit/>
          </a:bodyPr>
          <a:lstStyle/>
          <a:p>
            <a:r>
              <a:rPr lang="en-US" sz="2800" dirty="0"/>
              <a:t>Three stationary points:</a:t>
            </a:r>
            <a:endParaRPr lang="ru-RU" sz="2800" dirty="0"/>
          </a:p>
        </p:txBody>
      </p:sp>
      <p:pic>
        <p:nvPicPr>
          <p:cNvPr id="18" name="Рисунок 17">
            <a:extLst>
              <a:ext uri="{FF2B5EF4-FFF2-40B4-BE49-F238E27FC236}">
                <a16:creationId xmlns:a16="http://schemas.microsoft.com/office/drawing/2014/main" id="{2F1249F7-8371-2028-EBBF-C6088F32D9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3982" y="4681754"/>
            <a:ext cx="1929709" cy="384195"/>
          </a:xfrm>
          <a:prstGeom prst="rect">
            <a:avLst/>
          </a:prstGeom>
        </p:spPr>
      </p:pic>
      <p:pic>
        <p:nvPicPr>
          <p:cNvPr id="20" name="Рисунок 19">
            <a:extLst>
              <a:ext uri="{FF2B5EF4-FFF2-40B4-BE49-F238E27FC236}">
                <a16:creationId xmlns:a16="http://schemas.microsoft.com/office/drawing/2014/main" id="{DBA6DFEC-5B19-75EC-2C10-7A0CFC1891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3981" y="5195374"/>
            <a:ext cx="2388717" cy="338764"/>
          </a:xfrm>
          <a:prstGeom prst="rect">
            <a:avLst/>
          </a:prstGeom>
        </p:spPr>
      </p:pic>
      <p:pic>
        <p:nvPicPr>
          <p:cNvPr id="22" name="Рисунок 21">
            <a:extLst>
              <a:ext uri="{FF2B5EF4-FFF2-40B4-BE49-F238E27FC236}">
                <a16:creationId xmlns:a16="http://schemas.microsoft.com/office/drawing/2014/main" id="{9221DB42-C2F0-7204-9E1F-FF11F3AF95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45818" y="5645416"/>
            <a:ext cx="2707228" cy="384194"/>
          </a:xfrm>
          <a:prstGeom prst="rect">
            <a:avLst/>
          </a:prstGeom>
        </p:spPr>
      </p:pic>
      <p:pic>
        <p:nvPicPr>
          <p:cNvPr id="24" name="Рисунок 23">
            <a:extLst>
              <a:ext uri="{FF2B5EF4-FFF2-40B4-BE49-F238E27FC236}">
                <a16:creationId xmlns:a16="http://schemas.microsoft.com/office/drawing/2014/main" id="{164C551A-4601-69C6-3142-F55D1DDF50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76856" y="6311982"/>
            <a:ext cx="3561650" cy="409909"/>
          </a:xfrm>
          <a:prstGeom prst="rect">
            <a:avLst/>
          </a:prstGeom>
        </p:spPr>
      </p:pic>
      <p:sp>
        <p:nvSpPr>
          <p:cNvPr id="25" name="TextBox 24">
            <a:extLst>
              <a:ext uri="{FF2B5EF4-FFF2-40B4-BE49-F238E27FC236}">
                <a16:creationId xmlns:a16="http://schemas.microsoft.com/office/drawing/2014/main" id="{C0E7D185-01A9-E62E-21EB-37CF5AFCC6D5}"/>
              </a:ext>
            </a:extLst>
          </p:cNvPr>
          <p:cNvSpPr txBox="1"/>
          <p:nvPr/>
        </p:nvSpPr>
        <p:spPr>
          <a:xfrm>
            <a:off x="410160" y="6237551"/>
            <a:ext cx="2960361" cy="523220"/>
          </a:xfrm>
          <a:prstGeom prst="rect">
            <a:avLst/>
          </a:prstGeom>
          <a:noFill/>
        </p:spPr>
        <p:txBody>
          <a:bodyPr wrap="square" rtlCol="0">
            <a:spAutoFit/>
          </a:bodyPr>
          <a:lstStyle/>
          <a:p>
            <a:r>
              <a:rPr lang="en-US" sz="2800" dirty="0"/>
              <a:t>Common mistake:</a:t>
            </a:r>
            <a:endParaRPr lang="ru-RU" sz="2800" dirty="0"/>
          </a:p>
        </p:txBody>
      </p:sp>
      <p:sp>
        <p:nvSpPr>
          <p:cNvPr id="26" name="TextBox 25">
            <a:extLst>
              <a:ext uri="{FF2B5EF4-FFF2-40B4-BE49-F238E27FC236}">
                <a16:creationId xmlns:a16="http://schemas.microsoft.com/office/drawing/2014/main" id="{C1074360-CB63-63CE-C318-76A92D088087}"/>
              </a:ext>
            </a:extLst>
          </p:cNvPr>
          <p:cNvSpPr txBox="1"/>
          <p:nvPr/>
        </p:nvSpPr>
        <p:spPr>
          <a:xfrm>
            <a:off x="7004570" y="6262469"/>
            <a:ext cx="5031486" cy="523220"/>
          </a:xfrm>
          <a:prstGeom prst="rect">
            <a:avLst/>
          </a:prstGeom>
          <a:noFill/>
        </p:spPr>
        <p:txBody>
          <a:bodyPr wrap="square" rtlCol="0">
            <a:spAutoFit/>
          </a:bodyPr>
          <a:lstStyle/>
          <a:p>
            <a:r>
              <a:rPr lang="en-US" sz="2800" dirty="0"/>
              <a:t>(lambda should be non-negative)</a:t>
            </a:r>
            <a:endParaRPr lang="ru-RU" sz="2800" dirty="0"/>
          </a:p>
        </p:txBody>
      </p:sp>
      <p:sp>
        <p:nvSpPr>
          <p:cNvPr id="27" name="TextBox 26">
            <a:extLst>
              <a:ext uri="{FF2B5EF4-FFF2-40B4-BE49-F238E27FC236}">
                <a16:creationId xmlns:a16="http://schemas.microsoft.com/office/drawing/2014/main" id="{0675CCDD-DD71-64BC-99E8-341B104E55CC}"/>
              </a:ext>
            </a:extLst>
          </p:cNvPr>
          <p:cNvSpPr txBox="1"/>
          <p:nvPr/>
        </p:nvSpPr>
        <p:spPr>
          <a:xfrm>
            <a:off x="6796492" y="4572298"/>
            <a:ext cx="2283713" cy="523220"/>
          </a:xfrm>
          <a:prstGeom prst="rect">
            <a:avLst/>
          </a:prstGeom>
          <a:noFill/>
        </p:spPr>
        <p:txBody>
          <a:bodyPr wrap="square" rtlCol="0">
            <a:spAutoFit/>
          </a:bodyPr>
          <a:lstStyle/>
          <a:p>
            <a:r>
              <a:rPr lang="en-US" sz="2800" dirty="0"/>
              <a:t>(saddle point)</a:t>
            </a:r>
            <a:endParaRPr lang="ru-RU" sz="2800" dirty="0"/>
          </a:p>
        </p:txBody>
      </p:sp>
      <p:sp>
        <p:nvSpPr>
          <p:cNvPr id="28" name="TextBox 27">
            <a:extLst>
              <a:ext uri="{FF2B5EF4-FFF2-40B4-BE49-F238E27FC236}">
                <a16:creationId xmlns:a16="http://schemas.microsoft.com/office/drawing/2014/main" id="{B7D88CC0-1FE1-D4E5-C64B-E75E950313EE}"/>
              </a:ext>
            </a:extLst>
          </p:cNvPr>
          <p:cNvSpPr txBox="1"/>
          <p:nvPr/>
        </p:nvSpPr>
        <p:spPr>
          <a:xfrm>
            <a:off x="6785859" y="5063619"/>
            <a:ext cx="2549527" cy="523220"/>
          </a:xfrm>
          <a:prstGeom prst="rect">
            <a:avLst/>
          </a:prstGeom>
          <a:noFill/>
        </p:spPr>
        <p:txBody>
          <a:bodyPr wrap="square" rtlCol="0">
            <a:spAutoFit/>
          </a:bodyPr>
          <a:lstStyle/>
          <a:p>
            <a:r>
              <a:rPr lang="en-US" sz="2800" dirty="0"/>
              <a:t>(</a:t>
            </a:r>
            <a:r>
              <a:rPr lang="en-US" sz="2800" dirty="0" err="1"/>
              <a:t>loc.min</a:t>
            </a:r>
            <a:r>
              <a:rPr lang="en-US" sz="2800" dirty="0"/>
              <a:t>. point)</a:t>
            </a:r>
            <a:endParaRPr lang="ru-RU" sz="2800" dirty="0"/>
          </a:p>
        </p:txBody>
      </p:sp>
      <p:sp>
        <p:nvSpPr>
          <p:cNvPr id="29" name="TextBox 28">
            <a:extLst>
              <a:ext uri="{FF2B5EF4-FFF2-40B4-BE49-F238E27FC236}">
                <a16:creationId xmlns:a16="http://schemas.microsoft.com/office/drawing/2014/main" id="{A92DC7BB-83F9-5A35-42AC-65AA34BD2431}"/>
              </a:ext>
            </a:extLst>
          </p:cNvPr>
          <p:cNvSpPr txBox="1"/>
          <p:nvPr/>
        </p:nvSpPr>
        <p:spPr>
          <a:xfrm>
            <a:off x="6789401" y="5534999"/>
            <a:ext cx="2549527" cy="523220"/>
          </a:xfrm>
          <a:prstGeom prst="rect">
            <a:avLst/>
          </a:prstGeom>
          <a:noFill/>
        </p:spPr>
        <p:txBody>
          <a:bodyPr wrap="square" rtlCol="0">
            <a:spAutoFit/>
          </a:bodyPr>
          <a:lstStyle/>
          <a:p>
            <a:r>
              <a:rPr lang="en-US" sz="2800" dirty="0"/>
              <a:t>(</a:t>
            </a:r>
            <a:r>
              <a:rPr lang="en-US" sz="2800" dirty="0" err="1"/>
              <a:t>loc.min</a:t>
            </a:r>
            <a:r>
              <a:rPr lang="en-US" sz="2800" dirty="0"/>
              <a:t>. point)</a:t>
            </a:r>
            <a:endParaRPr lang="ru-RU" sz="2800" dirty="0"/>
          </a:p>
        </p:txBody>
      </p:sp>
    </p:spTree>
    <p:extLst>
      <p:ext uri="{BB962C8B-B14F-4D97-AF65-F5344CB8AC3E}">
        <p14:creationId xmlns:p14="http://schemas.microsoft.com/office/powerpoint/2010/main" val="359578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8A829-E6EE-C298-6F88-20C527B86870}"/>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985119CB-0D5D-84D2-8E75-C80620BE4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83" y="362286"/>
            <a:ext cx="11344691" cy="1976877"/>
          </a:xfrm>
          <a:prstGeom prst="rect">
            <a:avLst/>
          </a:prstGeom>
        </p:spPr>
      </p:pic>
      <p:pic>
        <p:nvPicPr>
          <p:cNvPr id="6" name="Рисунок 5">
            <a:extLst>
              <a:ext uri="{FF2B5EF4-FFF2-40B4-BE49-F238E27FC236}">
                <a16:creationId xmlns:a16="http://schemas.microsoft.com/office/drawing/2014/main" id="{E9CACD7F-35E3-ABEF-E102-E706E6806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391" y="2391519"/>
            <a:ext cx="4074700" cy="868122"/>
          </a:xfrm>
          <a:prstGeom prst="rect">
            <a:avLst/>
          </a:prstGeom>
        </p:spPr>
      </p:pic>
      <p:sp>
        <p:nvSpPr>
          <p:cNvPr id="7" name="TextBox 6">
            <a:extLst>
              <a:ext uri="{FF2B5EF4-FFF2-40B4-BE49-F238E27FC236}">
                <a16:creationId xmlns:a16="http://schemas.microsoft.com/office/drawing/2014/main" id="{3E716628-6DC8-F33D-1752-966EFD8916D0}"/>
              </a:ext>
            </a:extLst>
          </p:cNvPr>
          <p:cNvSpPr txBox="1"/>
          <p:nvPr/>
        </p:nvSpPr>
        <p:spPr>
          <a:xfrm>
            <a:off x="354083" y="2553337"/>
            <a:ext cx="4463387" cy="523220"/>
          </a:xfrm>
          <a:prstGeom prst="rect">
            <a:avLst/>
          </a:prstGeom>
          <a:noFill/>
        </p:spPr>
        <p:txBody>
          <a:bodyPr wrap="square" rtlCol="0">
            <a:spAutoFit/>
          </a:bodyPr>
          <a:lstStyle/>
          <a:p>
            <a:r>
              <a:rPr lang="en-US" sz="2800" dirty="0"/>
              <a:t>Log-likelihood maximization:</a:t>
            </a:r>
            <a:endParaRPr lang="ru-RU" sz="2800" dirty="0"/>
          </a:p>
        </p:txBody>
      </p:sp>
      <p:pic>
        <p:nvPicPr>
          <p:cNvPr id="9" name="Рисунок 8">
            <a:extLst>
              <a:ext uri="{FF2B5EF4-FFF2-40B4-BE49-F238E27FC236}">
                <a16:creationId xmlns:a16="http://schemas.microsoft.com/office/drawing/2014/main" id="{E42299A7-ED89-126A-44AF-63B7B9518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083" y="3321406"/>
            <a:ext cx="7849372" cy="460037"/>
          </a:xfrm>
          <a:prstGeom prst="rect">
            <a:avLst/>
          </a:prstGeom>
        </p:spPr>
      </p:pic>
      <p:pic>
        <p:nvPicPr>
          <p:cNvPr id="11" name="Рисунок 10">
            <a:extLst>
              <a:ext uri="{FF2B5EF4-FFF2-40B4-BE49-F238E27FC236}">
                <a16:creationId xmlns:a16="http://schemas.microsoft.com/office/drawing/2014/main" id="{01E13C3C-DC6B-64CC-79FA-BF2E0C6B5B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7939" y="3935917"/>
            <a:ext cx="5372582" cy="582921"/>
          </a:xfrm>
          <a:prstGeom prst="rect">
            <a:avLst/>
          </a:prstGeom>
        </p:spPr>
      </p:pic>
      <p:pic>
        <p:nvPicPr>
          <p:cNvPr id="13" name="Рисунок 12">
            <a:extLst>
              <a:ext uri="{FF2B5EF4-FFF2-40B4-BE49-F238E27FC236}">
                <a16:creationId xmlns:a16="http://schemas.microsoft.com/office/drawing/2014/main" id="{04231F9A-E48B-6E07-154D-262ACD2B70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7000" y="4633860"/>
            <a:ext cx="5412230" cy="661153"/>
          </a:xfrm>
          <a:prstGeom prst="rect">
            <a:avLst/>
          </a:prstGeom>
        </p:spPr>
      </p:pic>
      <p:pic>
        <p:nvPicPr>
          <p:cNvPr id="15" name="Рисунок 14">
            <a:extLst>
              <a:ext uri="{FF2B5EF4-FFF2-40B4-BE49-F238E27FC236}">
                <a16:creationId xmlns:a16="http://schemas.microsoft.com/office/drawing/2014/main" id="{DA1F75CE-2D82-6C4B-63E0-2AB7B2B0CA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911" y="5433307"/>
            <a:ext cx="7390751" cy="661153"/>
          </a:xfrm>
          <a:prstGeom prst="rect">
            <a:avLst/>
          </a:prstGeom>
        </p:spPr>
      </p:pic>
      <p:pic>
        <p:nvPicPr>
          <p:cNvPr id="17" name="Рисунок 16">
            <a:extLst>
              <a:ext uri="{FF2B5EF4-FFF2-40B4-BE49-F238E27FC236}">
                <a16:creationId xmlns:a16="http://schemas.microsoft.com/office/drawing/2014/main" id="{56EB0645-39E4-2168-44BA-53706B3327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33107" y="6019375"/>
            <a:ext cx="1069580" cy="678466"/>
          </a:xfrm>
          <a:prstGeom prst="rect">
            <a:avLst/>
          </a:prstGeom>
        </p:spPr>
      </p:pic>
      <p:sp>
        <p:nvSpPr>
          <p:cNvPr id="18" name="TextBox 17">
            <a:extLst>
              <a:ext uri="{FF2B5EF4-FFF2-40B4-BE49-F238E27FC236}">
                <a16:creationId xmlns:a16="http://schemas.microsoft.com/office/drawing/2014/main" id="{9E8998C9-00AA-88E7-7883-0ABF6F068A56}"/>
              </a:ext>
            </a:extLst>
          </p:cNvPr>
          <p:cNvSpPr txBox="1"/>
          <p:nvPr/>
        </p:nvSpPr>
        <p:spPr>
          <a:xfrm>
            <a:off x="437000" y="6094460"/>
            <a:ext cx="1656392" cy="523220"/>
          </a:xfrm>
          <a:prstGeom prst="rect">
            <a:avLst/>
          </a:prstGeom>
          <a:noFill/>
        </p:spPr>
        <p:txBody>
          <a:bodyPr wrap="square" rtlCol="0">
            <a:spAutoFit/>
          </a:bodyPr>
          <a:lstStyle/>
          <a:p>
            <a:r>
              <a:rPr lang="en-US" sz="2800" dirty="0"/>
              <a:t>Answer:</a:t>
            </a:r>
            <a:endParaRPr lang="ru-RU" sz="2800" dirty="0"/>
          </a:p>
        </p:txBody>
      </p:sp>
    </p:spTree>
    <p:extLst>
      <p:ext uri="{BB962C8B-B14F-4D97-AF65-F5344CB8AC3E}">
        <p14:creationId xmlns:p14="http://schemas.microsoft.com/office/powerpoint/2010/main" val="2399040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275E6-9F0F-8B44-CDF6-9B4590666B11}"/>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351F8EFE-3687-D3DC-D8D3-9CAE5A54A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65" y="398405"/>
            <a:ext cx="11627050" cy="1260274"/>
          </a:xfrm>
          <a:prstGeom prst="rect">
            <a:avLst/>
          </a:prstGeom>
        </p:spPr>
      </p:pic>
      <p:pic>
        <p:nvPicPr>
          <p:cNvPr id="5" name="Рисунок 4">
            <a:extLst>
              <a:ext uri="{FF2B5EF4-FFF2-40B4-BE49-F238E27FC236}">
                <a16:creationId xmlns:a16="http://schemas.microsoft.com/office/drawing/2014/main" id="{62B1AAE7-EC57-2B6E-CCB4-BAFAE181D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734" y="1868661"/>
            <a:ext cx="3917281" cy="1171523"/>
          </a:xfrm>
          <a:prstGeom prst="rect">
            <a:avLst/>
          </a:prstGeom>
        </p:spPr>
      </p:pic>
      <p:sp>
        <p:nvSpPr>
          <p:cNvPr id="6" name="Прямоугольник 5">
            <a:extLst>
              <a:ext uri="{FF2B5EF4-FFF2-40B4-BE49-F238E27FC236}">
                <a16:creationId xmlns:a16="http://schemas.microsoft.com/office/drawing/2014/main" id="{B0A33A3F-224A-3A2E-6EF0-A99E6DE36E23}"/>
              </a:ext>
            </a:extLst>
          </p:cNvPr>
          <p:cNvSpPr/>
          <p:nvPr/>
        </p:nvSpPr>
        <p:spPr>
          <a:xfrm>
            <a:off x="2243470" y="1868660"/>
            <a:ext cx="850604" cy="1381506"/>
          </a:xfrm>
          <a:prstGeom prst="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A13BA12D-476E-EA05-7BF8-07FF652368F5}"/>
              </a:ext>
            </a:extLst>
          </p:cNvPr>
          <p:cNvSpPr/>
          <p:nvPr/>
        </p:nvSpPr>
        <p:spPr>
          <a:xfrm>
            <a:off x="2053701" y="2227505"/>
            <a:ext cx="2518300" cy="441273"/>
          </a:xfrm>
          <a:prstGeom prst="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10" name="TextBox 9">
            <a:extLst>
              <a:ext uri="{FF2B5EF4-FFF2-40B4-BE49-F238E27FC236}">
                <a16:creationId xmlns:a16="http://schemas.microsoft.com/office/drawing/2014/main" id="{275FD2AD-EB9C-C67C-752D-F973658E5F4F}"/>
              </a:ext>
            </a:extLst>
          </p:cNvPr>
          <p:cNvSpPr txBox="1"/>
          <p:nvPr/>
        </p:nvSpPr>
        <p:spPr>
          <a:xfrm>
            <a:off x="2286002" y="3322282"/>
            <a:ext cx="850604" cy="523220"/>
          </a:xfrm>
          <a:prstGeom prst="rect">
            <a:avLst/>
          </a:prstGeom>
          <a:noFill/>
        </p:spPr>
        <p:txBody>
          <a:bodyPr wrap="square" rtlCol="0">
            <a:spAutoFit/>
          </a:bodyPr>
          <a:lstStyle/>
          <a:p>
            <a:r>
              <a:rPr lang="en-US" sz="2800" b="1" dirty="0">
                <a:solidFill>
                  <a:srgbClr val="92D050"/>
                </a:solidFill>
              </a:rPr>
              <a:t>200</a:t>
            </a:r>
            <a:endParaRPr lang="ru-RU" sz="2800" b="1" dirty="0">
              <a:solidFill>
                <a:srgbClr val="92D050"/>
              </a:solidFill>
            </a:endParaRPr>
          </a:p>
        </p:txBody>
      </p:sp>
      <p:sp>
        <p:nvSpPr>
          <p:cNvPr id="12" name="TextBox 11">
            <a:extLst>
              <a:ext uri="{FF2B5EF4-FFF2-40B4-BE49-F238E27FC236}">
                <a16:creationId xmlns:a16="http://schemas.microsoft.com/office/drawing/2014/main" id="{8DC3BB4D-BC41-D9CF-3D64-E476274F4F2B}"/>
              </a:ext>
            </a:extLst>
          </p:cNvPr>
          <p:cNvSpPr txBox="1"/>
          <p:nvPr/>
        </p:nvSpPr>
        <p:spPr>
          <a:xfrm>
            <a:off x="4835441" y="2175898"/>
            <a:ext cx="5818381" cy="523220"/>
          </a:xfrm>
          <a:prstGeom prst="rect">
            <a:avLst/>
          </a:prstGeom>
          <a:noFill/>
        </p:spPr>
        <p:txBody>
          <a:bodyPr wrap="square" rtlCol="0">
            <a:spAutoFit/>
          </a:bodyPr>
          <a:lstStyle/>
          <a:p>
            <a:r>
              <a:rPr lang="en-US" sz="2800" b="1" dirty="0">
                <a:solidFill>
                  <a:srgbClr val="FF0000"/>
                </a:solidFill>
              </a:rPr>
              <a:t>100 for model 1 and 50 for model 2</a:t>
            </a:r>
            <a:endParaRPr lang="ru-RU" sz="2800" b="1" dirty="0">
              <a:solidFill>
                <a:srgbClr val="FF0000"/>
              </a:solidFill>
            </a:endParaRPr>
          </a:p>
        </p:txBody>
      </p:sp>
      <p:sp>
        <p:nvSpPr>
          <p:cNvPr id="13" name="TextBox 12">
            <a:extLst>
              <a:ext uri="{FF2B5EF4-FFF2-40B4-BE49-F238E27FC236}">
                <a16:creationId xmlns:a16="http://schemas.microsoft.com/office/drawing/2014/main" id="{BF8EFA0B-F00A-BF8B-C0E5-BEFAE43BEC8F}"/>
              </a:ext>
            </a:extLst>
          </p:cNvPr>
          <p:cNvSpPr txBox="1"/>
          <p:nvPr/>
        </p:nvSpPr>
        <p:spPr>
          <a:xfrm>
            <a:off x="574156" y="3930566"/>
            <a:ext cx="1479546" cy="523220"/>
          </a:xfrm>
          <a:prstGeom prst="rect">
            <a:avLst/>
          </a:prstGeom>
          <a:noFill/>
        </p:spPr>
        <p:txBody>
          <a:bodyPr wrap="square" rtlCol="0">
            <a:spAutoFit/>
          </a:bodyPr>
          <a:lstStyle/>
          <a:p>
            <a:r>
              <a:rPr lang="en-US" sz="2800" dirty="0"/>
              <a:t>Model 1:</a:t>
            </a:r>
            <a:endParaRPr lang="ru-RU" sz="2800" dirty="0"/>
          </a:p>
        </p:txBody>
      </p:sp>
      <p:pic>
        <p:nvPicPr>
          <p:cNvPr id="15" name="Рисунок 14">
            <a:extLst>
              <a:ext uri="{FF2B5EF4-FFF2-40B4-BE49-F238E27FC236}">
                <a16:creationId xmlns:a16="http://schemas.microsoft.com/office/drawing/2014/main" id="{5D97B37D-EE7B-3631-9467-B23E46E386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6202" y="3951751"/>
            <a:ext cx="4936725" cy="441272"/>
          </a:xfrm>
          <a:prstGeom prst="rect">
            <a:avLst/>
          </a:prstGeom>
        </p:spPr>
      </p:pic>
      <p:pic>
        <p:nvPicPr>
          <p:cNvPr id="17" name="Рисунок 16">
            <a:extLst>
              <a:ext uri="{FF2B5EF4-FFF2-40B4-BE49-F238E27FC236}">
                <a16:creationId xmlns:a16="http://schemas.microsoft.com/office/drawing/2014/main" id="{597DB7BA-DBB6-6300-A787-730BDC436E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3660" y="4456316"/>
            <a:ext cx="6311558" cy="731314"/>
          </a:xfrm>
          <a:prstGeom prst="rect">
            <a:avLst/>
          </a:prstGeom>
        </p:spPr>
      </p:pic>
      <p:pic>
        <p:nvPicPr>
          <p:cNvPr id="19" name="Рисунок 18">
            <a:extLst>
              <a:ext uri="{FF2B5EF4-FFF2-40B4-BE49-F238E27FC236}">
                <a16:creationId xmlns:a16="http://schemas.microsoft.com/office/drawing/2014/main" id="{AA4AA7A8-925A-232D-646B-2AD3C165F3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97554" y="4238345"/>
            <a:ext cx="1773806" cy="619670"/>
          </a:xfrm>
          <a:prstGeom prst="rect">
            <a:avLst/>
          </a:prstGeom>
        </p:spPr>
      </p:pic>
      <p:sp>
        <p:nvSpPr>
          <p:cNvPr id="20" name="TextBox 19">
            <a:extLst>
              <a:ext uri="{FF2B5EF4-FFF2-40B4-BE49-F238E27FC236}">
                <a16:creationId xmlns:a16="http://schemas.microsoft.com/office/drawing/2014/main" id="{3035A237-5590-CDF2-DD79-D1D9A0A4DC62}"/>
              </a:ext>
            </a:extLst>
          </p:cNvPr>
          <p:cNvSpPr txBox="1"/>
          <p:nvPr/>
        </p:nvSpPr>
        <p:spPr>
          <a:xfrm>
            <a:off x="574156" y="5336489"/>
            <a:ext cx="1479546" cy="523220"/>
          </a:xfrm>
          <a:prstGeom prst="rect">
            <a:avLst/>
          </a:prstGeom>
          <a:noFill/>
        </p:spPr>
        <p:txBody>
          <a:bodyPr wrap="square" rtlCol="0">
            <a:spAutoFit/>
          </a:bodyPr>
          <a:lstStyle/>
          <a:p>
            <a:r>
              <a:rPr lang="en-US" sz="2800" dirty="0"/>
              <a:t>Model 2:</a:t>
            </a:r>
            <a:endParaRPr lang="ru-RU" sz="2800" dirty="0"/>
          </a:p>
        </p:txBody>
      </p:sp>
      <p:pic>
        <p:nvPicPr>
          <p:cNvPr id="22" name="Рисунок 21">
            <a:extLst>
              <a:ext uri="{FF2B5EF4-FFF2-40B4-BE49-F238E27FC236}">
                <a16:creationId xmlns:a16="http://schemas.microsoft.com/office/drawing/2014/main" id="{492FF3CF-4407-757F-DB31-50ED40E188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9670" y="5405097"/>
            <a:ext cx="4637004" cy="398492"/>
          </a:xfrm>
          <a:prstGeom prst="rect">
            <a:avLst/>
          </a:prstGeom>
        </p:spPr>
      </p:pic>
      <p:pic>
        <p:nvPicPr>
          <p:cNvPr id="24" name="Рисунок 23">
            <a:extLst>
              <a:ext uri="{FF2B5EF4-FFF2-40B4-BE49-F238E27FC236}">
                <a16:creationId xmlns:a16="http://schemas.microsoft.com/office/drawing/2014/main" id="{C9B273CF-6424-5DB5-4BEF-E806A30948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76230" y="5917250"/>
            <a:ext cx="6297430" cy="731314"/>
          </a:xfrm>
          <a:prstGeom prst="rect">
            <a:avLst/>
          </a:prstGeom>
        </p:spPr>
      </p:pic>
      <p:pic>
        <p:nvPicPr>
          <p:cNvPr id="26" name="Рисунок 25">
            <a:extLst>
              <a:ext uri="{FF2B5EF4-FFF2-40B4-BE49-F238E27FC236}">
                <a16:creationId xmlns:a16="http://schemas.microsoft.com/office/drawing/2014/main" id="{CBBB9BA5-63B5-9A25-FA08-B121B936B1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22441" y="5762296"/>
            <a:ext cx="1773805" cy="633502"/>
          </a:xfrm>
          <a:prstGeom prst="rect">
            <a:avLst/>
          </a:prstGeom>
        </p:spPr>
      </p:pic>
    </p:spTree>
    <p:extLst>
      <p:ext uri="{BB962C8B-B14F-4D97-AF65-F5344CB8AC3E}">
        <p14:creationId xmlns:p14="http://schemas.microsoft.com/office/powerpoint/2010/main" val="1384221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7F194-2942-BD54-FD63-2CC3E915170E}"/>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B1F55A46-A623-649F-D560-3209DEEF9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14" y="390218"/>
            <a:ext cx="11828402" cy="758098"/>
          </a:xfrm>
          <a:prstGeom prst="rect">
            <a:avLst/>
          </a:prstGeom>
        </p:spPr>
      </p:pic>
      <p:pic>
        <p:nvPicPr>
          <p:cNvPr id="5" name="Рисунок 4">
            <a:extLst>
              <a:ext uri="{FF2B5EF4-FFF2-40B4-BE49-F238E27FC236}">
                <a16:creationId xmlns:a16="http://schemas.microsoft.com/office/drawing/2014/main" id="{AB0FEBA8-3320-AA78-C2DD-81BFF7ECD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734" y="1422087"/>
            <a:ext cx="3917281" cy="1171523"/>
          </a:xfrm>
          <a:prstGeom prst="rect">
            <a:avLst/>
          </a:prstGeom>
        </p:spPr>
      </p:pic>
      <p:sp>
        <p:nvSpPr>
          <p:cNvPr id="6" name="Прямоугольник 5">
            <a:extLst>
              <a:ext uri="{FF2B5EF4-FFF2-40B4-BE49-F238E27FC236}">
                <a16:creationId xmlns:a16="http://schemas.microsoft.com/office/drawing/2014/main" id="{2768F628-560D-7F3C-6B00-FB411A5D4D81}"/>
              </a:ext>
            </a:extLst>
          </p:cNvPr>
          <p:cNvSpPr/>
          <p:nvPr/>
        </p:nvSpPr>
        <p:spPr>
          <a:xfrm>
            <a:off x="2243470" y="1432723"/>
            <a:ext cx="850604" cy="1381506"/>
          </a:xfrm>
          <a:prstGeom prst="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0D6BABC4-3908-3A4C-D695-A1595EEED3E1}"/>
              </a:ext>
            </a:extLst>
          </p:cNvPr>
          <p:cNvSpPr/>
          <p:nvPr/>
        </p:nvSpPr>
        <p:spPr>
          <a:xfrm>
            <a:off x="3232302" y="1443351"/>
            <a:ext cx="1084515" cy="1381506"/>
          </a:xfrm>
          <a:prstGeom prst="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8" name="TextBox 7">
            <a:extLst>
              <a:ext uri="{FF2B5EF4-FFF2-40B4-BE49-F238E27FC236}">
                <a16:creationId xmlns:a16="http://schemas.microsoft.com/office/drawing/2014/main" id="{00E51A66-CD16-B3DC-B5B4-4727060BCDFB}"/>
              </a:ext>
            </a:extLst>
          </p:cNvPr>
          <p:cNvSpPr txBox="1"/>
          <p:nvPr/>
        </p:nvSpPr>
        <p:spPr>
          <a:xfrm>
            <a:off x="2200938" y="2939508"/>
            <a:ext cx="946300" cy="523220"/>
          </a:xfrm>
          <a:prstGeom prst="rect">
            <a:avLst/>
          </a:prstGeom>
          <a:noFill/>
        </p:spPr>
        <p:txBody>
          <a:bodyPr wrap="square" rtlCol="0">
            <a:spAutoFit/>
          </a:bodyPr>
          <a:lstStyle/>
          <a:p>
            <a:r>
              <a:rPr lang="en-US" sz="2800" b="1" dirty="0">
                <a:solidFill>
                  <a:srgbClr val="92D050"/>
                </a:solidFill>
              </a:rPr>
              <a:t>2500</a:t>
            </a:r>
            <a:endParaRPr lang="ru-RU" sz="2800" b="1" dirty="0">
              <a:solidFill>
                <a:srgbClr val="92D050"/>
              </a:solidFill>
            </a:endParaRPr>
          </a:p>
        </p:txBody>
      </p:sp>
      <p:sp>
        <p:nvSpPr>
          <p:cNvPr id="9" name="TextBox 8">
            <a:extLst>
              <a:ext uri="{FF2B5EF4-FFF2-40B4-BE49-F238E27FC236}">
                <a16:creationId xmlns:a16="http://schemas.microsoft.com/office/drawing/2014/main" id="{38AFFFF0-EFBC-CD7E-1310-CAC6B94C7576}"/>
              </a:ext>
            </a:extLst>
          </p:cNvPr>
          <p:cNvSpPr txBox="1"/>
          <p:nvPr/>
        </p:nvSpPr>
        <p:spPr>
          <a:xfrm>
            <a:off x="3289006" y="2943050"/>
            <a:ext cx="946300" cy="523220"/>
          </a:xfrm>
          <a:prstGeom prst="rect">
            <a:avLst/>
          </a:prstGeom>
          <a:noFill/>
        </p:spPr>
        <p:txBody>
          <a:bodyPr wrap="square" rtlCol="0">
            <a:spAutoFit/>
          </a:bodyPr>
          <a:lstStyle/>
          <a:p>
            <a:r>
              <a:rPr lang="en-US" sz="2800" b="1" dirty="0">
                <a:solidFill>
                  <a:srgbClr val="92D050"/>
                </a:solidFill>
              </a:rPr>
              <a:t>2500</a:t>
            </a:r>
            <a:endParaRPr lang="ru-RU" sz="2800" b="1" dirty="0">
              <a:solidFill>
                <a:srgbClr val="92D050"/>
              </a:solidFill>
            </a:endParaRPr>
          </a:p>
        </p:txBody>
      </p:sp>
      <p:pic>
        <p:nvPicPr>
          <p:cNvPr id="11" name="Рисунок 10">
            <a:extLst>
              <a:ext uri="{FF2B5EF4-FFF2-40B4-BE49-F238E27FC236}">
                <a16:creationId xmlns:a16="http://schemas.microsoft.com/office/drawing/2014/main" id="{25A3DA5D-0C89-99A5-1E2D-B82AF7E55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73" y="3501720"/>
            <a:ext cx="5335288" cy="655607"/>
          </a:xfrm>
          <a:prstGeom prst="rect">
            <a:avLst/>
          </a:prstGeom>
        </p:spPr>
      </p:pic>
      <p:pic>
        <p:nvPicPr>
          <p:cNvPr id="13" name="Рисунок 12">
            <a:extLst>
              <a:ext uri="{FF2B5EF4-FFF2-40B4-BE49-F238E27FC236}">
                <a16:creationId xmlns:a16="http://schemas.microsoft.com/office/drawing/2014/main" id="{25BABA71-804E-0C32-2890-350B7CA295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824" y="4253492"/>
            <a:ext cx="7722430" cy="655606"/>
          </a:xfrm>
          <a:prstGeom prst="rect">
            <a:avLst/>
          </a:prstGeom>
        </p:spPr>
      </p:pic>
      <p:pic>
        <p:nvPicPr>
          <p:cNvPr id="15" name="Рисунок 14">
            <a:extLst>
              <a:ext uri="{FF2B5EF4-FFF2-40B4-BE49-F238E27FC236}">
                <a16:creationId xmlns:a16="http://schemas.microsoft.com/office/drawing/2014/main" id="{07729F59-7EBD-D9B5-D8C7-6592E186FF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19038" y="4253493"/>
            <a:ext cx="1223981" cy="644972"/>
          </a:xfrm>
          <a:prstGeom prst="rect">
            <a:avLst/>
          </a:prstGeom>
        </p:spPr>
      </p:pic>
      <p:pic>
        <p:nvPicPr>
          <p:cNvPr id="17" name="Рисунок 16">
            <a:extLst>
              <a:ext uri="{FF2B5EF4-FFF2-40B4-BE49-F238E27FC236}">
                <a16:creationId xmlns:a16="http://schemas.microsoft.com/office/drawing/2014/main" id="{C4E6C1BC-1AF9-307E-554B-5AE1D841A9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046" y="5008141"/>
            <a:ext cx="4791261" cy="648499"/>
          </a:xfrm>
          <a:prstGeom prst="rect">
            <a:avLst/>
          </a:prstGeom>
        </p:spPr>
      </p:pic>
      <p:sp>
        <p:nvSpPr>
          <p:cNvPr id="18" name="TextBox 17">
            <a:extLst>
              <a:ext uri="{FF2B5EF4-FFF2-40B4-BE49-F238E27FC236}">
                <a16:creationId xmlns:a16="http://schemas.microsoft.com/office/drawing/2014/main" id="{F9951A79-F1AE-F27C-16CC-8FF6685927D7}"/>
              </a:ext>
            </a:extLst>
          </p:cNvPr>
          <p:cNvSpPr txBox="1"/>
          <p:nvPr/>
        </p:nvSpPr>
        <p:spPr>
          <a:xfrm>
            <a:off x="601507" y="5755683"/>
            <a:ext cx="9941512" cy="954107"/>
          </a:xfrm>
          <a:prstGeom prst="rect">
            <a:avLst/>
          </a:prstGeom>
          <a:noFill/>
        </p:spPr>
        <p:txBody>
          <a:bodyPr wrap="square" rtlCol="0">
            <a:spAutoFit/>
          </a:bodyPr>
          <a:lstStyle/>
          <a:p>
            <a:r>
              <a:rPr lang="en-US" sz="2800" dirty="0"/>
              <a:t>In physical world all values TP, FP, FN, TN must be integer. Non-integer numbers here are due to mistake in task formulation.</a:t>
            </a:r>
            <a:endParaRPr lang="ru-RU" sz="2800" dirty="0"/>
          </a:p>
        </p:txBody>
      </p:sp>
    </p:spTree>
    <p:extLst>
      <p:ext uri="{BB962C8B-B14F-4D97-AF65-F5344CB8AC3E}">
        <p14:creationId xmlns:p14="http://schemas.microsoft.com/office/powerpoint/2010/main" val="187432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5B1E7-BB77-100B-19C6-A7E0354BDDCC}"/>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F8DDE5B2-099F-6F65-3F3D-EFA99CCE17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536" y="275073"/>
            <a:ext cx="11184161" cy="2648880"/>
          </a:xfrm>
          <a:prstGeom prst="rect">
            <a:avLst/>
          </a:prstGeom>
        </p:spPr>
      </p:pic>
      <p:pic>
        <p:nvPicPr>
          <p:cNvPr id="6" name="Рисунок 5">
            <a:extLst>
              <a:ext uri="{FF2B5EF4-FFF2-40B4-BE49-F238E27FC236}">
                <a16:creationId xmlns:a16="http://schemas.microsoft.com/office/drawing/2014/main" id="{1FACEFF6-8FFF-B249-F5B1-DE8A4EDBC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6896" y="3032166"/>
            <a:ext cx="6646586" cy="838084"/>
          </a:xfrm>
          <a:prstGeom prst="rect">
            <a:avLst/>
          </a:prstGeom>
        </p:spPr>
      </p:pic>
      <p:sp>
        <p:nvSpPr>
          <p:cNvPr id="7" name="TextBox 6">
            <a:extLst>
              <a:ext uri="{FF2B5EF4-FFF2-40B4-BE49-F238E27FC236}">
                <a16:creationId xmlns:a16="http://schemas.microsoft.com/office/drawing/2014/main" id="{8B195DBB-FA31-6F8D-FC85-234265E086A4}"/>
              </a:ext>
            </a:extLst>
          </p:cNvPr>
          <p:cNvSpPr txBox="1"/>
          <p:nvPr/>
        </p:nvSpPr>
        <p:spPr>
          <a:xfrm>
            <a:off x="627319" y="3130007"/>
            <a:ext cx="3476848" cy="523220"/>
          </a:xfrm>
          <a:prstGeom prst="rect">
            <a:avLst/>
          </a:prstGeom>
          <a:noFill/>
        </p:spPr>
        <p:txBody>
          <a:bodyPr wrap="square" rtlCol="0">
            <a:spAutoFit/>
          </a:bodyPr>
          <a:lstStyle/>
          <a:p>
            <a:r>
              <a:rPr lang="en-US" sz="2800" dirty="0"/>
              <a:t>SGD + momentum:</a:t>
            </a:r>
            <a:endParaRPr lang="ru-RU" sz="2800" dirty="0"/>
          </a:p>
        </p:txBody>
      </p:sp>
      <p:sp>
        <p:nvSpPr>
          <p:cNvPr id="9" name="TextBox 8">
            <a:extLst>
              <a:ext uri="{FF2B5EF4-FFF2-40B4-BE49-F238E27FC236}">
                <a16:creationId xmlns:a16="http://schemas.microsoft.com/office/drawing/2014/main" id="{7BC974E9-77DA-FF24-1BED-53C4FA9707CF}"/>
              </a:ext>
            </a:extLst>
          </p:cNvPr>
          <p:cNvSpPr txBox="1"/>
          <p:nvPr/>
        </p:nvSpPr>
        <p:spPr>
          <a:xfrm>
            <a:off x="637952" y="3759681"/>
            <a:ext cx="7410896" cy="523220"/>
          </a:xfrm>
          <a:prstGeom prst="rect">
            <a:avLst/>
          </a:prstGeom>
          <a:noFill/>
        </p:spPr>
        <p:txBody>
          <a:bodyPr wrap="square" rtlCol="0">
            <a:spAutoFit/>
          </a:bodyPr>
          <a:lstStyle/>
          <a:p>
            <a:r>
              <a:rPr lang="en-US" sz="2800" dirty="0"/>
              <a:t>Second derivatives are used in Newton method</a:t>
            </a:r>
            <a:endParaRPr lang="ru-RU" sz="2800" dirty="0"/>
          </a:p>
        </p:txBody>
      </p:sp>
      <p:sp>
        <p:nvSpPr>
          <p:cNvPr id="10" name="TextBox 9">
            <a:extLst>
              <a:ext uri="{FF2B5EF4-FFF2-40B4-BE49-F238E27FC236}">
                <a16:creationId xmlns:a16="http://schemas.microsoft.com/office/drawing/2014/main" id="{489DFD93-BD5F-E307-1115-96EAA90F7E1B}"/>
              </a:ext>
            </a:extLst>
          </p:cNvPr>
          <p:cNvSpPr txBox="1"/>
          <p:nvPr/>
        </p:nvSpPr>
        <p:spPr>
          <a:xfrm>
            <a:off x="627318" y="4389355"/>
            <a:ext cx="9579938" cy="523220"/>
          </a:xfrm>
          <a:prstGeom prst="rect">
            <a:avLst/>
          </a:prstGeom>
          <a:noFill/>
        </p:spPr>
        <p:txBody>
          <a:bodyPr wrap="square" rtlCol="0">
            <a:spAutoFit/>
          </a:bodyPr>
          <a:lstStyle/>
          <a:p>
            <a:r>
              <a:rPr lang="en-US" sz="2800" dirty="0"/>
              <a:t>Component-wise scaling is used in ADAM, RMSprop and </a:t>
            </a:r>
            <a:r>
              <a:rPr lang="en-US" sz="2800" dirty="0" err="1"/>
              <a:t>Adagrad</a:t>
            </a:r>
            <a:endParaRPr lang="ru-RU" sz="2800" dirty="0"/>
          </a:p>
        </p:txBody>
      </p:sp>
      <p:pic>
        <p:nvPicPr>
          <p:cNvPr id="12" name="Рисунок 11">
            <a:extLst>
              <a:ext uri="{FF2B5EF4-FFF2-40B4-BE49-F238E27FC236}">
                <a16:creationId xmlns:a16="http://schemas.microsoft.com/office/drawing/2014/main" id="{8B268CA4-50BB-6FD4-F767-1CFE2C6A49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66" y="4966327"/>
            <a:ext cx="3322523" cy="682376"/>
          </a:xfrm>
          <a:prstGeom prst="rect">
            <a:avLst/>
          </a:prstGeom>
        </p:spPr>
      </p:pic>
      <p:sp>
        <p:nvSpPr>
          <p:cNvPr id="13" name="TextBox 12">
            <a:extLst>
              <a:ext uri="{FF2B5EF4-FFF2-40B4-BE49-F238E27FC236}">
                <a16:creationId xmlns:a16="http://schemas.microsoft.com/office/drawing/2014/main" id="{7832DEEE-38C7-5B90-B5B6-258350330B4F}"/>
              </a:ext>
            </a:extLst>
          </p:cNvPr>
          <p:cNvSpPr txBox="1"/>
          <p:nvPr/>
        </p:nvSpPr>
        <p:spPr>
          <a:xfrm>
            <a:off x="637951" y="5748303"/>
            <a:ext cx="10536867" cy="954107"/>
          </a:xfrm>
          <a:prstGeom prst="rect">
            <a:avLst/>
          </a:prstGeom>
          <a:noFill/>
        </p:spPr>
        <p:txBody>
          <a:bodyPr wrap="square" rtlCol="0">
            <a:spAutoFit/>
          </a:bodyPr>
          <a:lstStyle/>
          <a:p>
            <a:r>
              <a:rPr lang="en-US" sz="2800" dirty="0"/>
              <a:t>Computing gradient in some extrapolation point from previous iterations is realized in Nesterov Accelerated Gradient optimization</a:t>
            </a:r>
            <a:endParaRPr lang="ru-RU" sz="2800" dirty="0"/>
          </a:p>
        </p:txBody>
      </p:sp>
    </p:spTree>
    <p:extLst>
      <p:ext uri="{BB962C8B-B14F-4D97-AF65-F5344CB8AC3E}">
        <p14:creationId xmlns:p14="http://schemas.microsoft.com/office/powerpoint/2010/main" val="302439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EE33E-7576-36FA-3D2C-97809359640E}"/>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83610A7F-450C-4488-EBD2-F685F0947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06" y="295377"/>
            <a:ext cx="11386829" cy="2766799"/>
          </a:xfrm>
          <a:prstGeom prst="rect">
            <a:avLst/>
          </a:prstGeom>
        </p:spPr>
      </p:pic>
    </p:spTree>
    <p:extLst>
      <p:ext uri="{BB962C8B-B14F-4D97-AF65-F5344CB8AC3E}">
        <p14:creationId xmlns:p14="http://schemas.microsoft.com/office/powerpoint/2010/main" val="3738032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A83BE-A225-BDE9-A410-E6D0F6D5CD4E}"/>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46AE3AFB-D780-D473-E933-A4EDD46E8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55" y="372565"/>
            <a:ext cx="11620602" cy="1041565"/>
          </a:xfrm>
          <a:prstGeom prst="rect">
            <a:avLst/>
          </a:prstGeom>
        </p:spPr>
      </p:pic>
      <p:sp>
        <p:nvSpPr>
          <p:cNvPr id="5" name="TextBox 4">
            <a:extLst>
              <a:ext uri="{FF2B5EF4-FFF2-40B4-BE49-F238E27FC236}">
                <a16:creationId xmlns:a16="http://schemas.microsoft.com/office/drawing/2014/main" id="{C6194CED-1A0B-9E76-0FEE-BD60BC724107}"/>
              </a:ext>
            </a:extLst>
          </p:cNvPr>
          <p:cNvSpPr txBox="1"/>
          <p:nvPr/>
        </p:nvSpPr>
        <p:spPr>
          <a:xfrm>
            <a:off x="324255" y="1832834"/>
            <a:ext cx="3099429" cy="523220"/>
          </a:xfrm>
          <a:prstGeom prst="rect">
            <a:avLst/>
          </a:prstGeom>
          <a:noFill/>
        </p:spPr>
        <p:txBody>
          <a:bodyPr wrap="square" rtlCol="0">
            <a:spAutoFit/>
          </a:bodyPr>
          <a:lstStyle/>
          <a:p>
            <a:r>
              <a:rPr lang="en-US" sz="2800" dirty="0"/>
              <a:t>SVM decision rule:</a:t>
            </a:r>
            <a:endParaRPr lang="ru-RU" sz="2800" dirty="0"/>
          </a:p>
        </p:txBody>
      </p:sp>
      <p:pic>
        <p:nvPicPr>
          <p:cNvPr id="7" name="Рисунок 6">
            <a:extLst>
              <a:ext uri="{FF2B5EF4-FFF2-40B4-BE49-F238E27FC236}">
                <a16:creationId xmlns:a16="http://schemas.microsoft.com/office/drawing/2014/main" id="{4580102C-8D3D-551D-0D41-D8AA0EA3B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1499" y="1630807"/>
            <a:ext cx="5975755" cy="1041565"/>
          </a:xfrm>
          <a:prstGeom prst="rect">
            <a:avLst/>
          </a:prstGeom>
        </p:spPr>
      </p:pic>
      <p:sp>
        <p:nvSpPr>
          <p:cNvPr id="8" name="TextBox 7">
            <a:extLst>
              <a:ext uri="{FF2B5EF4-FFF2-40B4-BE49-F238E27FC236}">
                <a16:creationId xmlns:a16="http://schemas.microsoft.com/office/drawing/2014/main" id="{1740A83C-2749-9B53-46AB-9D3310E63441}"/>
              </a:ext>
            </a:extLst>
          </p:cNvPr>
          <p:cNvSpPr txBox="1"/>
          <p:nvPr/>
        </p:nvSpPr>
        <p:spPr>
          <a:xfrm>
            <a:off x="324255" y="2736170"/>
            <a:ext cx="8623007" cy="523220"/>
          </a:xfrm>
          <a:prstGeom prst="rect">
            <a:avLst/>
          </a:prstGeom>
          <a:noFill/>
        </p:spPr>
        <p:txBody>
          <a:bodyPr wrap="square" rtlCol="0">
            <a:spAutoFit/>
          </a:bodyPr>
          <a:lstStyle/>
          <a:p>
            <a:r>
              <a:rPr lang="en-US" sz="2800" dirty="0"/>
              <a:t>If w is stored in memory, then computational complexity is </a:t>
            </a:r>
            <a:endParaRPr lang="ru-RU" sz="2800" dirty="0"/>
          </a:p>
        </p:txBody>
      </p:sp>
      <p:pic>
        <p:nvPicPr>
          <p:cNvPr id="10" name="Рисунок 9">
            <a:extLst>
              <a:ext uri="{FF2B5EF4-FFF2-40B4-BE49-F238E27FC236}">
                <a16:creationId xmlns:a16="http://schemas.microsoft.com/office/drawing/2014/main" id="{4B66091B-DACE-3FBA-9CBA-5408FFABD3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0959" y="2746804"/>
            <a:ext cx="869567" cy="512586"/>
          </a:xfrm>
          <a:prstGeom prst="rect">
            <a:avLst/>
          </a:prstGeom>
        </p:spPr>
      </p:pic>
      <p:sp>
        <p:nvSpPr>
          <p:cNvPr id="11" name="TextBox 10">
            <a:extLst>
              <a:ext uri="{FF2B5EF4-FFF2-40B4-BE49-F238E27FC236}">
                <a16:creationId xmlns:a16="http://schemas.microsoft.com/office/drawing/2014/main" id="{F17E368D-5A6F-3EDC-E7AC-AF3DB93E828E}"/>
              </a:ext>
            </a:extLst>
          </p:cNvPr>
          <p:cNvSpPr txBox="1"/>
          <p:nvPr/>
        </p:nvSpPr>
        <p:spPr>
          <a:xfrm>
            <a:off x="324255" y="3639506"/>
            <a:ext cx="8373178" cy="954107"/>
          </a:xfrm>
          <a:prstGeom prst="rect">
            <a:avLst/>
          </a:prstGeom>
          <a:noFill/>
        </p:spPr>
        <p:txBody>
          <a:bodyPr wrap="square" rtlCol="0">
            <a:spAutoFit/>
          </a:bodyPr>
          <a:lstStyle/>
          <a:p>
            <a:r>
              <a:rPr lang="en-US" sz="2800" dirty="0"/>
              <a:t>If summation over support vectors is used, then computational complexity is</a:t>
            </a:r>
            <a:endParaRPr lang="ru-RU" sz="2800" dirty="0"/>
          </a:p>
        </p:txBody>
      </p:sp>
      <p:pic>
        <p:nvPicPr>
          <p:cNvPr id="13" name="Рисунок 12">
            <a:extLst>
              <a:ext uri="{FF2B5EF4-FFF2-40B4-BE49-F238E27FC236}">
                <a16:creationId xmlns:a16="http://schemas.microsoft.com/office/drawing/2014/main" id="{C81BA8F4-3D53-2EB8-3FDD-E81BA9511E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4238" y="4137825"/>
            <a:ext cx="1136385" cy="423889"/>
          </a:xfrm>
          <a:prstGeom prst="rect">
            <a:avLst/>
          </a:prstGeom>
        </p:spPr>
      </p:pic>
    </p:spTree>
    <p:extLst>
      <p:ext uri="{BB962C8B-B14F-4D97-AF65-F5344CB8AC3E}">
        <p14:creationId xmlns:p14="http://schemas.microsoft.com/office/powerpoint/2010/main" val="186015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87183B9A-9C26-D91C-7402-3D857298F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25" y="465168"/>
            <a:ext cx="11530977" cy="385437"/>
          </a:xfrm>
          <a:prstGeom prst="rect">
            <a:avLst/>
          </a:prstGeom>
        </p:spPr>
      </p:pic>
      <p:sp>
        <p:nvSpPr>
          <p:cNvPr id="6" name="TextBox 5">
            <a:extLst>
              <a:ext uri="{FF2B5EF4-FFF2-40B4-BE49-F238E27FC236}">
                <a16:creationId xmlns:a16="http://schemas.microsoft.com/office/drawing/2014/main" id="{FAA4019E-D590-1A81-0605-B9AC67E4420D}"/>
              </a:ext>
            </a:extLst>
          </p:cNvPr>
          <p:cNvSpPr txBox="1"/>
          <p:nvPr/>
        </p:nvSpPr>
        <p:spPr>
          <a:xfrm>
            <a:off x="252125" y="1321528"/>
            <a:ext cx="11345670" cy="523220"/>
          </a:xfrm>
          <a:prstGeom prst="rect">
            <a:avLst/>
          </a:prstGeom>
          <a:noFill/>
        </p:spPr>
        <p:txBody>
          <a:bodyPr wrap="none" rtlCol="0">
            <a:spAutoFit/>
          </a:bodyPr>
          <a:lstStyle/>
          <a:p>
            <a:r>
              <a:rPr lang="en-US" sz="2800" dirty="0"/>
              <a:t>Nominal feature: it takes values from discrete set of incomparable categories</a:t>
            </a:r>
            <a:endParaRPr lang="ru-RU" sz="2800" dirty="0"/>
          </a:p>
        </p:txBody>
      </p:sp>
      <p:sp>
        <p:nvSpPr>
          <p:cNvPr id="7" name="TextBox 6">
            <a:extLst>
              <a:ext uri="{FF2B5EF4-FFF2-40B4-BE49-F238E27FC236}">
                <a16:creationId xmlns:a16="http://schemas.microsoft.com/office/drawing/2014/main" id="{B3398ADD-CD5F-3694-8FFE-5115B3E90781}"/>
              </a:ext>
            </a:extLst>
          </p:cNvPr>
          <p:cNvSpPr txBox="1"/>
          <p:nvPr/>
        </p:nvSpPr>
        <p:spPr>
          <a:xfrm>
            <a:off x="252125" y="2065807"/>
            <a:ext cx="11345670" cy="3539430"/>
          </a:xfrm>
          <a:prstGeom prst="rect">
            <a:avLst/>
          </a:prstGeom>
          <a:noFill/>
        </p:spPr>
        <p:txBody>
          <a:bodyPr wrap="square" rtlCol="0">
            <a:spAutoFit/>
          </a:bodyPr>
          <a:lstStyle/>
          <a:p>
            <a:r>
              <a:rPr lang="en-US" sz="2800" dirty="0"/>
              <a:t>Correct examples: </a:t>
            </a:r>
          </a:p>
          <a:p>
            <a:r>
              <a:rPr lang="en-US" sz="2800" dirty="0"/>
              <a:t>1) color: “red”, “green”, “black”, …</a:t>
            </a:r>
          </a:p>
          <a:p>
            <a:r>
              <a:rPr lang="en-US" sz="2800" dirty="0"/>
              <a:t>2) country name: “Germany”, “Vietnam”, “USA”, …</a:t>
            </a:r>
          </a:p>
          <a:p>
            <a:r>
              <a:rPr lang="en-US" sz="2800" dirty="0"/>
              <a:t>3) car brand: “BMW”, “Audi”, “Tesla”, …</a:t>
            </a:r>
          </a:p>
          <a:p>
            <a:endParaRPr lang="en-US" sz="2800" dirty="0"/>
          </a:p>
          <a:p>
            <a:r>
              <a:rPr lang="en-US" sz="2800" dirty="0"/>
              <a:t>Incorrect example:</a:t>
            </a:r>
          </a:p>
          <a:p>
            <a:r>
              <a:rPr lang="en-US" sz="2800" dirty="0"/>
              <a:t>gender: “male”, “female” (this is binary feature, that can be perfectly encoded with 0 and 1)</a:t>
            </a:r>
          </a:p>
        </p:txBody>
      </p:sp>
    </p:spTree>
    <p:extLst>
      <p:ext uri="{BB962C8B-B14F-4D97-AF65-F5344CB8AC3E}">
        <p14:creationId xmlns:p14="http://schemas.microsoft.com/office/powerpoint/2010/main" val="2846029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78211-B1ED-157C-5C35-2170758E6286}"/>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2D385504-7031-BABA-0A4C-073AB3644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118" y="367092"/>
            <a:ext cx="11551493" cy="1653094"/>
          </a:xfrm>
          <a:prstGeom prst="rect">
            <a:avLst/>
          </a:prstGeom>
        </p:spPr>
      </p:pic>
      <p:pic>
        <p:nvPicPr>
          <p:cNvPr id="6" name="Рисунок 5">
            <a:extLst>
              <a:ext uri="{FF2B5EF4-FFF2-40B4-BE49-F238E27FC236}">
                <a16:creationId xmlns:a16="http://schemas.microsoft.com/office/drawing/2014/main" id="{ABD010FB-B527-4AE3-359D-D45603511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447" y="3108262"/>
            <a:ext cx="3961533" cy="2708324"/>
          </a:xfrm>
          <a:prstGeom prst="rect">
            <a:avLst/>
          </a:prstGeom>
        </p:spPr>
      </p:pic>
      <p:sp>
        <p:nvSpPr>
          <p:cNvPr id="8" name="TextBox 7">
            <a:extLst>
              <a:ext uri="{FF2B5EF4-FFF2-40B4-BE49-F238E27FC236}">
                <a16:creationId xmlns:a16="http://schemas.microsoft.com/office/drawing/2014/main" id="{8D7F7C04-24C4-64D4-420D-B0F96E139794}"/>
              </a:ext>
            </a:extLst>
          </p:cNvPr>
          <p:cNvSpPr txBox="1"/>
          <p:nvPr/>
        </p:nvSpPr>
        <p:spPr>
          <a:xfrm>
            <a:off x="320118" y="2068694"/>
            <a:ext cx="11551492" cy="954107"/>
          </a:xfrm>
          <a:prstGeom prst="rect">
            <a:avLst/>
          </a:prstGeom>
          <a:noFill/>
        </p:spPr>
        <p:txBody>
          <a:bodyPr wrap="square">
            <a:spAutoFit/>
          </a:bodyPr>
          <a:lstStyle/>
          <a:p>
            <a:r>
              <a:rPr lang="en-US" sz="2800" dirty="0"/>
              <a:t>In the table the values are computed for the case that the current object and above belong to positive class</a:t>
            </a:r>
            <a:endParaRPr lang="ru-RU" sz="2800" dirty="0"/>
          </a:p>
        </p:txBody>
      </p:sp>
      <p:sp>
        <p:nvSpPr>
          <p:cNvPr id="10" name="TextBox 9">
            <a:extLst>
              <a:ext uri="{FF2B5EF4-FFF2-40B4-BE49-F238E27FC236}">
                <a16:creationId xmlns:a16="http://schemas.microsoft.com/office/drawing/2014/main" id="{BAC8ED9D-DF12-47E9-0DA0-622525B8081E}"/>
              </a:ext>
            </a:extLst>
          </p:cNvPr>
          <p:cNvSpPr txBox="1"/>
          <p:nvPr/>
        </p:nvSpPr>
        <p:spPr>
          <a:xfrm>
            <a:off x="433274" y="5802598"/>
            <a:ext cx="11134946" cy="954107"/>
          </a:xfrm>
          <a:prstGeom prst="rect">
            <a:avLst/>
          </a:prstGeom>
          <a:noFill/>
        </p:spPr>
        <p:txBody>
          <a:bodyPr wrap="square">
            <a:spAutoFit/>
          </a:bodyPr>
          <a:lstStyle/>
          <a:p>
            <a:r>
              <a:rPr lang="en-US" sz="2800" dirty="0"/>
              <a:t>In case all objects are assigned to negative class: TP=0, FP=0, FN=3, TN=3, prec.=1, rec.=0, F1=0</a:t>
            </a:r>
            <a:endParaRPr lang="ru-RU" sz="2800" dirty="0"/>
          </a:p>
        </p:txBody>
      </p:sp>
      <p:sp>
        <p:nvSpPr>
          <p:cNvPr id="12" name="TextBox 11">
            <a:extLst>
              <a:ext uri="{FF2B5EF4-FFF2-40B4-BE49-F238E27FC236}">
                <a16:creationId xmlns:a16="http://schemas.microsoft.com/office/drawing/2014/main" id="{99E36190-AC26-0764-ED88-96BF83A3B679}"/>
              </a:ext>
            </a:extLst>
          </p:cNvPr>
          <p:cNvSpPr txBox="1"/>
          <p:nvPr/>
        </p:nvSpPr>
        <p:spPr>
          <a:xfrm>
            <a:off x="6334343" y="3448513"/>
            <a:ext cx="5655635" cy="1384995"/>
          </a:xfrm>
          <a:prstGeom prst="rect">
            <a:avLst/>
          </a:prstGeom>
          <a:noFill/>
        </p:spPr>
        <p:txBody>
          <a:bodyPr wrap="square">
            <a:spAutoFit/>
          </a:bodyPr>
          <a:lstStyle/>
          <a:p>
            <a:r>
              <a:rPr lang="en-US" sz="2800" dirty="0"/>
              <a:t>The best F1 is 4/5, when the first two objects are assigned to positive class and all the rest – to negative</a:t>
            </a:r>
            <a:endParaRPr lang="ru-RU" sz="2800" dirty="0"/>
          </a:p>
        </p:txBody>
      </p:sp>
    </p:spTree>
    <p:extLst>
      <p:ext uri="{BB962C8B-B14F-4D97-AF65-F5344CB8AC3E}">
        <p14:creationId xmlns:p14="http://schemas.microsoft.com/office/powerpoint/2010/main" val="2541986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1BDE5-0C90-AC7B-18D7-C76EF2D71ADA}"/>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BC9A5A49-6F13-0AEC-A3EA-7CD8A2D9F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33" y="367324"/>
            <a:ext cx="11801546" cy="1099970"/>
          </a:xfrm>
          <a:prstGeom prst="rect">
            <a:avLst/>
          </a:prstGeom>
        </p:spPr>
      </p:pic>
      <p:pic>
        <p:nvPicPr>
          <p:cNvPr id="6" name="Рисунок 5">
            <a:extLst>
              <a:ext uri="{FF2B5EF4-FFF2-40B4-BE49-F238E27FC236}">
                <a16:creationId xmlns:a16="http://schemas.microsoft.com/office/drawing/2014/main" id="{D9BA209C-CA51-8182-AE57-95ED4CE36A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130" y="1778582"/>
            <a:ext cx="4791162" cy="432993"/>
          </a:xfrm>
          <a:prstGeom prst="rect">
            <a:avLst/>
          </a:prstGeom>
        </p:spPr>
      </p:pic>
      <p:sp>
        <p:nvSpPr>
          <p:cNvPr id="8" name="TextBox 7">
            <a:extLst>
              <a:ext uri="{FF2B5EF4-FFF2-40B4-BE49-F238E27FC236}">
                <a16:creationId xmlns:a16="http://schemas.microsoft.com/office/drawing/2014/main" id="{AFCC90EE-4158-63E7-4B96-3332E233601F}"/>
              </a:ext>
            </a:extLst>
          </p:cNvPr>
          <p:cNvSpPr txBox="1"/>
          <p:nvPr/>
        </p:nvSpPr>
        <p:spPr>
          <a:xfrm>
            <a:off x="345665" y="1714784"/>
            <a:ext cx="2597002" cy="523220"/>
          </a:xfrm>
          <a:prstGeom prst="rect">
            <a:avLst/>
          </a:prstGeom>
          <a:noFill/>
        </p:spPr>
        <p:txBody>
          <a:bodyPr wrap="square">
            <a:spAutoFit/>
          </a:bodyPr>
          <a:lstStyle/>
          <a:p>
            <a:r>
              <a:rPr lang="en-US" sz="2800" dirty="0"/>
              <a:t>One SGD step:</a:t>
            </a:r>
            <a:endParaRPr lang="ru-RU" sz="2800" dirty="0"/>
          </a:p>
        </p:txBody>
      </p:sp>
      <p:pic>
        <p:nvPicPr>
          <p:cNvPr id="10" name="Рисунок 9">
            <a:extLst>
              <a:ext uri="{FF2B5EF4-FFF2-40B4-BE49-F238E27FC236}">
                <a16:creationId xmlns:a16="http://schemas.microsoft.com/office/drawing/2014/main" id="{2341FDD7-EB7E-DBC7-473E-6E89D4CD4C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0751" y="1815644"/>
            <a:ext cx="3159931" cy="432993"/>
          </a:xfrm>
          <a:prstGeom prst="rect">
            <a:avLst/>
          </a:prstGeom>
        </p:spPr>
      </p:pic>
      <p:pic>
        <p:nvPicPr>
          <p:cNvPr id="12" name="Рисунок 11">
            <a:extLst>
              <a:ext uri="{FF2B5EF4-FFF2-40B4-BE49-F238E27FC236}">
                <a16:creationId xmlns:a16="http://schemas.microsoft.com/office/drawing/2014/main" id="{D54513BE-CA43-EFEC-883D-27DC069744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037" y="2517392"/>
            <a:ext cx="8642464" cy="523219"/>
          </a:xfrm>
          <a:prstGeom prst="rect">
            <a:avLst/>
          </a:prstGeom>
        </p:spPr>
      </p:pic>
      <p:pic>
        <p:nvPicPr>
          <p:cNvPr id="14" name="Рисунок 13">
            <a:extLst>
              <a:ext uri="{FF2B5EF4-FFF2-40B4-BE49-F238E27FC236}">
                <a16:creationId xmlns:a16="http://schemas.microsoft.com/office/drawing/2014/main" id="{01C62F80-3A66-2A59-11F2-BE1EAC0ED7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5608" y="3172464"/>
            <a:ext cx="5520237" cy="415710"/>
          </a:xfrm>
          <a:prstGeom prst="rect">
            <a:avLst/>
          </a:prstGeom>
        </p:spPr>
      </p:pic>
      <p:pic>
        <p:nvPicPr>
          <p:cNvPr id="16" name="Рисунок 15">
            <a:extLst>
              <a:ext uri="{FF2B5EF4-FFF2-40B4-BE49-F238E27FC236}">
                <a16:creationId xmlns:a16="http://schemas.microsoft.com/office/drawing/2014/main" id="{820AE335-7CB5-5274-BF68-F38B9BD056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19130" y="3817390"/>
            <a:ext cx="4423404" cy="489398"/>
          </a:xfrm>
          <a:prstGeom prst="rect">
            <a:avLst/>
          </a:prstGeom>
        </p:spPr>
      </p:pic>
      <p:pic>
        <p:nvPicPr>
          <p:cNvPr id="24" name="Рисунок 23">
            <a:extLst>
              <a:ext uri="{FF2B5EF4-FFF2-40B4-BE49-F238E27FC236}">
                <a16:creationId xmlns:a16="http://schemas.microsoft.com/office/drawing/2014/main" id="{F0DA039E-D1E3-1F6B-657D-FA212F14DC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89576" y="5067617"/>
            <a:ext cx="2789874" cy="415710"/>
          </a:xfrm>
          <a:prstGeom prst="rect">
            <a:avLst/>
          </a:prstGeom>
        </p:spPr>
      </p:pic>
      <p:pic>
        <p:nvPicPr>
          <p:cNvPr id="26" name="Рисунок 25">
            <a:extLst>
              <a:ext uri="{FF2B5EF4-FFF2-40B4-BE49-F238E27FC236}">
                <a16:creationId xmlns:a16="http://schemas.microsoft.com/office/drawing/2014/main" id="{DF752625-A9DE-7364-6559-5AD2B2CCE25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82575" y="5047094"/>
            <a:ext cx="4762895" cy="489398"/>
          </a:xfrm>
          <a:prstGeom prst="rect">
            <a:avLst/>
          </a:prstGeom>
        </p:spPr>
      </p:pic>
    </p:spTree>
    <p:extLst>
      <p:ext uri="{BB962C8B-B14F-4D97-AF65-F5344CB8AC3E}">
        <p14:creationId xmlns:p14="http://schemas.microsoft.com/office/powerpoint/2010/main" val="3457450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94F06-9673-E60A-691D-8513729E1E21}"/>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E9B3E9D1-D4A8-699C-7B5A-6D20961AF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22" y="547406"/>
            <a:ext cx="11492954" cy="1451514"/>
          </a:xfrm>
          <a:prstGeom prst="rect">
            <a:avLst/>
          </a:prstGeom>
        </p:spPr>
      </p:pic>
      <p:pic>
        <p:nvPicPr>
          <p:cNvPr id="6" name="Рисунок 5">
            <a:extLst>
              <a:ext uri="{FF2B5EF4-FFF2-40B4-BE49-F238E27FC236}">
                <a16:creationId xmlns:a16="http://schemas.microsoft.com/office/drawing/2014/main" id="{01FFCEB2-892C-53D2-EE93-7397CDFC3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589" y="2198167"/>
            <a:ext cx="4894596" cy="598757"/>
          </a:xfrm>
          <a:prstGeom prst="rect">
            <a:avLst/>
          </a:prstGeom>
        </p:spPr>
      </p:pic>
      <p:sp>
        <p:nvSpPr>
          <p:cNvPr id="8" name="TextBox 7">
            <a:extLst>
              <a:ext uri="{FF2B5EF4-FFF2-40B4-BE49-F238E27FC236}">
                <a16:creationId xmlns:a16="http://schemas.microsoft.com/office/drawing/2014/main" id="{3084454B-9AB2-FFFA-9565-D85F2FCD60AA}"/>
              </a:ext>
            </a:extLst>
          </p:cNvPr>
          <p:cNvSpPr txBox="1"/>
          <p:nvPr/>
        </p:nvSpPr>
        <p:spPr>
          <a:xfrm>
            <a:off x="430521" y="2198167"/>
            <a:ext cx="6097772" cy="523220"/>
          </a:xfrm>
          <a:prstGeom prst="rect">
            <a:avLst/>
          </a:prstGeom>
          <a:noFill/>
        </p:spPr>
        <p:txBody>
          <a:bodyPr wrap="square">
            <a:spAutoFit/>
          </a:bodyPr>
          <a:lstStyle/>
          <a:p>
            <a:r>
              <a:rPr lang="en-US" sz="2800" dirty="0"/>
              <a:t>Need to check the following condition:</a:t>
            </a:r>
            <a:endParaRPr lang="ru-RU" sz="2800" dirty="0"/>
          </a:p>
        </p:txBody>
      </p:sp>
      <p:pic>
        <p:nvPicPr>
          <p:cNvPr id="10" name="Рисунок 9">
            <a:extLst>
              <a:ext uri="{FF2B5EF4-FFF2-40B4-BE49-F238E27FC236}">
                <a16:creationId xmlns:a16="http://schemas.microsoft.com/office/drawing/2014/main" id="{57931B7B-B712-162A-B1E4-0F76B79A9E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0756" y="2835570"/>
            <a:ext cx="2391820" cy="508366"/>
          </a:xfrm>
          <a:prstGeom prst="rect">
            <a:avLst/>
          </a:prstGeom>
        </p:spPr>
      </p:pic>
      <p:pic>
        <p:nvPicPr>
          <p:cNvPr id="12" name="Рисунок 11">
            <a:extLst>
              <a:ext uri="{FF2B5EF4-FFF2-40B4-BE49-F238E27FC236}">
                <a16:creationId xmlns:a16="http://schemas.microsoft.com/office/drawing/2014/main" id="{E9ED3A70-F1C0-6EF1-2421-F0138D2376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936" y="3329520"/>
            <a:ext cx="8705757" cy="508365"/>
          </a:xfrm>
          <a:prstGeom prst="rect">
            <a:avLst/>
          </a:prstGeom>
        </p:spPr>
      </p:pic>
      <p:pic>
        <p:nvPicPr>
          <p:cNvPr id="14" name="Рисунок 13">
            <a:extLst>
              <a:ext uri="{FF2B5EF4-FFF2-40B4-BE49-F238E27FC236}">
                <a16:creationId xmlns:a16="http://schemas.microsoft.com/office/drawing/2014/main" id="{748F8E1B-25E4-553C-2C28-350EB28007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3102" y="3919062"/>
            <a:ext cx="4178124" cy="508365"/>
          </a:xfrm>
          <a:prstGeom prst="rect">
            <a:avLst/>
          </a:prstGeom>
        </p:spPr>
      </p:pic>
      <p:pic>
        <p:nvPicPr>
          <p:cNvPr id="18" name="Рисунок 17">
            <a:extLst>
              <a:ext uri="{FF2B5EF4-FFF2-40B4-BE49-F238E27FC236}">
                <a16:creationId xmlns:a16="http://schemas.microsoft.com/office/drawing/2014/main" id="{70A385A1-5DCE-ECCB-5BBD-9CEC90991D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0521" y="4311992"/>
            <a:ext cx="7387726" cy="696384"/>
          </a:xfrm>
          <a:prstGeom prst="rect">
            <a:avLst/>
          </a:prstGeom>
        </p:spPr>
      </p:pic>
      <p:pic>
        <p:nvPicPr>
          <p:cNvPr id="20" name="Рисунок 19">
            <a:extLst>
              <a:ext uri="{FF2B5EF4-FFF2-40B4-BE49-F238E27FC236}">
                <a16:creationId xmlns:a16="http://schemas.microsoft.com/office/drawing/2014/main" id="{2EEE4AA4-A967-531D-5BDE-07628E5F47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0521" y="5137501"/>
            <a:ext cx="5394661" cy="696384"/>
          </a:xfrm>
          <a:prstGeom prst="rect">
            <a:avLst/>
          </a:prstGeom>
        </p:spPr>
      </p:pic>
      <p:sp>
        <p:nvSpPr>
          <p:cNvPr id="22" name="TextBox 21">
            <a:extLst>
              <a:ext uri="{FF2B5EF4-FFF2-40B4-BE49-F238E27FC236}">
                <a16:creationId xmlns:a16="http://schemas.microsoft.com/office/drawing/2014/main" id="{B38E2D3C-C2BD-3033-D4EB-93DCCA402E67}"/>
              </a:ext>
            </a:extLst>
          </p:cNvPr>
          <p:cNvSpPr txBox="1"/>
          <p:nvPr/>
        </p:nvSpPr>
        <p:spPr>
          <a:xfrm>
            <a:off x="6345554" y="4965788"/>
            <a:ext cx="4917225" cy="954107"/>
          </a:xfrm>
          <a:prstGeom prst="rect">
            <a:avLst/>
          </a:prstGeom>
          <a:noFill/>
        </p:spPr>
        <p:txBody>
          <a:bodyPr wrap="square">
            <a:spAutoFit/>
          </a:bodyPr>
          <a:lstStyle/>
          <a:p>
            <a:r>
              <a:rPr lang="en-US" sz="2800" dirty="0"/>
              <a:t>Hence, the function does not correctly predict probabilities</a:t>
            </a:r>
            <a:endParaRPr lang="ru-RU" sz="2800" dirty="0"/>
          </a:p>
        </p:txBody>
      </p:sp>
      <p:sp>
        <p:nvSpPr>
          <p:cNvPr id="24" name="TextBox 23">
            <a:extLst>
              <a:ext uri="{FF2B5EF4-FFF2-40B4-BE49-F238E27FC236}">
                <a16:creationId xmlns:a16="http://schemas.microsoft.com/office/drawing/2014/main" id="{BF398914-DE65-CA81-5283-4EE5E5B2D2D4}"/>
              </a:ext>
            </a:extLst>
          </p:cNvPr>
          <p:cNvSpPr txBox="1"/>
          <p:nvPr/>
        </p:nvSpPr>
        <p:spPr>
          <a:xfrm>
            <a:off x="366722" y="5934219"/>
            <a:ext cx="11492953" cy="954107"/>
          </a:xfrm>
          <a:prstGeom prst="rect">
            <a:avLst/>
          </a:prstGeom>
          <a:noFill/>
        </p:spPr>
        <p:txBody>
          <a:bodyPr wrap="square">
            <a:spAutoFit/>
          </a:bodyPr>
          <a:lstStyle/>
          <a:p>
            <a:r>
              <a:rPr lang="en-US" sz="2800" dirty="0"/>
              <a:t>Common misunderstanding: the value of z should be in [0,1], and not the loss function itself</a:t>
            </a:r>
            <a:endParaRPr lang="ru-RU" sz="2800" dirty="0"/>
          </a:p>
        </p:txBody>
      </p:sp>
    </p:spTree>
    <p:extLst>
      <p:ext uri="{BB962C8B-B14F-4D97-AF65-F5344CB8AC3E}">
        <p14:creationId xmlns:p14="http://schemas.microsoft.com/office/powerpoint/2010/main" val="2730721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15F21-C67C-6C8E-4C3F-E536014A0416}"/>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87371966-A127-82DB-951E-23F24D01E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98" y="359256"/>
            <a:ext cx="11722768" cy="2150028"/>
          </a:xfrm>
          <a:prstGeom prst="rect">
            <a:avLst/>
          </a:prstGeom>
        </p:spPr>
      </p:pic>
    </p:spTree>
    <p:extLst>
      <p:ext uri="{BB962C8B-B14F-4D97-AF65-F5344CB8AC3E}">
        <p14:creationId xmlns:p14="http://schemas.microsoft.com/office/powerpoint/2010/main" val="2530145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82B4F-3DA1-6525-4012-EE66022D36B6}"/>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60897E6F-5125-0FDE-2FF0-030A560AA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31" y="373795"/>
            <a:ext cx="11656047" cy="2645852"/>
          </a:xfrm>
          <a:prstGeom prst="rect">
            <a:avLst/>
          </a:prstGeom>
        </p:spPr>
      </p:pic>
      <p:pic>
        <p:nvPicPr>
          <p:cNvPr id="5" name="Рисунок 4">
            <a:extLst>
              <a:ext uri="{FF2B5EF4-FFF2-40B4-BE49-F238E27FC236}">
                <a16:creationId xmlns:a16="http://schemas.microsoft.com/office/drawing/2014/main" id="{81D2561E-5F1F-9CB8-B1D7-B696BE01EB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381" y="3339543"/>
            <a:ext cx="3464645" cy="2645851"/>
          </a:xfrm>
          <a:prstGeom prst="rect">
            <a:avLst/>
          </a:prstGeom>
        </p:spPr>
      </p:pic>
      <p:pic>
        <p:nvPicPr>
          <p:cNvPr id="7" name="Рисунок 6">
            <a:extLst>
              <a:ext uri="{FF2B5EF4-FFF2-40B4-BE49-F238E27FC236}">
                <a16:creationId xmlns:a16="http://schemas.microsoft.com/office/drawing/2014/main" id="{B6EC3916-E10F-3004-9930-CD36221B1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381" y="6059825"/>
            <a:ext cx="3464645" cy="756732"/>
          </a:xfrm>
          <a:prstGeom prst="rect">
            <a:avLst/>
          </a:prstGeom>
        </p:spPr>
      </p:pic>
      <p:pic>
        <p:nvPicPr>
          <p:cNvPr id="8" name="Рисунок 7">
            <a:extLst>
              <a:ext uri="{FF2B5EF4-FFF2-40B4-BE49-F238E27FC236}">
                <a16:creationId xmlns:a16="http://schemas.microsoft.com/office/drawing/2014/main" id="{9E8CFD69-DFE7-1C46-171D-3AF2287600D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53874" y="3248774"/>
            <a:ext cx="3464646" cy="2931029"/>
          </a:xfrm>
          <a:prstGeom prst="rect">
            <a:avLst/>
          </a:prstGeom>
        </p:spPr>
      </p:pic>
    </p:spTree>
    <p:extLst>
      <p:ext uri="{BB962C8B-B14F-4D97-AF65-F5344CB8AC3E}">
        <p14:creationId xmlns:p14="http://schemas.microsoft.com/office/powerpoint/2010/main" val="1274946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14E45-EBE5-E15E-D520-CE2696CA8371}"/>
            </a:ext>
          </a:extLst>
        </p:cNvPr>
        <p:cNvGrpSpPr/>
        <p:nvPr/>
      </p:nvGrpSpPr>
      <p:grpSpPr>
        <a:xfrm>
          <a:off x="0" y="0"/>
          <a:ext cx="0" cy="0"/>
          <a:chOff x="0" y="0"/>
          <a:chExt cx="0" cy="0"/>
        </a:xfrm>
      </p:grpSpPr>
      <p:pic>
        <p:nvPicPr>
          <p:cNvPr id="2" name="Рисунок 1">
            <a:extLst>
              <a:ext uri="{FF2B5EF4-FFF2-40B4-BE49-F238E27FC236}">
                <a16:creationId xmlns:a16="http://schemas.microsoft.com/office/drawing/2014/main" id="{3FF3A44C-F689-AE47-7E50-6B7572438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35" y="850716"/>
            <a:ext cx="3763159" cy="523220"/>
          </a:xfrm>
          <a:prstGeom prst="rect">
            <a:avLst/>
          </a:prstGeom>
        </p:spPr>
      </p:pic>
      <p:pic>
        <p:nvPicPr>
          <p:cNvPr id="4" name="Рисунок 3">
            <a:extLst>
              <a:ext uri="{FF2B5EF4-FFF2-40B4-BE49-F238E27FC236}">
                <a16:creationId xmlns:a16="http://schemas.microsoft.com/office/drawing/2014/main" id="{12299D9B-2891-0B3D-536B-C8F60C991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0708" y="1511441"/>
            <a:ext cx="1031018" cy="391786"/>
          </a:xfrm>
          <a:prstGeom prst="rect">
            <a:avLst/>
          </a:prstGeom>
        </p:spPr>
      </p:pic>
      <p:pic>
        <p:nvPicPr>
          <p:cNvPr id="6" name="Рисунок 5">
            <a:extLst>
              <a:ext uri="{FF2B5EF4-FFF2-40B4-BE49-F238E27FC236}">
                <a16:creationId xmlns:a16="http://schemas.microsoft.com/office/drawing/2014/main" id="{61D8673E-7BA0-D507-FCC2-62BA8BB76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924" y="1504349"/>
            <a:ext cx="1031018" cy="391786"/>
          </a:xfrm>
          <a:prstGeom prst="rect">
            <a:avLst/>
          </a:prstGeom>
        </p:spPr>
      </p:pic>
      <p:pic>
        <p:nvPicPr>
          <p:cNvPr id="9" name="Рисунок 8">
            <a:extLst>
              <a:ext uri="{FF2B5EF4-FFF2-40B4-BE49-F238E27FC236}">
                <a16:creationId xmlns:a16="http://schemas.microsoft.com/office/drawing/2014/main" id="{CF40EB5E-EBC8-7F29-EFFE-4B716D0EB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498" y="1520453"/>
            <a:ext cx="1027230" cy="402419"/>
          </a:xfrm>
          <a:prstGeom prst="rect">
            <a:avLst/>
          </a:prstGeom>
        </p:spPr>
      </p:pic>
      <p:pic>
        <p:nvPicPr>
          <p:cNvPr id="10" name="Рисунок 9">
            <a:extLst>
              <a:ext uri="{FF2B5EF4-FFF2-40B4-BE49-F238E27FC236}">
                <a16:creationId xmlns:a16="http://schemas.microsoft.com/office/drawing/2014/main" id="{26D0550E-E006-5689-9D13-F7AC41ECEC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2318" y="1975069"/>
            <a:ext cx="927798" cy="402419"/>
          </a:xfrm>
          <a:prstGeom prst="rect">
            <a:avLst/>
          </a:prstGeom>
        </p:spPr>
      </p:pic>
      <p:pic>
        <p:nvPicPr>
          <p:cNvPr id="11" name="Рисунок 10">
            <a:extLst>
              <a:ext uri="{FF2B5EF4-FFF2-40B4-BE49-F238E27FC236}">
                <a16:creationId xmlns:a16="http://schemas.microsoft.com/office/drawing/2014/main" id="{7ED94800-E7E2-F862-8E9F-03A88D7DB6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1040" y="1984177"/>
            <a:ext cx="548608" cy="453197"/>
          </a:xfrm>
          <a:prstGeom prst="rect">
            <a:avLst/>
          </a:prstGeom>
        </p:spPr>
      </p:pic>
      <p:pic>
        <p:nvPicPr>
          <p:cNvPr id="12" name="Рисунок 11">
            <a:extLst>
              <a:ext uri="{FF2B5EF4-FFF2-40B4-BE49-F238E27FC236}">
                <a16:creationId xmlns:a16="http://schemas.microsoft.com/office/drawing/2014/main" id="{80080336-648F-BA03-A62B-FC9A36346F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634" y="1988734"/>
            <a:ext cx="1047475" cy="388754"/>
          </a:xfrm>
          <a:prstGeom prst="rect">
            <a:avLst/>
          </a:prstGeom>
        </p:spPr>
      </p:pic>
      <p:pic>
        <p:nvPicPr>
          <p:cNvPr id="13" name="Рисунок 12">
            <a:extLst>
              <a:ext uri="{FF2B5EF4-FFF2-40B4-BE49-F238E27FC236}">
                <a16:creationId xmlns:a16="http://schemas.microsoft.com/office/drawing/2014/main" id="{91F26609-E8BF-0721-8E04-4FD2073704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8188" y="2699499"/>
            <a:ext cx="3036420" cy="453197"/>
          </a:xfrm>
          <a:prstGeom prst="rect">
            <a:avLst/>
          </a:prstGeom>
        </p:spPr>
      </p:pic>
      <p:pic>
        <p:nvPicPr>
          <p:cNvPr id="14" name="Рисунок 13">
            <a:extLst>
              <a:ext uri="{FF2B5EF4-FFF2-40B4-BE49-F238E27FC236}">
                <a16:creationId xmlns:a16="http://schemas.microsoft.com/office/drawing/2014/main" id="{771CA08F-820A-511C-4651-69C8309D1E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1314" y="3278289"/>
            <a:ext cx="3088222" cy="484648"/>
          </a:xfrm>
          <a:prstGeom prst="rect">
            <a:avLst/>
          </a:prstGeom>
        </p:spPr>
      </p:pic>
      <p:sp>
        <p:nvSpPr>
          <p:cNvPr id="15" name="TextBox 14">
            <a:extLst>
              <a:ext uri="{FF2B5EF4-FFF2-40B4-BE49-F238E27FC236}">
                <a16:creationId xmlns:a16="http://schemas.microsoft.com/office/drawing/2014/main" id="{28F924B1-3513-0E70-C111-0E9141E3160F}"/>
              </a:ext>
            </a:extLst>
          </p:cNvPr>
          <p:cNvSpPr txBox="1"/>
          <p:nvPr/>
        </p:nvSpPr>
        <p:spPr>
          <a:xfrm>
            <a:off x="6101312" y="389952"/>
            <a:ext cx="5551972" cy="954107"/>
          </a:xfrm>
          <a:prstGeom prst="rect">
            <a:avLst/>
          </a:prstGeom>
          <a:noFill/>
        </p:spPr>
        <p:txBody>
          <a:bodyPr wrap="square" rtlCol="0">
            <a:spAutoFit/>
          </a:bodyPr>
          <a:lstStyle/>
          <a:p>
            <a:r>
              <a:rPr lang="en-US" sz="2800" dirty="0"/>
              <a:t>Value of AUC-PRC is less sensitive to the case of unbalanced classes</a:t>
            </a:r>
            <a:endParaRPr lang="ru-RU" sz="2800" dirty="0"/>
          </a:p>
        </p:txBody>
      </p:sp>
      <p:pic>
        <p:nvPicPr>
          <p:cNvPr id="16" name="Рисунок 15">
            <a:extLst>
              <a:ext uri="{FF2B5EF4-FFF2-40B4-BE49-F238E27FC236}">
                <a16:creationId xmlns:a16="http://schemas.microsoft.com/office/drawing/2014/main" id="{84220B7B-47D5-7726-D058-189C226F965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96000" y="1690581"/>
            <a:ext cx="2564218" cy="967785"/>
          </a:xfrm>
          <a:prstGeom prst="rect">
            <a:avLst/>
          </a:prstGeom>
        </p:spPr>
      </p:pic>
      <p:pic>
        <p:nvPicPr>
          <p:cNvPr id="17" name="Рисунок 16">
            <a:extLst>
              <a:ext uri="{FF2B5EF4-FFF2-40B4-BE49-F238E27FC236}">
                <a16:creationId xmlns:a16="http://schemas.microsoft.com/office/drawing/2014/main" id="{CABE214F-48CD-0ADC-C985-4733AA32C3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96000" y="2997213"/>
            <a:ext cx="3752796" cy="1063438"/>
          </a:xfrm>
          <a:prstGeom prst="rect">
            <a:avLst/>
          </a:prstGeom>
        </p:spPr>
      </p:pic>
    </p:spTree>
    <p:extLst>
      <p:ext uri="{BB962C8B-B14F-4D97-AF65-F5344CB8AC3E}">
        <p14:creationId xmlns:p14="http://schemas.microsoft.com/office/powerpoint/2010/main" val="1154031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EF673-DB61-0BEF-B1C6-0050AAC27214}"/>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278A2AAA-5DCC-D4A2-B4EC-D4C98A1DF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06" y="297738"/>
            <a:ext cx="9454410" cy="3077936"/>
          </a:xfrm>
          <a:prstGeom prst="rect">
            <a:avLst/>
          </a:prstGeom>
        </p:spPr>
      </p:pic>
      <p:pic>
        <p:nvPicPr>
          <p:cNvPr id="5" name="Рисунок 4">
            <a:extLst>
              <a:ext uri="{FF2B5EF4-FFF2-40B4-BE49-F238E27FC236}">
                <a16:creationId xmlns:a16="http://schemas.microsoft.com/office/drawing/2014/main" id="{191B0798-58A2-CE10-5F39-6C5E19B53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099" y="3698824"/>
            <a:ext cx="2331185" cy="2335486"/>
          </a:xfrm>
          <a:prstGeom prst="rect">
            <a:avLst/>
          </a:prstGeom>
        </p:spPr>
      </p:pic>
      <p:pic>
        <p:nvPicPr>
          <p:cNvPr id="6" name="Рисунок 5">
            <a:extLst>
              <a:ext uri="{FF2B5EF4-FFF2-40B4-BE49-F238E27FC236}">
                <a16:creationId xmlns:a16="http://schemas.microsoft.com/office/drawing/2014/main" id="{BDC1FACA-6BEC-7AED-88C3-04EEF3DE30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969" y="4658596"/>
            <a:ext cx="3186032" cy="561297"/>
          </a:xfrm>
          <a:prstGeom prst="rect">
            <a:avLst/>
          </a:prstGeom>
        </p:spPr>
      </p:pic>
      <p:pic>
        <p:nvPicPr>
          <p:cNvPr id="7" name="Рисунок 6">
            <a:extLst>
              <a:ext uri="{FF2B5EF4-FFF2-40B4-BE49-F238E27FC236}">
                <a16:creationId xmlns:a16="http://schemas.microsoft.com/office/drawing/2014/main" id="{893A869A-312D-D995-D458-66B9E706B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8105" y="3694643"/>
            <a:ext cx="2334644" cy="2330304"/>
          </a:xfrm>
          <a:prstGeom prst="rect">
            <a:avLst/>
          </a:prstGeom>
        </p:spPr>
      </p:pic>
      <p:sp>
        <p:nvSpPr>
          <p:cNvPr id="8" name="Стрелка: вправо 7">
            <a:extLst>
              <a:ext uri="{FF2B5EF4-FFF2-40B4-BE49-F238E27FC236}">
                <a16:creationId xmlns:a16="http://schemas.microsoft.com/office/drawing/2014/main" id="{3746B946-D5BD-3675-4620-A4276706D5BE}"/>
              </a:ext>
            </a:extLst>
          </p:cNvPr>
          <p:cNvSpPr/>
          <p:nvPr/>
        </p:nvSpPr>
        <p:spPr>
          <a:xfrm>
            <a:off x="7634188" y="4696529"/>
            <a:ext cx="627321" cy="3615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4129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F8033-BA45-BA04-147A-C12767A769C5}"/>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238942E3-3D15-12E7-32F6-E6AC9467B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303" y="448893"/>
            <a:ext cx="11002856" cy="2241144"/>
          </a:xfrm>
          <a:prstGeom prst="rect">
            <a:avLst/>
          </a:prstGeom>
        </p:spPr>
      </p:pic>
      <p:pic>
        <p:nvPicPr>
          <p:cNvPr id="6" name="Рисунок 5">
            <a:extLst>
              <a:ext uri="{FF2B5EF4-FFF2-40B4-BE49-F238E27FC236}">
                <a16:creationId xmlns:a16="http://schemas.microsoft.com/office/drawing/2014/main" id="{CCC84E9F-7B8D-2A3A-6634-2058AF179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735" y="2758964"/>
            <a:ext cx="7027216" cy="834837"/>
          </a:xfrm>
          <a:prstGeom prst="rect">
            <a:avLst/>
          </a:prstGeom>
        </p:spPr>
      </p:pic>
      <p:pic>
        <p:nvPicPr>
          <p:cNvPr id="8" name="Рисунок 7">
            <a:extLst>
              <a:ext uri="{FF2B5EF4-FFF2-40B4-BE49-F238E27FC236}">
                <a16:creationId xmlns:a16="http://schemas.microsoft.com/office/drawing/2014/main" id="{4B25B2FA-8E97-D175-5076-E0ADCCD5CA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4201" y="2880504"/>
            <a:ext cx="2581005" cy="420902"/>
          </a:xfrm>
          <a:prstGeom prst="rect">
            <a:avLst/>
          </a:prstGeom>
        </p:spPr>
      </p:pic>
      <p:pic>
        <p:nvPicPr>
          <p:cNvPr id="10" name="Рисунок 9">
            <a:extLst>
              <a:ext uri="{FF2B5EF4-FFF2-40B4-BE49-F238E27FC236}">
                <a16:creationId xmlns:a16="http://schemas.microsoft.com/office/drawing/2014/main" id="{E87A1D1B-544A-D3FF-2304-798414BE60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154" y="3649021"/>
            <a:ext cx="2311932" cy="561469"/>
          </a:xfrm>
          <a:prstGeom prst="rect">
            <a:avLst/>
          </a:prstGeom>
        </p:spPr>
      </p:pic>
      <p:pic>
        <p:nvPicPr>
          <p:cNvPr id="12" name="Рисунок 11">
            <a:extLst>
              <a:ext uri="{FF2B5EF4-FFF2-40B4-BE49-F238E27FC236}">
                <a16:creationId xmlns:a16="http://schemas.microsoft.com/office/drawing/2014/main" id="{2CD27B66-254E-184E-75C6-3517CD0C72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29242" y="3605384"/>
            <a:ext cx="6892952" cy="519668"/>
          </a:xfrm>
          <a:prstGeom prst="rect">
            <a:avLst/>
          </a:prstGeom>
        </p:spPr>
      </p:pic>
      <p:pic>
        <p:nvPicPr>
          <p:cNvPr id="14" name="Рисунок 13">
            <a:extLst>
              <a:ext uri="{FF2B5EF4-FFF2-40B4-BE49-F238E27FC236}">
                <a16:creationId xmlns:a16="http://schemas.microsoft.com/office/drawing/2014/main" id="{738A3CD6-44FD-48DE-92AD-18DA48C760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3824" y="4265709"/>
            <a:ext cx="9670838" cy="774689"/>
          </a:xfrm>
          <a:prstGeom prst="rect">
            <a:avLst/>
          </a:prstGeom>
        </p:spPr>
      </p:pic>
      <p:sp>
        <p:nvSpPr>
          <p:cNvPr id="16" name="TextBox 15">
            <a:extLst>
              <a:ext uri="{FF2B5EF4-FFF2-40B4-BE49-F238E27FC236}">
                <a16:creationId xmlns:a16="http://schemas.microsoft.com/office/drawing/2014/main" id="{D0C4EC78-4C0F-0EDA-1492-6A6C3A98E7F1}"/>
              </a:ext>
            </a:extLst>
          </p:cNvPr>
          <p:cNvSpPr txBox="1"/>
          <p:nvPr/>
        </p:nvSpPr>
        <p:spPr>
          <a:xfrm>
            <a:off x="469936" y="5121254"/>
            <a:ext cx="4742869" cy="523220"/>
          </a:xfrm>
          <a:prstGeom prst="rect">
            <a:avLst/>
          </a:prstGeom>
          <a:noFill/>
        </p:spPr>
        <p:txBody>
          <a:bodyPr wrap="square">
            <a:spAutoFit/>
          </a:bodyPr>
          <a:lstStyle/>
          <a:p>
            <a:r>
              <a:rPr lang="en-US" sz="2800" dirty="0"/>
              <a:t>Dual optimization problem:</a:t>
            </a:r>
            <a:endParaRPr lang="ru-RU" sz="2800" dirty="0"/>
          </a:p>
        </p:txBody>
      </p:sp>
      <p:pic>
        <p:nvPicPr>
          <p:cNvPr id="18" name="Рисунок 17">
            <a:extLst>
              <a:ext uri="{FF2B5EF4-FFF2-40B4-BE49-F238E27FC236}">
                <a16:creationId xmlns:a16="http://schemas.microsoft.com/office/drawing/2014/main" id="{8ED3E7F4-A382-822F-CE14-2423AA010A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3269" y="4980328"/>
            <a:ext cx="3940368" cy="824728"/>
          </a:xfrm>
          <a:prstGeom prst="rect">
            <a:avLst/>
          </a:prstGeom>
        </p:spPr>
      </p:pic>
      <p:sp>
        <p:nvSpPr>
          <p:cNvPr id="19" name="TextBox 18">
            <a:extLst>
              <a:ext uri="{FF2B5EF4-FFF2-40B4-BE49-F238E27FC236}">
                <a16:creationId xmlns:a16="http://schemas.microsoft.com/office/drawing/2014/main" id="{F2CBA6C6-495D-BA18-5B47-31B09752B2D3}"/>
              </a:ext>
            </a:extLst>
          </p:cNvPr>
          <p:cNvSpPr txBox="1"/>
          <p:nvPr/>
        </p:nvSpPr>
        <p:spPr>
          <a:xfrm>
            <a:off x="526639" y="5837182"/>
            <a:ext cx="9872003" cy="954107"/>
          </a:xfrm>
          <a:prstGeom prst="rect">
            <a:avLst/>
          </a:prstGeom>
          <a:noFill/>
        </p:spPr>
        <p:txBody>
          <a:bodyPr wrap="square">
            <a:spAutoFit/>
          </a:bodyPr>
          <a:lstStyle/>
          <a:p>
            <a:r>
              <a:rPr lang="en-US" sz="2800" dirty="0"/>
              <a:t>Common mistakes: 1) no conditions in dual opt. problem and 2) division by matrix: </a:t>
            </a:r>
            <a:endParaRPr lang="ru-RU" sz="2800" dirty="0"/>
          </a:p>
        </p:txBody>
      </p:sp>
      <p:pic>
        <p:nvPicPr>
          <p:cNvPr id="21" name="Рисунок 20">
            <a:extLst>
              <a:ext uri="{FF2B5EF4-FFF2-40B4-BE49-F238E27FC236}">
                <a16:creationId xmlns:a16="http://schemas.microsoft.com/office/drawing/2014/main" id="{427492C5-46CC-FA2C-AAFF-7075EFFBC92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76529" y="6264359"/>
            <a:ext cx="2457576" cy="558829"/>
          </a:xfrm>
          <a:prstGeom prst="rect">
            <a:avLst/>
          </a:prstGeom>
        </p:spPr>
      </p:pic>
    </p:spTree>
    <p:extLst>
      <p:ext uri="{BB962C8B-B14F-4D97-AF65-F5344CB8AC3E}">
        <p14:creationId xmlns:p14="http://schemas.microsoft.com/office/powerpoint/2010/main" val="2685720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BEEF3-F12D-735B-566A-7F5766EBC446}"/>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40E754DE-5F45-9274-6144-59C4B65A7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62" y="333540"/>
            <a:ext cx="10327245" cy="3095459"/>
          </a:xfrm>
          <a:prstGeom prst="rect">
            <a:avLst/>
          </a:prstGeom>
        </p:spPr>
      </p:pic>
      <p:pic>
        <p:nvPicPr>
          <p:cNvPr id="6" name="Рисунок 5">
            <a:extLst>
              <a:ext uri="{FF2B5EF4-FFF2-40B4-BE49-F238E27FC236}">
                <a16:creationId xmlns:a16="http://schemas.microsoft.com/office/drawing/2014/main" id="{837BDBE6-E8C2-88FC-73AB-31A0C641B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252" y="3421241"/>
            <a:ext cx="7619961" cy="821147"/>
          </a:xfrm>
          <a:prstGeom prst="rect">
            <a:avLst/>
          </a:prstGeom>
        </p:spPr>
      </p:pic>
      <p:pic>
        <p:nvPicPr>
          <p:cNvPr id="10" name="Рисунок 9">
            <a:extLst>
              <a:ext uri="{FF2B5EF4-FFF2-40B4-BE49-F238E27FC236}">
                <a16:creationId xmlns:a16="http://schemas.microsoft.com/office/drawing/2014/main" id="{CB8DF99F-DBED-1824-7C07-D5C4F97E82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253" y="4250488"/>
            <a:ext cx="6079928" cy="805289"/>
          </a:xfrm>
          <a:prstGeom prst="rect">
            <a:avLst/>
          </a:prstGeom>
        </p:spPr>
      </p:pic>
      <p:pic>
        <p:nvPicPr>
          <p:cNvPr id="12" name="Рисунок 11">
            <a:extLst>
              <a:ext uri="{FF2B5EF4-FFF2-40B4-BE49-F238E27FC236}">
                <a16:creationId xmlns:a16="http://schemas.microsoft.com/office/drawing/2014/main" id="{EB50E1AD-9882-C2CC-275D-C30DBC9204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8122" y="4364916"/>
            <a:ext cx="5879199" cy="784481"/>
          </a:xfrm>
          <a:prstGeom prst="rect">
            <a:avLst/>
          </a:prstGeom>
        </p:spPr>
      </p:pic>
      <p:pic>
        <p:nvPicPr>
          <p:cNvPr id="14" name="Рисунок 13">
            <a:extLst>
              <a:ext uri="{FF2B5EF4-FFF2-40B4-BE49-F238E27FC236}">
                <a16:creationId xmlns:a16="http://schemas.microsoft.com/office/drawing/2014/main" id="{F9CC1420-C830-B432-8603-1F1E9BF6A7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253" y="5149397"/>
            <a:ext cx="5946240" cy="706116"/>
          </a:xfrm>
          <a:prstGeom prst="rect">
            <a:avLst/>
          </a:prstGeom>
        </p:spPr>
      </p:pic>
      <p:pic>
        <p:nvPicPr>
          <p:cNvPr id="16" name="Рисунок 15">
            <a:extLst>
              <a:ext uri="{FF2B5EF4-FFF2-40B4-BE49-F238E27FC236}">
                <a16:creationId xmlns:a16="http://schemas.microsoft.com/office/drawing/2014/main" id="{F99E9AD5-355C-AE50-1756-D2BCA1EBDF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10461" y="5149397"/>
            <a:ext cx="3073208" cy="706116"/>
          </a:xfrm>
          <a:prstGeom prst="rect">
            <a:avLst/>
          </a:prstGeom>
        </p:spPr>
      </p:pic>
    </p:spTree>
    <p:extLst>
      <p:ext uri="{BB962C8B-B14F-4D97-AF65-F5344CB8AC3E}">
        <p14:creationId xmlns:p14="http://schemas.microsoft.com/office/powerpoint/2010/main" val="919382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2F65F-3AA3-6B39-FE59-5911727E3814}"/>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361A790D-359C-65EE-C639-13B4D0BDC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45" y="380960"/>
            <a:ext cx="10809926" cy="2702481"/>
          </a:xfrm>
          <a:prstGeom prst="rect">
            <a:avLst/>
          </a:prstGeom>
        </p:spPr>
      </p:pic>
      <p:pic>
        <p:nvPicPr>
          <p:cNvPr id="5" name="Рисунок 4">
            <a:extLst>
              <a:ext uri="{FF2B5EF4-FFF2-40B4-BE49-F238E27FC236}">
                <a16:creationId xmlns:a16="http://schemas.microsoft.com/office/drawing/2014/main" id="{BEBA74BF-F6DB-E1AB-BB9B-B0A91F41F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62" y="3397101"/>
            <a:ext cx="6600397" cy="3281803"/>
          </a:xfrm>
          <a:prstGeom prst="rect">
            <a:avLst/>
          </a:prstGeom>
        </p:spPr>
      </p:pic>
    </p:spTree>
    <p:extLst>
      <p:ext uri="{BB962C8B-B14F-4D97-AF65-F5344CB8AC3E}">
        <p14:creationId xmlns:p14="http://schemas.microsoft.com/office/powerpoint/2010/main" val="360667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D4302-97FF-9397-6F9E-5FBAB743F55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422DAE3-76B9-5F5A-9FC3-7DB0D8839EBE}"/>
              </a:ext>
            </a:extLst>
          </p:cNvPr>
          <p:cNvSpPr txBox="1"/>
          <p:nvPr/>
        </p:nvSpPr>
        <p:spPr>
          <a:xfrm>
            <a:off x="252125" y="319922"/>
            <a:ext cx="11687750" cy="954107"/>
          </a:xfrm>
          <a:prstGeom prst="rect">
            <a:avLst/>
          </a:prstGeom>
          <a:noFill/>
        </p:spPr>
        <p:txBody>
          <a:bodyPr wrap="square" rtlCol="0">
            <a:spAutoFit/>
          </a:bodyPr>
          <a:lstStyle/>
          <a:p>
            <a:r>
              <a:rPr lang="en-US" sz="2800" dirty="0"/>
              <a:t>Ordinal feature: it takes values from discrete set of comparable categories, but the values are not numerical</a:t>
            </a:r>
            <a:endParaRPr lang="ru-RU" sz="2800" dirty="0"/>
          </a:p>
        </p:txBody>
      </p:sp>
      <p:sp>
        <p:nvSpPr>
          <p:cNvPr id="7" name="TextBox 6">
            <a:extLst>
              <a:ext uri="{FF2B5EF4-FFF2-40B4-BE49-F238E27FC236}">
                <a16:creationId xmlns:a16="http://schemas.microsoft.com/office/drawing/2014/main" id="{08BCC0C9-0FDF-27FA-184C-B08693BC1239}"/>
              </a:ext>
            </a:extLst>
          </p:cNvPr>
          <p:cNvSpPr txBox="1"/>
          <p:nvPr/>
        </p:nvSpPr>
        <p:spPr>
          <a:xfrm>
            <a:off x="252125" y="1651134"/>
            <a:ext cx="11345670" cy="4401205"/>
          </a:xfrm>
          <a:prstGeom prst="rect">
            <a:avLst/>
          </a:prstGeom>
          <a:noFill/>
        </p:spPr>
        <p:txBody>
          <a:bodyPr wrap="square" rtlCol="0">
            <a:spAutoFit/>
          </a:bodyPr>
          <a:lstStyle/>
          <a:p>
            <a:r>
              <a:rPr lang="en-US" sz="2800" dirty="0"/>
              <a:t>Correct examples: </a:t>
            </a:r>
          </a:p>
          <a:p>
            <a:r>
              <a:rPr lang="en-US" sz="2800" dirty="0"/>
              <a:t>1) Education level: High School Certificate, BSc degree, MSc degree, PhD degree</a:t>
            </a:r>
          </a:p>
          <a:p>
            <a:r>
              <a:rPr lang="en-US" sz="2800" dirty="0"/>
              <a:t>2) Temperature: cold, warm, hot</a:t>
            </a:r>
          </a:p>
          <a:p>
            <a:r>
              <a:rPr lang="en-US" sz="2800" dirty="0"/>
              <a:t>3) Accommodation: WG, apartment, several-floor apartment, own house, …</a:t>
            </a:r>
          </a:p>
          <a:p>
            <a:endParaRPr lang="en-US" sz="2800" dirty="0"/>
          </a:p>
          <a:p>
            <a:r>
              <a:rPr lang="en-US" sz="2800" dirty="0"/>
              <a:t>Incorrect examples:</a:t>
            </a:r>
          </a:p>
          <a:p>
            <a:r>
              <a:rPr lang="en-US" sz="2800" dirty="0"/>
              <a:t>1) Height, weight, age (these all are numerical features)</a:t>
            </a:r>
          </a:p>
          <a:p>
            <a:r>
              <a:rPr lang="en-US" sz="2800" dirty="0"/>
              <a:t>2) Ranking in video game MMR: 5000, MMR: 3469</a:t>
            </a:r>
          </a:p>
          <a:p>
            <a:r>
              <a:rPr lang="en-US" sz="2800" dirty="0"/>
              <a:t>3) List of tags in video description (this is a set-valued feature)</a:t>
            </a:r>
          </a:p>
        </p:txBody>
      </p:sp>
    </p:spTree>
    <p:extLst>
      <p:ext uri="{BB962C8B-B14F-4D97-AF65-F5344CB8AC3E}">
        <p14:creationId xmlns:p14="http://schemas.microsoft.com/office/powerpoint/2010/main" val="30091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905D2-8231-9BBA-115D-77A7A5E1876D}"/>
            </a:ext>
          </a:extLst>
        </p:cNvPr>
        <p:cNvGrpSpPr/>
        <p:nvPr/>
      </p:nvGrpSpPr>
      <p:grpSpPr>
        <a:xfrm>
          <a:off x="0" y="0"/>
          <a:ext cx="0" cy="0"/>
          <a:chOff x="0" y="0"/>
          <a:chExt cx="0" cy="0"/>
        </a:xfrm>
      </p:grpSpPr>
      <p:pic>
        <p:nvPicPr>
          <p:cNvPr id="6" name="Рисунок 5">
            <a:extLst>
              <a:ext uri="{FF2B5EF4-FFF2-40B4-BE49-F238E27FC236}">
                <a16:creationId xmlns:a16="http://schemas.microsoft.com/office/drawing/2014/main" id="{9D352B45-BEB0-F6FF-4A1C-B5A301763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119" y="381522"/>
            <a:ext cx="11513918" cy="4259948"/>
          </a:xfrm>
          <a:prstGeom prst="rect">
            <a:avLst/>
          </a:prstGeom>
        </p:spPr>
      </p:pic>
      <p:pic>
        <p:nvPicPr>
          <p:cNvPr id="8" name="Рисунок 7">
            <a:extLst>
              <a:ext uri="{FF2B5EF4-FFF2-40B4-BE49-F238E27FC236}">
                <a16:creationId xmlns:a16="http://schemas.microsoft.com/office/drawing/2014/main" id="{FE88F390-0EF8-0E1A-7459-D6C044E1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197" y="4727777"/>
            <a:ext cx="7474729" cy="833050"/>
          </a:xfrm>
          <a:prstGeom prst="rect">
            <a:avLst/>
          </a:prstGeom>
        </p:spPr>
      </p:pic>
      <p:pic>
        <p:nvPicPr>
          <p:cNvPr id="10" name="Рисунок 9">
            <a:extLst>
              <a:ext uri="{FF2B5EF4-FFF2-40B4-BE49-F238E27FC236}">
                <a16:creationId xmlns:a16="http://schemas.microsoft.com/office/drawing/2014/main" id="{C34CAF1A-BB51-CB57-497B-63224FA02D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563" y="5810836"/>
            <a:ext cx="3699839" cy="791703"/>
          </a:xfrm>
          <a:prstGeom prst="rect">
            <a:avLst/>
          </a:prstGeom>
        </p:spPr>
      </p:pic>
      <p:sp>
        <p:nvSpPr>
          <p:cNvPr id="12" name="TextBox 11">
            <a:extLst>
              <a:ext uri="{FF2B5EF4-FFF2-40B4-BE49-F238E27FC236}">
                <a16:creationId xmlns:a16="http://schemas.microsoft.com/office/drawing/2014/main" id="{5E28DCB4-64CC-F2F6-C189-7DFDC98B4535}"/>
              </a:ext>
            </a:extLst>
          </p:cNvPr>
          <p:cNvSpPr txBox="1"/>
          <p:nvPr/>
        </p:nvSpPr>
        <p:spPr>
          <a:xfrm>
            <a:off x="4197198" y="5800203"/>
            <a:ext cx="7966444" cy="954107"/>
          </a:xfrm>
          <a:prstGeom prst="rect">
            <a:avLst/>
          </a:prstGeom>
          <a:noFill/>
        </p:spPr>
        <p:txBody>
          <a:bodyPr wrap="square">
            <a:spAutoFit/>
          </a:bodyPr>
          <a:lstStyle/>
          <a:p>
            <a:r>
              <a:rPr lang="en-US" sz="2800" dirty="0"/>
              <a:t>ck automatically satisfies all the constraints, hence introducing Lagrange function here is not necessary</a:t>
            </a:r>
            <a:endParaRPr lang="ru-RU" sz="2800" dirty="0"/>
          </a:p>
        </p:txBody>
      </p:sp>
    </p:spTree>
    <p:extLst>
      <p:ext uri="{BB962C8B-B14F-4D97-AF65-F5344CB8AC3E}">
        <p14:creationId xmlns:p14="http://schemas.microsoft.com/office/powerpoint/2010/main" val="1176306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DD349-A72E-04D4-DD5D-6732B45A8C13}"/>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477172D7-6DC6-7C32-2BFA-080A8C529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04" y="521567"/>
            <a:ext cx="6129491" cy="1030786"/>
          </a:xfrm>
          <a:prstGeom prst="rect">
            <a:avLst/>
          </a:prstGeom>
        </p:spPr>
      </p:pic>
      <p:pic>
        <p:nvPicPr>
          <p:cNvPr id="5" name="Рисунок 4">
            <a:extLst>
              <a:ext uri="{FF2B5EF4-FFF2-40B4-BE49-F238E27FC236}">
                <a16:creationId xmlns:a16="http://schemas.microsoft.com/office/drawing/2014/main" id="{8DE17408-C2F1-C57B-7EA3-573FE02F6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667" y="1785358"/>
            <a:ext cx="7647046" cy="1298084"/>
          </a:xfrm>
          <a:prstGeom prst="rect">
            <a:avLst/>
          </a:prstGeom>
        </p:spPr>
      </p:pic>
      <p:pic>
        <p:nvPicPr>
          <p:cNvPr id="9" name="Рисунок 8">
            <a:extLst>
              <a:ext uri="{FF2B5EF4-FFF2-40B4-BE49-F238E27FC236}">
                <a16:creationId xmlns:a16="http://schemas.microsoft.com/office/drawing/2014/main" id="{E8495B3A-1998-CA7F-3BBF-34E1F3AAEB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4473" y="3429000"/>
            <a:ext cx="4513750" cy="755058"/>
          </a:xfrm>
          <a:prstGeom prst="rect">
            <a:avLst/>
          </a:prstGeom>
        </p:spPr>
      </p:pic>
    </p:spTree>
    <p:extLst>
      <p:ext uri="{BB962C8B-B14F-4D97-AF65-F5344CB8AC3E}">
        <p14:creationId xmlns:p14="http://schemas.microsoft.com/office/powerpoint/2010/main" val="2564071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E77D7284-A9F4-D9FC-C096-9DCEA9300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85" y="362561"/>
            <a:ext cx="11350293" cy="3620524"/>
          </a:xfrm>
          <a:prstGeom prst="rect">
            <a:avLst/>
          </a:prstGeom>
        </p:spPr>
      </p:pic>
    </p:spTree>
    <p:extLst>
      <p:ext uri="{BB962C8B-B14F-4D97-AF65-F5344CB8AC3E}">
        <p14:creationId xmlns:p14="http://schemas.microsoft.com/office/powerpoint/2010/main" val="404605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4BEEA-42A4-C190-C53E-2266849D676E}"/>
            </a:ext>
          </a:extLst>
        </p:cNvPr>
        <p:cNvGrpSpPr/>
        <p:nvPr/>
      </p:nvGrpSpPr>
      <p:grpSpPr>
        <a:xfrm>
          <a:off x="0" y="0"/>
          <a:ext cx="0" cy="0"/>
          <a:chOff x="0" y="0"/>
          <a:chExt cx="0" cy="0"/>
        </a:xfrm>
      </p:grpSpPr>
      <p:pic>
        <p:nvPicPr>
          <p:cNvPr id="7" name="Рисунок 6">
            <a:extLst>
              <a:ext uri="{FF2B5EF4-FFF2-40B4-BE49-F238E27FC236}">
                <a16:creationId xmlns:a16="http://schemas.microsoft.com/office/drawing/2014/main" id="{2FBE1B9F-0218-D094-C3B2-F779EB588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646" y="1036673"/>
            <a:ext cx="4830425" cy="1058255"/>
          </a:xfrm>
          <a:prstGeom prst="rect">
            <a:avLst/>
          </a:prstGeom>
        </p:spPr>
      </p:pic>
      <p:sp>
        <p:nvSpPr>
          <p:cNvPr id="8" name="TextBox 7">
            <a:extLst>
              <a:ext uri="{FF2B5EF4-FFF2-40B4-BE49-F238E27FC236}">
                <a16:creationId xmlns:a16="http://schemas.microsoft.com/office/drawing/2014/main" id="{5F299926-FDE2-7B82-50A5-AC3A29DE5660}"/>
              </a:ext>
            </a:extLst>
          </p:cNvPr>
          <p:cNvSpPr txBox="1"/>
          <p:nvPr/>
        </p:nvSpPr>
        <p:spPr>
          <a:xfrm>
            <a:off x="487325" y="392730"/>
            <a:ext cx="10628935" cy="523220"/>
          </a:xfrm>
          <a:prstGeom prst="rect">
            <a:avLst/>
          </a:prstGeom>
          <a:noFill/>
        </p:spPr>
        <p:txBody>
          <a:bodyPr wrap="none" rtlCol="0">
            <a:spAutoFit/>
          </a:bodyPr>
          <a:lstStyle/>
          <a:p>
            <a:r>
              <a:rPr lang="en-US" sz="2800" dirty="0"/>
              <a:t>ML model training = minimization of loss function + regularization term:</a:t>
            </a:r>
            <a:endParaRPr lang="ru-RU" sz="2800" dirty="0"/>
          </a:p>
        </p:txBody>
      </p:sp>
      <p:sp>
        <p:nvSpPr>
          <p:cNvPr id="9" name="TextBox 8">
            <a:extLst>
              <a:ext uri="{FF2B5EF4-FFF2-40B4-BE49-F238E27FC236}">
                <a16:creationId xmlns:a16="http://schemas.microsoft.com/office/drawing/2014/main" id="{F188C8AD-AF77-F0B3-7C91-0D4947FBFD0D}"/>
              </a:ext>
            </a:extLst>
          </p:cNvPr>
          <p:cNvSpPr txBox="1"/>
          <p:nvPr/>
        </p:nvSpPr>
        <p:spPr>
          <a:xfrm>
            <a:off x="487325" y="2401634"/>
            <a:ext cx="10613065" cy="954107"/>
          </a:xfrm>
          <a:prstGeom prst="rect">
            <a:avLst/>
          </a:prstGeom>
          <a:noFill/>
        </p:spPr>
        <p:txBody>
          <a:bodyPr wrap="square" rtlCol="0">
            <a:spAutoFit/>
          </a:bodyPr>
          <a:lstStyle/>
          <a:p>
            <a:r>
              <a:rPr lang="en-US" sz="2800" dirty="0"/>
              <a:t>The lower the loss function, the better approximation of answers on the training set</a:t>
            </a:r>
            <a:endParaRPr lang="ru-RU" sz="2800" dirty="0"/>
          </a:p>
        </p:txBody>
      </p:sp>
      <p:sp>
        <p:nvSpPr>
          <p:cNvPr id="10" name="TextBox 9">
            <a:extLst>
              <a:ext uri="{FF2B5EF4-FFF2-40B4-BE49-F238E27FC236}">
                <a16:creationId xmlns:a16="http://schemas.microsoft.com/office/drawing/2014/main" id="{B90CED35-18BB-9461-D177-189CF8FE1BE4}"/>
              </a:ext>
            </a:extLst>
          </p:cNvPr>
          <p:cNvSpPr txBox="1"/>
          <p:nvPr/>
        </p:nvSpPr>
        <p:spPr>
          <a:xfrm>
            <a:off x="487325" y="3731229"/>
            <a:ext cx="10677860" cy="523220"/>
          </a:xfrm>
          <a:prstGeom prst="rect">
            <a:avLst/>
          </a:prstGeom>
          <a:noFill/>
        </p:spPr>
        <p:txBody>
          <a:bodyPr wrap="none" rtlCol="0">
            <a:spAutoFit/>
          </a:bodyPr>
          <a:lstStyle/>
          <a:p>
            <a:r>
              <a:rPr lang="en-US" sz="2800" dirty="0"/>
              <a:t>The lower the regularization term, the simpler the approximation model</a:t>
            </a:r>
            <a:endParaRPr lang="ru-RU" sz="2800" dirty="0"/>
          </a:p>
        </p:txBody>
      </p:sp>
      <p:sp>
        <p:nvSpPr>
          <p:cNvPr id="2" name="TextBox 1">
            <a:extLst>
              <a:ext uri="{FF2B5EF4-FFF2-40B4-BE49-F238E27FC236}">
                <a16:creationId xmlns:a16="http://schemas.microsoft.com/office/drawing/2014/main" id="{951043FC-2FBE-A652-DB5D-618E8EA4EE09}"/>
              </a:ext>
            </a:extLst>
          </p:cNvPr>
          <p:cNvSpPr txBox="1"/>
          <p:nvPr/>
        </p:nvSpPr>
        <p:spPr>
          <a:xfrm>
            <a:off x="487325" y="4645886"/>
            <a:ext cx="11080898" cy="1384995"/>
          </a:xfrm>
          <a:prstGeom prst="rect">
            <a:avLst/>
          </a:prstGeom>
          <a:noFill/>
        </p:spPr>
        <p:txBody>
          <a:bodyPr wrap="square" rtlCol="0">
            <a:spAutoFit/>
          </a:bodyPr>
          <a:lstStyle/>
          <a:p>
            <a:r>
              <a:rPr lang="en-US" sz="2800" dirty="0"/>
              <a:t>With higher regularization coefficient the regularization term has higher impact on solution. Hence higher regularization coefficient corresponds to less overfitted model (with the prize of poorer quality on the training set).</a:t>
            </a:r>
            <a:endParaRPr lang="ru-RU" sz="2800" dirty="0"/>
          </a:p>
        </p:txBody>
      </p:sp>
    </p:spTree>
    <p:extLst>
      <p:ext uri="{BB962C8B-B14F-4D97-AF65-F5344CB8AC3E}">
        <p14:creationId xmlns:p14="http://schemas.microsoft.com/office/powerpoint/2010/main" val="298114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6AFA0-5936-79B6-9E98-25FA85701B1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2ED59010-52AA-3FFF-78E7-17DEF4F9195B}"/>
              </a:ext>
            </a:extLst>
          </p:cNvPr>
          <p:cNvSpPr txBox="1"/>
          <p:nvPr/>
        </p:nvSpPr>
        <p:spPr>
          <a:xfrm>
            <a:off x="1763232" y="530951"/>
            <a:ext cx="2639633" cy="523220"/>
          </a:xfrm>
          <a:prstGeom prst="rect">
            <a:avLst/>
          </a:prstGeom>
          <a:noFill/>
        </p:spPr>
        <p:txBody>
          <a:bodyPr wrap="none" rtlCol="0">
            <a:spAutoFit/>
          </a:bodyPr>
          <a:lstStyle/>
          <a:p>
            <a:r>
              <a:rPr lang="en-US" sz="2800" dirty="0"/>
              <a:t>DT with one split</a:t>
            </a:r>
            <a:endParaRPr lang="ru-RU" sz="2800" dirty="0"/>
          </a:p>
        </p:txBody>
      </p:sp>
      <p:pic>
        <p:nvPicPr>
          <p:cNvPr id="4" name="Рисунок 3">
            <a:extLst>
              <a:ext uri="{FF2B5EF4-FFF2-40B4-BE49-F238E27FC236}">
                <a16:creationId xmlns:a16="http://schemas.microsoft.com/office/drawing/2014/main" id="{FD31B114-9247-1220-EA0D-F69845948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750" y="1241441"/>
            <a:ext cx="4154818" cy="3161069"/>
          </a:xfrm>
          <a:prstGeom prst="rect">
            <a:avLst/>
          </a:prstGeom>
        </p:spPr>
      </p:pic>
      <p:pic>
        <p:nvPicPr>
          <p:cNvPr id="6" name="Рисунок 5">
            <a:extLst>
              <a:ext uri="{FF2B5EF4-FFF2-40B4-BE49-F238E27FC236}">
                <a16:creationId xmlns:a16="http://schemas.microsoft.com/office/drawing/2014/main" id="{36395022-2240-F189-8650-86F38A37B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8458" y="1164799"/>
            <a:ext cx="4377802" cy="3162817"/>
          </a:xfrm>
          <a:prstGeom prst="rect">
            <a:avLst/>
          </a:prstGeom>
        </p:spPr>
      </p:pic>
      <p:sp>
        <p:nvSpPr>
          <p:cNvPr id="11" name="TextBox 10">
            <a:extLst>
              <a:ext uri="{FF2B5EF4-FFF2-40B4-BE49-F238E27FC236}">
                <a16:creationId xmlns:a16="http://schemas.microsoft.com/office/drawing/2014/main" id="{5E38EA23-A190-FA02-BDAC-89A338458B85}"/>
              </a:ext>
            </a:extLst>
          </p:cNvPr>
          <p:cNvSpPr txBox="1"/>
          <p:nvPr/>
        </p:nvSpPr>
        <p:spPr>
          <a:xfrm>
            <a:off x="7568609" y="530951"/>
            <a:ext cx="3027304" cy="523220"/>
          </a:xfrm>
          <a:prstGeom prst="rect">
            <a:avLst/>
          </a:prstGeom>
          <a:noFill/>
        </p:spPr>
        <p:txBody>
          <a:bodyPr wrap="none" rtlCol="0">
            <a:spAutoFit/>
          </a:bodyPr>
          <a:lstStyle/>
          <a:p>
            <a:r>
              <a:rPr lang="en-US" sz="2800" dirty="0"/>
              <a:t>DT with many splits</a:t>
            </a:r>
            <a:endParaRPr lang="ru-RU" sz="2800" dirty="0"/>
          </a:p>
        </p:txBody>
      </p:sp>
      <p:sp>
        <p:nvSpPr>
          <p:cNvPr id="12" name="TextBox 11">
            <a:extLst>
              <a:ext uri="{FF2B5EF4-FFF2-40B4-BE49-F238E27FC236}">
                <a16:creationId xmlns:a16="http://schemas.microsoft.com/office/drawing/2014/main" id="{C3E125B0-CA85-95BB-3B46-321191F8E7F8}"/>
              </a:ext>
            </a:extLst>
          </p:cNvPr>
          <p:cNvSpPr txBox="1"/>
          <p:nvPr/>
        </p:nvSpPr>
        <p:spPr>
          <a:xfrm>
            <a:off x="863750" y="4734580"/>
            <a:ext cx="10364231" cy="954107"/>
          </a:xfrm>
          <a:prstGeom prst="rect">
            <a:avLst/>
          </a:prstGeom>
          <a:noFill/>
        </p:spPr>
        <p:txBody>
          <a:bodyPr wrap="square" rtlCol="0">
            <a:spAutoFit/>
          </a:bodyPr>
          <a:lstStyle/>
          <a:p>
            <a:r>
              <a:rPr lang="en-US" sz="2800" dirty="0"/>
              <a:t>With bigger depth a decision tree is able to better fit the given data. Hence with smaller depth we have less risk of overfitting.</a:t>
            </a:r>
            <a:endParaRPr lang="ru-RU" sz="2800" dirty="0"/>
          </a:p>
        </p:txBody>
      </p:sp>
    </p:spTree>
    <p:extLst>
      <p:ext uri="{BB962C8B-B14F-4D97-AF65-F5344CB8AC3E}">
        <p14:creationId xmlns:p14="http://schemas.microsoft.com/office/powerpoint/2010/main" val="572887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612B2-91D2-A2C3-5F1E-456BD9D14CF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E8E2AD9D-2644-ED7C-CA3F-5FAA520246A1}"/>
              </a:ext>
            </a:extLst>
          </p:cNvPr>
          <p:cNvSpPr txBox="1"/>
          <p:nvPr/>
        </p:nvSpPr>
        <p:spPr>
          <a:xfrm>
            <a:off x="682996" y="428394"/>
            <a:ext cx="7014975" cy="523220"/>
          </a:xfrm>
          <a:prstGeom prst="rect">
            <a:avLst/>
          </a:prstGeom>
          <a:noFill/>
        </p:spPr>
        <p:txBody>
          <a:bodyPr wrap="square" rtlCol="0">
            <a:spAutoFit/>
          </a:bodyPr>
          <a:lstStyle/>
          <a:p>
            <a:r>
              <a:rPr lang="en-US" sz="2800" dirty="0"/>
              <a:t>Decision rule in SVM with RBF kernel function:</a:t>
            </a:r>
            <a:endParaRPr lang="ru-RU" sz="2800" dirty="0"/>
          </a:p>
        </p:txBody>
      </p:sp>
      <p:pic>
        <p:nvPicPr>
          <p:cNvPr id="3" name="Рисунок 2">
            <a:extLst>
              <a:ext uri="{FF2B5EF4-FFF2-40B4-BE49-F238E27FC236}">
                <a16:creationId xmlns:a16="http://schemas.microsoft.com/office/drawing/2014/main" id="{EBBCE8A4-9355-68BF-0B51-27389FF9B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96" y="1095352"/>
            <a:ext cx="10015860" cy="994606"/>
          </a:xfrm>
          <a:prstGeom prst="rect">
            <a:avLst/>
          </a:prstGeom>
        </p:spPr>
      </p:pic>
      <p:pic>
        <p:nvPicPr>
          <p:cNvPr id="7" name="Рисунок 6">
            <a:extLst>
              <a:ext uri="{FF2B5EF4-FFF2-40B4-BE49-F238E27FC236}">
                <a16:creationId xmlns:a16="http://schemas.microsoft.com/office/drawing/2014/main" id="{C2D5D551-37C2-C701-A739-524ACE506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253" y="2992299"/>
            <a:ext cx="3726995" cy="2747406"/>
          </a:xfrm>
          <a:prstGeom prst="rect">
            <a:avLst/>
          </a:prstGeom>
        </p:spPr>
      </p:pic>
      <p:pic>
        <p:nvPicPr>
          <p:cNvPr id="10" name="Рисунок 9">
            <a:extLst>
              <a:ext uri="{FF2B5EF4-FFF2-40B4-BE49-F238E27FC236}">
                <a16:creationId xmlns:a16="http://schemas.microsoft.com/office/drawing/2014/main" id="{DBDA0D31-FF82-2F37-6944-57D49A3867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5408" y="2979300"/>
            <a:ext cx="3506237" cy="2626444"/>
          </a:xfrm>
          <a:prstGeom prst="rect">
            <a:avLst/>
          </a:prstGeom>
        </p:spPr>
      </p:pic>
      <p:pic>
        <p:nvPicPr>
          <p:cNvPr id="14" name="Рисунок 13">
            <a:extLst>
              <a:ext uri="{FF2B5EF4-FFF2-40B4-BE49-F238E27FC236}">
                <a16:creationId xmlns:a16="http://schemas.microsoft.com/office/drawing/2014/main" id="{C5D5A2E0-E00C-4D64-1CB0-1A7F6A0BF3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9830" y="2979300"/>
            <a:ext cx="3726995" cy="2712175"/>
          </a:xfrm>
          <a:prstGeom prst="rect">
            <a:avLst/>
          </a:prstGeom>
        </p:spPr>
      </p:pic>
      <p:sp>
        <p:nvSpPr>
          <p:cNvPr id="16" name="TextBox 15">
            <a:extLst>
              <a:ext uri="{FF2B5EF4-FFF2-40B4-BE49-F238E27FC236}">
                <a16:creationId xmlns:a16="http://schemas.microsoft.com/office/drawing/2014/main" id="{01ED494D-660F-69C5-51E5-6799A6BF8822}"/>
              </a:ext>
            </a:extLst>
          </p:cNvPr>
          <p:cNvSpPr txBox="1"/>
          <p:nvPr/>
        </p:nvSpPr>
        <p:spPr>
          <a:xfrm>
            <a:off x="1568092" y="2417816"/>
            <a:ext cx="1778296" cy="369332"/>
          </a:xfrm>
          <a:prstGeom prst="rect">
            <a:avLst/>
          </a:prstGeom>
          <a:noFill/>
        </p:spPr>
        <p:txBody>
          <a:bodyPr wrap="square">
            <a:spAutoFit/>
          </a:bodyPr>
          <a:lstStyle/>
          <a:p>
            <a:r>
              <a:rPr lang="en-US" dirty="0"/>
              <a:t>Kernel function</a:t>
            </a:r>
            <a:endParaRPr lang="ru-RU" dirty="0"/>
          </a:p>
        </p:txBody>
      </p:sp>
      <p:sp>
        <p:nvSpPr>
          <p:cNvPr id="18" name="TextBox 17">
            <a:extLst>
              <a:ext uri="{FF2B5EF4-FFF2-40B4-BE49-F238E27FC236}">
                <a16:creationId xmlns:a16="http://schemas.microsoft.com/office/drawing/2014/main" id="{1A4CC91F-A1B0-48E1-FC9A-C594C7DAD1E5}"/>
              </a:ext>
            </a:extLst>
          </p:cNvPr>
          <p:cNvSpPr txBox="1"/>
          <p:nvPr/>
        </p:nvSpPr>
        <p:spPr>
          <a:xfrm>
            <a:off x="5069072" y="2140817"/>
            <a:ext cx="2628899" cy="646331"/>
          </a:xfrm>
          <a:prstGeom prst="rect">
            <a:avLst/>
          </a:prstGeom>
          <a:noFill/>
        </p:spPr>
        <p:txBody>
          <a:bodyPr wrap="square">
            <a:spAutoFit/>
          </a:bodyPr>
          <a:lstStyle/>
          <a:p>
            <a:r>
              <a:rPr lang="en-US" dirty="0"/>
              <a:t>RBF linear regression with sigma=1</a:t>
            </a:r>
            <a:endParaRPr lang="ru-RU" dirty="0"/>
          </a:p>
        </p:txBody>
      </p:sp>
      <p:sp>
        <p:nvSpPr>
          <p:cNvPr id="19" name="TextBox 18">
            <a:extLst>
              <a:ext uri="{FF2B5EF4-FFF2-40B4-BE49-F238E27FC236}">
                <a16:creationId xmlns:a16="http://schemas.microsoft.com/office/drawing/2014/main" id="{04FB5803-343A-CB6A-0B8A-474AD39363BD}"/>
              </a:ext>
            </a:extLst>
          </p:cNvPr>
          <p:cNvSpPr txBox="1"/>
          <p:nvPr/>
        </p:nvSpPr>
        <p:spPr>
          <a:xfrm>
            <a:off x="8914076" y="2140816"/>
            <a:ext cx="2628899" cy="646331"/>
          </a:xfrm>
          <a:prstGeom prst="rect">
            <a:avLst/>
          </a:prstGeom>
          <a:noFill/>
        </p:spPr>
        <p:txBody>
          <a:bodyPr wrap="square">
            <a:spAutoFit/>
          </a:bodyPr>
          <a:lstStyle/>
          <a:p>
            <a:r>
              <a:rPr lang="en-US" dirty="0"/>
              <a:t>RBF linear regression with sigma=0.1</a:t>
            </a:r>
            <a:endParaRPr lang="ru-RU" dirty="0"/>
          </a:p>
        </p:txBody>
      </p:sp>
      <p:sp>
        <p:nvSpPr>
          <p:cNvPr id="20" name="TextBox 19">
            <a:extLst>
              <a:ext uri="{FF2B5EF4-FFF2-40B4-BE49-F238E27FC236}">
                <a16:creationId xmlns:a16="http://schemas.microsoft.com/office/drawing/2014/main" id="{6055587B-165A-5818-B053-3887B828A689}"/>
              </a:ext>
            </a:extLst>
          </p:cNvPr>
          <p:cNvSpPr txBox="1"/>
          <p:nvPr/>
        </p:nvSpPr>
        <p:spPr>
          <a:xfrm>
            <a:off x="682996" y="5810895"/>
            <a:ext cx="10364231" cy="954107"/>
          </a:xfrm>
          <a:prstGeom prst="rect">
            <a:avLst/>
          </a:prstGeom>
          <a:noFill/>
        </p:spPr>
        <p:txBody>
          <a:bodyPr wrap="square" rtlCol="0">
            <a:spAutoFit/>
          </a:bodyPr>
          <a:lstStyle/>
          <a:p>
            <a:r>
              <a:rPr lang="en-US" sz="2800" dirty="0"/>
              <a:t>With smaller sigma SVM can better fit training data and hence has higher risk of overfitting</a:t>
            </a:r>
            <a:endParaRPr lang="ru-RU" sz="2800" dirty="0"/>
          </a:p>
        </p:txBody>
      </p:sp>
    </p:spTree>
    <p:extLst>
      <p:ext uri="{BB962C8B-B14F-4D97-AF65-F5344CB8AC3E}">
        <p14:creationId xmlns:p14="http://schemas.microsoft.com/office/powerpoint/2010/main" val="361609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29E4D-C5B6-07B7-215B-32A49EF6118A}"/>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A397D893-45EB-48A6-F424-972FD585B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34" y="309246"/>
            <a:ext cx="10558197" cy="4007573"/>
          </a:xfrm>
          <a:prstGeom prst="rect">
            <a:avLst/>
          </a:prstGeom>
        </p:spPr>
      </p:pic>
      <p:pic>
        <p:nvPicPr>
          <p:cNvPr id="6" name="Рисунок 5">
            <a:extLst>
              <a:ext uri="{FF2B5EF4-FFF2-40B4-BE49-F238E27FC236}">
                <a16:creationId xmlns:a16="http://schemas.microsoft.com/office/drawing/2014/main" id="{82CFBE8D-AC8F-4DB8-7C13-3A8FFF973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505" y="5090574"/>
            <a:ext cx="3263358" cy="634790"/>
          </a:xfrm>
          <a:prstGeom prst="rect">
            <a:avLst/>
          </a:prstGeom>
        </p:spPr>
      </p:pic>
      <p:sp>
        <p:nvSpPr>
          <p:cNvPr id="7" name="TextBox 6">
            <a:extLst>
              <a:ext uri="{FF2B5EF4-FFF2-40B4-BE49-F238E27FC236}">
                <a16:creationId xmlns:a16="http://schemas.microsoft.com/office/drawing/2014/main" id="{B3CD6419-1310-BE68-F96B-DA13269C6662}"/>
              </a:ext>
            </a:extLst>
          </p:cNvPr>
          <p:cNvSpPr txBox="1"/>
          <p:nvPr/>
        </p:nvSpPr>
        <p:spPr>
          <a:xfrm>
            <a:off x="438707" y="4447403"/>
            <a:ext cx="5398568" cy="523220"/>
          </a:xfrm>
          <a:prstGeom prst="rect">
            <a:avLst/>
          </a:prstGeom>
          <a:noFill/>
        </p:spPr>
        <p:txBody>
          <a:bodyPr wrap="square" rtlCol="0">
            <a:spAutoFit/>
          </a:bodyPr>
          <a:lstStyle/>
          <a:p>
            <a:r>
              <a:rPr lang="en-US" sz="2800" dirty="0"/>
              <a:t>Logistic regression for K-class case:</a:t>
            </a:r>
            <a:endParaRPr lang="ru-RU" sz="2800" dirty="0"/>
          </a:p>
        </p:txBody>
      </p:sp>
      <p:pic>
        <p:nvPicPr>
          <p:cNvPr id="9" name="Рисунок 8">
            <a:extLst>
              <a:ext uri="{FF2B5EF4-FFF2-40B4-BE49-F238E27FC236}">
                <a16:creationId xmlns:a16="http://schemas.microsoft.com/office/drawing/2014/main" id="{8CE90D6F-D068-AF0B-5244-B7648893D9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862" y="5784108"/>
            <a:ext cx="9048867" cy="956930"/>
          </a:xfrm>
          <a:prstGeom prst="rect">
            <a:avLst/>
          </a:prstGeom>
        </p:spPr>
      </p:pic>
    </p:spTree>
    <p:extLst>
      <p:ext uri="{BB962C8B-B14F-4D97-AF65-F5344CB8AC3E}">
        <p14:creationId xmlns:p14="http://schemas.microsoft.com/office/powerpoint/2010/main" val="3814495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0E096-F73C-073C-0A7D-617D2F6D1984}"/>
            </a:ext>
          </a:extLst>
        </p:cNvPr>
        <p:cNvGrpSpPr/>
        <p:nvPr/>
      </p:nvGrpSpPr>
      <p:grpSpPr>
        <a:xfrm>
          <a:off x="0" y="0"/>
          <a:ext cx="0" cy="0"/>
          <a:chOff x="0" y="0"/>
          <a:chExt cx="0" cy="0"/>
        </a:xfrm>
      </p:grpSpPr>
      <p:pic>
        <p:nvPicPr>
          <p:cNvPr id="2" name="Рисунок 1">
            <a:extLst>
              <a:ext uri="{FF2B5EF4-FFF2-40B4-BE49-F238E27FC236}">
                <a16:creationId xmlns:a16="http://schemas.microsoft.com/office/drawing/2014/main" id="{6BB61244-7C17-0FEE-AE87-AF0960C97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51" y="391292"/>
            <a:ext cx="4165814" cy="3245017"/>
          </a:xfrm>
          <a:prstGeom prst="rect">
            <a:avLst/>
          </a:prstGeom>
        </p:spPr>
      </p:pic>
      <p:sp>
        <p:nvSpPr>
          <p:cNvPr id="5" name="TextBox 4">
            <a:extLst>
              <a:ext uri="{FF2B5EF4-FFF2-40B4-BE49-F238E27FC236}">
                <a16:creationId xmlns:a16="http://schemas.microsoft.com/office/drawing/2014/main" id="{D62F326F-EF11-3D0E-4240-529695CC0982}"/>
              </a:ext>
            </a:extLst>
          </p:cNvPr>
          <p:cNvSpPr txBox="1"/>
          <p:nvPr/>
        </p:nvSpPr>
        <p:spPr>
          <a:xfrm>
            <a:off x="5319051" y="391292"/>
            <a:ext cx="6642577" cy="954107"/>
          </a:xfrm>
          <a:prstGeom prst="rect">
            <a:avLst/>
          </a:prstGeom>
          <a:noFill/>
        </p:spPr>
        <p:txBody>
          <a:bodyPr wrap="square" rtlCol="0">
            <a:spAutoFit/>
          </a:bodyPr>
          <a:lstStyle/>
          <a:p>
            <a:r>
              <a:rPr lang="en-US" sz="2800" dirty="0"/>
              <a:t>Separating hyperplane is determined by direction of vector </a:t>
            </a:r>
            <a:r>
              <a:rPr lang="en-US" sz="2800" b="1" dirty="0"/>
              <a:t>w</a:t>
            </a:r>
            <a:r>
              <a:rPr lang="en-US" sz="2800" dirty="0"/>
              <a:t>, but not its norm</a:t>
            </a:r>
            <a:endParaRPr lang="ru-RU" sz="2800" dirty="0"/>
          </a:p>
        </p:txBody>
      </p:sp>
      <p:sp>
        <p:nvSpPr>
          <p:cNvPr id="6" name="TextBox 5">
            <a:extLst>
              <a:ext uri="{FF2B5EF4-FFF2-40B4-BE49-F238E27FC236}">
                <a16:creationId xmlns:a16="http://schemas.microsoft.com/office/drawing/2014/main" id="{EA4C8D85-297E-64A8-7CB5-60C6D0C34CE8}"/>
              </a:ext>
            </a:extLst>
          </p:cNvPr>
          <p:cNvSpPr txBox="1"/>
          <p:nvPr/>
        </p:nvSpPr>
        <p:spPr>
          <a:xfrm>
            <a:off x="5319052" y="1656835"/>
            <a:ext cx="6281070" cy="954107"/>
          </a:xfrm>
          <a:prstGeom prst="rect">
            <a:avLst/>
          </a:prstGeom>
          <a:noFill/>
        </p:spPr>
        <p:txBody>
          <a:bodyPr wrap="square" rtlCol="0">
            <a:spAutoFit/>
          </a:bodyPr>
          <a:lstStyle/>
          <a:p>
            <a:r>
              <a:rPr lang="en-US" sz="2800" dirty="0"/>
              <a:t>Loss function in logistic regression is monotonically decreasing</a:t>
            </a:r>
            <a:endParaRPr lang="ru-RU" sz="2800" dirty="0"/>
          </a:p>
        </p:txBody>
      </p:sp>
      <p:sp>
        <p:nvSpPr>
          <p:cNvPr id="7" name="TextBox 6">
            <a:extLst>
              <a:ext uri="{FF2B5EF4-FFF2-40B4-BE49-F238E27FC236}">
                <a16:creationId xmlns:a16="http://schemas.microsoft.com/office/drawing/2014/main" id="{CA6F2004-D747-74B7-7AB5-8318302BF982}"/>
              </a:ext>
            </a:extLst>
          </p:cNvPr>
          <p:cNvSpPr txBox="1"/>
          <p:nvPr/>
        </p:nvSpPr>
        <p:spPr>
          <a:xfrm>
            <a:off x="5319051" y="2986631"/>
            <a:ext cx="6642577" cy="1384995"/>
          </a:xfrm>
          <a:prstGeom prst="rect">
            <a:avLst/>
          </a:prstGeom>
          <a:noFill/>
        </p:spPr>
        <p:txBody>
          <a:bodyPr wrap="square" rtlCol="0">
            <a:spAutoFit/>
          </a:bodyPr>
          <a:lstStyle/>
          <a:p>
            <a:r>
              <a:rPr lang="en-US" sz="2800" dirty="0"/>
              <a:t>Hence for linearly-separable dataset the logistic regression tends vector </a:t>
            </a:r>
            <a:r>
              <a:rPr lang="en-US" sz="2800" b="1" dirty="0"/>
              <a:t>w</a:t>
            </a:r>
            <a:r>
              <a:rPr lang="en-US" sz="2800" dirty="0"/>
              <a:t> to infinity norm</a:t>
            </a:r>
            <a:endParaRPr lang="ru-RU" sz="2800" dirty="0"/>
          </a:p>
        </p:txBody>
      </p:sp>
      <p:sp>
        <p:nvSpPr>
          <p:cNvPr id="8" name="TextBox 7">
            <a:extLst>
              <a:ext uri="{FF2B5EF4-FFF2-40B4-BE49-F238E27FC236}">
                <a16:creationId xmlns:a16="http://schemas.microsoft.com/office/drawing/2014/main" id="{D3A88422-EA3C-33B9-10DD-E72B04CF11D7}"/>
              </a:ext>
            </a:extLst>
          </p:cNvPr>
          <p:cNvSpPr txBox="1"/>
          <p:nvPr/>
        </p:nvSpPr>
        <p:spPr>
          <a:xfrm>
            <a:off x="5319052" y="4747315"/>
            <a:ext cx="6121582" cy="523220"/>
          </a:xfrm>
          <a:prstGeom prst="rect">
            <a:avLst/>
          </a:prstGeom>
          <a:noFill/>
        </p:spPr>
        <p:txBody>
          <a:bodyPr wrap="square" rtlCol="0">
            <a:spAutoFit/>
          </a:bodyPr>
          <a:lstStyle/>
          <a:p>
            <a:r>
              <a:rPr lang="en-US" sz="2800" dirty="0"/>
              <a:t>SVM loss is the same for all margins &gt;= 1</a:t>
            </a:r>
            <a:endParaRPr lang="ru-RU" sz="2800" dirty="0"/>
          </a:p>
        </p:txBody>
      </p:sp>
    </p:spTree>
    <p:extLst>
      <p:ext uri="{BB962C8B-B14F-4D97-AF65-F5344CB8AC3E}">
        <p14:creationId xmlns:p14="http://schemas.microsoft.com/office/powerpoint/2010/main" val="288057987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2835</TotalTime>
  <Words>785</Words>
  <Application>Microsoft Office PowerPoint</Application>
  <PresentationFormat>Широкоэкранный</PresentationFormat>
  <Paragraphs>86</Paragraphs>
  <Slides>31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31</vt:i4>
      </vt:variant>
    </vt:vector>
  </HeadingPairs>
  <TitlesOfParts>
    <vt:vector size="35" baseType="lpstr">
      <vt:lpstr>Arial</vt:lpstr>
      <vt:lpstr>Calibri</vt:lpstr>
      <vt:lpstr>Calibri Light</vt:lpstr>
      <vt:lpstr>Тема Office</vt:lpstr>
      <vt:lpstr>Mid-Term Exam Discussion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Николаева</dc:creator>
  <cp:lastModifiedBy>Kropotov, Dmitry</cp:lastModifiedBy>
  <cp:revision>418</cp:revision>
  <dcterms:created xsi:type="dcterms:W3CDTF">2016-07-15T17:21:31Z</dcterms:created>
  <dcterms:modified xsi:type="dcterms:W3CDTF">2025-05-02T06:08:22Z</dcterms:modified>
</cp:coreProperties>
</file>