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7" r:id="rId2"/>
    <p:sldId id="303" r:id="rId3"/>
    <p:sldId id="278" r:id="rId4"/>
    <p:sldId id="279" r:id="rId5"/>
    <p:sldId id="280" r:id="rId6"/>
    <p:sldId id="281" r:id="rId7"/>
    <p:sldId id="282" r:id="rId8"/>
    <p:sldId id="295" r:id="rId9"/>
    <p:sldId id="283" r:id="rId10"/>
    <p:sldId id="296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9" r:id="rId19"/>
    <p:sldId id="300" r:id="rId20"/>
    <p:sldId id="294" r:id="rId21"/>
    <p:sldId id="304" r:id="rId22"/>
    <p:sldId id="291" r:id="rId23"/>
    <p:sldId id="305" r:id="rId24"/>
    <p:sldId id="306" r:id="rId25"/>
    <p:sldId id="297" r:id="rId26"/>
    <p:sldId id="302" r:id="rId27"/>
    <p:sldId id="307" r:id="rId28"/>
    <p:sldId id="308" r:id="rId29"/>
    <p:sldId id="309" r:id="rId30"/>
    <p:sldId id="310" r:id="rId31"/>
    <p:sldId id="292" r:id="rId32"/>
    <p:sldId id="298" r:id="rId33"/>
    <p:sldId id="293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719" autoAdjust="0"/>
  </p:normalViewPr>
  <p:slideViewPr>
    <p:cSldViewPr snapToGrid="0">
      <p:cViewPr varScale="1">
        <p:scale>
          <a:sx n="60" d="100"/>
          <a:sy n="60" d="100"/>
        </p:scale>
        <p:origin x="12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A202F-4299-479C-B15E-F143261314E2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C122-6047-4DF2-B658-83EED2B0E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6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7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6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45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41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4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17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1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55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110C-44BF-413A-8FA8-51FBC9510905}" type="datetimeFigureOut">
              <a:rPr lang="ru-RU" smtClean="0"/>
              <a:t>21.03.2025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1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tmp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tmp"/><Relationship Id="rId4" Type="http://schemas.openxmlformats.org/officeDocument/2006/relationships/image" Target="../media/image34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tmp"/><Relationship Id="rId5" Type="http://schemas.openxmlformats.org/officeDocument/2006/relationships/image" Target="../media/image39.tmp"/><Relationship Id="rId4" Type="http://schemas.openxmlformats.org/officeDocument/2006/relationships/image" Target="../media/image38.tm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tmp"/><Relationship Id="rId3" Type="http://schemas.openxmlformats.org/officeDocument/2006/relationships/image" Target="../media/image42.tmp"/><Relationship Id="rId7" Type="http://schemas.openxmlformats.org/officeDocument/2006/relationships/image" Target="../media/image45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tmp"/><Relationship Id="rId5" Type="http://schemas.openxmlformats.org/officeDocument/2006/relationships/image" Target="../media/image44.tmp"/><Relationship Id="rId4" Type="http://schemas.openxmlformats.org/officeDocument/2006/relationships/image" Target="../media/image43.tmp"/><Relationship Id="rId9" Type="http://schemas.openxmlformats.org/officeDocument/2006/relationships/image" Target="../media/image47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tmp"/><Relationship Id="rId5" Type="http://schemas.openxmlformats.org/officeDocument/2006/relationships/image" Target="../media/image52.tmp"/><Relationship Id="rId4" Type="http://schemas.openxmlformats.org/officeDocument/2006/relationships/image" Target="../media/image51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7" Type="http://schemas.openxmlformats.org/officeDocument/2006/relationships/image" Target="../media/image59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tmp"/><Relationship Id="rId5" Type="http://schemas.openxmlformats.org/officeDocument/2006/relationships/image" Target="../media/image57.tmp"/><Relationship Id="rId4" Type="http://schemas.openxmlformats.org/officeDocument/2006/relationships/image" Target="../media/image56.tm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tmp"/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tmp"/><Relationship Id="rId4" Type="http://schemas.openxmlformats.org/officeDocument/2006/relationships/image" Target="../media/image62.tm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tmp"/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tmp"/><Relationship Id="rId5" Type="http://schemas.openxmlformats.org/officeDocument/2006/relationships/image" Target="../media/image68.tmp"/><Relationship Id="rId4" Type="http://schemas.openxmlformats.org/officeDocument/2006/relationships/image" Target="../media/image67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image" Target="../media/image70.tmp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589nCGeWG1w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s://www.youtube.com/watch?v=589nCGeWG1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tmp"/><Relationship Id="rId2" Type="http://schemas.openxmlformats.org/officeDocument/2006/relationships/hyperlink" Target="https://www.youtube.com/watch?v=589nCGeWG1w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tmp"/><Relationship Id="rId4" Type="http://schemas.openxmlformats.org/officeDocument/2006/relationships/image" Target="../media/image75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tmp"/><Relationship Id="rId2" Type="http://schemas.openxmlformats.org/officeDocument/2006/relationships/hyperlink" Target="https://www.youtube.com/watch?v=589nCGeWG1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tm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hyperlink" Target="https://www.youtube.com/watch?v=589nCGeWG1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tmp"/><Relationship Id="rId2" Type="http://schemas.openxmlformats.org/officeDocument/2006/relationships/image" Target="../media/image8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tmp"/><Relationship Id="rId4" Type="http://schemas.openxmlformats.org/officeDocument/2006/relationships/image" Target="../media/image83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tmp"/><Relationship Id="rId2" Type="http://schemas.openxmlformats.org/officeDocument/2006/relationships/image" Target="../media/image8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tmp"/><Relationship Id="rId4" Type="http://schemas.openxmlformats.org/officeDocument/2006/relationships/image" Target="../media/image87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tmp"/><Relationship Id="rId2" Type="http://schemas.openxmlformats.org/officeDocument/2006/relationships/image" Target="../media/image8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tmp"/><Relationship Id="rId3" Type="http://schemas.openxmlformats.org/officeDocument/2006/relationships/image" Target="../media/image18.tmp"/><Relationship Id="rId7" Type="http://schemas.openxmlformats.org/officeDocument/2006/relationships/image" Target="../media/image22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E55AB-6FBF-B0C9-8397-B1AFFFCA70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Trees</a:t>
            </a:r>
            <a:br>
              <a:rPr lang="en-US" dirty="0"/>
            </a:br>
            <a:r>
              <a:rPr lang="en-US" dirty="0"/>
              <a:t>for Regression and 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54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88376-86A7-723A-E928-08BDDFE7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Decision Trees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C7277A-127F-0DE6-7E8C-1DB138C45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31435"/>
          </a:xfrm>
        </p:spPr>
        <p:txBody>
          <a:bodyPr/>
          <a:lstStyle/>
          <a:p>
            <a:r>
              <a:rPr lang="en-US" dirty="0"/>
              <a:t>Choose stopping criteria</a:t>
            </a:r>
          </a:p>
          <a:p>
            <a:r>
              <a:rPr lang="en-US" dirty="0"/>
              <a:t>Choose constant prediction in leaves</a:t>
            </a:r>
          </a:p>
          <a:p>
            <a:r>
              <a:rPr lang="en-US" dirty="0"/>
              <a:t>Choose splitting criteria</a:t>
            </a:r>
          </a:p>
          <a:p>
            <a:r>
              <a:rPr lang="en-US" dirty="0"/>
              <a:t>Choose pruning method</a:t>
            </a:r>
          </a:p>
          <a:p>
            <a:r>
              <a:rPr lang="en-US" dirty="0"/>
              <a:t>Choose the way to work with missing values and categorical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69878-B738-45EB-A1D6-62E56B535EBB}"/>
              </a:ext>
            </a:extLst>
          </p:cNvPr>
          <p:cNvSpPr txBox="1"/>
          <p:nvPr/>
        </p:nvSpPr>
        <p:spPr>
          <a:xfrm>
            <a:off x="838200" y="4817470"/>
            <a:ext cx="8806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These exist many DT implementations: ID3, C4.5, CART, etc.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71141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9C452-23AA-E46B-914F-4F947CBD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criteria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EF708-B231-B6D9-7D0D-FAC0DED7A8F4}"/>
              </a:ext>
            </a:extLst>
          </p:cNvPr>
          <p:cNvSpPr txBox="1"/>
          <p:nvPr/>
        </p:nvSpPr>
        <p:spPr>
          <a:xfrm>
            <a:off x="838201" y="1690688"/>
            <a:ext cx="937968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800" dirty="0"/>
              <a:t>If all objects belong to one class (quality of constant prediction is below some threshold)</a:t>
            </a:r>
          </a:p>
          <a:p>
            <a:pPr marL="342900" indent="-342900">
              <a:buAutoNum type="arabicParenR"/>
            </a:pPr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/>
              <a:t>If maximal tree depth is reached</a:t>
            </a:r>
          </a:p>
          <a:p>
            <a:pPr marL="342900" indent="-342900">
              <a:buAutoNum type="arabicParenR"/>
            </a:pPr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/>
              <a:t>If</a:t>
            </a:r>
          </a:p>
          <a:p>
            <a:pPr marL="342900" indent="-342900">
              <a:buAutoNum type="arabicParenR"/>
            </a:pPr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/>
              <a:t>If maximal number of leaves is reached</a:t>
            </a:r>
          </a:p>
          <a:p>
            <a:pPr marL="342900" indent="-342900">
              <a:buAutoNum type="arabicParenR"/>
            </a:pPr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/>
              <a:t>If a splitting criteria in current node is below some threshold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0985159-F897-5338-78E4-6945080E8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513" y="3843681"/>
            <a:ext cx="1373944" cy="47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3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AB0B7-4369-9CCF-2CEA-99611B4D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prediction in leaf?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D817F-8E32-2A50-755D-9A45F13FB39D}"/>
              </a:ext>
            </a:extLst>
          </p:cNvPr>
          <p:cNvSpPr txBox="1"/>
          <p:nvPr/>
        </p:nvSpPr>
        <p:spPr>
          <a:xfrm>
            <a:off x="838200" y="1690688"/>
            <a:ext cx="185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Regression: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B461DB-9802-ED79-0C7A-67D2E683B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970" y="2500825"/>
            <a:ext cx="2476424" cy="64322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8A2DD0-B6C4-5D17-44D7-DE766E6A6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193" y="3336851"/>
            <a:ext cx="2430770" cy="570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D0082D-A923-272B-56EE-3689EA758410}"/>
              </a:ext>
            </a:extLst>
          </p:cNvPr>
          <p:cNvSpPr txBox="1"/>
          <p:nvPr/>
        </p:nvSpPr>
        <p:spPr>
          <a:xfrm>
            <a:off x="876452" y="2549678"/>
            <a:ext cx="8322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MSE</a:t>
            </a:r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93E176-95C9-DEA8-33E7-DE262B8ADA52}"/>
              </a:ext>
            </a:extLst>
          </p:cNvPr>
          <p:cNvSpPr txBox="1"/>
          <p:nvPr/>
        </p:nvSpPr>
        <p:spPr>
          <a:xfrm>
            <a:off x="883888" y="3348844"/>
            <a:ext cx="875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MAE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B981A26-0673-E549-6F5D-791CDCC41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224" y="2414780"/>
            <a:ext cx="2476423" cy="100772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EDAB752-24BD-ECF1-C6E1-48E373D1D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561" y="3367351"/>
            <a:ext cx="4222636" cy="54010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0BE534-65FE-6EDB-E3C6-28B0408DEF37}"/>
              </a:ext>
            </a:extLst>
          </p:cNvPr>
          <p:cNvSpPr txBox="1"/>
          <p:nvPr/>
        </p:nvSpPr>
        <p:spPr>
          <a:xfrm>
            <a:off x="883888" y="4265039"/>
            <a:ext cx="103988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Classification:</a:t>
            </a:r>
          </a:p>
          <a:p>
            <a:pPr marL="514350" indent="-514350">
              <a:buAutoNum type="arabicParenR"/>
            </a:pPr>
            <a:r>
              <a:rPr lang="en-US" sz="2800" dirty="0"/>
              <a:t>Most frequent class</a:t>
            </a:r>
          </a:p>
          <a:p>
            <a:pPr marL="514350" indent="-514350">
              <a:buAutoNum type="arabicParenR"/>
            </a:pPr>
            <a:r>
              <a:rPr lang="en-US" sz="2800" dirty="0"/>
              <a:t>Class probabilities (the same as to use logistic loss in minimization)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687C6A-9CEC-069C-8FE6-CB6A83330D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23" y="1591227"/>
            <a:ext cx="3296091" cy="100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0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2AA10-EECC-6EFE-BAA9-243B4951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good predicate?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1FADD9-4309-861B-4B38-617FA128A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7751"/>
            <a:ext cx="4526040" cy="709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2768CB-F77B-4786-45B2-C7A71A21AD41}"/>
              </a:ext>
            </a:extLst>
          </p:cNvPr>
          <p:cNvSpPr txBox="1"/>
          <p:nvPr/>
        </p:nvSpPr>
        <p:spPr>
          <a:xfrm>
            <a:off x="838200" y="2551704"/>
            <a:ext cx="5655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introduce some Impurity criteria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0C7B61-2ECC-E7B9-63A3-B8CCCD45A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709" y="2569447"/>
            <a:ext cx="1069190" cy="5232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97002D-D7B0-86C3-9282-67317ABABC26}"/>
              </a:ext>
            </a:extLst>
          </p:cNvPr>
          <p:cNvSpPr txBox="1"/>
          <p:nvPr/>
        </p:nvSpPr>
        <p:spPr>
          <a:xfrm>
            <a:off x="845637" y="3161303"/>
            <a:ext cx="7979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Impurity is</a:t>
            </a:r>
            <a:r>
              <a:rPr lang="ru-RU" sz="2800" dirty="0"/>
              <a:t> </a:t>
            </a:r>
            <a:r>
              <a:rPr lang="en-US" sz="2800" dirty="0"/>
              <a:t>higher if diversity of target values is higher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106660A-639C-1CBD-3AA2-820766615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673" y="4876358"/>
            <a:ext cx="8557130" cy="10970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09B525-B1DD-E3FF-20E8-FC6756106EF1}"/>
              </a:ext>
            </a:extLst>
          </p:cNvPr>
          <p:cNvSpPr txBox="1"/>
          <p:nvPr/>
        </p:nvSpPr>
        <p:spPr>
          <a:xfrm>
            <a:off x="845637" y="4283929"/>
            <a:ext cx="9176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Criteria for finding good predicate = big reduction of impurity: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99837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DF7B5-B513-18CA-C294-929FAB13B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for regression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B0FDAA-CBA7-FF77-5433-88D7A29E6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1316"/>
            <a:ext cx="3735293" cy="9496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EF99C9-6BD5-D9C8-E481-132BB8953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04" y="2541724"/>
            <a:ext cx="2501320" cy="5471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785B4C-7005-92C2-0D43-93BD5ECEB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52" y="3261392"/>
            <a:ext cx="6331004" cy="9496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0CDF6E9-56DC-0946-27A2-F8858D007B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04" y="4344177"/>
            <a:ext cx="4558323" cy="9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26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8DAC1-A75C-5ED7-7D87-66567EF4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for classification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70E00B-C5D0-F336-283D-6417D5152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02" y="1408600"/>
            <a:ext cx="4217561" cy="106697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B1C623-6FD2-BF16-FF32-2A1441163E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02" y="2567428"/>
            <a:ext cx="2396986" cy="54376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7B1AC6-924C-D739-957A-D0A90C2A0B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395" y="151841"/>
            <a:ext cx="3016405" cy="30989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5095B2-15F0-AA81-EE07-DD49B12480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02" y="3269506"/>
            <a:ext cx="8880092" cy="12386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2B52A21-33B1-9A5D-3FD7-88F91075B7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99" y="4421090"/>
            <a:ext cx="4735156" cy="9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0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6FDC9-F232-8C8D-741C-31F3D113B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for classification: Gini index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72B772-9AD0-FA77-1304-9CF44D9D2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55" y="2734469"/>
            <a:ext cx="4871380" cy="8239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EF407E-D510-C4E8-59E1-BAB7421701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54" y="4676007"/>
            <a:ext cx="4024261" cy="107466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4648F8E-95E3-D281-3525-0B0060A07F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54" y="5741855"/>
            <a:ext cx="3015306" cy="10746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062767-AAC1-CEC5-5D53-B0DE534C93DA}"/>
              </a:ext>
            </a:extLst>
          </p:cNvPr>
          <p:cNvSpPr txBox="1"/>
          <p:nvPr/>
        </p:nvSpPr>
        <p:spPr>
          <a:xfrm>
            <a:off x="838199" y="1434534"/>
            <a:ext cx="11137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From Logistic Regression discussion we have two loss functions that allow to learn probabilities: quadratic loss and logistic loss. Let’s try both of them.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D64BFF-E26A-60E7-25C4-DDC3E4A9D0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55" y="3328980"/>
            <a:ext cx="5703539" cy="128827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B6228A8-146D-4402-60E3-804BF55B55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650"/>
          <a:stretch/>
        </p:blipFill>
        <p:spPr>
          <a:xfrm>
            <a:off x="8072991" y="2760097"/>
            <a:ext cx="1247280" cy="30989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716A07-51FD-34AE-06EE-31F4C3F3E8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852" y="2946774"/>
            <a:ext cx="1386011" cy="43815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134D299-2700-589F-9828-6B81B74C56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784" y="3883735"/>
            <a:ext cx="1430079" cy="7608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89D3A7E-7FDE-0C04-4C7C-9ECF38D19E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676" y="4906125"/>
            <a:ext cx="1402578" cy="76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75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93918-1F02-79A1-C0D9-4CA9EA3E9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Impurity for classification: Entropy criterion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D60E28-C68C-8581-12B4-E3A2F912B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55" y="1456513"/>
            <a:ext cx="4871380" cy="8239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03E002-3FEA-5F02-14B1-B5F16DA63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54" y="2297370"/>
            <a:ext cx="7889009" cy="1159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467E93-3007-B55B-A7C0-B9C3B1B8EFFC}"/>
              </a:ext>
            </a:extLst>
          </p:cNvPr>
          <p:cNvSpPr txBox="1"/>
          <p:nvPr/>
        </p:nvSpPr>
        <p:spPr>
          <a:xfrm>
            <a:off x="905106" y="4789738"/>
            <a:ext cx="10418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Gini index and entropy criterion show in practice similar performance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71DC3A-8335-8A14-AEBF-677C540BA8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54" y="3486187"/>
            <a:ext cx="4024261" cy="107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48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47B51-6115-E25B-B911-1CCFC927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constrained minimization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C749DF-95C2-77A0-08C2-053016EBD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141" y="2267273"/>
            <a:ext cx="1712165" cy="10153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2D28A2-D4C8-A59D-ABDA-1090D5F18011}"/>
              </a:ext>
            </a:extLst>
          </p:cNvPr>
          <p:cNvSpPr txBox="1"/>
          <p:nvPr/>
        </p:nvSpPr>
        <p:spPr>
          <a:xfrm>
            <a:off x="838200" y="1584251"/>
            <a:ext cx="9906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consider optimization problem with some equality constraint: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14B47-ED3A-5073-9C7A-E8D7C75E566D}"/>
              </a:ext>
            </a:extLst>
          </p:cNvPr>
          <p:cNvSpPr txBox="1"/>
          <p:nvPr/>
        </p:nvSpPr>
        <p:spPr>
          <a:xfrm>
            <a:off x="838200" y="3530010"/>
            <a:ext cx="289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Lagrange function: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AEF64C2-711B-6439-A915-6776FCFF1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335" y="3575375"/>
            <a:ext cx="3159443" cy="5232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3638DF3-FFA3-B489-44FE-93EF97BBC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37" y="5273749"/>
            <a:ext cx="2081743" cy="8365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AD36E9-43D9-62B0-5C19-D0A8281A8D1F}"/>
              </a:ext>
            </a:extLst>
          </p:cNvPr>
          <p:cNvSpPr txBox="1"/>
          <p:nvPr/>
        </p:nvSpPr>
        <p:spPr>
          <a:xfrm>
            <a:off x="850602" y="4582633"/>
            <a:ext cx="6223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If       is a local constrained minimum then</a:t>
            </a:r>
            <a:endParaRPr lang="ru-RU" sz="28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52C5D15-41DC-92ED-638E-44DFF4E9D1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72" y="4682090"/>
            <a:ext cx="482355" cy="34836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26B0659-FC6D-6244-4972-EE63FA0365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196" y="4576145"/>
            <a:ext cx="1037476" cy="57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9F258-64D3-C72D-A0B1-4305742D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Entropy criterion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8A71B8-0586-2C59-46C6-42D9D3086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3" y="1456479"/>
            <a:ext cx="4565875" cy="17226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FC3ED9-7D9E-BAC7-9E49-17E47F35C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3" y="3302055"/>
            <a:ext cx="5956104" cy="96095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C340B89-AC37-40E5-B47A-11D5137B94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3" y="4270489"/>
            <a:ext cx="7171153" cy="86503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93FC304-8A4B-E36B-DB18-877C511C6F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42" y="5332409"/>
            <a:ext cx="3152733" cy="105775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211A193-542F-7054-4F75-0DBC02A561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227" y="5441858"/>
            <a:ext cx="3793238" cy="94830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357FEE1-BA4D-D341-48F9-F5D1DFD7DA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3482" y="5420273"/>
            <a:ext cx="2899118" cy="94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5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FE14D-4FAF-DA8F-EE85-471694C55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Motivation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3BA6E8-50F5-BD3A-1E89-A3D8B4F8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interpretable solution from human point of view</a:t>
            </a:r>
          </a:p>
          <a:p>
            <a:r>
              <a:rPr lang="en-US" dirty="0"/>
              <a:t>Directly deals with categorical features and missing feature values</a:t>
            </a:r>
          </a:p>
          <a:p>
            <a:r>
              <a:rPr lang="en-US" dirty="0"/>
              <a:t>A building block in composition algorithms like Random Forest and Gradient Boosting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8799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473B7D-D6D7-221D-4C38-8927FBDC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 for decision trees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5D3335-0F17-C0DC-366E-619C9C69F9C5}"/>
              </a:ext>
            </a:extLst>
          </p:cNvPr>
          <p:cNvSpPr txBox="1"/>
          <p:nvPr/>
        </p:nvSpPr>
        <p:spPr>
          <a:xfrm>
            <a:off x="838200" y="1690688"/>
            <a:ext cx="9900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order to control overfitting in decision trees Pre-pruning and Post-pruning methods are used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4333C-3DB4-B56E-33C6-5FAF5ED50467}"/>
              </a:ext>
            </a:extLst>
          </p:cNvPr>
          <p:cNvSpPr txBox="1"/>
          <p:nvPr/>
        </p:nvSpPr>
        <p:spPr>
          <a:xfrm>
            <a:off x="838199" y="2985191"/>
            <a:ext cx="105395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Pre-pruning: find hyperparameters like maximal tree depth, minimal number of samples in each leaf, minimal number of samples in internal node using cross-validation</a:t>
            </a:r>
            <a:endParaRPr lang="ru-R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C8F01-A21B-696D-D9BC-0441048C7F54}"/>
              </a:ext>
            </a:extLst>
          </p:cNvPr>
          <p:cNvSpPr txBox="1"/>
          <p:nvPr/>
        </p:nvSpPr>
        <p:spPr>
          <a:xfrm>
            <a:off x="838198" y="4858864"/>
            <a:ext cx="101664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Post-pruning: first construct full tree and then simplify it by pruning some of its subtrees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75181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D5872-2F4C-5D2B-80DD-388764222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92375-A599-92C4-A5D9-E8BABB03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Complexity Pruning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CAEB05-D4A3-6DE5-03C4-8B6C36C3EAB5}"/>
              </a:ext>
            </a:extLst>
          </p:cNvPr>
          <p:cNvSpPr txBox="1"/>
          <p:nvPr/>
        </p:nvSpPr>
        <p:spPr>
          <a:xfrm>
            <a:off x="838200" y="1690688"/>
            <a:ext cx="898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Solves the problem of balancing DT quality and simplicity: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F5E49E-137B-A1F5-348D-3A9015D7E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120" y="2408159"/>
            <a:ext cx="4236494" cy="66949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954A7B2-CD11-CD46-8131-6E74CF2FF8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34" y="3202635"/>
            <a:ext cx="701319" cy="44057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EBE8C7A-368E-A114-BCCA-78E83735C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22" y="3813230"/>
            <a:ext cx="514508" cy="4318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3655FB-9EA3-E237-6652-9A5C1B266886}"/>
              </a:ext>
            </a:extLst>
          </p:cNvPr>
          <p:cNvSpPr txBox="1"/>
          <p:nvPr/>
        </p:nvSpPr>
        <p:spPr>
          <a:xfrm>
            <a:off x="2776214" y="3119988"/>
            <a:ext cx="7410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sum of loss function values for all leaf nodes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6F64CF-A788-7519-4585-B1D6F96790FF}"/>
              </a:ext>
            </a:extLst>
          </p:cNvPr>
          <p:cNvSpPr txBox="1"/>
          <p:nvPr/>
        </p:nvSpPr>
        <p:spPr>
          <a:xfrm>
            <a:off x="2519530" y="3732462"/>
            <a:ext cx="457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number of leaf nodes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E9B3519-8A05-D945-1F61-277BD3E491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490" y="4463967"/>
            <a:ext cx="411287" cy="3313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A4B170B-C61F-2F0E-4FBA-04213E1A9FAE}"/>
              </a:ext>
            </a:extLst>
          </p:cNvPr>
          <p:cNvSpPr txBox="1"/>
          <p:nvPr/>
        </p:nvSpPr>
        <p:spPr>
          <a:xfrm>
            <a:off x="2554969" y="4363332"/>
            <a:ext cx="79393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hyperparameter that is tuned using cross-validation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01DB8A-CB8D-AD58-8BFF-F062281FC0C8}"/>
              </a:ext>
            </a:extLst>
          </p:cNvPr>
          <p:cNvSpPr txBox="1"/>
          <p:nvPr/>
        </p:nvSpPr>
        <p:spPr>
          <a:xfrm>
            <a:off x="848832" y="5523259"/>
            <a:ext cx="10623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composition algorithms with decision trees pruning is not used</a:t>
            </a:r>
          </a:p>
        </p:txBody>
      </p:sp>
    </p:spTree>
    <p:extLst>
      <p:ext uri="{BB962C8B-B14F-4D97-AF65-F5344CB8AC3E}">
        <p14:creationId xmlns:p14="http://schemas.microsoft.com/office/powerpoint/2010/main" val="1579137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0EFB8-153D-9789-B9E9-E835FDBD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missing/unknown values in general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AC9F1E-79C5-A796-32C6-2FB45E5364AE}"/>
              </a:ext>
            </a:extLst>
          </p:cNvPr>
          <p:cNvSpPr txBox="1"/>
          <p:nvPr/>
        </p:nvSpPr>
        <p:spPr>
          <a:xfrm>
            <a:off x="848833" y="1926308"/>
            <a:ext cx="101125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Many ML models like Linear and Logistic Regression, SVM, neural networks and others are able to train only for numerical features 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137EC6-30DC-E901-CA9A-6CB7CA262EF3}"/>
              </a:ext>
            </a:extLst>
          </p:cNvPr>
          <p:cNvSpPr txBox="1"/>
          <p:nvPr/>
        </p:nvSpPr>
        <p:spPr>
          <a:xfrm>
            <a:off x="859466" y="3234503"/>
            <a:ext cx="10101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Strategy 1: discard all objects or features with missing values from the dataset (very simple and rude, but can work sometimes)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D5C9E-3EA4-34EC-A7F5-ED723A354CE6}"/>
              </a:ext>
            </a:extLst>
          </p:cNvPr>
          <p:cNvSpPr txBox="1"/>
          <p:nvPr/>
        </p:nvSpPr>
        <p:spPr>
          <a:xfrm>
            <a:off x="859466" y="4529911"/>
            <a:ext cx="10473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Strategy 2: imputation with some constant value (e.g. mean or median of known feature values, most frequent value for categorical feature)</a:t>
            </a:r>
          </a:p>
        </p:txBody>
      </p:sp>
    </p:spTree>
    <p:extLst>
      <p:ext uri="{BB962C8B-B14F-4D97-AF65-F5344CB8AC3E}">
        <p14:creationId xmlns:p14="http://schemas.microsoft.com/office/powerpoint/2010/main" val="1781196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AE4FC-B6F0-EBA4-07BF-31B4243D0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309AEC-DC90-8A6B-D181-52520F0C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missing/unknown values in general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3D0BF-DB30-42B1-F2A2-9526A85A865A}"/>
              </a:ext>
            </a:extLst>
          </p:cNvPr>
          <p:cNvSpPr txBox="1"/>
          <p:nvPr/>
        </p:nvSpPr>
        <p:spPr>
          <a:xfrm>
            <a:off x="838201" y="1851035"/>
            <a:ext cx="4956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Strategy 3: iterative imputation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2AF7D-5759-4DFB-3B0F-C7F76A3A2AD5}"/>
              </a:ext>
            </a:extLst>
          </p:cNvPr>
          <p:cNvSpPr txBox="1"/>
          <p:nvPr/>
        </p:nvSpPr>
        <p:spPr>
          <a:xfrm>
            <a:off x="838200" y="2647943"/>
            <a:ext cx="109320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2800" dirty="0"/>
              <a:t>For each feature let’s solve a regression problem where this feature is target variable and all others are inputs. On training use only objects with known target feature value.</a:t>
            </a:r>
          </a:p>
          <a:p>
            <a:pPr marL="514350" indent="-514350">
              <a:buAutoNum type="arabicPeriod"/>
            </a:pPr>
            <a:r>
              <a:rPr lang="en-US" sz="2800" dirty="0"/>
              <a:t>Iterate this procedure several times (use imputed features from previous iteration for training regressors on the next iterate)</a:t>
            </a:r>
          </a:p>
        </p:txBody>
      </p:sp>
    </p:spTree>
    <p:extLst>
      <p:ext uri="{BB962C8B-B14F-4D97-AF65-F5344CB8AC3E}">
        <p14:creationId xmlns:p14="http://schemas.microsoft.com/office/powerpoint/2010/main" val="3907934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326C8-ABD3-F01C-27C7-763D391FF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B7C26-1B20-69EB-ECBF-08B6569E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missing/unknown values in general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D7FC0-2A85-228E-4A90-287D0B4A0AD4}"/>
              </a:ext>
            </a:extLst>
          </p:cNvPr>
          <p:cNvSpPr txBox="1"/>
          <p:nvPr/>
        </p:nvSpPr>
        <p:spPr>
          <a:xfrm>
            <a:off x="838201" y="1851035"/>
            <a:ext cx="67640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Strategy 4: </a:t>
            </a:r>
            <a:r>
              <a:rPr lang="en-US" sz="2800" i="1" dirty="0"/>
              <a:t>k</a:t>
            </a:r>
            <a:r>
              <a:rPr lang="en-US" sz="2800" dirty="0"/>
              <a:t> nearest neighbor imputation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0BA26-4483-2465-A7B8-5D2C1FDF1CE9}"/>
              </a:ext>
            </a:extLst>
          </p:cNvPr>
          <p:cNvSpPr txBox="1"/>
          <p:nvPr/>
        </p:nvSpPr>
        <p:spPr>
          <a:xfrm>
            <a:off x="838200" y="2647943"/>
            <a:ext cx="109320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Each missing feature is imputed by taking </a:t>
            </a:r>
            <a:r>
              <a:rPr lang="en-US" sz="2800" i="1" dirty="0"/>
              <a:t>k</a:t>
            </a:r>
            <a:r>
              <a:rPr lang="en-US" sz="2800" dirty="0"/>
              <a:t> nearest </a:t>
            </a:r>
            <a:r>
              <a:rPr lang="en-US" sz="2800" dirty="0" err="1"/>
              <a:t>neighbour</a:t>
            </a:r>
            <a:r>
              <a:rPr lang="en-US" sz="2800" dirty="0"/>
              <a:t> objects  with known target feature, where Euclidean distance </a:t>
            </a:r>
            <a:r>
              <a:rPr lang="en-US" sz="2800" dirty="0" err="1"/>
              <a:t>w.r.t.</a:t>
            </a:r>
            <a:r>
              <a:rPr lang="en-US" sz="2800" dirty="0"/>
              <a:t> other features is used: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7336D9-8616-6527-269C-6B50EF010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04" y="4131189"/>
            <a:ext cx="7428543" cy="128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511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20EFB8-153D-9789-B9E9-E835FDBD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missing/unknown values in decision trees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F53CD-D4C4-46C9-ED42-CCF7B99208A9}"/>
              </a:ext>
            </a:extLst>
          </p:cNvPr>
          <p:cNvSpPr txBox="1"/>
          <p:nvPr/>
        </p:nvSpPr>
        <p:spPr>
          <a:xfrm>
            <a:off x="870093" y="1659528"/>
            <a:ext cx="100070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Training:        is a set of objects with unknown values of j-</a:t>
            </a:r>
            <a:r>
              <a:rPr lang="en-US" sz="2800" dirty="0" err="1"/>
              <a:t>th</a:t>
            </a:r>
            <a:r>
              <a:rPr lang="en-US" sz="2800" dirty="0"/>
              <a:t> feature in the current set of objects</a:t>
            </a:r>
          </a:p>
          <a:p>
            <a:endParaRPr lang="en-US" sz="2800" dirty="0"/>
          </a:p>
          <a:p>
            <a:r>
              <a:rPr lang="en-US" sz="2800" dirty="0"/>
              <a:t>Objects from      are sent to both left and right subtrees with weights        and        </a:t>
            </a:r>
          </a:p>
          <a:p>
            <a:r>
              <a:rPr lang="en-US" sz="2800" dirty="0"/>
              <a:t>(requires weighted loss function minimization in impurity criterion)</a:t>
            </a:r>
          </a:p>
          <a:p>
            <a:r>
              <a:rPr lang="en-US" sz="2800" dirty="0"/>
              <a:t>Alternative: send objects randomly to left or right subtree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32842D-10A4-0187-E5D8-95465251282B}"/>
              </a:ext>
            </a:extLst>
          </p:cNvPr>
          <p:cNvSpPr txBox="1"/>
          <p:nvPr/>
        </p:nvSpPr>
        <p:spPr>
          <a:xfrm>
            <a:off x="870093" y="4919264"/>
            <a:ext cx="103543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Testing: send objects with unknown values both to left and right subtrees and return prediction: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3D63FD-0991-DDA3-B4B6-CB8647E8A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824" y="5884374"/>
            <a:ext cx="4222429" cy="9541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0CE588F-5C27-F8C7-3B9F-CBD7C1919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269" y="1748895"/>
            <a:ext cx="368409" cy="387799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6E297C8-4C24-9B59-0577-22A7A6315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261" y="2167415"/>
            <a:ext cx="4347219" cy="82216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7BB5800-68BF-9D23-8678-418CD8CB3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093" y="3428361"/>
            <a:ext cx="438173" cy="52072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26B4F17-AA15-319E-10D2-C60B37FE34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018" y="3387742"/>
            <a:ext cx="406421" cy="55247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A8C553C-3B1E-527C-4907-28BB09AC7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178" y="3024764"/>
            <a:ext cx="368409" cy="3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692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0D57A-DDF2-57E1-EB82-5A36D1EA7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categorical features in general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D5EA5ED-F7FB-C8CE-0D72-A21BEEA1A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78" y="2774404"/>
            <a:ext cx="2334087" cy="230824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1CDB31-1C03-12F6-7532-FE15301CB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794" y="2774404"/>
            <a:ext cx="2334087" cy="23168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882E18-CC6C-6E8B-DDA1-E590F193D9A3}"/>
              </a:ext>
            </a:extLst>
          </p:cNvPr>
          <p:cNvSpPr txBox="1"/>
          <p:nvPr/>
        </p:nvSpPr>
        <p:spPr>
          <a:xfrm>
            <a:off x="838200" y="1601889"/>
            <a:ext cx="10676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Ordinal (Label) Encoding</a:t>
            </a:r>
            <a:r>
              <a:rPr lang="en-US" sz="2800" dirty="0"/>
              <a:t>: encode each category with some number using e.g. lexicographical sorting of category names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6DF948C8-7905-A40E-E0EB-99551E64F1CF}"/>
              </a:ext>
            </a:extLst>
          </p:cNvPr>
          <p:cNvSpPr/>
          <p:nvPr/>
        </p:nvSpPr>
        <p:spPr>
          <a:xfrm>
            <a:off x="3636335" y="3849037"/>
            <a:ext cx="627321" cy="3615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5EB088-8BA7-B348-2E1A-18161D42403D}"/>
              </a:ext>
            </a:extLst>
          </p:cNvPr>
          <p:cNvSpPr txBox="1"/>
          <p:nvPr/>
        </p:nvSpPr>
        <p:spPr>
          <a:xfrm>
            <a:off x="7102550" y="6402935"/>
            <a:ext cx="513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Examples are taken from </a:t>
            </a:r>
            <a:r>
              <a:rPr lang="en-US" sz="2000" b="1" dirty="0">
                <a:hlinkClick r:id="rId4"/>
              </a:rPr>
              <a:t>Josh Starmer’s video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C1E083-4221-F9B9-11CA-9B6EBDD7D4CD}"/>
              </a:ext>
            </a:extLst>
          </p:cNvPr>
          <p:cNvSpPr txBox="1"/>
          <p:nvPr/>
        </p:nvSpPr>
        <p:spPr>
          <a:xfrm>
            <a:off x="838200" y="5348335"/>
            <a:ext cx="913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problem: some artificial ordering is introduced 0 &lt; 1 &lt; 2</a:t>
            </a:r>
          </a:p>
        </p:txBody>
      </p:sp>
    </p:spTree>
    <p:extLst>
      <p:ext uri="{BB962C8B-B14F-4D97-AF65-F5344CB8AC3E}">
        <p14:creationId xmlns:p14="http://schemas.microsoft.com/office/powerpoint/2010/main" val="2745894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CD29A-2E94-0E94-7173-1C21EAEB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45710-17D9-66AC-AC7F-CDB1CA38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categorical features in general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58F31F-70D2-0E45-1963-F5BA324B9DB6}"/>
              </a:ext>
            </a:extLst>
          </p:cNvPr>
          <p:cNvSpPr txBox="1"/>
          <p:nvPr/>
        </p:nvSpPr>
        <p:spPr>
          <a:xfrm>
            <a:off x="838200" y="1601889"/>
            <a:ext cx="10676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One-Hot Encoding</a:t>
            </a:r>
            <a:r>
              <a:rPr lang="en-US" sz="2800" dirty="0"/>
              <a:t>: introduce </a:t>
            </a:r>
            <a:r>
              <a:rPr lang="en-US" sz="2800" i="1" dirty="0"/>
              <a:t>K</a:t>
            </a:r>
            <a:r>
              <a:rPr lang="en-US" sz="2800" dirty="0"/>
              <a:t> new binary features where </a:t>
            </a:r>
            <a:r>
              <a:rPr lang="en-US" sz="2800" i="1" dirty="0"/>
              <a:t>K</a:t>
            </a:r>
            <a:r>
              <a:rPr lang="en-US" sz="2800" dirty="0"/>
              <a:t> is a number of possible categories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E8586F6C-AA49-AD73-1618-92C3415BDC66}"/>
              </a:ext>
            </a:extLst>
          </p:cNvPr>
          <p:cNvSpPr/>
          <p:nvPr/>
        </p:nvSpPr>
        <p:spPr>
          <a:xfrm>
            <a:off x="3508744" y="3782127"/>
            <a:ext cx="627321" cy="3615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7FB13-7089-EB55-0A2C-01A8CF7D03B3}"/>
              </a:ext>
            </a:extLst>
          </p:cNvPr>
          <p:cNvSpPr txBox="1"/>
          <p:nvPr/>
        </p:nvSpPr>
        <p:spPr>
          <a:xfrm>
            <a:off x="7102550" y="6402935"/>
            <a:ext cx="513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Examples are taken from </a:t>
            </a:r>
            <a:r>
              <a:rPr lang="en-US" sz="2000" b="1" dirty="0">
                <a:hlinkClick r:id="rId2"/>
              </a:rPr>
              <a:t>Josh Starmer’s video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48DAE2-D295-3AB5-FEC1-5EAC0AEF4835}"/>
              </a:ext>
            </a:extLst>
          </p:cNvPr>
          <p:cNvSpPr txBox="1"/>
          <p:nvPr/>
        </p:nvSpPr>
        <p:spPr>
          <a:xfrm>
            <a:off x="838200" y="5348335"/>
            <a:ext cx="76253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Efficiently solves the problem of artificial ordering, but may require too many new features.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BE77AF-9E1A-5BC1-1677-BC157CEB09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369" y="2753231"/>
            <a:ext cx="2916544" cy="221171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2008637-8497-67FA-4473-31D29E815A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65" y="2774497"/>
            <a:ext cx="2223977" cy="221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86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7B8B1-A7DD-7D6B-9E4A-AB905BF31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7E9C6-6BA8-DDAF-D7E3-5FB71F13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categorical features in general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810F5-C3CC-BB11-E780-BA838EA7D8B9}"/>
              </a:ext>
            </a:extLst>
          </p:cNvPr>
          <p:cNvSpPr txBox="1"/>
          <p:nvPr/>
        </p:nvSpPr>
        <p:spPr>
          <a:xfrm>
            <a:off x="838200" y="1601889"/>
            <a:ext cx="10676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Target Encoding</a:t>
            </a:r>
            <a:r>
              <a:rPr lang="en-US" sz="2800" dirty="0"/>
              <a:t>: average target values for all objects with the given category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8F1644-732D-7EA8-9733-CA3764825BEF}"/>
              </a:ext>
            </a:extLst>
          </p:cNvPr>
          <p:cNvSpPr txBox="1"/>
          <p:nvPr/>
        </p:nvSpPr>
        <p:spPr>
          <a:xfrm>
            <a:off x="7102550" y="6402935"/>
            <a:ext cx="513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Examples are taken from </a:t>
            </a:r>
            <a:r>
              <a:rPr lang="en-US" sz="2000" b="1" dirty="0">
                <a:hlinkClick r:id="rId2"/>
              </a:rPr>
              <a:t>Josh Starmer’s video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1912A-4E4A-AE25-45B7-CCF9EA641732}"/>
              </a:ext>
            </a:extLst>
          </p:cNvPr>
          <p:cNvSpPr txBox="1"/>
          <p:nvPr/>
        </p:nvSpPr>
        <p:spPr>
          <a:xfrm>
            <a:off x="838200" y="5348335"/>
            <a:ext cx="88055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problem: target averaging for low-representative categories may be misleading (red category in the example)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998FC3-7E2E-4471-F627-F3C783CC4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99" y="2784422"/>
            <a:ext cx="2331185" cy="233548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954234-51CF-459E-F075-4D6BD5234E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969" y="3744194"/>
            <a:ext cx="3186032" cy="56129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35A6A11-76C1-AF45-D7D2-56F18BEA11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105" y="2780241"/>
            <a:ext cx="2334644" cy="2330304"/>
          </a:xfrm>
          <a:prstGeom prst="rect">
            <a:avLst/>
          </a:prstGeom>
        </p:spPr>
      </p:pic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49B31087-1558-FBA0-7A2D-E3DFED8AA557}"/>
              </a:ext>
            </a:extLst>
          </p:cNvPr>
          <p:cNvSpPr/>
          <p:nvPr/>
        </p:nvSpPr>
        <p:spPr>
          <a:xfrm>
            <a:off x="7634188" y="3782127"/>
            <a:ext cx="627321" cy="3615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525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4303A-8D3D-C456-DF33-33F947D27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B86FA-3024-1952-BB9D-6EED3820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categorical features in general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B1F752-8B84-EC8C-770E-9DACB6426E35}"/>
              </a:ext>
            </a:extLst>
          </p:cNvPr>
          <p:cNvSpPr txBox="1"/>
          <p:nvPr/>
        </p:nvSpPr>
        <p:spPr>
          <a:xfrm>
            <a:off x="838200" y="1601889"/>
            <a:ext cx="106768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Bayesian Mean Encoding</a:t>
            </a:r>
            <a:r>
              <a:rPr lang="en-US" sz="2800" dirty="0"/>
              <a:t>: use in target encoding weighted average of target values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88A47A-ABCF-A90A-090E-BC03F6744568}"/>
              </a:ext>
            </a:extLst>
          </p:cNvPr>
          <p:cNvSpPr txBox="1"/>
          <p:nvPr/>
        </p:nvSpPr>
        <p:spPr>
          <a:xfrm>
            <a:off x="7102550" y="6402935"/>
            <a:ext cx="513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Examples are taken from </a:t>
            </a:r>
            <a:r>
              <a:rPr lang="en-US" sz="2000" b="1" dirty="0">
                <a:hlinkClick r:id="rId2"/>
              </a:rPr>
              <a:t>Josh Starmer’s video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B2C6F-229A-A199-82F1-5A2FC480937C}"/>
              </a:ext>
            </a:extLst>
          </p:cNvPr>
          <p:cNvSpPr txBox="1"/>
          <p:nvPr/>
        </p:nvSpPr>
        <p:spPr>
          <a:xfrm>
            <a:off x="816934" y="5146311"/>
            <a:ext cx="1013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be interpreted from Bayesian estimation viewpoint: overall mean – prior distribution, weighted mean – posterior distribution</a:t>
            </a: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9152A803-A75B-163B-8FF8-7B5685D32E1B}"/>
              </a:ext>
            </a:extLst>
          </p:cNvPr>
          <p:cNvSpPr/>
          <p:nvPr/>
        </p:nvSpPr>
        <p:spPr>
          <a:xfrm>
            <a:off x="7900001" y="3549632"/>
            <a:ext cx="627321" cy="3615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62D9D5-2AB8-56A2-EB64-386595EE8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44" y="2590724"/>
            <a:ext cx="2309099" cy="229199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112642-3932-62B6-1F0A-310B3A636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9566"/>
            <a:ext cx="6527927" cy="211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31AC4-242B-6306-AB63-102D9C74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Decision Trees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04636D-98CF-775B-1A85-3563855AA7D1}"/>
              </a:ext>
            </a:extLst>
          </p:cNvPr>
          <p:cNvSpPr txBox="1"/>
          <p:nvPr/>
        </p:nvSpPr>
        <p:spPr>
          <a:xfrm>
            <a:off x="838200" y="1507710"/>
            <a:ext cx="7329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job interview for Data Scientist position</a:t>
            </a:r>
            <a:endParaRPr lang="ru-RU" sz="28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367CC04-7812-275E-2602-6529215DA2ED}"/>
              </a:ext>
            </a:extLst>
          </p:cNvPr>
          <p:cNvSpPr/>
          <p:nvPr/>
        </p:nvSpPr>
        <p:spPr>
          <a:xfrm>
            <a:off x="4104166" y="2310053"/>
            <a:ext cx="3657601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Logistic Regression?</a:t>
            </a:r>
            <a:endParaRPr lang="ru-RU" sz="28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88C4867-D64E-E0EA-D7B6-7B566DB7D8C8}"/>
              </a:ext>
            </a:extLst>
          </p:cNvPr>
          <p:cNvSpPr/>
          <p:nvPr/>
        </p:nvSpPr>
        <p:spPr>
          <a:xfrm>
            <a:off x="838200" y="3517760"/>
            <a:ext cx="3845444" cy="11320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Overfitting effect in ML and how to cope with it?</a:t>
            </a:r>
            <a:endParaRPr lang="ru-RU" sz="28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D207DB6-8301-B0EA-1E9C-F2EFD0906B55}"/>
              </a:ext>
            </a:extLst>
          </p:cNvPr>
          <p:cNvSpPr/>
          <p:nvPr/>
        </p:nvSpPr>
        <p:spPr>
          <a:xfrm>
            <a:off x="7254947" y="3507941"/>
            <a:ext cx="3657601" cy="993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Dual optimization problem?</a:t>
            </a:r>
            <a:endParaRPr lang="ru-RU" sz="2800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773E4E7-9EFA-87EE-D5F8-8C50183C003A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760922" y="2833273"/>
            <a:ext cx="2200055" cy="68448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8FDEE22-030B-DE29-F6E4-9F169F51890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766738" y="2833273"/>
            <a:ext cx="2317010" cy="67466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0C7A3F9C-DA54-A21C-576C-CFB00355D7CC}"/>
              </a:ext>
            </a:extLst>
          </p:cNvPr>
          <p:cNvCxnSpPr>
            <a:cxnSpLocks/>
          </p:cNvCxnSpPr>
          <p:nvPr/>
        </p:nvCxnSpPr>
        <p:spPr>
          <a:xfrm flipH="1">
            <a:off x="1410586" y="4649823"/>
            <a:ext cx="510362" cy="49973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8F321F-0178-60F1-2637-E20B715624D6}"/>
              </a:ext>
            </a:extLst>
          </p:cNvPr>
          <p:cNvSpPr txBox="1"/>
          <p:nvPr/>
        </p:nvSpPr>
        <p:spPr>
          <a:xfrm>
            <a:off x="866142" y="5258666"/>
            <a:ext cx="1088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Reject</a:t>
            </a:r>
            <a:endParaRPr lang="ru-RU" sz="2800" dirty="0"/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ABE1D81-9EAB-80BC-F31A-014FB04AFB96}"/>
              </a:ext>
            </a:extLst>
          </p:cNvPr>
          <p:cNvCxnSpPr>
            <a:cxnSpLocks/>
          </p:cNvCxnSpPr>
          <p:nvPr/>
        </p:nvCxnSpPr>
        <p:spPr>
          <a:xfrm>
            <a:off x="9962707" y="4501781"/>
            <a:ext cx="372140" cy="64777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DFA495-B498-5A3A-A581-82FEB866435D}"/>
              </a:ext>
            </a:extLst>
          </p:cNvPr>
          <p:cNvSpPr txBox="1"/>
          <p:nvPr/>
        </p:nvSpPr>
        <p:spPr>
          <a:xfrm>
            <a:off x="8525541" y="5258666"/>
            <a:ext cx="37249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be recommended to Research Department</a:t>
            </a:r>
            <a:endParaRPr lang="ru-RU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5E220A-B142-9165-37E6-DC6E1493B33D}"/>
              </a:ext>
            </a:extLst>
          </p:cNvPr>
          <p:cNvSpPr txBox="1"/>
          <p:nvPr/>
        </p:nvSpPr>
        <p:spPr>
          <a:xfrm>
            <a:off x="5349950" y="5258665"/>
            <a:ext cx="27880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Further interview for Data Engineer</a:t>
            </a:r>
            <a:endParaRPr lang="ru-RU" sz="2800" dirty="0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33149B07-ECAF-690A-2BCF-32F03E437B2D}"/>
              </a:ext>
            </a:extLst>
          </p:cNvPr>
          <p:cNvCxnSpPr>
            <a:cxnSpLocks/>
          </p:cNvCxnSpPr>
          <p:nvPr/>
        </p:nvCxnSpPr>
        <p:spPr>
          <a:xfrm flipH="1">
            <a:off x="7117613" y="4501781"/>
            <a:ext cx="1080089" cy="64777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C7E181F7-5384-EB25-ABDC-84F09CAF7A47}"/>
              </a:ext>
            </a:extLst>
          </p:cNvPr>
          <p:cNvCxnSpPr>
            <a:cxnSpLocks/>
          </p:cNvCxnSpPr>
          <p:nvPr/>
        </p:nvCxnSpPr>
        <p:spPr>
          <a:xfrm>
            <a:off x="3232501" y="4610892"/>
            <a:ext cx="372140" cy="64777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E673918-28A3-30A9-B76C-CDE0D1A66875}"/>
              </a:ext>
            </a:extLst>
          </p:cNvPr>
          <p:cNvSpPr txBox="1"/>
          <p:nvPr/>
        </p:nvSpPr>
        <p:spPr>
          <a:xfrm>
            <a:off x="2630467" y="5265901"/>
            <a:ext cx="2330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Further first-step interview</a:t>
            </a:r>
            <a:endParaRPr lang="ru-RU" sz="28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C64580-C84C-EB1C-742A-CB76AF209EE3}"/>
              </a:ext>
            </a:extLst>
          </p:cNvPr>
          <p:cNvSpPr txBox="1"/>
          <p:nvPr/>
        </p:nvSpPr>
        <p:spPr>
          <a:xfrm>
            <a:off x="8092154" y="2684528"/>
            <a:ext cx="661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yes</a:t>
            </a:r>
            <a:endParaRPr lang="ru-RU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A17B721-74C6-56CE-BC99-2A1E0D110865}"/>
              </a:ext>
            </a:extLst>
          </p:cNvPr>
          <p:cNvSpPr txBox="1"/>
          <p:nvPr/>
        </p:nvSpPr>
        <p:spPr>
          <a:xfrm>
            <a:off x="10282461" y="4473248"/>
            <a:ext cx="661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yes</a:t>
            </a:r>
            <a:endParaRPr lang="ru-RU" sz="28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A6B772-6317-C72A-37DE-4196D3184CF1}"/>
              </a:ext>
            </a:extLst>
          </p:cNvPr>
          <p:cNvSpPr txBox="1"/>
          <p:nvPr/>
        </p:nvSpPr>
        <p:spPr>
          <a:xfrm>
            <a:off x="3232747" y="2709584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</a:t>
            </a:r>
            <a:endParaRPr lang="ru-RU" sz="28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717E4E-B19E-162A-3B62-E715D848B02E}"/>
              </a:ext>
            </a:extLst>
          </p:cNvPr>
          <p:cNvSpPr txBox="1"/>
          <p:nvPr/>
        </p:nvSpPr>
        <p:spPr>
          <a:xfrm>
            <a:off x="798532" y="4638078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</a:t>
            </a:r>
            <a:endParaRPr lang="ru-RU" sz="28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FFD0AB-737C-9686-3383-74A37F3BC0F5}"/>
              </a:ext>
            </a:extLst>
          </p:cNvPr>
          <p:cNvSpPr txBox="1"/>
          <p:nvPr/>
        </p:nvSpPr>
        <p:spPr>
          <a:xfrm>
            <a:off x="6676249" y="4503464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</a:t>
            </a:r>
            <a:endParaRPr lang="ru-RU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25E2C8-0644-9450-8168-82E766FA93D8}"/>
              </a:ext>
            </a:extLst>
          </p:cNvPr>
          <p:cNvSpPr txBox="1"/>
          <p:nvPr/>
        </p:nvSpPr>
        <p:spPr>
          <a:xfrm>
            <a:off x="3706548" y="4673168"/>
            <a:ext cx="661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832355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DC61A-4B3B-0A2E-AAB7-AC8320CE9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7D6E7-FAE9-54E1-8471-9897C212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categorical features in general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667D5-4161-A52E-699D-0689E57756E7}"/>
              </a:ext>
            </a:extLst>
          </p:cNvPr>
          <p:cNvSpPr txBox="1"/>
          <p:nvPr/>
        </p:nvSpPr>
        <p:spPr>
          <a:xfrm>
            <a:off x="838200" y="1601889"/>
            <a:ext cx="9709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K-Fold Target Encoding</a:t>
            </a:r>
            <a:r>
              <a:rPr lang="en-US" sz="2800" dirty="0"/>
              <a:t>: average target values from other subset in data split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3B33E5-7CB9-E4CD-E8DE-135C3624265C}"/>
              </a:ext>
            </a:extLst>
          </p:cNvPr>
          <p:cNvSpPr txBox="1"/>
          <p:nvPr/>
        </p:nvSpPr>
        <p:spPr>
          <a:xfrm>
            <a:off x="7102550" y="6402935"/>
            <a:ext cx="5133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Examples are taken from </a:t>
            </a:r>
            <a:r>
              <a:rPr lang="en-US" sz="2000" b="1" dirty="0">
                <a:hlinkClick r:id="rId2"/>
              </a:rPr>
              <a:t>Josh Starmer’s video</a:t>
            </a: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C79ED-F6AD-F111-8A13-F89013322D56}"/>
              </a:ext>
            </a:extLst>
          </p:cNvPr>
          <p:cNvSpPr txBox="1"/>
          <p:nvPr/>
        </p:nvSpPr>
        <p:spPr>
          <a:xfrm>
            <a:off x="816934" y="5146311"/>
            <a:ext cx="1013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Solves the problem of target variable leakage in Target Encoding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37A3E3-305F-6728-899A-E1F1BC088D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65" y="2689719"/>
            <a:ext cx="2807607" cy="23228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5D6C35D-4EB0-1420-F657-E49BE15BF6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438" y="2734347"/>
            <a:ext cx="2807607" cy="227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88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40516-7AA0-9ADD-53A5-665E32E8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categorical features in decision trees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42BA5-7BE9-9F8C-6A0B-C3CFD1AFBED8}"/>
              </a:ext>
            </a:extLst>
          </p:cNvPr>
          <p:cNvSpPr txBox="1"/>
          <p:nvPr/>
        </p:nvSpPr>
        <p:spPr>
          <a:xfrm>
            <a:off x="848833" y="1679950"/>
            <a:ext cx="8121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Strategy 1: Number of children = number of categories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C19F50-40B7-5A24-CEA1-54F8E81EB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04" y="2160638"/>
            <a:ext cx="6775548" cy="96793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C9D8EA0-75C0-81A4-4DE1-F98A2B22DD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655" y="3788490"/>
            <a:ext cx="4360988" cy="58458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65512C-1B99-C454-58E1-916CAADDE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460" y="4461348"/>
            <a:ext cx="2987860" cy="5845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E9361B-28BD-80A0-8A90-ADEE486E3377}"/>
              </a:ext>
            </a:extLst>
          </p:cNvPr>
          <p:cNvSpPr txBox="1"/>
          <p:nvPr/>
        </p:nvSpPr>
        <p:spPr>
          <a:xfrm>
            <a:off x="882505" y="5139321"/>
            <a:ext cx="9262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Direct implementation requires here                  number of splits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8E4F7B-DD6D-12DB-D6D1-196F4D0F84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008" y="5118053"/>
            <a:ext cx="1371558" cy="563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8FB870-C8B8-AFB7-2EF2-7327DA9DFB5D}"/>
              </a:ext>
            </a:extLst>
          </p:cNvPr>
          <p:cNvSpPr txBox="1"/>
          <p:nvPr/>
        </p:nvSpPr>
        <p:spPr>
          <a:xfrm>
            <a:off x="838200" y="3175718"/>
            <a:ext cx="7817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Strategy 2: Split all categories into two subsets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023236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40516-7AA0-9ADD-53A5-665E32E8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categorical features in decision trees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EC3C8A-CADF-0F86-9DB4-318550C9A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19" y="1690688"/>
            <a:ext cx="934442" cy="4464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AFEC73-D4A4-1060-80C6-3F59C584DA56}"/>
              </a:ext>
            </a:extLst>
          </p:cNvPr>
          <p:cNvSpPr txBox="1"/>
          <p:nvPr/>
        </p:nvSpPr>
        <p:spPr>
          <a:xfrm>
            <a:off x="1881964" y="1624557"/>
            <a:ext cx="679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objects from the current set with category u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DDC659-B2B0-CD8D-A856-3A8B711EE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765" y="2947288"/>
            <a:ext cx="8734261" cy="9693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986C0A-9FF1-1B6D-E255-C17CC9A7AC9D}"/>
              </a:ext>
            </a:extLst>
          </p:cNvPr>
          <p:cNvSpPr txBox="1"/>
          <p:nvPr/>
        </p:nvSpPr>
        <p:spPr>
          <a:xfrm>
            <a:off x="944530" y="2269396"/>
            <a:ext cx="6480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sort all categories </a:t>
            </a:r>
            <a:r>
              <a:rPr lang="en-US" sz="2800" dirty="0" err="1"/>
              <a:t>w.r.t.</a:t>
            </a:r>
            <a:r>
              <a:rPr lang="en-US" sz="2800" dirty="0"/>
              <a:t> target variable</a:t>
            </a:r>
            <a:endParaRPr lang="ru-RU" sz="28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3CCB59E-E3E3-5753-ECC3-80E4EB37C8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667" y="4246420"/>
            <a:ext cx="7249503" cy="96935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5499110-EB0A-5E79-716D-061ED18363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526" y="6142600"/>
            <a:ext cx="1359870" cy="5346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AEC449-FAFB-64C9-7562-9D6153C14B79}"/>
              </a:ext>
            </a:extLst>
          </p:cNvPr>
          <p:cNvSpPr txBox="1"/>
          <p:nvPr/>
        </p:nvSpPr>
        <p:spPr>
          <a:xfrm>
            <a:off x="944530" y="3109714"/>
            <a:ext cx="21773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Classification:</a:t>
            </a:r>
            <a:endParaRPr lang="ru-RU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FF474D-4EC4-44E3-647C-5E0E4A01B76B}"/>
              </a:ext>
            </a:extLst>
          </p:cNvPr>
          <p:cNvSpPr txBox="1"/>
          <p:nvPr/>
        </p:nvSpPr>
        <p:spPr>
          <a:xfrm>
            <a:off x="944529" y="4378533"/>
            <a:ext cx="185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Regression:</a:t>
            </a:r>
            <a:endParaRPr lang="ru-RU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4CD6C3-CAE0-21ED-46CA-264F823B44D3}"/>
              </a:ext>
            </a:extLst>
          </p:cNvPr>
          <p:cNvSpPr txBox="1"/>
          <p:nvPr/>
        </p:nvSpPr>
        <p:spPr>
          <a:xfrm>
            <a:off x="972420" y="5326904"/>
            <a:ext cx="10563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Transform categorical feature into numerical one and compute Gini index or entropy criteria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39192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2393BA-0043-3D11-2BDD-EC7461A9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as a linear classifier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BDC1D7-3675-8D4A-5B06-1841A8CF7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33" y="1497002"/>
            <a:ext cx="3547484" cy="6720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687059-D00E-9EAE-A01B-AB0896557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51" y="2249136"/>
            <a:ext cx="2816863" cy="945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438C7D-625C-15B6-53D8-27F3599F1F56}"/>
              </a:ext>
            </a:extLst>
          </p:cNvPr>
          <p:cNvSpPr txBox="1"/>
          <p:nvPr/>
        </p:nvSpPr>
        <p:spPr>
          <a:xfrm>
            <a:off x="957251" y="3472680"/>
            <a:ext cx="79956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DT can be interpreted as constructing a linear classifier on top of learnable features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86B091A-4DC1-ED3F-17D3-C0C24A2A21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961" y="1664395"/>
            <a:ext cx="3149762" cy="276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4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E6321-597E-8899-89EB-1D05D111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1CE23-F3D4-E95B-E982-8E7E460B3BCC}"/>
              </a:ext>
            </a:extLst>
          </p:cNvPr>
          <p:cNvSpPr txBox="1"/>
          <p:nvPr/>
        </p:nvSpPr>
        <p:spPr>
          <a:xfrm>
            <a:off x="838199" y="1690688"/>
            <a:ext cx="10515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Decision tree is a binary tree, where</a:t>
            </a:r>
          </a:p>
          <a:p>
            <a:pPr marL="342900" indent="-342900">
              <a:buAutoNum type="arabicParenR"/>
            </a:pPr>
            <a:r>
              <a:rPr lang="en-US" sz="2800" dirty="0"/>
              <a:t>In all internal nodes       there are some logical predicates</a:t>
            </a:r>
          </a:p>
          <a:p>
            <a:pPr marL="342900" indent="-342900">
              <a:buAutoNum type="arabicParenR"/>
            </a:pPr>
            <a:endParaRPr lang="en-US" sz="2800" dirty="0"/>
          </a:p>
          <a:p>
            <a:pPr marL="342900" indent="-342900">
              <a:buAutoNum type="arabicParenR"/>
            </a:pPr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/>
              <a:t>In all leaf nodes there is some prediction</a:t>
            </a:r>
          </a:p>
          <a:p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50821E-BC29-D56B-4686-4E705D971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000" y="2598629"/>
            <a:ext cx="2473085" cy="55924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914FDB-C570-36B4-A3F3-1A85B586C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682" y="2182496"/>
            <a:ext cx="452484" cy="43739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D9B1E7-9DB2-8F4A-5479-8E7C31CBB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990" y="3385671"/>
            <a:ext cx="1211238" cy="5517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52829C6-74B7-A0D6-D767-CFC13F9AAF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37" y="4638677"/>
            <a:ext cx="4360193" cy="8720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90FFA3-A523-EBDD-E608-4445391688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21" y="4171417"/>
            <a:ext cx="982555" cy="443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895C04-9735-94FF-6679-1EF984AE7AD1}"/>
              </a:ext>
            </a:extLst>
          </p:cNvPr>
          <p:cNvSpPr txBox="1"/>
          <p:nvPr/>
        </p:nvSpPr>
        <p:spPr>
          <a:xfrm>
            <a:off x="2611644" y="4118254"/>
            <a:ext cx="2343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regression: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428B0-AB40-2B01-7E51-5D3ABFA51FED}"/>
              </a:ext>
            </a:extLst>
          </p:cNvPr>
          <p:cNvSpPr txBox="1"/>
          <p:nvPr/>
        </p:nvSpPr>
        <p:spPr>
          <a:xfrm>
            <a:off x="2615629" y="4682953"/>
            <a:ext cx="3760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K-class classification: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1578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9A896-D416-F892-38A5-0D264A56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for prediction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A79C98-F887-4291-B732-FB28BD0B5C73}"/>
              </a:ext>
            </a:extLst>
          </p:cNvPr>
          <p:cNvSpPr txBox="1"/>
          <p:nvPr/>
        </p:nvSpPr>
        <p:spPr>
          <a:xfrm>
            <a:off x="838200" y="1690688"/>
            <a:ext cx="566661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Predict(v, x):</a:t>
            </a:r>
          </a:p>
          <a:p>
            <a:r>
              <a:rPr lang="en-US" sz="2800" dirty="0"/>
              <a:t>	If v is a leaf, then return </a:t>
            </a:r>
          </a:p>
          <a:p>
            <a:r>
              <a:rPr lang="en-US" sz="2800" dirty="0"/>
              <a:t>	If                    : </a:t>
            </a:r>
          </a:p>
          <a:p>
            <a:r>
              <a:rPr lang="en-US" sz="2800" dirty="0"/>
              <a:t>		return Predict(left(v), x)</a:t>
            </a:r>
          </a:p>
          <a:p>
            <a:r>
              <a:rPr lang="en-US" sz="2800" dirty="0"/>
              <a:t>	Else:</a:t>
            </a:r>
          </a:p>
          <a:p>
            <a:r>
              <a:rPr lang="en-US" sz="2800" dirty="0"/>
              <a:t>		return Predict(right(v), x)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0F0A564-50E1-85A2-583A-CCA5E3DF4A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727" y="2601584"/>
            <a:ext cx="1529490" cy="44656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EF6667-F927-446B-748D-2BDB53B280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263" y="2090575"/>
            <a:ext cx="526297" cy="6543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81AD69-582F-8DCF-C6A8-4B6DC5C26899}"/>
              </a:ext>
            </a:extLst>
          </p:cNvPr>
          <p:cNvSpPr txBox="1"/>
          <p:nvPr/>
        </p:nvSpPr>
        <p:spPr>
          <a:xfrm>
            <a:off x="838200" y="4644092"/>
            <a:ext cx="332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Call Predict(v=root, x)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9735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9E2B5-779F-6173-A9DA-8C3E69E0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predicates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209550-73A7-4118-991B-8C83A63CADE7}"/>
              </a:ext>
            </a:extLst>
          </p:cNvPr>
          <p:cNvSpPr txBox="1"/>
          <p:nvPr/>
        </p:nvSpPr>
        <p:spPr>
          <a:xfrm>
            <a:off x="838200" y="1690688"/>
            <a:ext cx="8634030" cy="3939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800" dirty="0"/>
              <a:t>Comparison of some feature value with some threshold:</a:t>
            </a:r>
          </a:p>
          <a:p>
            <a:pPr marL="342900" indent="-342900">
              <a:buAutoNum type="arabicParenR"/>
            </a:pPr>
            <a:endParaRPr lang="en-US" sz="2800" dirty="0"/>
          </a:p>
          <a:p>
            <a:pPr marL="342900" indent="-342900">
              <a:buAutoNum type="arabicParenR"/>
            </a:pPr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/>
              <a:t>Linear predicate:</a:t>
            </a:r>
          </a:p>
          <a:p>
            <a:pPr marL="342900" indent="-342900">
              <a:buAutoNum type="arabicParenR"/>
            </a:pPr>
            <a:endParaRPr lang="en-US" sz="2800" dirty="0"/>
          </a:p>
          <a:p>
            <a:pPr marL="342900" indent="-342900">
              <a:buAutoNum type="arabicParenR"/>
            </a:pPr>
            <a:endParaRPr lang="en-US" sz="2800" dirty="0"/>
          </a:p>
          <a:p>
            <a:pPr marL="342900" indent="-342900">
              <a:buAutoNum type="arabicParenR"/>
            </a:pPr>
            <a:r>
              <a:rPr lang="en-US" sz="2800" dirty="0"/>
              <a:t>Distance to given object: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A2E04A-6AB1-9F89-EC82-C3D8D84C7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31" y="2257935"/>
            <a:ext cx="2327069" cy="48526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1F5A0A7-01BD-A82D-26BE-427F1C207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867" y="3544472"/>
            <a:ext cx="2787454" cy="48526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D3551FE-C2E6-5211-8FB4-66033434F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398" y="4866477"/>
            <a:ext cx="3450309" cy="5510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0FA97EC-E1E1-8375-A8F7-AB5936C51A4B}"/>
              </a:ext>
            </a:extLst>
          </p:cNvPr>
          <p:cNvSpPr txBox="1"/>
          <p:nvPr/>
        </p:nvSpPr>
        <p:spPr>
          <a:xfrm>
            <a:off x="838200" y="5864720"/>
            <a:ext cx="108788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practice usually the simplest variant 1 is used, because it already allows building a universal approximator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8070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D41D0-EFD8-0294-8007-CC008A60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for simple predicates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5B48D-C257-9F0B-E262-4CEB6C99511B}"/>
              </a:ext>
            </a:extLst>
          </p:cNvPr>
          <p:cNvSpPr txBox="1"/>
          <p:nvPr/>
        </p:nvSpPr>
        <p:spPr>
          <a:xfrm>
            <a:off x="838200" y="1690688"/>
            <a:ext cx="8837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DT builds piecewise constant prediction in feature space. </a:t>
            </a:r>
            <a:endParaRPr lang="ru-RU" sz="28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46E5D9C-B79C-2FED-ACA3-801520C488D8}"/>
              </a:ext>
            </a:extLst>
          </p:cNvPr>
          <p:cNvSpPr/>
          <p:nvPr/>
        </p:nvSpPr>
        <p:spPr>
          <a:xfrm>
            <a:off x="2030815" y="2894844"/>
            <a:ext cx="1388409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6B9ACE8-9B64-259B-03FA-3294DFDB6775}"/>
              </a:ext>
            </a:extLst>
          </p:cNvPr>
          <p:cNvCxnSpPr>
            <a:cxnSpLocks/>
          </p:cNvCxnSpPr>
          <p:nvPr/>
        </p:nvCxnSpPr>
        <p:spPr>
          <a:xfrm flipH="1">
            <a:off x="1663439" y="3418063"/>
            <a:ext cx="621189" cy="59987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FF41479-FC05-B872-4AFA-A401AD472324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3165410" y="3418063"/>
            <a:ext cx="754842" cy="57927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DC778D-4144-B936-C4F5-B9F5F5E482F7}"/>
              </a:ext>
            </a:extLst>
          </p:cNvPr>
          <p:cNvSpPr txBox="1"/>
          <p:nvPr/>
        </p:nvSpPr>
        <p:spPr>
          <a:xfrm>
            <a:off x="3783209" y="3336398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</a:t>
            </a:r>
            <a:endParaRPr lang="ru-RU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06EEAA-9E02-66CF-E93B-D2535474D95D}"/>
              </a:ext>
            </a:extLst>
          </p:cNvPr>
          <p:cNvSpPr txBox="1"/>
          <p:nvPr/>
        </p:nvSpPr>
        <p:spPr>
          <a:xfrm>
            <a:off x="4830617" y="4354644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</a:t>
            </a:r>
            <a:endParaRPr lang="ru-RU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6222DD-1D8B-8D3C-CE52-9BD77848FBBB}"/>
              </a:ext>
            </a:extLst>
          </p:cNvPr>
          <p:cNvSpPr txBox="1"/>
          <p:nvPr/>
        </p:nvSpPr>
        <p:spPr>
          <a:xfrm>
            <a:off x="670124" y="4089276"/>
            <a:ext cx="183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blue region</a:t>
            </a:r>
            <a:endParaRPr lang="ru-RU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DB2AB4-10E8-CDB8-33A9-263C6FF9D403}"/>
              </a:ext>
            </a:extLst>
          </p:cNvPr>
          <p:cNvSpPr txBox="1"/>
          <p:nvPr/>
        </p:nvSpPr>
        <p:spPr>
          <a:xfrm>
            <a:off x="2625317" y="4396867"/>
            <a:ext cx="661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yes</a:t>
            </a:r>
            <a:endParaRPr lang="ru-RU" sz="280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7B03B31-BDBB-BB55-D42C-80737F3C5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628" y="2976509"/>
            <a:ext cx="880782" cy="359889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F3B8E9BC-6712-2B1B-D857-97ABAAE794B2}"/>
              </a:ext>
            </a:extLst>
          </p:cNvPr>
          <p:cNvSpPr/>
          <p:nvPr/>
        </p:nvSpPr>
        <p:spPr>
          <a:xfrm>
            <a:off x="3226047" y="3997336"/>
            <a:ext cx="1388409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CF68289A-B85A-3E3E-ED85-0C56F47D0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11" y="4074495"/>
            <a:ext cx="986905" cy="37260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28F6913-E0AA-5965-3C9D-B64A2F0E9D89}"/>
              </a:ext>
            </a:extLst>
          </p:cNvPr>
          <p:cNvSpPr txBox="1"/>
          <p:nvPr/>
        </p:nvSpPr>
        <p:spPr>
          <a:xfrm>
            <a:off x="1159396" y="3294375"/>
            <a:ext cx="661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yes</a:t>
            </a:r>
            <a:endParaRPr lang="ru-RU" sz="2800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78CB8210-037C-B13E-214F-3F4CB909DF54}"/>
              </a:ext>
            </a:extLst>
          </p:cNvPr>
          <p:cNvCxnSpPr>
            <a:cxnSpLocks/>
          </p:cNvCxnSpPr>
          <p:nvPr/>
        </p:nvCxnSpPr>
        <p:spPr>
          <a:xfrm flipH="1">
            <a:off x="2930562" y="4520556"/>
            <a:ext cx="621189" cy="59987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84ADF370-EC17-04D9-455D-DA497B378D48}"/>
              </a:ext>
            </a:extLst>
          </p:cNvPr>
          <p:cNvCxnSpPr>
            <a:cxnSpLocks/>
          </p:cNvCxnSpPr>
          <p:nvPr/>
        </p:nvCxnSpPr>
        <p:spPr>
          <a:xfrm>
            <a:off x="4155099" y="4515394"/>
            <a:ext cx="754842" cy="57927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4C54EB9-9ADB-D6A0-5CCF-06DA67C7D98F}"/>
              </a:ext>
            </a:extLst>
          </p:cNvPr>
          <p:cNvSpPr txBox="1"/>
          <p:nvPr/>
        </p:nvSpPr>
        <p:spPr>
          <a:xfrm>
            <a:off x="1928560" y="5244118"/>
            <a:ext cx="2026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green region</a:t>
            </a:r>
            <a:endParaRPr lang="ru-RU" sz="2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AC86D40-9759-6ADA-AFF8-1A1A316F1667}"/>
              </a:ext>
            </a:extLst>
          </p:cNvPr>
          <p:cNvSpPr txBox="1"/>
          <p:nvPr/>
        </p:nvSpPr>
        <p:spPr>
          <a:xfrm>
            <a:off x="4240162" y="5260279"/>
            <a:ext cx="1680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 region</a:t>
            </a:r>
            <a:endParaRPr lang="ru-RU" sz="2800" dirty="0"/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D66AC6D9-D539-0FEC-FDD7-D78173120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656" y="2704196"/>
            <a:ext cx="3984157" cy="303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5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5D41D0-EFD8-0294-8007-CC008A60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Trees for simple predicates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5B48D-C257-9F0B-E262-4CEB6C99511B}"/>
              </a:ext>
            </a:extLst>
          </p:cNvPr>
          <p:cNvSpPr txBox="1"/>
          <p:nvPr/>
        </p:nvSpPr>
        <p:spPr>
          <a:xfrm>
            <a:off x="838200" y="1520567"/>
            <a:ext cx="10294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With enough splitting steps DT with threshold predicates is able to overfit to arbitrary dataset!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AF9EC6A-B85E-2093-8E73-1761601D6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7" y="2709098"/>
            <a:ext cx="3251367" cy="27369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FC1905-D035-FFD6-9E63-875D7F609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142" y="2736857"/>
            <a:ext cx="3149762" cy="276239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B37D3FC-C822-ADF5-F11C-C1312E7C79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813" y="2718534"/>
            <a:ext cx="3149762" cy="27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643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EB925-5C67-E9B5-96E5-F7631CA46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Decision Trees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85D7B7-B5CD-2B3E-4037-033C4B84A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497" y="1552184"/>
            <a:ext cx="2551778" cy="5172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2B0FEA-1E3C-8BD1-E6DC-CE7515113B4F}"/>
              </a:ext>
            </a:extLst>
          </p:cNvPr>
          <p:cNvSpPr txBox="1"/>
          <p:nvPr/>
        </p:nvSpPr>
        <p:spPr>
          <a:xfrm>
            <a:off x="838200" y="1529882"/>
            <a:ext cx="82946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Procedure</a:t>
            </a:r>
          </a:p>
          <a:p>
            <a:r>
              <a:rPr lang="en-US" sz="2800" dirty="0"/>
              <a:t>	If stopping criteria is satisfied:</a:t>
            </a:r>
          </a:p>
          <a:p>
            <a:r>
              <a:rPr lang="en-US" sz="2800" dirty="0"/>
              <a:t>		find prediction</a:t>
            </a:r>
          </a:p>
          <a:p>
            <a:r>
              <a:rPr lang="en-US" sz="2800" dirty="0"/>
              <a:t>		m = leaf</a:t>
            </a:r>
          </a:p>
          <a:p>
            <a:r>
              <a:rPr lang="en-US" sz="2800" dirty="0"/>
              <a:t>		exit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E82C2B-773A-79D5-2D6C-8B347FAF7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78" y="3717995"/>
            <a:ext cx="4526040" cy="70904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EB7D1A5-F50B-0B8E-ABF8-8E76AA2169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708" y="5603239"/>
            <a:ext cx="1968454" cy="44449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BF636CB-99B9-CBA5-43CD-D343D7021B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55" y="6125786"/>
            <a:ext cx="2031948" cy="44448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0D9AFDD-754C-661D-41DF-C11A7817F1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52" y="2436700"/>
            <a:ext cx="603799" cy="483039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F400DF-1B3A-B689-4EDE-6E0A0D2E97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178" y="4427036"/>
            <a:ext cx="4742883" cy="52581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FD38E8-A91F-CE61-40BD-30C596C6D9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665" y="4995024"/>
            <a:ext cx="4722046" cy="52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734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1206</Words>
  <Application>Microsoft Office PowerPoint</Application>
  <PresentationFormat>Широкоэкранный</PresentationFormat>
  <Paragraphs>162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Тема Office</vt:lpstr>
      <vt:lpstr>Decision Trees for Regression and Classification</vt:lpstr>
      <vt:lpstr>Decision Trees Motivation</vt:lpstr>
      <vt:lpstr>Introduction to Decision Trees</vt:lpstr>
      <vt:lpstr>Decision Trees</vt:lpstr>
      <vt:lpstr>Decision Tree for prediction</vt:lpstr>
      <vt:lpstr>Types of predicates</vt:lpstr>
      <vt:lpstr>Decision Trees for simple predicates</vt:lpstr>
      <vt:lpstr>Decision Trees for simple predicates</vt:lpstr>
      <vt:lpstr>Training Decision Trees</vt:lpstr>
      <vt:lpstr>Training Decision Trees</vt:lpstr>
      <vt:lpstr>Stopping criteria</vt:lpstr>
      <vt:lpstr>How to find prediction in leaf?</vt:lpstr>
      <vt:lpstr>How to find good predicate?</vt:lpstr>
      <vt:lpstr>Impurity for regression</vt:lpstr>
      <vt:lpstr>Impurity for classification</vt:lpstr>
      <vt:lpstr>Impurity for classification: Gini index</vt:lpstr>
      <vt:lpstr>Impurity for classification: Entropy criterion</vt:lpstr>
      <vt:lpstr>Recap: constrained minimization</vt:lpstr>
      <vt:lpstr>Minimizing Entropy criterion</vt:lpstr>
      <vt:lpstr>Pruning for decision trees</vt:lpstr>
      <vt:lpstr>Cost Complexity Pruning</vt:lpstr>
      <vt:lpstr>Working with missing/unknown values in general</vt:lpstr>
      <vt:lpstr>Working with missing/unknown values in general</vt:lpstr>
      <vt:lpstr>Working with missing/unknown values in general</vt:lpstr>
      <vt:lpstr>Working with missing/unknown values in decision trees</vt:lpstr>
      <vt:lpstr>Working with categorical features in general</vt:lpstr>
      <vt:lpstr>Working with categorical features in general</vt:lpstr>
      <vt:lpstr>Working with categorical features in general</vt:lpstr>
      <vt:lpstr>Working with categorical features in general</vt:lpstr>
      <vt:lpstr>Working with categorical features in general</vt:lpstr>
      <vt:lpstr>Working with categorical features in decision trees</vt:lpstr>
      <vt:lpstr>Working with categorical features in decision trees</vt:lpstr>
      <vt:lpstr>Decision Tree as a linear classifier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Николаева</dc:creator>
  <cp:lastModifiedBy>Kropotov, Dmitry</cp:lastModifiedBy>
  <cp:revision>307</cp:revision>
  <dcterms:created xsi:type="dcterms:W3CDTF">2016-07-15T17:21:31Z</dcterms:created>
  <dcterms:modified xsi:type="dcterms:W3CDTF">2025-03-21T06:43:32Z</dcterms:modified>
</cp:coreProperties>
</file>